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5" r:id="rId1"/>
  </p:sldMasterIdLst>
  <p:notesMasterIdLst>
    <p:notesMasterId r:id="rId23"/>
  </p:notesMasterIdLst>
  <p:handoutMasterIdLst>
    <p:handoutMasterId r:id="rId24"/>
  </p:handoutMasterIdLst>
  <p:sldIdLst>
    <p:sldId id="257" r:id="rId2"/>
    <p:sldId id="276" r:id="rId3"/>
    <p:sldId id="259" r:id="rId4"/>
    <p:sldId id="260" r:id="rId5"/>
    <p:sldId id="261" r:id="rId6"/>
    <p:sldId id="262" r:id="rId7"/>
    <p:sldId id="263" r:id="rId8"/>
    <p:sldId id="264" r:id="rId9"/>
    <p:sldId id="265" r:id="rId10"/>
    <p:sldId id="277" r:id="rId11"/>
    <p:sldId id="258" r:id="rId12"/>
    <p:sldId id="266" r:id="rId13"/>
    <p:sldId id="267" r:id="rId14"/>
    <p:sldId id="269" r:id="rId15"/>
    <p:sldId id="270" r:id="rId16"/>
    <p:sldId id="271" r:id="rId17"/>
    <p:sldId id="272" r:id="rId18"/>
    <p:sldId id="273" r:id="rId19"/>
    <p:sldId id="274" r:id="rId20"/>
    <p:sldId id="268" r:id="rId21"/>
    <p:sldId id="27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27" autoAdjust="0"/>
    <p:restoredTop sz="89911" autoAdjust="0"/>
  </p:normalViewPr>
  <p:slideViewPr>
    <p:cSldViewPr snapToGrid="0">
      <p:cViewPr varScale="1">
        <p:scale>
          <a:sx n="77" d="100"/>
          <a:sy n="77" d="100"/>
        </p:scale>
        <p:origin x="1854" y="906"/>
      </p:cViewPr>
      <p:guideLst>
        <p:guide orient="horz" pos="2160"/>
        <p:guide pos="3840"/>
        <p:guide pos="7296"/>
        <p:guide orient="horz" pos="4128"/>
      </p:guideLst>
    </p:cSldViewPr>
  </p:slideViewPr>
  <p:notesTextViewPr>
    <p:cViewPr>
      <p:scale>
        <a:sx n="3" d="2"/>
        <a:sy n="3" d="2"/>
      </p:scale>
      <p:origin x="0" y="0"/>
    </p:cViewPr>
  </p:notesTextViewPr>
  <p:notesViewPr>
    <p:cSldViewPr snapToGrid="0" showGuides="1">
      <p:cViewPr varScale="1">
        <p:scale>
          <a:sx n="76" d="100"/>
          <a:sy n="76" d="100"/>
        </p:scale>
        <p:origin x="253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796EA6-6F25-4F19-87BA-7ADCC16DAEFF}" type="datetimeFigureOut">
              <a:rPr lang="en-US" smtClean="0"/>
              <a:t>6/16/2021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4E50CC-F33A-4EF4-9F12-93EC4A21A0CF}" type="slidenum">
              <a:rPr lang="en-US" smtClean="0"/>
              <a:t>‹#›</a:t>
            </a:fld>
            <a:endParaRPr lang="en-US"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9C172E-A8B5-46F6-B05C-DFA3E2E0F207}" type="datetimeFigureOut">
              <a:rPr lang="en-US" smtClean="0"/>
              <a:t>6/16/2021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674CE4-FBD8-4481-AEFB-CA53E599A745}" type="slidenum">
              <a:rPr lang="en-US" smtClean="0"/>
              <a:t>‹#›</a:t>
            </a:fld>
            <a:endParaRPr lang="en-US"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a:t>
            </a:fld>
            <a:endParaRPr lang="en-US" dirty="0"/>
          </a:p>
        </p:txBody>
      </p:sp>
    </p:spTree>
    <p:extLst>
      <p:ext uri="{BB962C8B-B14F-4D97-AF65-F5344CB8AC3E}">
        <p14:creationId xmlns:p14="http://schemas.microsoft.com/office/powerpoint/2010/main" val="2147974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12</a:t>
            </a:fld>
            <a:endParaRPr lang="en-US" dirty="0"/>
          </a:p>
        </p:txBody>
      </p:sp>
    </p:spTree>
    <p:extLst>
      <p:ext uri="{BB962C8B-B14F-4D97-AF65-F5344CB8AC3E}">
        <p14:creationId xmlns:p14="http://schemas.microsoft.com/office/powerpoint/2010/main" val="2323740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13</a:t>
            </a:fld>
            <a:endParaRPr lang="en-US" dirty="0"/>
          </a:p>
        </p:txBody>
      </p:sp>
    </p:spTree>
    <p:extLst>
      <p:ext uri="{BB962C8B-B14F-4D97-AF65-F5344CB8AC3E}">
        <p14:creationId xmlns:p14="http://schemas.microsoft.com/office/powerpoint/2010/main" val="2347891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3</a:t>
            </a:fld>
            <a:endParaRPr lang="en-US" dirty="0"/>
          </a:p>
        </p:txBody>
      </p:sp>
    </p:spTree>
    <p:extLst>
      <p:ext uri="{BB962C8B-B14F-4D97-AF65-F5344CB8AC3E}">
        <p14:creationId xmlns:p14="http://schemas.microsoft.com/office/powerpoint/2010/main" val="955871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4</a:t>
            </a:fld>
            <a:endParaRPr lang="en-US" dirty="0"/>
          </a:p>
        </p:txBody>
      </p:sp>
    </p:spTree>
    <p:extLst>
      <p:ext uri="{BB962C8B-B14F-4D97-AF65-F5344CB8AC3E}">
        <p14:creationId xmlns:p14="http://schemas.microsoft.com/office/powerpoint/2010/main" val="3069441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5</a:t>
            </a:fld>
            <a:endParaRPr lang="en-US" dirty="0"/>
          </a:p>
        </p:txBody>
      </p:sp>
    </p:spTree>
    <p:extLst>
      <p:ext uri="{BB962C8B-B14F-4D97-AF65-F5344CB8AC3E}">
        <p14:creationId xmlns:p14="http://schemas.microsoft.com/office/powerpoint/2010/main" val="513784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6</a:t>
            </a:fld>
            <a:endParaRPr lang="en-US" dirty="0"/>
          </a:p>
        </p:txBody>
      </p:sp>
    </p:spTree>
    <p:extLst>
      <p:ext uri="{BB962C8B-B14F-4D97-AF65-F5344CB8AC3E}">
        <p14:creationId xmlns:p14="http://schemas.microsoft.com/office/powerpoint/2010/main" val="705716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800B302-F4DC-4547-9C74-CF794137D166}" type="slidenum">
              <a:rPr lang="en-US" smtClean="0"/>
              <a:t>7</a:t>
            </a:fld>
            <a:endParaRPr lang="en-US" dirty="0"/>
          </a:p>
        </p:txBody>
      </p:sp>
    </p:spTree>
    <p:extLst>
      <p:ext uri="{BB962C8B-B14F-4D97-AF65-F5344CB8AC3E}">
        <p14:creationId xmlns:p14="http://schemas.microsoft.com/office/powerpoint/2010/main" val="908655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8</a:t>
            </a:fld>
            <a:endParaRPr lang="en-US" dirty="0"/>
          </a:p>
        </p:txBody>
      </p:sp>
    </p:spTree>
    <p:extLst>
      <p:ext uri="{BB962C8B-B14F-4D97-AF65-F5344CB8AC3E}">
        <p14:creationId xmlns:p14="http://schemas.microsoft.com/office/powerpoint/2010/main" val="3816186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9</a:t>
            </a:fld>
            <a:endParaRPr lang="en-US" dirty="0"/>
          </a:p>
        </p:txBody>
      </p:sp>
    </p:spTree>
    <p:extLst>
      <p:ext uri="{BB962C8B-B14F-4D97-AF65-F5344CB8AC3E}">
        <p14:creationId xmlns:p14="http://schemas.microsoft.com/office/powerpoint/2010/main" val="2163693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11</a:t>
            </a:fld>
            <a:endParaRPr lang="en-US" dirty="0"/>
          </a:p>
        </p:txBody>
      </p:sp>
    </p:spTree>
    <p:extLst>
      <p:ext uri="{BB962C8B-B14F-4D97-AF65-F5344CB8AC3E}">
        <p14:creationId xmlns:p14="http://schemas.microsoft.com/office/powerpoint/2010/main" val="118867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708F12-96AD-4ED4-8132-A78F5E42C1F5}" type="datetime1">
              <a:rPr lang="en-US" smtClean="0"/>
              <a:pPr/>
              <a:t>6/16/2021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01087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0F09E4-6EA4-4BF3-9FC8-FF40373B88E6}" type="datetime1">
              <a:rPr lang="en-US" smtClean="0"/>
              <a:pPr/>
              <a:t>6/16/2021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93490931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0F09E4-6EA4-4BF3-9FC8-FF40373B88E6}" type="datetime1">
              <a:rPr lang="en-US" smtClean="0"/>
              <a:pPr/>
              <a:t>6/16/2021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1487645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0F09E4-6EA4-4BF3-9FC8-FF40373B88E6}" type="datetime1">
              <a:rPr lang="en-US" smtClean="0"/>
              <a:pPr/>
              <a:t>6/16/2021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66367272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0F09E4-6EA4-4BF3-9FC8-FF40373B88E6}" type="datetime1">
              <a:rPr lang="en-US" smtClean="0"/>
              <a:pPr/>
              <a:t>6/16/2021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6889892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0F09E4-6EA4-4BF3-9FC8-FF40373B88E6}" type="datetime1">
              <a:rPr lang="en-US" smtClean="0"/>
              <a:pPr/>
              <a:t>6/16/2021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9831010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FA170-8299-44AD-AEEF-FC686C3D7804}" type="datetime1">
              <a:rPr lang="en-US" smtClean="0"/>
              <a:t>6/16/2021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60978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31763A-68EC-4ECD-9620-D9FE9CDDD622}" type="datetime1">
              <a:rPr lang="en-US" smtClean="0"/>
              <a:t>6/16/2021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34003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98BEDD-6160-49BB-B372-861DE7DE9BA5}" type="datetime1">
              <a:rPr lang="en-US" smtClean="0"/>
              <a:t>6/16/2021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457929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AAE819F-B7FD-4B29-8F66-9E318144BC2A}" type="datetime1">
              <a:rPr lang="en-US" smtClean="0"/>
              <a:t>6/16/2021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679361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CA159C-B6E0-4F10-9F4A-2FA57003B139}" type="datetime1">
              <a:rPr lang="en-US" smtClean="0"/>
              <a:t>6/16/2021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887362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70CBBB-D1D1-4386-A5E9-07F3477B78F3}" type="datetime1">
              <a:rPr lang="en-US" smtClean="0"/>
              <a:t>6/16/2021</a:t>
            </a:fld>
            <a:endParaRPr lang="en-US" dirty="0"/>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733672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A4CAD8-0EA7-4615-B69B-B2F199EF3A93}" type="datetime1">
              <a:rPr lang="en-US" smtClean="0"/>
              <a:t>6/16/2021</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898372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34BD7-6953-492C-921B-E68B2D7F14C8}" type="datetime1">
              <a:rPr lang="en-US" smtClean="0"/>
              <a:t>6/16/2021</a:t>
            </a:fld>
            <a:endParaRPr lang="en-US" dirty="0"/>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585548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A17D9B-D4D3-4E23-88DF-2E354FA43196}" type="datetime1">
              <a:rPr lang="en-US" smtClean="0"/>
              <a:t>6/16/2021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97162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41F67C5-D04E-4576-B61C-12ABA14BBD6C}" type="datetime1">
              <a:rPr lang="en-US" smtClean="0"/>
              <a:t>6/16/2021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471080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20F09E4-6EA4-4BF3-9FC8-FF40373B88E6}" type="datetime1">
              <a:rPr lang="en-US" smtClean="0"/>
              <a:pPr/>
              <a:t>6/16/2021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401CF334-2D5C-4859-84A6-CA7E6E43FAEB}" type="slidenum">
              <a:rPr lang="en-US" smtClean="0"/>
              <a:t>‹#›</a:t>
            </a:fld>
            <a:endParaRPr lang="en-US" dirty="0"/>
          </a:p>
        </p:txBody>
      </p:sp>
    </p:spTree>
    <p:extLst>
      <p:ext uri="{BB962C8B-B14F-4D97-AF65-F5344CB8AC3E}">
        <p14:creationId xmlns:p14="http://schemas.microsoft.com/office/powerpoint/2010/main" val="2926563879"/>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b="1" dirty="0"/>
              <a:t>Approving in </a:t>
            </a:r>
            <a:r>
              <a:rPr lang="en-US" b="1" dirty="0" err="1"/>
              <a:t>InfoEd</a:t>
            </a:r>
            <a:endParaRPr lang="en-US" dirty="0"/>
          </a:p>
        </p:txBody>
      </p:sp>
      <p:pic>
        <p:nvPicPr>
          <p:cNvPr id="4" name="Picture 3">
            <a:extLst>
              <a:ext uri="{FF2B5EF4-FFF2-40B4-BE49-F238E27FC236}">
                <a16:creationId xmlns:a16="http://schemas.microsoft.com/office/drawing/2014/main" id="{03B16921-DCF0-4986-8A8A-5357C4537505}"/>
              </a:ext>
            </a:extLst>
          </p:cNvPr>
          <p:cNvPicPr>
            <a:picLocks noChangeAspect="1"/>
          </p:cNvPicPr>
          <p:nvPr/>
        </p:nvPicPr>
        <p:blipFill>
          <a:blip r:embed="rId3"/>
          <a:stretch>
            <a:fillRect/>
          </a:stretch>
        </p:blipFill>
        <p:spPr>
          <a:xfrm>
            <a:off x="3845490" y="1427967"/>
            <a:ext cx="2867425" cy="1009791"/>
          </a:xfrm>
          <a:prstGeom prst="rect">
            <a:avLst/>
          </a:prstGeom>
        </p:spPr>
      </p:pic>
    </p:spTree>
    <p:extLst>
      <p:ext uri="{BB962C8B-B14F-4D97-AF65-F5344CB8AC3E}">
        <p14:creationId xmlns:p14="http://schemas.microsoft.com/office/powerpoint/2010/main" val="70630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1588C-2BED-46E4-BBF1-F4574185B02C}"/>
              </a:ext>
            </a:extLst>
          </p:cNvPr>
          <p:cNvSpPr>
            <a:spLocks noGrp="1"/>
          </p:cNvSpPr>
          <p:nvPr>
            <p:ph type="title"/>
          </p:nvPr>
        </p:nvSpPr>
        <p:spPr/>
        <p:txBody>
          <a:bodyPr>
            <a:noAutofit/>
          </a:bodyPr>
          <a:lstStyle/>
          <a:p>
            <a:pPr algn="ctr"/>
            <a:r>
              <a:rPr lang="en-US" sz="2800" dirty="0"/>
              <a:t>With either of the previous two methods, after you click on the proposal hyperlink a box will appear. Click on Reviewer Dashboard hyperlink.</a:t>
            </a:r>
          </a:p>
        </p:txBody>
      </p:sp>
      <p:pic>
        <p:nvPicPr>
          <p:cNvPr id="4" name="Content Placeholder 3">
            <a:extLst>
              <a:ext uri="{FF2B5EF4-FFF2-40B4-BE49-F238E27FC236}">
                <a16:creationId xmlns:a16="http://schemas.microsoft.com/office/drawing/2014/main" id="{1A4DFA41-6894-430C-99D5-D8E3496720B6}"/>
              </a:ext>
            </a:extLst>
          </p:cNvPr>
          <p:cNvPicPr>
            <a:picLocks noGrp="1" noChangeAspect="1"/>
          </p:cNvPicPr>
          <p:nvPr>
            <p:ph idx="1"/>
          </p:nvPr>
        </p:nvPicPr>
        <p:blipFill>
          <a:blip r:embed="rId2"/>
          <a:stretch>
            <a:fillRect/>
          </a:stretch>
        </p:blipFill>
        <p:spPr>
          <a:xfrm>
            <a:off x="1331477" y="2160588"/>
            <a:ext cx="7289084" cy="3881437"/>
          </a:xfrm>
          <a:prstGeom prst="rect">
            <a:avLst/>
          </a:prstGeom>
        </p:spPr>
      </p:pic>
      <p:sp>
        <p:nvSpPr>
          <p:cNvPr id="5" name="Oval 4">
            <a:extLst>
              <a:ext uri="{FF2B5EF4-FFF2-40B4-BE49-F238E27FC236}">
                <a16:creationId xmlns:a16="http://schemas.microsoft.com/office/drawing/2014/main" id="{BFB80726-8C61-4484-B103-3FFA15806801}"/>
              </a:ext>
            </a:extLst>
          </p:cNvPr>
          <p:cNvSpPr/>
          <p:nvPr/>
        </p:nvSpPr>
        <p:spPr>
          <a:xfrm>
            <a:off x="3946849" y="4310743"/>
            <a:ext cx="1548882" cy="3545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6017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a:t>Third path to get to approval. </a:t>
            </a:r>
            <a:br>
              <a:rPr lang="en-US" sz="2800" dirty="0"/>
            </a:br>
            <a:r>
              <a:rPr lang="en-US" sz="1800" dirty="0"/>
              <a:t>You will receive an email similar to the one below. Click on the hyperlink and you will be brought directly to the Reviewer Dashboard.</a:t>
            </a:r>
            <a:br>
              <a:rPr lang="en-US" sz="2800" dirty="0"/>
            </a:br>
            <a:endParaRPr lang="en-US" sz="2800" dirty="0"/>
          </a:p>
        </p:txBody>
      </p:sp>
      <p:pic>
        <p:nvPicPr>
          <p:cNvPr id="4" name="Content Placeholder 3">
            <a:extLst>
              <a:ext uri="{FF2B5EF4-FFF2-40B4-BE49-F238E27FC236}">
                <a16:creationId xmlns:a16="http://schemas.microsoft.com/office/drawing/2014/main" id="{2F865DF8-2FAC-4F2D-9818-0C6298A7F072}"/>
              </a:ext>
            </a:extLst>
          </p:cNvPr>
          <p:cNvPicPr>
            <a:picLocks noGrp="1" noChangeAspect="1"/>
          </p:cNvPicPr>
          <p:nvPr>
            <p:ph idx="1"/>
          </p:nvPr>
        </p:nvPicPr>
        <p:blipFill>
          <a:blip r:embed="rId3"/>
          <a:stretch>
            <a:fillRect/>
          </a:stretch>
        </p:blipFill>
        <p:spPr>
          <a:xfrm>
            <a:off x="1115228" y="2160588"/>
            <a:ext cx="7721581" cy="3881437"/>
          </a:xfrm>
          <a:prstGeom prst="rect">
            <a:avLst/>
          </a:prstGeom>
        </p:spPr>
      </p:pic>
    </p:spTree>
    <p:extLst>
      <p:ext uri="{BB962C8B-B14F-4D97-AF65-F5344CB8AC3E}">
        <p14:creationId xmlns:p14="http://schemas.microsoft.com/office/powerpoint/2010/main" val="185189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Reviewer’s Dashboard</a:t>
            </a:r>
          </a:p>
        </p:txBody>
      </p:sp>
      <p:sp>
        <p:nvSpPr>
          <p:cNvPr id="3" name="Content Placeholder 2"/>
          <p:cNvSpPr>
            <a:spLocks noGrp="1"/>
          </p:cNvSpPr>
          <p:nvPr>
            <p:ph idx="1"/>
          </p:nvPr>
        </p:nvSpPr>
        <p:spPr/>
        <p:txBody>
          <a:bodyPr/>
          <a:lstStyle/>
          <a:p>
            <a:pPr marL="0" indent="0">
              <a:buNone/>
            </a:pPr>
            <a:endParaRPr lang="en-US" dirty="0"/>
          </a:p>
          <a:p>
            <a:endParaRPr lang="en-US" dirty="0"/>
          </a:p>
        </p:txBody>
      </p:sp>
      <p:pic>
        <p:nvPicPr>
          <p:cNvPr id="4" name="Picture 3">
            <a:extLst>
              <a:ext uri="{FF2B5EF4-FFF2-40B4-BE49-F238E27FC236}">
                <a16:creationId xmlns:a16="http://schemas.microsoft.com/office/drawing/2014/main" id="{57F53E2D-91E9-4F2B-9511-A8D435513AD1}"/>
              </a:ext>
            </a:extLst>
          </p:cNvPr>
          <p:cNvPicPr>
            <a:picLocks noChangeAspect="1"/>
          </p:cNvPicPr>
          <p:nvPr/>
        </p:nvPicPr>
        <p:blipFill>
          <a:blip r:embed="rId3"/>
          <a:stretch>
            <a:fillRect/>
          </a:stretch>
        </p:blipFill>
        <p:spPr>
          <a:xfrm>
            <a:off x="677334" y="1270000"/>
            <a:ext cx="7617388" cy="4523462"/>
          </a:xfrm>
          <a:prstGeom prst="rect">
            <a:avLst/>
          </a:prstGeom>
        </p:spPr>
      </p:pic>
      <p:sp>
        <p:nvSpPr>
          <p:cNvPr id="5" name="Oval 4">
            <a:extLst>
              <a:ext uri="{FF2B5EF4-FFF2-40B4-BE49-F238E27FC236}">
                <a16:creationId xmlns:a16="http://schemas.microsoft.com/office/drawing/2014/main" id="{EC944B49-E8E5-4376-8FF7-E7278E7BFF73}"/>
              </a:ext>
            </a:extLst>
          </p:cNvPr>
          <p:cNvSpPr/>
          <p:nvPr/>
        </p:nvSpPr>
        <p:spPr>
          <a:xfrm>
            <a:off x="1132514" y="3078760"/>
            <a:ext cx="1174458" cy="16777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C1A89F3B-6694-4A41-8CE9-717EC1DE981D}"/>
              </a:ext>
            </a:extLst>
          </p:cNvPr>
          <p:cNvCxnSpPr/>
          <p:nvPr/>
        </p:nvCxnSpPr>
        <p:spPr>
          <a:xfrm flipH="1" flipV="1">
            <a:off x="2374084" y="3246539"/>
            <a:ext cx="3036815" cy="16610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78A301C-5E0A-4DFA-8029-15D6D7D2A91A}"/>
              </a:ext>
            </a:extLst>
          </p:cNvPr>
          <p:cNvSpPr txBox="1"/>
          <p:nvPr/>
        </p:nvSpPr>
        <p:spPr>
          <a:xfrm>
            <a:off x="5352176" y="4674789"/>
            <a:ext cx="5014514" cy="646331"/>
          </a:xfrm>
          <a:prstGeom prst="rect">
            <a:avLst/>
          </a:prstGeom>
          <a:noFill/>
        </p:spPr>
        <p:txBody>
          <a:bodyPr wrap="none" rtlCol="0">
            <a:spAutoFit/>
          </a:bodyPr>
          <a:lstStyle/>
          <a:p>
            <a:r>
              <a:rPr lang="en-US" dirty="0"/>
              <a:t>The Proposal Review Form is a one page </a:t>
            </a:r>
          </a:p>
          <a:p>
            <a:r>
              <a:rPr lang="en-US" dirty="0"/>
              <a:t>overview of the proposal with key information</a:t>
            </a:r>
          </a:p>
        </p:txBody>
      </p:sp>
    </p:spTree>
    <p:extLst>
      <p:ext uri="{BB962C8B-B14F-4D97-AF65-F5344CB8AC3E}">
        <p14:creationId xmlns:p14="http://schemas.microsoft.com/office/powerpoint/2010/main" val="4155348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Proposal Review Form – Page 1</a:t>
            </a:r>
            <a:br>
              <a:rPr lang="en-US" dirty="0"/>
            </a:br>
            <a:r>
              <a:rPr lang="en-US" sz="1800" dirty="0"/>
              <a:t>Provides overview information such as sponsor, deadline date, abstract, new space request</a:t>
            </a:r>
            <a:endParaRPr lang="en-US" dirty="0"/>
          </a:p>
        </p:txBody>
      </p:sp>
      <p:pic>
        <p:nvPicPr>
          <p:cNvPr id="3" name="Content Placeholder 2">
            <a:extLst>
              <a:ext uri="{FF2B5EF4-FFF2-40B4-BE49-F238E27FC236}">
                <a16:creationId xmlns:a16="http://schemas.microsoft.com/office/drawing/2014/main" id="{E05C8A44-A0E1-451B-9E0A-DF2903DEF791}"/>
              </a:ext>
            </a:extLst>
          </p:cNvPr>
          <p:cNvPicPr>
            <a:picLocks noGrp="1" noChangeAspect="1"/>
          </p:cNvPicPr>
          <p:nvPr>
            <p:ph sz="half" idx="1"/>
          </p:nvPr>
        </p:nvPicPr>
        <p:blipFill>
          <a:blip r:embed="rId3"/>
          <a:stretch>
            <a:fillRect/>
          </a:stretch>
        </p:blipFill>
        <p:spPr>
          <a:xfrm>
            <a:off x="1223606" y="2136710"/>
            <a:ext cx="7677797" cy="3582955"/>
          </a:xfrm>
          <a:prstGeom prst="rect">
            <a:avLst/>
          </a:prstGeom>
        </p:spPr>
      </p:pic>
      <p:sp>
        <p:nvSpPr>
          <p:cNvPr id="4" name="Oval 3">
            <a:extLst>
              <a:ext uri="{FF2B5EF4-FFF2-40B4-BE49-F238E27FC236}">
                <a16:creationId xmlns:a16="http://schemas.microsoft.com/office/drawing/2014/main" id="{0D599324-2977-4B55-A05D-D9A87C11498D}"/>
              </a:ext>
            </a:extLst>
          </p:cNvPr>
          <p:cNvSpPr/>
          <p:nvPr/>
        </p:nvSpPr>
        <p:spPr>
          <a:xfrm>
            <a:off x="1223606" y="3069771"/>
            <a:ext cx="4020198" cy="2519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4DECE40-9F24-4A33-9D61-B6689139CDE1}"/>
              </a:ext>
            </a:extLst>
          </p:cNvPr>
          <p:cNvSpPr/>
          <p:nvPr/>
        </p:nvSpPr>
        <p:spPr>
          <a:xfrm>
            <a:off x="1223606" y="3528008"/>
            <a:ext cx="3096724" cy="4148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362956A-850A-4E86-95EE-A36B04332262}"/>
              </a:ext>
            </a:extLst>
          </p:cNvPr>
          <p:cNvSpPr/>
          <p:nvPr/>
        </p:nvSpPr>
        <p:spPr>
          <a:xfrm>
            <a:off x="1149292" y="4999839"/>
            <a:ext cx="1912690" cy="3439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735B10E-803C-4404-A55A-101E3AB5D514}"/>
              </a:ext>
            </a:extLst>
          </p:cNvPr>
          <p:cNvSpPr/>
          <p:nvPr/>
        </p:nvSpPr>
        <p:spPr>
          <a:xfrm>
            <a:off x="1072604" y="5370139"/>
            <a:ext cx="3809788" cy="4148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913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7EA81-4269-4BE8-A4A7-9D6C6D383FC2}"/>
              </a:ext>
            </a:extLst>
          </p:cNvPr>
          <p:cNvSpPr>
            <a:spLocks noGrp="1"/>
          </p:cNvSpPr>
          <p:nvPr>
            <p:ph type="title"/>
          </p:nvPr>
        </p:nvSpPr>
        <p:spPr/>
        <p:txBody>
          <a:bodyPr>
            <a:normAutofit/>
          </a:bodyPr>
          <a:lstStyle/>
          <a:p>
            <a:pPr algn="ctr"/>
            <a:r>
              <a:rPr lang="en-US" dirty="0"/>
              <a:t>Proposal Review Form – Page 2</a:t>
            </a:r>
            <a:br>
              <a:rPr lang="en-US" dirty="0"/>
            </a:br>
            <a:r>
              <a:rPr lang="en-US" sz="2200" dirty="0"/>
              <a:t>Provides overview information such as personnel, course reductions, budget overview, and cost sharing</a:t>
            </a:r>
          </a:p>
        </p:txBody>
      </p:sp>
      <p:pic>
        <p:nvPicPr>
          <p:cNvPr id="5" name="Content Placeholder 4">
            <a:extLst>
              <a:ext uri="{FF2B5EF4-FFF2-40B4-BE49-F238E27FC236}">
                <a16:creationId xmlns:a16="http://schemas.microsoft.com/office/drawing/2014/main" id="{201DBEB0-66FB-42C9-B14F-866E8755EFF5}"/>
              </a:ext>
            </a:extLst>
          </p:cNvPr>
          <p:cNvPicPr>
            <a:picLocks noGrp="1" noChangeAspect="1"/>
          </p:cNvPicPr>
          <p:nvPr>
            <p:ph sz="half" idx="1"/>
          </p:nvPr>
        </p:nvPicPr>
        <p:blipFill>
          <a:blip r:embed="rId2"/>
          <a:stretch>
            <a:fillRect/>
          </a:stretch>
        </p:blipFill>
        <p:spPr>
          <a:xfrm>
            <a:off x="1341711" y="2242500"/>
            <a:ext cx="7150467" cy="3549832"/>
          </a:xfrm>
          <a:prstGeom prst="rect">
            <a:avLst/>
          </a:prstGeom>
        </p:spPr>
      </p:pic>
      <p:sp>
        <p:nvSpPr>
          <p:cNvPr id="6" name="Oval 5">
            <a:extLst>
              <a:ext uri="{FF2B5EF4-FFF2-40B4-BE49-F238E27FC236}">
                <a16:creationId xmlns:a16="http://schemas.microsoft.com/office/drawing/2014/main" id="{7A32D58D-FC8C-47FD-B95C-DD630381F17C}"/>
              </a:ext>
            </a:extLst>
          </p:cNvPr>
          <p:cNvSpPr/>
          <p:nvPr/>
        </p:nvSpPr>
        <p:spPr>
          <a:xfrm>
            <a:off x="1166071" y="2021747"/>
            <a:ext cx="3053592" cy="9311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08F5113-18C9-4744-B260-B8FDDFB43494}"/>
              </a:ext>
            </a:extLst>
          </p:cNvPr>
          <p:cNvSpPr/>
          <p:nvPr/>
        </p:nvSpPr>
        <p:spPr>
          <a:xfrm>
            <a:off x="1098958" y="2659310"/>
            <a:ext cx="7264866" cy="12457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C68B6CF-1E75-4CBC-BB93-5C5C2FFCF3C3}"/>
              </a:ext>
            </a:extLst>
          </p:cNvPr>
          <p:cNvSpPr/>
          <p:nvPr/>
        </p:nvSpPr>
        <p:spPr>
          <a:xfrm>
            <a:off x="989901" y="3749879"/>
            <a:ext cx="7835317" cy="10821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016AF46-2940-4874-98B9-DBAECCA4F65B}"/>
              </a:ext>
            </a:extLst>
          </p:cNvPr>
          <p:cNvSpPr/>
          <p:nvPr/>
        </p:nvSpPr>
        <p:spPr>
          <a:xfrm>
            <a:off x="1166071" y="4633986"/>
            <a:ext cx="3322039" cy="3616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8408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CF0D5-65D3-44DE-87A1-42EEAB5721EF}"/>
              </a:ext>
            </a:extLst>
          </p:cNvPr>
          <p:cNvSpPr>
            <a:spLocks noGrp="1"/>
          </p:cNvSpPr>
          <p:nvPr>
            <p:ph type="title"/>
          </p:nvPr>
        </p:nvSpPr>
        <p:spPr/>
        <p:txBody>
          <a:bodyPr/>
          <a:lstStyle/>
          <a:p>
            <a:pPr algn="ctr"/>
            <a:r>
              <a:rPr lang="en-US" dirty="0"/>
              <a:t>Reviewer’s Dashboard</a:t>
            </a:r>
          </a:p>
        </p:txBody>
      </p:sp>
      <p:pic>
        <p:nvPicPr>
          <p:cNvPr id="5" name="Content Placeholder 4">
            <a:extLst>
              <a:ext uri="{FF2B5EF4-FFF2-40B4-BE49-F238E27FC236}">
                <a16:creationId xmlns:a16="http://schemas.microsoft.com/office/drawing/2014/main" id="{56A61963-12AA-40E3-B626-54D7E729FBC4}"/>
              </a:ext>
            </a:extLst>
          </p:cNvPr>
          <p:cNvPicPr>
            <a:picLocks noGrp="1" noChangeAspect="1"/>
          </p:cNvPicPr>
          <p:nvPr>
            <p:ph sz="half" idx="1"/>
          </p:nvPr>
        </p:nvPicPr>
        <p:blipFill>
          <a:blip r:embed="rId2"/>
          <a:stretch>
            <a:fillRect/>
          </a:stretch>
        </p:blipFill>
        <p:spPr>
          <a:xfrm>
            <a:off x="1707902" y="2160588"/>
            <a:ext cx="6536234" cy="3881437"/>
          </a:xfrm>
          <a:prstGeom prst="rect">
            <a:avLst/>
          </a:prstGeom>
        </p:spPr>
      </p:pic>
      <p:sp>
        <p:nvSpPr>
          <p:cNvPr id="6" name="Oval 5">
            <a:extLst>
              <a:ext uri="{FF2B5EF4-FFF2-40B4-BE49-F238E27FC236}">
                <a16:creationId xmlns:a16="http://schemas.microsoft.com/office/drawing/2014/main" id="{C612B171-2910-4A23-8056-475925C1DB83}"/>
              </a:ext>
            </a:extLst>
          </p:cNvPr>
          <p:cNvSpPr/>
          <p:nvPr/>
        </p:nvSpPr>
        <p:spPr>
          <a:xfrm>
            <a:off x="2080470" y="3053593"/>
            <a:ext cx="1359016" cy="2013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2264DF26-CAD2-4CEE-9D19-6E701D3EFBEB}"/>
              </a:ext>
            </a:extLst>
          </p:cNvPr>
          <p:cNvCxnSpPr/>
          <p:nvPr/>
        </p:nvCxnSpPr>
        <p:spPr>
          <a:xfrm flipH="1" flipV="1">
            <a:off x="3196206" y="3254928"/>
            <a:ext cx="2340528" cy="16106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BB620F5-39EB-4EBD-BD7D-4D33B94DCFFB}"/>
              </a:ext>
            </a:extLst>
          </p:cNvPr>
          <p:cNvSpPr txBox="1"/>
          <p:nvPr/>
        </p:nvSpPr>
        <p:spPr>
          <a:xfrm>
            <a:off x="5377343" y="4949505"/>
            <a:ext cx="4941417" cy="646331"/>
          </a:xfrm>
          <a:prstGeom prst="rect">
            <a:avLst/>
          </a:prstGeom>
          <a:noFill/>
        </p:spPr>
        <p:txBody>
          <a:bodyPr wrap="none" rtlCol="0">
            <a:spAutoFit/>
          </a:bodyPr>
          <a:lstStyle/>
          <a:p>
            <a:r>
              <a:rPr lang="en-US" dirty="0"/>
              <a:t>Proposal Development Record will take you to</a:t>
            </a:r>
          </a:p>
          <a:p>
            <a:r>
              <a:rPr lang="en-US" dirty="0"/>
              <a:t>the full proposal record in </a:t>
            </a:r>
            <a:r>
              <a:rPr lang="en-US" dirty="0" err="1"/>
              <a:t>InfoEd</a:t>
            </a:r>
            <a:endParaRPr lang="en-US" dirty="0"/>
          </a:p>
        </p:txBody>
      </p:sp>
    </p:spTree>
    <p:extLst>
      <p:ext uri="{BB962C8B-B14F-4D97-AF65-F5344CB8AC3E}">
        <p14:creationId xmlns:p14="http://schemas.microsoft.com/office/powerpoint/2010/main" val="1277417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8B2F0-97A8-4ED2-A3F6-C6E7FA9983C9}"/>
              </a:ext>
            </a:extLst>
          </p:cNvPr>
          <p:cNvSpPr>
            <a:spLocks noGrp="1"/>
          </p:cNvSpPr>
          <p:nvPr>
            <p:ph type="title"/>
          </p:nvPr>
        </p:nvSpPr>
        <p:spPr/>
        <p:txBody>
          <a:bodyPr/>
          <a:lstStyle/>
          <a:p>
            <a:pPr algn="ctr"/>
            <a:r>
              <a:rPr lang="en-US" dirty="0"/>
              <a:t>Proposal Development Record</a:t>
            </a:r>
          </a:p>
        </p:txBody>
      </p:sp>
      <p:pic>
        <p:nvPicPr>
          <p:cNvPr id="4" name="Content Placeholder 3">
            <a:extLst>
              <a:ext uri="{FF2B5EF4-FFF2-40B4-BE49-F238E27FC236}">
                <a16:creationId xmlns:a16="http://schemas.microsoft.com/office/drawing/2014/main" id="{A9577EFF-BD52-4690-9B9C-066176FB01BB}"/>
              </a:ext>
            </a:extLst>
          </p:cNvPr>
          <p:cNvPicPr>
            <a:picLocks noGrp="1" noChangeAspect="1"/>
          </p:cNvPicPr>
          <p:nvPr>
            <p:ph idx="1"/>
          </p:nvPr>
        </p:nvPicPr>
        <p:blipFill>
          <a:blip r:embed="rId2"/>
          <a:stretch>
            <a:fillRect/>
          </a:stretch>
        </p:blipFill>
        <p:spPr>
          <a:xfrm>
            <a:off x="1092169" y="2127032"/>
            <a:ext cx="7766998" cy="3881437"/>
          </a:xfrm>
          <a:prstGeom prst="rect">
            <a:avLst/>
          </a:prstGeom>
        </p:spPr>
      </p:pic>
      <p:sp>
        <p:nvSpPr>
          <p:cNvPr id="5" name="Oval 4">
            <a:extLst>
              <a:ext uri="{FF2B5EF4-FFF2-40B4-BE49-F238E27FC236}">
                <a16:creationId xmlns:a16="http://schemas.microsoft.com/office/drawing/2014/main" id="{5D7E439D-D2E1-40CD-8B4B-2DA9C12C87FE}"/>
              </a:ext>
            </a:extLst>
          </p:cNvPr>
          <p:cNvSpPr/>
          <p:nvPr/>
        </p:nvSpPr>
        <p:spPr>
          <a:xfrm>
            <a:off x="914571" y="2341086"/>
            <a:ext cx="1642188" cy="23896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86EE1AC-BA25-447D-80E3-29CC027F4FC8}"/>
              </a:ext>
            </a:extLst>
          </p:cNvPr>
          <p:cNvCxnSpPr/>
          <p:nvPr/>
        </p:nvCxnSpPr>
        <p:spPr>
          <a:xfrm flipH="1" flipV="1">
            <a:off x="2390862" y="3649211"/>
            <a:ext cx="4051883" cy="13674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9B0AE51-DA22-4CBA-90DE-AD64B6EAB3FC}"/>
              </a:ext>
            </a:extLst>
          </p:cNvPr>
          <p:cNvSpPr txBox="1"/>
          <p:nvPr/>
        </p:nvSpPr>
        <p:spPr>
          <a:xfrm>
            <a:off x="6442745" y="4730760"/>
            <a:ext cx="3573542" cy="923330"/>
          </a:xfrm>
          <a:prstGeom prst="rect">
            <a:avLst/>
          </a:prstGeom>
          <a:noFill/>
        </p:spPr>
        <p:txBody>
          <a:bodyPr wrap="none" rtlCol="0">
            <a:spAutoFit/>
          </a:bodyPr>
          <a:lstStyle/>
          <a:p>
            <a:r>
              <a:rPr lang="en-US" dirty="0"/>
              <a:t>Click on different menu areas</a:t>
            </a:r>
          </a:p>
          <a:p>
            <a:r>
              <a:rPr lang="en-US" dirty="0"/>
              <a:t>to see the various aspects of the</a:t>
            </a:r>
          </a:p>
          <a:p>
            <a:r>
              <a:rPr lang="en-US" dirty="0"/>
              <a:t>proposal.</a:t>
            </a:r>
          </a:p>
        </p:txBody>
      </p:sp>
    </p:spTree>
    <p:extLst>
      <p:ext uri="{BB962C8B-B14F-4D97-AF65-F5344CB8AC3E}">
        <p14:creationId xmlns:p14="http://schemas.microsoft.com/office/powerpoint/2010/main" val="2227831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324F4-5FEB-486E-B25C-E555A4D23C3F}"/>
              </a:ext>
            </a:extLst>
          </p:cNvPr>
          <p:cNvSpPr>
            <a:spLocks noGrp="1"/>
          </p:cNvSpPr>
          <p:nvPr>
            <p:ph type="title"/>
          </p:nvPr>
        </p:nvSpPr>
        <p:spPr/>
        <p:txBody>
          <a:bodyPr/>
          <a:lstStyle/>
          <a:p>
            <a:pPr algn="ctr"/>
            <a:r>
              <a:rPr lang="en-US" dirty="0"/>
              <a:t>Reviewer’s Dashboard</a:t>
            </a:r>
          </a:p>
        </p:txBody>
      </p:sp>
      <p:pic>
        <p:nvPicPr>
          <p:cNvPr id="4" name="Content Placeholder 4">
            <a:extLst>
              <a:ext uri="{FF2B5EF4-FFF2-40B4-BE49-F238E27FC236}">
                <a16:creationId xmlns:a16="http://schemas.microsoft.com/office/drawing/2014/main" id="{C0AEFA17-A6F8-4816-AC62-0091C3670BD9}"/>
              </a:ext>
            </a:extLst>
          </p:cNvPr>
          <p:cNvPicPr>
            <a:picLocks noGrp="1" noChangeAspect="1"/>
          </p:cNvPicPr>
          <p:nvPr>
            <p:ph idx="1"/>
          </p:nvPr>
        </p:nvPicPr>
        <p:blipFill>
          <a:blip r:embed="rId2"/>
          <a:stretch>
            <a:fillRect/>
          </a:stretch>
        </p:blipFill>
        <p:spPr>
          <a:xfrm>
            <a:off x="1707902" y="2160588"/>
            <a:ext cx="6536234" cy="3881437"/>
          </a:xfrm>
          <a:prstGeom prst="rect">
            <a:avLst/>
          </a:prstGeom>
        </p:spPr>
      </p:pic>
      <p:sp>
        <p:nvSpPr>
          <p:cNvPr id="5" name="Oval 4">
            <a:extLst>
              <a:ext uri="{FF2B5EF4-FFF2-40B4-BE49-F238E27FC236}">
                <a16:creationId xmlns:a16="http://schemas.microsoft.com/office/drawing/2014/main" id="{A7B68E34-D2B3-47D1-A8C3-28F41D680554}"/>
              </a:ext>
            </a:extLst>
          </p:cNvPr>
          <p:cNvSpPr/>
          <p:nvPr/>
        </p:nvSpPr>
        <p:spPr>
          <a:xfrm>
            <a:off x="1991273" y="3208789"/>
            <a:ext cx="1287625" cy="56916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9B69C30F-AD65-4AE1-807A-7E4C61EC483F}"/>
              </a:ext>
            </a:extLst>
          </p:cNvPr>
          <p:cNvCxnSpPr/>
          <p:nvPr/>
        </p:nvCxnSpPr>
        <p:spPr>
          <a:xfrm flipH="1" flipV="1">
            <a:off x="3204594" y="3682767"/>
            <a:ext cx="2891406" cy="16022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5EB4165-294B-4325-88B9-8D55F954D6E9}"/>
              </a:ext>
            </a:extLst>
          </p:cNvPr>
          <p:cNvSpPr txBox="1"/>
          <p:nvPr/>
        </p:nvSpPr>
        <p:spPr>
          <a:xfrm>
            <a:off x="6096000" y="5017213"/>
            <a:ext cx="4108817" cy="646331"/>
          </a:xfrm>
          <a:prstGeom prst="rect">
            <a:avLst/>
          </a:prstGeom>
          <a:noFill/>
        </p:spPr>
        <p:txBody>
          <a:bodyPr wrap="none" rtlCol="0">
            <a:spAutoFit/>
          </a:bodyPr>
          <a:lstStyle/>
          <a:p>
            <a:r>
              <a:rPr lang="en-US" dirty="0"/>
              <a:t>All documents related to the proposal</a:t>
            </a:r>
          </a:p>
          <a:p>
            <a:r>
              <a:rPr lang="en-US" dirty="0"/>
              <a:t>are attached here.</a:t>
            </a:r>
          </a:p>
        </p:txBody>
      </p:sp>
    </p:spTree>
    <p:extLst>
      <p:ext uri="{BB962C8B-B14F-4D97-AF65-F5344CB8AC3E}">
        <p14:creationId xmlns:p14="http://schemas.microsoft.com/office/powerpoint/2010/main" val="163145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5279B-0474-4901-A41B-F5DC1E1160A2}"/>
              </a:ext>
            </a:extLst>
          </p:cNvPr>
          <p:cNvSpPr>
            <a:spLocks noGrp="1"/>
          </p:cNvSpPr>
          <p:nvPr>
            <p:ph type="title"/>
          </p:nvPr>
        </p:nvSpPr>
        <p:spPr/>
        <p:txBody>
          <a:bodyPr/>
          <a:lstStyle/>
          <a:p>
            <a:pPr algn="ctr"/>
            <a:r>
              <a:rPr lang="en-US" dirty="0"/>
              <a:t>Reviewer’s Dashboard</a:t>
            </a:r>
            <a:br>
              <a:rPr lang="en-US" dirty="0"/>
            </a:br>
            <a:r>
              <a:rPr lang="en-US" sz="1800" dirty="0"/>
              <a:t>Help Tab has some basic information to help with process and who to contact if you have questions.</a:t>
            </a:r>
            <a:endParaRPr lang="en-US" dirty="0"/>
          </a:p>
        </p:txBody>
      </p:sp>
      <p:pic>
        <p:nvPicPr>
          <p:cNvPr id="4" name="Content Placeholder 3">
            <a:extLst>
              <a:ext uri="{FF2B5EF4-FFF2-40B4-BE49-F238E27FC236}">
                <a16:creationId xmlns:a16="http://schemas.microsoft.com/office/drawing/2014/main" id="{5A6A4A8C-6D0E-480E-A06F-AEE792F13827}"/>
              </a:ext>
            </a:extLst>
          </p:cNvPr>
          <p:cNvPicPr>
            <a:picLocks noGrp="1" noChangeAspect="1"/>
          </p:cNvPicPr>
          <p:nvPr>
            <p:ph idx="1"/>
          </p:nvPr>
        </p:nvPicPr>
        <p:blipFill>
          <a:blip r:embed="rId2"/>
          <a:stretch>
            <a:fillRect/>
          </a:stretch>
        </p:blipFill>
        <p:spPr>
          <a:xfrm>
            <a:off x="677863" y="2243190"/>
            <a:ext cx="8596312" cy="3716233"/>
          </a:xfrm>
          <a:prstGeom prst="rect">
            <a:avLst/>
          </a:prstGeom>
        </p:spPr>
      </p:pic>
      <p:sp>
        <p:nvSpPr>
          <p:cNvPr id="5" name="Oval 4">
            <a:extLst>
              <a:ext uri="{FF2B5EF4-FFF2-40B4-BE49-F238E27FC236}">
                <a16:creationId xmlns:a16="http://schemas.microsoft.com/office/drawing/2014/main" id="{5E5F91FF-0DC0-4411-977C-4762D85899AF}"/>
              </a:ext>
            </a:extLst>
          </p:cNvPr>
          <p:cNvSpPr/>
          <p:nvPr/>
        </p:nvSpPr>
        <p:spPr>
          <a:xfrm>
            <a:off x="559837" y="3097763"/>
            <a:ext cx="578498" cy="8024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741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318FE-3E47-4464-8E83-F3E29DEC300A}"/>
              </a:ext>
            </a:extLst>
          </p:cNvPr>
          <p:cNvSpPr>
            <a:spLocks noGrp="1"/>
          </p:cNvSpPr>
          <p:nvPr>
            <p:ph type="title"/>
          </p:nvPr>
        </p:nvSpPr>
        <p:spPr/>
        <p:txBody>
          <a:bodyPr/>
          <a:lstStyle/>
          <a:p>
            <a:pPr algn="ctr"/>
            <a:r>
              <a:rPr lang="en-US" dirty="0"/>
              <a:t>Reviewer’s Dashboard</a:t>
            </a:r>
            <a:br>
              <a:rPr lang="en-US" dirty="0"/>
            </a:br>
            <a:r>
              <a:rPr lang="en-US" sz="1800" dirty="0"/>
              <a:t>Route Tab shows overview of who is in the routing chain and what progress has been made so far.</a:t>
            </a:r>
            <a:endParaRPr lang="en-US" dirty="0"/>
          </a:p>
        </p:txBody>
      </p:sp>
      <p:pic>
        <p:nvPicPr>
          <p:cNvPr id="4" name="Content Placeholder 3">
            <a:extLst>
              <a:ext uri="{FF2B5EF4-FFF2-40B4-BE49-F238E27FC236}">
                <a16:creationId xmlns:a16="http://schemas.microsoft.com/office/drawing/2014/main" id="{DD037C72-DC80-4435-9389-B15353DA5098}"/>
              </a:ext>
            </a:extLst>
          </p:cNvPr>
          <p:cNvPicPr>
            <a:picLocks noGrp="1" noChangeAspect="1"/>
          </p:cNvPicPr>
          <p:nvPr>
            <p:ph idx="1"/>
          </p:nvPr>
        </p:nvPicPr>
        <p:blipFill>
          <a:blip r:embed="rId2"/>
          <a:stretch>
            <a:fillRect/>
          </a:stretch>
        </p:blipFill>
        <p:spPr>
          <a:xfrm>
            <a:off x="1846032" y="2160588"/>
            <a:ext cx="6259974" cy="3881437"/>
          </a:xfrm>
          <a:prstGeom prst="rect">
            <a:avLst/>
          </a:prstGeom>
        </p:spPr>
      </p:pic>
      <p:sp>
        <p:nvSpPr>
          <p:cNvPr id="5" name="Oval 4">
            <a:extLst>
              <a:ext uri="{FF2B5EF4-FFF2-40B4-BE49-F238E27FC236}">
                <a16:creationId xmlns:a16="http://schemas.microsoft.com/office/drawing/2014/main" id="{F6ED26F6-4EE5-44A0-A4D0-76736F80FB78}"/>
              </a:ext>
            </a:extLst>
          </p:cNvPr>
          <p:cNvSpPr/>
          <p:nvPr/>
        </p:nvSpPr>
        <p:spPr>
          <a:xfrm>
            <a:off x="1728132" y="3271706"/>
            <a:ext cx="411061" cy="6543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2152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54700-13F6-4D7D-A67D-A8692A954540}"/>
              </a:ext>
            </a:extLst>
          </p:cNvPr>
          <p:cNvSpPr>
            <a:spLocks noGrp="1"/>
          </p:cNvSpPr>
          <p:nvPr>
            <p:ph type="title"/>
          </p:nvPr>
        </p:nvSpPr>
        <p:spPr/>
        <p:txBody>
          <a:bodyPr/>
          <a:lstStyle/>
          <a:p>
            <a:pPr algn="ctr"/>
            <a:r>
              <a:rPr lang="en-US" dirty="0"/>
              <a:t>What is </a:t>
            </a:r>
            <a:r>
              <a:rPr lang="en-US" dirty="0" err="1"/>
              <a:t>InfoEd</a:t>
            </a:r>
            <a:r>
              <a:rPr lang="en-US" dirty="0"/>
              <a:t>?</a:t>
            </a:r>
          </a:p>
        </p:txBody>
      </p:sp>
      <p:sp>
        <p:nvSpPr>
          <p:cNvPr id="3" name="Content Placeholder 2">
            <a:extLst>
              <a:ext uri="{FF2B5EF4-FFF2-40B4-BE49-F238E27FC236}">
                <a16:creationId xmlns:a16="http://schemas.microsoft.com/office/drawing/2014/main" id="{14019B45-2881-4091-ACB2-1A9F45B245E5}"/>
              </a:ext>
            </a:extLst>
          </p:cNvPr>
          <p:cNvSpPr>
            <a:spLocks noGrp="1"/>
          </p:cNvSpPr>
          <p:nvPr>
            <p:ph idx="1"/>
          </p:nvPr>
        </p:nvSpPr>
        <p:spPr/>
        <p:txBody>
          <a:bodyPr/>
          <a:lstStyle/>
          <a:p>
            <a:pPr marL="0" indent="0" algn="ctr">
              <a:buNone/>
            </a:pPr>
            <a:r>
              <a:rPr lang="en-US" dirty="0"/>
              <a:t>WCU is going to be replacing </a:t>
            </a:r>
            <a:r>
              <a:rPr lang="en-US" dirty="0" err="1"/>
              <a:t>RAMSeS</a:t>
            </a:r>
            <a:r>
              <a:rPr lang="en-US" dirty="0"/>
              <a:t> with a comprehensive research administration software that will help streamline administrative processes and consolidate research administration function. The Proposal Development (PD) module that will have the capability to build complete proposals within the system and allow us to submit federal proposals to grants.gov through a system-to-system (S2S) interface. All external grant and contract proposals will be routed for approval within this module and will be managed by the </a:t>
            </a:r>
            <a:r>
              <a:rPr lang="en-US" dirty="0" err="1"/>
              <a:t>pre-award</a:t>
            </a:r>
            <a:r>
              <a:rPr lang="en-US" dirty="0"/>
              <a:t> team in the Office of Research Administration (ORA).</a:t>
            </a:r>
          </a:p>
        </p:txBody>
      </p:sp>
    </p:spTree>
    <p:extLst>
      <p:ext uri="{BB962C8B-B14F-4D97-AF65-F5344CB8AC3E}">
        <p14:creationId xmlns:p14="http://schemas.microsoft.com/office/powerpoint/2010/main" val="115047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B2782-28E6-4AB8-A39D-CAD05E2332AC}"/>
              </a:ext>
            </a:extLst>
          </p:cNvPr>
          <p:cNvSpPr>
            <a:spLocks noGrp="1"/>
          </p:cNvSpPr>
          <p:nvPr>
            <p:ph type="title"/>
          </p:nvPr>
        </p:nvSpPr>
        <p:spPr/>
        <p:txBody>
          <a:bodyPr>
            <a:noAutofit/>
          </a:bodyPr>
          <a:lstStyle/>
          <a:p>
            <a:pPr algn="ctr"/>
            <a:r>
              <a:rPr lang="en-US" sz="2000" dirty="0"/>
              <a:t>After review is complete, add any comments that you wish in the fields to the left – provide feedback/comments to PI, other approvers, etc. These must be made before approving or disapproving. After you have approved or disapproved, no further changes can be made.</a:t>
            </a:r>
          </a:p>
        </p:txBody>
      </p:sp>
      <p:pic>
        <p:nvPicPr>
          <p:cNvPr id="7" name="Content Placeholder 6">
            <a:extLst>
              <a:ext uri="{FF2B5EF4-FFF2-40B4-BE49-F238E27FC236}">
                <a16:creationId xmlns:a16="http://schemas.microsoft.com/office/drawing/2014/main" id="{D8D26000-46AF-469D-9094-A066A22B2D21}"/>
              </a:ext>
            </a:extLst>
          </p:cNvPr>
          <p:cNvPicPr>
            <a:picLocks noGrp="1" noChangeAspect="1"/>
          </p:cNvPicPr>
          <p:nvPr>
            <p:ph idx="1"/>
          </p:nvPr>
        </p:nvPicPr>
        <p:blipFill>
          <a:blip r:embed="rId2"/>
          <a:stretch>
            <a:fillRect/>
          </a:stretch>
        </p:blipFill>
        <p:spPr>
          <a:xfrm>
            <a:off x="3117220" y="2160588"/>
            <a:ext cx="3717597" cy="3881437"/>
          </a:xfrm>
          <a:prstGeom prst="rect">
            <a:avLst/>
          </a:prstGeom>
        </p:spPr>
      </p:pic>
      <p:sp>
        <p:nvSpPr>
          <p:cNvPr id="8" name="Oval 7">
            <a:extLst>
              <a:ext uri="{FF2B5EF4-FFF2-40B4-BE49-F238E27FC236}">
                <a16:creationId xmlns:a16="http://schemas.microsoft.com/office/drawing/2014/main" id="{346471B4-7DD2-4616-9C8D-1DBB5F705FE2}"/>
              </a:ext>
            </a:extLst>
          </p:cNvPr>
          <p:cNvSpPr/>
          <p:nvPr/>
        </p:nvSpPr>
        <p:spPr>
          <a:xfrm>
            <a:off x="2756493" y="1727666"/>
            <a:ext cx="2503404" cy="45207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077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368D5-DF66-4EAA-9D1A-B960B69731D8}"/>
              </a:ext>
            </a:extLst>
          </p:cNvPr>
          <p:cNvSpPr>
            <a:spLocks noGrp="1"/>
          </p:cNvSpPr>
          <p:nvPr>
            <p:ph type="title"/>
          </p:nvPr>
        </p:nvSpPr>
        <p:spPr/>
        <p:txBody>
          <a:bodyPr>
            <a:normAutofit fontScale="90000"/>
          </a:bodyPr>
          <a:lstStyle/>
          <a:p>
            <a:pPr algn="ctr"/>
            <a:r>
              <a:rPr lang="en-US" dirty="0"/>
              <a:t>Reviewer’s Dashboard</a:t>
            </a:r>
            <a:br>
              <a:rPr lang="en-US" dirty="0"/>
            </a:br>
            <a:r>
              <a:rPr lang="en-US" sz="2000" dirty="0"/>
              <a:t>After review is complete and any comments have been entered, click the approve or disapprove buttons to either push it forward in the routing chain or send the proposal back to Research Administration.</a:t>
            </a:r>
            <a:endParaRPr lang="en-US" dirty="0"/>
          </a:p>
        </p:txBody>
      </p:sp>
      <p:pic>
        <p:nvPicPr>
          <p:cNvPr id="4" name="Content Placeholder 4">
            <a:extLst>
              <a:ext uri="{FF2B5EF4-FFF2-40B4-BE49-F238E27FC236}">
                <a16:creationId xmlns:a16="http://schemas.microsoft.com/office/drawing/2014/main" id="{FB3A7E95-797B-4C3B-8294-0BE89ACE2C87}"/>
              </a:ext>
            </a:extLst>
          </p:cNvPr>
          <p:cNvPicPr>
            <a:picLocks noGrp="1" noChangeAspect="1"/>
          </p:cNvPicPr>
          <p:nvPr>
            <p:ph idx="1"/>
          </p:nvPr>
        </p:nvPicPr>
        <p:blipFill>
          <a:blip r:embed="rId2"/>
          <a:stretch>
            <a:fillRect/>
          </a:stretch>
        </p:blipFill>
        <p:spPr>
          <a:xfrm>
            <a:off x="1707902" y="2160588"/>
            <a:ext cx="6536234" cy="3881437"/>
          </a:xfrm>
          <a:prstGeom prst="rect">
            <a:avLst/>
          </a:prstGeom>
        </p:spPr>
      </p:pic>
      <p:sp>
        <p:nvSpPr>
          <p:cNvPr id="5" name="Oval 4">
            <a:extLst>
              <a:ext uri="{FF2B5EF4-FFF2-40B4-BE49-F238E27FC236}">
                <a16:creationId xmlns:a16="http://schemas.microsoft.com/office/drawing/2014/main" id="{FD84AC85-600E-4613-B33C-98C53C13D01E}"/>
              </a:ext>
            </a:extLst>
          </p:cNvPr>
          <p:cNvSpPr/>
          <p:nvPr/>
        </p:nvSpPr>
        <p:spPr>
          <a:xfrm>
            <a:off x="5008228" y="3900881"/>
            <a:ext cx="2248249" cy="13338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946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Login to </a:t>
            </a:r>
            <a:r>
              <a:rPr lang="en-US" dirty="0" err="1"/>
              <a:t>InfoEd</a:t>
            </a:r>
            <a:endParaRPr lang="en-US" dirty="0"/>
          </a:p>
        </p:txBody>
      </p:sp>
      <p:pic>
        <p:nvPicPr>
          <p:cNvPr id="4" name="Content Placeholder 3">
            <a:extLst>
              <a:ext uri="{FF2B5EF4-FFF2-40B4-BE49-F238E27FC236}">
                <a16:creationId xmlns:a16="http://schemas.microsoft.com/office/drawing/2014/main" id="{F90E1FA1-2CED-4997-ABF9-E7238626688C}"/>
              </a:ext>
            </a:extLst>
          </p:cNvPr>
          <p:cNvPicPr>
            <a:picLocks noGrp="1" noChangeAspect="1"/>
          </p:cNvPicPr>
          <p:nvPr>
            <p:ph idx="1"/>
          </p:nvPr>
        </p:nvPicPr>
        <p:blipFill>
          <a:blip r:embed="rId3"/>
          <a:stretch>
            <a:fillRect/>
          </a:stretch>
        </p:blipFill>
        <p:spPr>
          <a:xfrm>
            <a:off x="3962791" y="3132667"/>
            <a:ext cx="2025754" cy="2159111"/>
          </a:xfrm>
          <a:prstGeom prst="rect">
            <a:avLst/>
          </a:prstGeom>
        </p:spPr>
      </p:pic>
      <p:cxnSp>
        <p:nvCxnSpPr>
          <p:cNvPr id="8" name="Straight Arrow Connector 7">
            <a:extLst>
              <a:ext uri="{FF2B5EF4-FFF2-40B4-BE49-F238E27FC236}">
                <a16:creationId xmlns:a16="http://schemas.microsoft.com/office/drawing/2014/main" id="{A30BD879-7ADC-4332-8F7B-38852AF0C5B8}"/>
              </a:ext>
            </a:extLst>
          </p:cNvPr>
          <p:cNvCxnSpPr/>
          <p:nvPr/>
        </p:nvCxnSpPr>
        <p:spPr>
          <a:xfrm flipH="1">
            <a:off x="4656667" y="3132667"/>
            <a:ext cx="1964266" cy="8551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6479C63-A5A8-4E5F-B1D4-D35561DF69D2}"/>
              </a:ext>
            </a:extLst>
          </p:cNvPr>
          <p:cNvSpPr txBox="1"/>
          <p:nvPr/>
        </p:nvSpPr>
        <p:spPr>
          <a:xfrm>
            <a:off x="6682421" y="2698585"/>
            <a:ext cx="3113353" cy="646331"/>
          </a:xfrm>
          <a:prstGeom prst="rect">
            <a:avLst/>
          </a:prstGeom>
          <a:noFill/>
        </p:spPr>
        <p:txBody>
          <a:bodyPr wrap="none" rtlCol="0">
            <a:spAutoFit/>
          </a:bodyPr>
          <a:lstStyle/>
          <a:p>
            <a:r>
              <a:rPr lang="en-US" dirty="0"/>
              <a:t>Click here for single sign on </a:t>
            </a:r>
          </a:p>
          <a:p>
            <a:r>
              <a:rPr lang="en-US" dirty="0"/>
              <a:t>using your WCU credentials</a:t>
            </a:r>
          </a:p>
        </p:txBody>
      </p:sp>
      <p:sp>
        <p:nvSpPr>
          <p:cNvPr id="3" name="Oval 2">
            <a:extLst>
              <a:ext uri="{FF2B5EF4-FFF2-40B4-BE49-F238E27FC236}">
                <a16:creationId xmlns:a16="http://schemas.microsoft.com/office/drawing/2014/main" id="{A8BFDBCE-8CD4-4349-8121-B10D78115938}"/>
              </a:ext>
            </a:extLst>
          </p:cNvPr>
          <p:cNvSpPr/>
          <p:nvPr/>
        </p:nvSpPr>
        <p:spPr>
          <a:xfrm>
            <a:off x="4038600" y="3987800"/>
            <a:ext cx="618067" cy="2413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786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Home page after signing in</a:t>
            </a:r>
          </a:p>
        </p:txBody>
      </p:sp>
      <p:pic>
        <p:nvPicPr>
          <p:cNvPr id="4" name="Content Placeholder 3">
            <a:extLst>
              <a:ext uri="{FF2B5EF4-FFF2-40B4-BE49-F238E27FC236}">
                <a16:creationId xmlns:a16="http://schemas.microsoft.com/office/drawing/2014/main" id="{8D2EC0AF-9493-4406-9831-B1963D004693}"/>
              </a:ext>
            </a:extLst>
          </p:cNvPr>
          <p:cNvPicPr>
            <a:picLocks noGrp="1" noChangeAspect="1"/>
          </p:cNvPicPr>
          <p:nvPr>
            <p:ph idx="1"/>
          </p:nvPr>
        </p:nvPicPr>
        <p:blipFill>
          <a:blip r:embed="rId3"/>
          <a:stretch>
            <a:fillRect/>
          </a:stretch>
        </p:blipFill>
        <p:spPr>
          <a:xfrm>
            <a:off x="1060580" y="2160588"/>
            <a:ext cx="7830878" cy="3881437"/>
          </a:xfrm>
          <a:prstGeom prst="rect">
            <a:avLst/>
          </a:prstGeom>
        </p:spPr>
      </p:pic>
    </p:spTree>
    <p:extLst>
      <p:ext uri="{BB962C8B-B14F-4D97-AF65-F5344CB8AC3E}">
        <p14:creationId xmlns:p14="http://schemas.microsoft.com/office/powerpoint/2010/main" val="38488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ctr"/>
            <a:r>
              <a:rPr lang="en-US" dirty="0"/>
              <a:t>First path to get to approval.</a:t>
            </a:r>
          </a:p>
        </p:txBody>
      </p:sp>
      <p:pic>
        <p:nvPicPr>
          <p:cNvPr id="2" name="Content Placeholder 1">
            <a:extLst>
              <a:ext uri="{FF2B5EF4-FFF2-40B4-BE49-F238E27FC236}">
                <a16:creationId xmlns:a16="http://schemas.microsoft.com/office/drawing/2014/main" id="{FB84C0A2-16CB-4DB6-8ED0-A81FC9B1F2B4}"/>
              </a:ext>
            </a:extLst>
          </p:cNvPr>
          <p:cNvPicPr>
            <a:picLocks noGrp="1" noChangeAspect="1"/>
          </p:cNvPicPr>
          <p:nvPr>
            <p:ph sz="half" idx="1"/>
          </p:nvPr>
        </p:nvPicPr>
        <p:blipFill>
          <a:blip r:embed="rId3"/>
          <a:stretch>
            <a:fillRect/>
          </a:stretch>
        </p:blipFill>
        <p:spPr>
          <a:xfrm>
            <a:off x="677334" y="2243666"/>
            <a:ext cx="8669337" cy="3903133"/>
          </a:xfrm>
          <a:prstGeom prst="rect">
            <a:avLst/>
          </a:prstGeom>
        </p:spPr>
      </p:pic>
      <p:sp>
        <p:nvSpPr>
          <p:cNvPr id="3" name="Oval 2">
            <a:extLst>
              <a:ext uri="{FF2B5EF4-FFF2-40B4-BE49-F238E27FC236}">
                <a16:creationId xmlns:a16="http://schemas.microsoft.com/office/drawing/2014/main" id="{56625ED8-8B99-4EFD-B116-B957CD304C35}"/>
              </a:ext>
            </a:extLst>
          </p:cNvPr>
          <p:cNvSpPr/>
          <p:nvPr/>
        </p:nvSpPr>
        <p:spPr>
          <a:xfrm>
            <a:off x="4986867" y="2904067"/>
            <a:ext cx="626533" cy="262466"/>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15BB89A9-1803-423A-99FA-8D932FE5642D}"/>
              </a:ext>
            </a:extLst>
          </p:cNvPr>
          <p:cNvSpPr txBox="1"/>
          <p:nvPr/>
        </p:nvSpPr>
        <p:spPr>
          <a:xfrm>
            <a:off x="4887175" y="2406135"/>
            <a:ext cx="2417650" cy="369332"/>
          </a:xfrm>
          <a:prstGeom prst="rect">
            <a:avLst/>
          </a:prstGeom>
          <a:noFill/>
        </p:spPr>
        <p:txBody>
          <a:bodyPr wrap="none" rtlCol="0">
            <a:spAutoFit/>
          </a:bodyPr>
          <a:lstStyle/>
          <a:p>
            <a:r>
              <a:rPr lang="en-US" dirty="0">
                <a:solidFill>
                  <a:srgbClr val="FF0000"/>
                </a:solidFill>
              </a:rPr>
              <a:t>Click on Messages tab</a:t>
            </a:r>
          </a:p>
        </p:txBody>
      </p:sp>
    </p:spTree>
    <p:extLst>
      <p:ext uri="{BB962C8B-B14F-4D97-AF65-F5344CB8AC3E}">
        <p14:creationId xmlns:p14="http://schemas.microsoft.com/office/powerpoint/2010/main" val="423703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F8BDC8A-954D-4E0C-988D-5F1D2FDA4F3C}"/>
              </a:ext>
            </a:extLst>
          </p:cNvPr>
          <p:cNvPicPr>
            <a:picLocks noGrp="1" noChangeAspect="1"/>
          </p:cNvPicPr>
          <p:nvPr>
            <p:ph idx="1"/>
          </p:nvPr>
        </p:nvPicPr>
        <p:blipFill>
          <a:blip r:embed="rId3"/>
          <a:stretch>
            <a:fillRect/>
          </a:stretch>
        </p:blipFill>
        <p:spPr>
          <a:xfrm>
            <a:off x="1076918" y="3396420"/>
            <a:ext cx="7798201" cy="1409772"/>
          </a:xfrm>
          <a:prstGeom prst="rect">
            <a:avLst/>
          </a:prstGeom>
        </p:spPr>
      </p:pic>
      <p:cxnSp>
        <p:nvCxnSpPr>
          <p:cNvPr id="8" name="Straight Arrow Connector 7">
            <a:extLst>
              <a:ext uri="{FF2B5EF4-FFF2-40B4-BE49-F238E27FC236}">
                <a16:creationId xmlns:a16="http://schemas.microsoft.com/office/drawing/2014/main" id="{7EB2740F-EBF9-4D00-9F10-F3D61C3964A9}"/>
              </a:ext>
            </a:extLst>
          </p:cNvPr>
          <p:cNvCxnSpPr/>
          <p:nvPr/>
        </p:nvCxnSpPr>
        <p:spPr>
          <a:xfrm flipH="1">
            <a:off x="2328333" y="2048933"/>
            <a:ext cx="1676400" cy="2032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3F274FE-33C9-4282-BC00-DFCD7EF9A7BD}"/>
              </a:ext>
            </a:extLst>
          </p:cNvPr>
          <p:cNvSpPr txBox="1"/>
          <p:nvPr/>
        </p:nvSpPr>
        <p:spPr>
          <a:xfrm>
            <a:off x="4004733" y="1864267"/>
            <a:ext cx="2523067" cy="369332"/>
          </a:xfrm>
          <a:prstGeom prst="rect">
            <a:avLst/>
          </a:prstGeom>
          <a:noFill/>
        </p:spPr>
        <p:txBody>
          <a:bodyPr wrap="square" rtlCol="0">
            <a:spAutoFit/>
          </a:bodyPr>
          <a:lstStyle/>
          <a:p>
            <a:r>
              <a:rPr lang="en-US" dirty="0"/>
              <a:t>Click on the hyperlink</a:t>
            </a:r>
          </a:p>
        </p:txBody>
      </p:sp>
    </p:spTree>
    <p:extLst>
      <p:ext uri="{BB962C8B-B14F-4D97-AF65-F5344CB8AC3E}">
        <p14:creationId xmlns:p14="http://schemas.microsoft.com/office/powerpoint/2010/main" val="351434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Second way to get to approvals</a:t>
            </a:r>
          </a:p>
        </p:txBody>
      </p:sp>
      <p:pic>
        <p:nvPicPr>
          <p:cNvPr id="4" name="Content Placeholder 3">
            <a:extLst>
              <a:ext uri="{FF2B5EF4-FFF2-40B4-BE49-F238E27FC236}">
                <a16:creationId xmlns:a16="http://schemas.microsoft.com/office/drawing/2014/main" id="{26213853-5F9E-4BC2-A2A8-62737991E917}"/>
              </a:ext>
            </a:extLst>
          </p:cNvPr>
          <p:cNvPicPr>
            <a:picLocks noGrp="1" noChangeAspect="1"/>
          </p:cNvPicPr>
          <p:nvPr>
            <p:ph idx="1"/>
          </p:nvPr>
        </p:nvPicPr>
        <p:blipFill>
          <a:blip r:embed="rId3"/>
          <a:stretch>
            <a:fillRect/>
          </a:stretch>
        </p:blipFill>
        <p:spPr>
          <a:xfrm>
            <a:off x="1060580" y="2160588"/>
            <a:ext cx="7830878" cy="3881437"/>
          </a:xfrm>
          <a:prstGeom prst="rect">
            <a:avLst/>
          </a:prstGeom>
        </p:spPr>
      </p:pic>
      <p:sp>
        <p:nvSpPr>
          <p:cNvPr id="5" name="Oval 4">
            <a:extLst>
              <a:ext uri="{FF2B5EF4-FFF2-40B4-BE49-F238E27FC236}">
                <a16:creationId xmlns:a16="http://schemas.microsoft.com/office/drawing/2014/main" id="{60112CF1-9C8B-47FB-819F-8511254502A5}"/>
              </a:ext>
            </a:extLst>
          </p:cNvPr>
          <p:cNvSpPr/>
          <p:nvPr/>
        </p:nvSpPr>
        <p:spPr>
          <a:xfrm>
            <a:off x="7399867" y="5511800"/>
            <a:ext cx="1422400" cy="61806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5D6DD57B-7798-46B5-9F22-BDBA3A33EC5D}"/>
              </a:ext>
            </a:extLst>
          </p:cNvPr>
          <p:cNvCxnSpPr/>
          <p:nvPr/>
        </p:nvCxnSpPr>
        <p:spPr>
          <a:xfrm flipV="1">
            <a:off x="5842000" y="5833533"/>
            <a:ext cx="1481667" cy="2963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A2039FB-2486-4A1C-887B-9F42344313F3}"/>
              </a:ext>
            </a:extLst>
          </p:cNvPr>
          <p:cNvSpPr txBox="1"/>
          <p:nvPr/>
        </p:nvSpPr>
        <p:spPr>
          <a:xfrm>
            <a:off x="4540785" y="5945201"/>
            <a:ext cx="1225015" cy="369332"/>
          </a:xfrm>
          <a:prstGeom prst="rect">
            <a:avLst/>
          </a:prstGeom>
          <a:noFill/>
        </p:spPr>
        <p:txBody>
          <a:bodyPr wrap="none" rtlCol="0">
            <a:spAutoFit/>
          </a:bodyPr>
          <a:lstStyle/>
          <a:p>
            <a:r>
              <a:rPr lang="en-US" dirty="0"/>
              <a:t>Click here</a:t>
            </a:r>
          </a:p>
        </p:txBody>
      </p:sp>
    </p:spTree>
    <p:extLst>
      <p:ext uri="{BB962C8B-B14F-4D97-AF65-F5344CB8AC3E}">
        <p14:creationId xmlns:p14="http://schemas.microsoft.com/office/powerpoint/2010/main" val="304608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E910C79-C2BF-4D43-BAF1-EFAA3E04343C}"/>
              </a:ext>
            </a:extLst>
          </p:cNvPr>
          <p:cNvPicPr>
            <a:picLocks noGrp="1" noChangeAspect="1"/>
          </p:cNvPicPr>
          <p:nvPr>
            <p:ph sz="half" idx="1"/>
          </p:nvPr>
        </p:nvPicPr>
        <p:blipFill>
          <a:blip r:embed="rId3"/>
          <a:stretch>
            <a:fillRect/>
          </a:stretch>
        </p:blipFill>
        <p:spPr>
          <a:xfrm>
            <a:off x="929127" y="2160588"/>
            <a:ext cx="7190496" cy="3881437"/>
          </a:xfrm>
          <a:prstGeom prst="rect">
            <a:avLst/>
          </a:prstGeom>
        </p:spPr>
      </p:pic>
      <p:cxnSp>
        <p:nvCxnSpPr>
          <p:cNvPr id="10" name="Straight Arrow Connector 9">
            <a:extLst>
              <a:ext uri="{FF2B5EF4-FFF2-40B4-BE49-F238E27FC236}">
                <a16:creationId xmlns:a16="http://schemas.microsoft.com/office/drawing/2014/main" id="{96477CF3-D13C-4340-A2F5-247CFB491963}"/>
              </a:ext>
            </a:extLst>
          </p:cNvPr>
          <p:cNvCxnSpPr/>
          <p:nvPr/>
        </p:nvCxnSpPr>
        <p:spPr>
          <a:xfrm flipH="1">
            <a:off x="4388909" y="1117600"/>
            <a:ext cx="135466" cy="1752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F70303C-10A8-4B09-B34C-91AD92B10C80}"/>
              </a:ext>
            </a:extLst>
          </p:cNvPr>
          <p:cNvSpPr txBox="1"/>
          <p:nvPr/>
        </p:nvSpPr>
        <p:spPr>
          <a:xfrm>
            <a:off x="4524375" y="932934"/>
            <a:ext cx="4774064" cy="369332"/>
          </a:xfrm>
          <a:prstGeom prst="rect">
            <a:avLst/>
          </a:prstGeom>
          <a:noFill/>
        </p:spPr>
        <p:txBody>
          <a:bodyPr wrap="none" rtlCol="0">
            <a:spAutoFit/>
          </a:bodyPr>
          <a:lstStyle/>
          <a:p>
            <a:r>
              <a:rPr lang="en-US" dirty="0"/>
              <a:t>Change the Messages from Disable to Enable</a:t>
            </a:r>
          </a:p>
        </p:txBody>
      </p:sp>
      <p:sp>
        <p:nvSpPr>
          <p:cNvPr id="2" name="Oval 1">
            <a:extLst>
              <a:ext uri="{FF2B5EF4-FFF2-40B4-BE49-F238E27FC236}">
                <a16:creationId xmlns:a16="http://schemas.microsoft.com/office/drawing/2014/main" id="{7D484ECC-4835-474F-B568-B279D7BCF50E}"/>
              </a:ext>
            </a:extLst>
          </p:cNvPr>
          <p:cNvSpPr/>
          <p:nvPr/>
        </p:nvSpPr>
        <p:spPr>
          <a:xfrm>
            <a:off x="3844031" y="2796466"/>
            <a:ext cx="680344" cy="258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993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Your home page now will show all your messages and you can click on the hyperlink.</a:t>
            </a:r>
          </a:p>
        </p:txBody>
      </p:sp>
      <p:sp>
        <p:nvSpPr>
          <p:cNvPr id="3" name="Text Placeholder 2"/>
          <p:cNvSpPr>
            <a:spLocks noGrp="1"/>
          </p:cNvSpPr>
          <p:nvPr>
            <p:ph idx="1"/>
          </p:nvPr>
        </p:nvSpPr>
        <p:spPr/>
        <p:txBody>
          <a:bodyPr/>
          <a:lstStyle/>
          <a:p>
            <a:pPr marL="0" indent="0">
              <a:buNone/>
            </a:pPr>
            <a:endParaRPr lang="en-US" dirty="0"/>
          </a:p>
          <a:p>
            <a:endParaRPr lang="en-US" dirty="0"/>
          </a:p>
        </p:txBody>
      </p:sp>
      <p:pic>
        <p:nvPicPr>
          <p:cNvPr id="4" name="Picture 3">
            <a:extLst>
              <a:ext uri="{FF2B5EF4-FFF2-40B4-BE49-F238E27FC236}">
                <a16:creationId xmlns:a16="http://schemas.microsoft.com/office/drawing/2014/main" id="{4566AE95-3D6A-4F1D-BBD0-509A4D111FD9}"/>
              </a:ext>
            </a:extLst>
          </p:cNvPr>
          <p:cNvPicPr>
            <a:picLocks noChangeAspect="1"/>
          </p:cNvPicPr>
          <p:nvPr/>
        </p:nvPicPr>
        <p:blipFill>
          <a:blip r:embed="rId3"/>
          <a:stretch>
            <a:fillRect/>
          </a:stretch>
        </p:blipFill>
        <p:spPr>
          <a:xfrm>
            <a:off x="736601" y="2022744"/>
            <a:ext cx="7484533" cy="3792224"/>
          </a:xfrm>
          <a:prstGeom prst="rect">
            <a:avLst/>
          </a:prstGeom>
        </p:spPr>
      </p:pic>
    </p:spTree>
    <p:extLst>
      <p:ext uri="{BB962C8B-B14F-4D97-AF65-F5344CB8AC3E}">
        <p14:creationId xmlns:p14="http://schemas.microsoft.com/office/powerpoint/2010/main" val="282259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acet">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1702</TotalTime>
  <Words>480</Words>
  <Application>Microsoft Office PowerPoint</Application>
  <PresentationFormat>Widescreen</PresentationFormat>
  <Paragraphs>46</Paragraphs>
  <Slides>21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Trebuchet MS</vt:lpstr>
      <vt:lpstr>Wingdings 3</vt:lpstr>
      <vt:lpstr>Facet</vt:lpstr>
      <vt:lpstr>Approving in InfoEd</vt:lpstr>
      <vt:lpstr>What is InfoEd?</vt:lpstr>
      <vt:lpstr>Login to InfoEd</vt:lpstr>
      <vt:lpstr>Home page after signing in</vt:lpstr>
      <vt:lpstr>First path to get to approval.</vt:lpstr>
      <vt:lpstr>PowerPoint Presentation</vt:lpstr>
      <vt:lpstr>Second way to get to approvals</vt:lpstr>
      <vt:lpstr>PowerPoint Presentation</vt:lpstr>
      <vt:lpstr>Your home page now will show all your messages and you can click on the hyperlink.</vt:lpstr>
      <vt:lpstr>With either of the previous two methods, after you click on the proposal hyperlink a box will appear. Click on Reviewer Dashboard hyperlink.</vt:lpstr>
      <vt:lpstr>Third path to get to approval.  You will receive an email similar to the one below. Click on the hyperlink and you will be brought directly to the Reviewer Dashboard. </vt:lpstr>
      <vt:lpstr>Reviewer’s Dashboard</vt:lpstr>
      <vt:lpstr>Proposal Review Form – Page 1 Provides overview information such as sponsor, deadline date, abstract, new space request</vt:lpstr>
      <vt:lpstr>Proposal Review Form – Page 2 Provides overview information such as personnel, course reductions, budget overview, and cost sharing</vt:lpstr>
      <vt:lpstr>Reviewer’s Dashboard</vt:lpstr>
      <vt:lpstr>Proposal Development Record</vt:lpstr>
      <vt:lpstr>Reviewer’s Dashboard</vt:lpstr>
      <vt:lpstr>Reviewer’s Dashboard Help Tab has some basic information to help with process and who to contact if you have questions.</vt:lpstr>
      <vt:lpstr>Reviewer’s Dashboard Route Tab shows overview of who is in the routing chain and what progress has been made so far.</vt:lpstr>
      <vt:lpstr>After review is complete, add any comments that you wish in the fields to the left – provide feedback/comments to PI, other approvers, etc. These must be made before approving or disapproving. After you have approved or disapproved, no further changes can be made.</vt:lpstr>
      <vt:lpstr>Reviewer’s Dashboard After review is complete and any comments have been entered, click the approve or disapprove buttons to either push it forward in the routing chain or send the proposal back to Research Administration.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Grants II: How to Get Grant Funding</dc:title>
  <dc:creator>Shannon Mulkeen</dc:creator>
  <cp:lastModifiedBy>Shannon Mulkeen</cp:lastModifiedBy>
  <cp:revision>44</cp:revision>
  <dcterms:created xsi:type="dcterms:W3CDTF">2020-07-20T14:59:09Z</dcterms:created>
  <dcterms:modified xsi:type="dcterms:W3CDTF">2021-06-16T17:45:19Z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