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67" r:id="rId2"/>
    <p:sldId id="30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305" r:id="rId11"/>
    <p:sldId id="307" r:id="rId12"/>
    <p:sldId id="292" r:id="rId13"/>
    <p:sldId id="294" r:id="rId14"/>
    <p:sldId id="306" r:id="rId15"/>
    <p:sldId id="293" r:id="rId16"/>
    <p:sldId id="295" r:id="rId17"/>
    <p:sldId id="296" r:id="rId18"/>
    <p:sldId id="303" r:id="rId19"/>
    <p:sldId id="304" r:id="rId20"/>
    <p:sldId id="297" r:id="rId21"/>
    <p:sldId id="660" r:id="rId22"/>
    <p:sldId id="299" r:id="rId23"/>
    <p:sldId id="300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32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069"/>
    <a:srgbClr val="C1A875"/>
    <a:srgbClr val="623393"/>
    <a:srgbClr val="6F27B6"/>
    <a:srgbClr val="4F1E80"/>
    <a:srgbClr val="541E8A"/>
    <a:srgbClr val="551F8B"/>
    <a:srgbClr val="531D8D"/>
    <a:srgbClr val="501D85"/>
    <a:srgbClr val="531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6" autoAdjust="0"/>
    <p:restoredTop sz="94334" autoAdjust="0"/>
  </p:normalViewPr>
  <p:slideViewPr>
    <p:cSldViewPr snapToGrid="0">
      <p:cViewPr varScale="1">
        <p:scale>
          <a:sx n="101" d="100"/>
          <a:sy n="101" d="100"/>
        </p:scale>
        <p:origin x="828" y="90"/>
      </p:cViewPr>
      <p:guideLst>
        <p:guide orient="horz" pos="1616"/>
        <p:guide pos="32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3993-89CB-7745-915D-7E0FED36898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F954-78B6-D648-A93C-8D94A6C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27A91F-189A-46E9-9943-A7BBC06709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2A844-53FE-45F3-A2FA-C1C52A523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0" y="1972598"/>
            <a:ext cx="3429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868119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900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868120"/>
            <a:ext cx="3890915" cy="260055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8671" y="1868120"/>
            <a:ext cx="3861936" cy="260055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3052795" y="1869271"/>
            <a:ext cx="13190" cy="273061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88112" y="1869271"/>
            <a:ext cx="4395" cy="273061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01077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7596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6132" y="4413271"/>
            <a:ext cx="1244600" cy="50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5" y="1836497"/>
            <a:ext cx="8422633" cy="2435962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54122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5" y="1836497"/>
            <a:ext cx="8422633" cy="2435962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61978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232133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6586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55417"/>
            <a:ext cx="8503920" cy="65502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</a:t>
            </a:r>
          </a:p>
        </p:txBody>
      </p:sp>
    </p:spTree>
    <p:extLst>
      <p:ext uri="{BB962C8B-B14F-4D97-AF65-F5344CB8AC3E}">
        <p14:creationId xmlns:p14="http://schemas.microsoft.com/office/powerpoint/2010/main" val="76498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08767" y="1836718"/>
            <a:ext cx="0" cy="2823205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93751" y="1858945"/>
            <a:ext cx="4996359" cy="27471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1836718"/>
            <a:ext cx="250226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baseline="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8521" y="1846385"/>
            <a:ext cx="0" cy="294542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332" y="1846384"/>
            <a:ext cx="2431256" cy="29454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1454" y="1846384"/>
            <a:ext cx="2351942" cy="294542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261" y="1846384"/>
            <a:ext cx="2351942" cy="293914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6329" y="1846385"/>
            <a:ext cx="0" cy="294542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3086314"/>
            <a:ext cx="9144000" cy="420747"/>
          </a:xfrm>
          <a:prstGeom prst="rect">
            <a:avLst/>
          </a:prstGeom>
          <a:solidFill>
            <a:srgbClr val="BAA06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507535"/>
            <a:ext cx="9144000" cy="1645920"/>
          </a:xfrm>
          <a:prstGeom prst="rect">
            <a:avLst/>
          </a:prstGeom>
          <a:solidFill>
            <a:srgbClr val="4F1E8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0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2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6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5176" y="3111270"/>
            <a:ext cx="8566088" cy="37083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567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30460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88710"/>
            <a:ext cx="9144000" cy="518825"/>
          </a:xfrm>
          <a:prstGeom prst="rect">
            <a:avLst/>
          </a:prstGeom>
          <a:solidFill>
            <a:srgbClr val="BAA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507535"/>
            <a:ext cx="9144000" cy="164592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0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2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6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per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, cum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no,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1389" y="3000306"/>
            <a:ext cx="8566088" cy="495635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 dirty="0"/>
              <a:t>You can try it with a different photo above.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ight Triangle 1"/>
          <p:cNvSpPr/>
          <p:nvPr userDrawn="1"/>
        </p:nvSpPr>
        <p:spPr>
          <a:xfrm>
            <a:off x="1" y="3743011"/>
            <a:ext cx="5519721" cy="140048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542172" y="2945424"/>
            <a:ext cx="7601828" cy="219807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900" y="1732108"/>
            <a:ext cx="3365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05758" y="1800367"/>
            <a:ext cx="7278987" cy="1539250"/>
          </a:xfrm>
        </p:spPr>
        <p:txBody>
          <a:bodyPr anchor="ctr" anchorCtr="0">
            <a:noAutofit/>
          </a:bodyPr>
          <a:lstStyle>
            <a:lvl1pPr marL="0" indent="0" algn="ct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87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0246" y="1400261"/>
            <a:ext cx="8320134" cy="2321484"/>
          </a:xfrm>
        </p:spPr>
        <p:txBody>
          <a:bodyPr anchor="ctr" anchorCtr="0">
            <a:noAutofit/>
          </a:bodyPr>
          <a:lstStyle>
            <a:lvl1pPr marL="0" indent="0" algn="ct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0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Facultyscholarship.wcu.edu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1" y="3743011"/>
            <a:ext cx="5519721" cy="140048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1542172" y="2945424"/>
            <a:ext cx="7601828" cy="219807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1749106"/>
            <a:ext cx="8503920" cy="108826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060" kern="1200" cap="none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Here’s an </a:t>
            </a:r>
            <a:r>
              <a:rPr lang="en-US" dirty="0" err="1"/>
              <a:t>aLt</a:t>
            </a:r>
            <a:r>
              <a:rPr lang="en-US" dirty="0"/>
              <a:t> Title Slide</a:t>
            </a:r>
            <a:br>
              <a:rPr lang="en-US" dirty="0"/>
            </a:br>
            <a:r>
              <a:rPr lang="en-US" dirty="0"/>
              <a:t>Use it to call for questions at the end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85485" y="3739030"/>
            <a:ext cx="2758515" cy="1404470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408" y="1769364"/>
            <a:ext cx="7187184" cy="1300277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Text/Title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8170" y="4115784"/>
            <a:ext cx="1677035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1" y="4080387"/>
            <a:ext cx="4891547" cy="1063113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2195870" y="3269226"/>
            <a:ext cx="6948126" cy="1874274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8408" y="1271473"/>
            <a:ext cx="7187184" cy="1300277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5425" y="4085667"/>
            <a:ext cx="1682750" cy="685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73677" y="5842000"/>
            <a:ext cx="184666" cy="50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ightSans Pro Semibold"/>
              <a:ea typeface="+mn-ea"/>
              <a:cs typeface="Freight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741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636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3621024"/>
            <a:ext cx="9144000" cy="1522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3941979"/>
            <a:ext cx="8503920" cy="880567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26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636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3621024"/>
            <a:ext cx="9144000" cy="1522476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3941979"/>
            <a:ext cx="8503920" cy="880567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3808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843" y="1602611"/>
            <a:ext cx="8328847" cy="2636537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faccatis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quame</a:t>
            </a:r>
            <a:r>
              <a:rPr lang="en-US" dirty="0"/>
              <a:t> </a:t>
            </a:r>
            <a:r>
              <a:rPr lang="en-US" dirty="0" err="1"/>
              <a:t>ventibus</a:t>
            </a:r>
            <a:r>
              <a:rPr lang="en-US" dirty="0"/>
              <a:t> a </a:t>
            </a:r>
            <a:r>
              <a:rPr lang="en-US" dirty="0" err="1"/>
              <a:t>nosam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tibust</a:t>
            </a:r>
            <a:r>
              <a:rPr lang="en-US" dirty="0"/>
              <a:t> hit </a:t>
            </a:r>
            <a:r>
              <a:rPr lang="en-US" dirty="0" err="1"/>
              <a:t>voluptae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verferspel</a:t>
            </a:r>
            <a:r>
              <a:rPr lang="en-US" dirty="0"/>
              <a:t> min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eriam</a:t>
            </a:r>
            <a:r>
              <a:rPr lang="en-US" dirty="0"/>
              <a:t>, </a:t>
            </a:r>
            <a:r>
              <a:rPr lang="en-US" dirty="0" err="1"/>
              <a:t>excerspitam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oditate</a:t>
            </a:r>
            <a:r>
              <a:rPr lang="en-US" dirty="0"/>
              <a:t> et, od </a:t>
            </a:r>
            <a:r>
              <a:rPr lang="en-US" dirty="0" err="1"/>
              <a:t>ulparum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simolut</a:t>
            </a:r>
            <a:r>
              <a:rPr lang="en-US" dirty="0"/>
              <a:t> rem qui </a:t>
            </a:r>
            <a:r>
              <a:rPr lang="en-US" dirty="0" err="1"/>
              <a:t>volorem</a:t>
            </a:r>
            <a:r>
              <a:rPr lang="en-US" dirty="0"/>
              <a:t> lam </a:t>
            </a:r>
            <a:r>
              <a:rPr lang="en-US" dirty="0" err="1"/>
              <a:t>voluptas</a:t>
            </a:r>
            <a:r>
              <a:rPr lang="en-US" dirty="0"/>
              <a:t> rem </a:t>
            </a:r>
            <a:r>
              <a:rPr lang="en-US" dirty="0" err="1"/>
              <a:t>faccatur</a:t>
            </a:r>
            <a:r>
              <a:rPr lang="en-US" dirty="0"/>
              <a:t>? </a:t>
            </a:r>
            <a:r>
              <a:rPr lang="en-US" dirty="0" err="1"/>
              <a:t>Unt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sit </a:t>
            </a:r>
            <a:r>
              <a:rPr lang="en-US" dirty="0" err="1"/>
              <a:t>quodi</a:t>
            </a:r>
            <a:r>
              <a:rPr lang="en-US" dirty="0"/>
              <a:t> omni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eaquam</a:t>
            </a:r>
            <a:r>
              <a:rPr lang="en-US" dirty="0"/>
              <a:t> lab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quias</a:t>
            </a:r>
            <a:r>
              <a:rPr lang="en-US" dirty="0"/>
              <a:t> </a:t>
            </a:r>
            <a:r>
              <a:rPr lang="en-US" dirty="0" err="1"/>
              <a:t>doluptium</a:t>
            </a:r>
            <a:r>
              <a:rPr lang="en-US" dirty="0"/>
              <a:t> </a:t>
            </a:r>
            <a:r>
              <a:rPr lang="en-US" dirty="0" err="1"/>
              <a:t>velliqu</a:t>
            </a:r>
            <a:r>
              <a:rPr lang="en-US" dirty="0"/>
              <a:t> </a:t>
            </a:r>
            <a:r>
              <a:rPr lang="en-US" dirty="0" err="1"/>
              <a:t>asimperro</a:t>
            </a:r>
            <a:r>
              <a:rPr lang="en-US" dirty="0"/>
              <a:t> mi, intis </a:t>
            </a:r>
            <a:r>
              <a:rPr lang="en-US" dirty="0" err="1"/>
              <a:t>autet</a:t>
            </a:r>
            <a:r>
              <a:rPr lang="en-US" dirty="0"/>
              <a:t> </a:t>
            </a:r>
            <a:r>
              <a:rPr lang="en-US" dirty="0" err="1"/>
              <a:t>volorum</a:t>
            </a:r>
            <a:r>
              <a:rPr lang="en-US" dirty="0"/>
              <a:t> </a:t>
            </a:r>
            <a:r>
              <a:rPr lang="en-US" dirty="0" err="1"/>
              <a:t>quistectem</a:t>
            </a:r>
            <a:r>
              <a:rPr lang="en-US" dirty="0"/>
              <a:t>. Et </a:t>
            </a:r>
            <a:r>
              <a:rPr lang="en-US" dirty="0" err="1"/>
              <a:t>resciis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berchitet</a:t>
            </a:r>
            <a:r>
              <a:rPr lang="en-US" dirty="0"/>
              <a:t> </a:t>
            </a:r>
            <a:r>
              <a:rPr lang="en-US" dirty="0" err="1"/>
              <a:t>volorepudia</a:t>
            </a:r>
            <a:r>
              <a:rPr lang="en-US" dirty="0"/>
              <a:t> </a:t>
            </a:r>
            <a:r>
              <a:rPr lang="en-US" dirty="0" err="1"/>
              <a:t>nusande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venimendae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 sim resto </a:t>
            </a:r>
            <a:r>
              <a:rPr lang="en-US" dirty="0" err="1"/>
              <a:t>eaquam</a:t>
            </a:r>
            <a:r>
              <a:rPr lang="en-US" dirty="0"/>
              <a:t> </a:t>
            </a:r>
            <a:r>
              <a:rPr lang="en-US" dirty="0" err="1"/>
              <a:t>enimin</a:t>
            </a:r>
            <a:r>
              <a:rPr lang="en-US" dirty="0"/>
              <a:t> et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et.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458699"/>
            <a:ext cx="8503920" cy="949127"/>
          </a:xfrm>
        </p:spPr>
        <p:txBody>
          <a:bodyPr anchor="ctr" anchorCtr="0"/>
          <a:lstStyle>
            <a:lvl1pPr marL="0" marR="0" indent="0" algn="l" defTabSz="41148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60" kern="1200" cap="all" dirty="0">
                <a:solidFill>
                  <a:srgbClr val="623393"/>
                </a:solidFill>
                <a:latin typeface="FreightSans Pro Semibold" panose="02000603040000020004" pitchFamily="50" charset="0"/>
                <a:ea typeface="+mn-ea"/>
                <a:cs typeface="FreightSans Pro Semibold" panose="02000603040000020004" pitchFamily="50" charset="0"/>
              </a:defRPr>
            </a:lvl1pPr>
          </a:lstStyle>
          <a:p>
            <a:pPr marL="0" marR="0" lvl="0" indent="0" algn="l" defTabSz="411480" rtl="0" eaLnBrk="1" fontAlgn="auto" latinLnBrk="0" hangingPunct="1">
              <a:lnSpc>
                <a:spcPts val="3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0" b="0" i="0" u="none" strike="noStrike" kern="1200" cap="all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This is a spot for a title that is long enough for two lines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0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58698"/>
            <a:ext cx="8503920" cy="946404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90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1602612"/>
            <a:ext cx="3883936" cy="260055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2838" y="1602612"/>
            <a:ext cx="3949637" cy="260055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036572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980635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58698"/>
            <a:ext cx="8503920" cy="946404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 dirty="0"/>
              <a:t>This is a spot for a title that is long enough for two lines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602612"/>
            <a:ext cx="2377440" cy="2674620"/>
          </a:xfrm>
        </p:spPr>
        <p:txBody>
          <a:bodyPr wrap="square" numCol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A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27122" y="1602612"/>
            <a:ext cx="2377440" cy="267462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B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60124" y="1602612"/>
            <a:ext cx="2377440" cy="267462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Bullet Points 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27F30-1EBD-40C8-933D-B9881F691B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55" r:id="rId5"/>
    <p:sldLayoutId id="2147483686" r:id="rId6"/>
    <p:sldLayoutId id="2147483656" r:id="rId7"/>
    <p:sldLayoutId id="2147483657" r:id="rId8"/>
    <p:sldLayoutId id="2147483658" r:id="rId9"/>
    <p:sldLayoutId id="2147483659" r:id="rId10"/>
    <p:sldLayoutId id="2147483667" r:id="rId11"/>
    <p:sldLayoutId id="2147483660" r:id="rId12"/>
    <p:sldLayoutId id="2147483685" r:id="rId13"/>
    <p:sldLayoutId id="2147483661" r:id="rId14"/>
    <p:sldLayoutId id="2147483662" r:id="rId15"/>
    <p:sldLayoutId id="2147483663" r:id="rId16"/>
    <p:sldLayoutId id="2147483668" r:id="rId17"/>
    <p:sldLayoutId id="2147483665" r:id="rId18"/>
    <p:sldLayoutId id="2147483671" r:id="rId19"/>
    <p:sldLayoutId id="2147483666" r:id="rId20"/>
    <p:sldLayoutId id="2147483670" r:id="rId21"/>
    <p:sldLayoutId id="2147483669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960" kern="1200">
          <a:solidFill>
            <a:srgbClr val="623393"/>
          </a:solidFill>
          <a:latin typeface="FreightMacro Pro Semibold" panose="02000603040000020004" pitchFamily="50" charset="0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2023FSC.pptx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21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3C44F-E3EB-15DB-8D71-DE60B05A6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679" y="1376332"/>
            <a:ext cx="3815624" cy="16953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BBA069"/>
                </a:solidFill>
              </a:rPr>
              <a:t>Million Dollar Circle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58CC0-FEAD-F22E-E1EA-9D69F6A0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64" y="562443"/>
            <a:ext cx="4028685" cy="4018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4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479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8" y="1372477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Ms. Wendy Cagle,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6E3B6-449A-A311-DCF7-D4CA2A7B764F}"/>
              </a:ext>
            </a:extLst>
          </p:cNvPr>
          <p:cNvSpPr/>
          <p:nvPr/>
        </p:nvSpPr>
        <p:spPr>
          <a:xfrm>
            <a:off x="416457" y="2785605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James Costa, Arts and Sciences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B7D77-927E-1460-517C-2D5F971034A2}"/>
              </a:ext>
            </a:extLst>
          </p:cNvPr>
          <p:cNvSpPr/>
          <p:nvPr/>
        </p:nvSpPr>
        <p:spPr>
          <a:xfrm>
            <a:off x="435440" y="1857960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Shawn Collins, Health and Human Sciences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F70CC-7477-CBAE-D466-39DE226F81CE}"/>
              </a:ext>
            </a:extLst>
          </p:cNvPr>
          <p:cNvSpPr/>
          <p:nvPr/>
        </p:nvSpPr>
        <p:spPr>
          <a:xfrm>
            <a:off x="435441" y="2340917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Linda Comer, Health and Human Sciences</a:t>
            </a:r>
          </a:p>
        </p:txBody>
      </p:sp>
    </p:spTree>
    <p:extLst>
      <p:ext uri="{BB962C8B-B14F-4D97-AF65-F5344CB8AC3E}">
        <p14:creationId xmlns:p14="http://schemas.microsoft.com/office/powerpoint/2010/main" val="21594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479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8" y="1372477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Ms. Sandra Dennison, 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08A54-B97A-003E-A38B-47B2C1E891C4}"/>
              </a:ext>
            </a:extLst>
          </p:cNvPr>
          <p:cNvSpPr/>
          <p:nvPr/>
        </p:nvSpPr>
        <p:spPr>
          <a:xfrm>
            <a:off x="416458" y="1834142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R. Turner Goins, Health and Human Sciences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BCDADA-7815-FC50-4AD6-1C609260F466}"/>
              </a:ext>
            </a:extLst>
          </p:cNvPr>
          <p:cNvSpPr/>
          <p:nvPr/>
        </p:nvSpPr>
        <p:spPr>
          <a:xfrm>
            <a:off x="416457" y="2295807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Patrick Gardner, Engineering and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2A98C-FD55-D43C-EF74-869124F45AD5}"/>
              </a:ext>
            </a:extLst>
          </p:cNvPr>
          <p:cNvSpPr/>
          <p:nvPr/>
        </p:nvSpPr>
        <p:spPr>
          <a:xfrm>
            <a:off x="416457" y="2757472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Kae Livsey, Health and Human Sciences</a:t>
            </a:r>
          </a:p>
        </p:txBody>
      </p:sp>
    </p:spTree>
    <p:extLst>
      <p:ext uri="{BB962C8B-B14F-4D97-AF65-F5344CB8AC3E}">
        <p14:creationId xmlns:p14="http://schemas.microsoft.com/office/powerpoint/2010/main" val="41287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479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354312" y="1372477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Pat Morse, Health and Human Sciences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B3331-2F07-9EB7-1A44-475EF491EE96}"/>
              </a:ext>
            </a:extLst>
          </p:cNvPr>
          <p:cNvSpPr/>
          <p:nvPr/>
        </p:nvSpPr>
        <p:spPr>
          <a:xfrm>
            <a:off x="346916" y="1897739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Mr. Todd Murdock, Education and Allied Professions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08649-7250-F69E-77CC-EC74231F049F}"/>
              </a:ext>
            </a:extLst>
          </p:cNvPr>
          <p:cNvSpPr/>
          <p:nvPr/>
        </p:nvSpPr>
        <p:spPr>
          <a:xfrm>
            <a:off x="346915" y="2414124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Judy Neubrander, Health and Human Sciences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DD923-4756-D4ED-54DD-2547600BC2B3}"/>
              </a:ext>
            </a:extLst>
          </p:cNvPr>
          <p:cNvSpPr/>
          <p:nvPr/>
        </p:nvSpPr>
        <p:spPr>
          <a:xfrm>
            <a:off x="346915" y="2906566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Billy Ogletree, Health and Human Sciences </a:t>
            </a:r>
          </a:p>
        </p:txBody>
      </p:sp>
    </p:spTree>
    <p:extLst>
      <p:ext uri="{BB962C8B-B14F-4D97-AF65-F5344CB8AC3E}">
        <p14:creationId xmlns:p14="http://schemas.microsoft.com/office/powerpoint/2010/main" val="30468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479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550028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Tamera Pearson, Health and Human Sciences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477F2-46F0-F030-564C-102612636D61}"/>
              </a:ext>
            </a:extLst>
          </p:cNvPr>
          <p:cNvSpPr/>
          <p:nvPr/>
        </p:nvSpPr>
        <p:spPr>
          <a:xfrm>
            <a:off x="416459" y="1997291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Joseph Pechmann, Arts and Sciences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2680D-B283-0858-0E48-2E4428875A69}"/>
              </a:ext>
            </a:extLst>
          </p:cNvPr>
          <p:cNvSpPr/>
          <p:nvPr/>
        </p:nvSpPr>
        <p:spPr>
          <a:xfrm>
            <a:off x="416459" y="2489733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Jessica Weiler, Education &amp; Allied Professions</a:t>
            </a:r>
          </a:p>
        </p:txBody>
      </p:sp>
    </p:spTree>
    <p:extLst>
      <p:ext uri="{BB962C8B-B14F-4D97-AF65-F5344CB8AC3E}">
        <p14:creationId xmlns:p14="http://schemas.microsoft.com/office/powerpoint/2010/main" val="24103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479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562924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David Westling, Education and Allied Professions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65EB6-8FD7-31D9-E751-FF4ECBE97C9C}"/>
              </a:ext>
            </a:extLst>
          </p:cNvPr>
          <p:cNvSpPr/>
          <p:nvPr/>
        </p:nvSpPr>
        <p:spPr>
          <a:xfrm>
            <a:off x="416458" y="2052674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Robert Young, Arts and Sciences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1FBB0-5F37-A46D-8FD3-D05C1C5617D4}"/>
              </a:ext>
            </a:extLst>
          </p:cNvPr>
          <p:cNvSpPr/>
          <p:nvPr/>
        </p:nvSpPr>
        <p:spPr>
          <a:xfrm>
            <a:off x="416458" y="2527360"/>
            <a:ext cx="818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Jayne Zanglein, Business </a:t>
            </a:r>
          </a:p>
        </p:txBody>
      </p:sp>
    </p:spTree>
    <p:extLst>
      <p:ext uri="{BB962C8B-B14F-4D97-AF65-F5344CB8AC3E}">
        <p14:creationId xmlns:p14="http://schemas.microsoft.com/office/powerpoint/2010/main" val="4529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40" y="1123196"/>
            <a:ext cx="8503920" cy="1792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/>
              <a:t>2023 Million Dollar Circle</a:t>
            </a:r>
          </a:p>
        </p:txBody>
      </p:sp>
    </p:spTree>
    <p:extLst>
      <p:ext uri="{BB962C8B-B14F-4D97-AF65-F5344CB8AC3E}">
        <p14:creationId xmlns:p14="http://schemas.microsoft.com/office/powerpoint/2010/main" val="23075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1653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2023 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407840"/>
            <a:ext cx="81843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Cathy Grist, Professor, 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Department of Human Services, 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College of Education and Allied Professions</a:t>
            </a:r>
          </a:p>
        </p:txBody>
      </p:sp>
    </p:spTree>
    <p:extLst>
      <p:ext uri="{BB962C8B-B14F-4D97-AF65-F5344CB8AC3E}">
        <p14:creationId xmlns:p14="http://schemas.microsoft.com/office/powerpoint/2010/main" val="21027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1653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2023 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292429"/>
            <a:ext cx="8184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Book" panose="02000606030000020004" pitchFamily="50" charset="0"/>
                <a:ea typeface="+mn-ea"/>
                <a:cs typeface="+mn-cs"/>
              </a:rPr>
              <a:t>Dr. Brett Riggs</a:t>
            </a: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, </a:t>
            </a:r>
          </a:p>
          <a:p>
            <a:pPr lvl="0"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Sequoyah Distinguished Professor of Cherokee Studies,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23393"/>
              </a:solidFill>
              <a:effectLst/>
              <a:uLnTx/>
              <a:uFillTx/>
              <a:latin typeface="FreightSans Pro Book" panose="02000606030000020004" pitchFamily="50" charset="0"/>
              <a:ea typeface="+mn-ea"/>
              <a:cs typeface="+mn-cs"/>
            </a:endParaRP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Book" panose="02000606030000020004" pitchFamily="50" charset="0"/>
                <a:ea typeface="+mn-ea"/>
                <a:cs typeface="+mn-cs"/>
              </a:rPr>
              <a:t>Department of Anthropology and Sociology, 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College of 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35112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1653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2023 Million Dollar Circle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327941"/>
            <a:ext cx="81843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Book" panose="02000606030000020004" pitchFamily="50" charset="0"/>
                <a:ea typeface="+mn-ea"/>
                <a:cs typeface="+mn-cs"/>
              </a:rPr>
              <a:t>Dr. Paul Yanik, Associate Professor,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Book" panose="02000606030000020004" pitchFamily="50" charset="0"/>
                <a:ea typeface="+mn-ea"/>
                <a:cs typeface="+mn-cs"/>
              </a:rPr>
              <a:t>School of Engineering and Technology, </a:t>
            </a:r>
          </a:p>
          <a:p>
            <a:pPr lvl="0" algn="ctr">
              <a:spcAft>
                <a:spcPts val="12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Book" panose="02000606030000020004" pitchFamily="50" charset="0"/>
                <a:ea typeface="+mn-ea"/>
                <a:cs typeface="+mn-cs"/>
              </a:rPr>
              <a:t>College of </a:t>
            </a: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Engineering and Technology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23393"/>
              </a:solidFill>
              <a:effectLst/>
              <a:uLnTx/>
              <a:uFillTx/>
              <a:latin typeface="FreightSans Pro Book" panose="020006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0FD418-22EE-A23E-07B1-F80CE0011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519" y="1036051"/>
            <a:ext cx="8093798" cy="1793152"/>
          </a:xfrm>
        </p:spPr>
        <p:txBody>
          <a:bodyPr/>
          <a:lstStyle/>
          <a:p>
            <a:r>
              <a:rPr lang="en-US" cap="none" dirty="0"/>
              <a:t>Faculty Scholarship</a:t>
            </a:r>
          </a:p>
          <a:p>
            <a:r>
              <a:rPr lang="en-US" cap="none" dirty="0"/>
              <a:t>Celebration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4439ABDB-B738-FB44-C9FA-097238E40922}"/>
              </a:ext>
            </a:extLst>
          </p:cNvPr>
          <p:cNvSpPr txBox="1">
            <a:spLocks/>
          </p:cNvSpPr>
          <p:nvPr/>
        </p:nvSpPr>
        <p:spPr>
          <a:xfrm>
            <a:off x="2523060" y="3028946"/>
            <a:ext cx="4257675" cy="8405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March 2023</a:t>
            </a:r>
          </a:p>
        </p:txBody>
      </p:sp>
    </p:spTree>
    <p:extLst>
      <p:ext uri="{BB962C8B-B14F-4D97-AF65-F5344CB8AC3E}">
        <p14:creationId xmlns:p14="http://schemas.microsoft.com/office/powerpoint/2010/main" val="14224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40" y="1123196"/>
            <a:ext cx="8503920" cy="1792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/>
              <a:t>Hunter Scholar</a:t>
            </a:r>
          </a:p>
        </p:txBody>
      </p:sp>
    </p:spTree>
    <p:extLst>
      <p:ext uri="{BB962C8B-B14F-4D97-AF65-F5344CB8AC3E}">
        <p14:creationId xmlns:p14="http://schemas.microsoft.com/office/powerpoint/2010/main" val="214417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AE3A6-F8F5-AD1A-EB01-59BFB3351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WCU Hunter Scholar Award 2022-2023</a:t>
            </a:r>
            <a:br>
              <a:rPr lang="en-US" sz="18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 Archaeological Study of Ancestral Cherokee Architecture</a:t>
            </a:r>
          </a:p>
          <a:p>
            <a:r>
              <a:rPr lang="en-US" sz="18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Ben Steere, Anthropology and Sociology</a:t>
            </a:r>
            <a:endParaRPr lang="en-US" sz="1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6050EA4-44B0-E4D8-7CE7-09B023911701}"/>
              </a:ext>
            </a:extLst>
          </p:cNvPr>
          <p:cNvSpPr txBox="1">
            <a:spLocks/>
          </p:cNvSpPr>
          <p:nvPr/>
        </p:nvSpPr>
        <p:spPr>
          <a:xfrm>
            <a:off x="117319" y="1722709"/>
            <a:ext cx="3584122" cy="316537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Database created:</a:t>
            </a:r>
          </a:p>
          <a:p>
            <a:r>
              <a:rPr lang="en-US" sz="15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170 archaeologically recorded houses from 6 ancestral Cherokee sites in southwestern North Carolina and eastern Tennessee (and counting!)</a:t>
            </a:r>
          </a:p>
          <a:p>
            <a:pPr marL="0" indent="0">
              <a:buNone/>
            </a:pPr>
            <a:endParaRPr lang="en-US" sz="1500" dirty="0">
              <a:latin typeface="FreightMacro Pro Medium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Key findings:</a:t>
            </a:r>
          </a:p>
          <a:p>
            <a:r>
              <a:rPr lang="en-US" sz="15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Improved understanding of geography of ancestral Cherokee housing traditions, especially during the Middle Woodland (ca. AD 100 – 600) and Early Mississippian period (ca. AD 1000 – 1200)</a:t>
            </a:r>
          </a:p>
          <a:p>
            <a:r>
              <a:rPr lang="en-US" sz="1500" dirty="0">
                <a:latin typeface="FreightMacro Pro Medium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Early evidence for council houses at sites in Cherokee, North Carolina and WCU Campus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1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3E0B8C-F6D4-025E-6F20-F500A1DD598E}"/>
              </a:ext>
            </a:extLst>
          </p:cNvPr>
          <p:cNvSpPr txBox="1">
            <a:spLocks/>
          </p:cNvSpPr>
          <p:nvPr/>
        </p:nvSpPr>
        <p:spPr>
          <a:xfrm>
            <a:off x="3862938" y="1722709"/>
            <a:ext cx="3382985" cy="30042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Completed and in-progress presentations and publications:</a:t>
            </a:r>
          </a:p>
          <a:p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Two papers at national conferences (National Meeting of the Trail of Tears Association, </a:t>
            </a: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Cherokee, NC </a:t>
            </a: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and the Annual Meeting of the Society for American Archaeology, Portland, OR)</a:t>
            </a:r>
          </a:p>
          <a:p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Four public archaeology talks, including </a:t>
            </a: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LIFE@WCU </a:t>
            </a: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and presentation to </a:t>
            </a: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Cherokee Community </a:t>
            </a: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of Puget Sound</a:t>
            </a:r>
          </a:p>
          <a:p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Summary articles in preparation</a:t>
            </a:r>
          </a:p>
          <a:p>
            <a:pPr marL="0" indent="0">
              <a:buNone/>
            </a:pP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Many thanks to the </a:t>
            </a: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Hunter Library </a:t>
            </a: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and intrepid History graduate student </a:t>
            </a:r>
            <a:r>
              <a:rPr lang="en-US" sz="1500" b="1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Danielle Duffy </a:t>
            </a:r>
            <a:r>
              <a:rPr lang="en-US" sz="1500" dirty="0">
                <a:latin typeface="FreightMacro Pro Medium" panose="02000603040000020004" pitchFamily="50" charset="0"/>
                <a:cs typeface="Times New Roman" panose="02020603050405020304" pitchFamily="18" charset="0"/>
              </a:rPr>
              <a:t>for her assistance.</a:t>
            </a:r>
          </a:p>
          <a:p>
            <a:pPr marL="0" indent="0">
              <a:buNone/>
            </a:pPr>
            <a:endParaRPr lang="en-US" sz="1500" dirty="0">
              <a:latin typeface="FreightMacro Pro Medium" panose="02000603040000020004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latin typeface="FreightMacro Pro Medium" panose="02000603040000020004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9" name="Picture 4" descr="Str29&amp;30.jpg">
            <a:extLst>
              <a:ext uri="{FF2B5EF4-FFF2-40B4-BE49-F238E27FC236}">
                <a16:creationId xmlns:a16="http://schemas.microsoft.com/office/drawing/2014/main" id="{6F9C7918-DCE8-1721-A1CA-82342E30D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50" y="2504275"/>
            <a:ext cx="1714250" cy="132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6604A-A3D5-D37A-2809-8906F120A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3" t="19018" r="43256" b="11525"/>
          <a:stretch/>
        </p:blipFill>
        <p:spPr>
          <a:xfrm rot="5400000">
            <a:off x="7591444" y="1001942"/>
            <a:ext cx="1300992" cy="1714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93FBEB-52F8-3B65-913A-B7F2C1E33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5" t="18823" r="35042" b="13501"/>
          <a:stretch/>
        </p:blipFill>
        <p:spPr>
          <a:xfrm rot="5400000">
            <a:off x="7653895" y="3593161"/>
            <a:ext cx="1169305" cy="16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40" y="1123196"/>
            <a:ext cx="8503920" cy="1792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/>
              <a:t>Hunter Scholar Award</a:t>
            </a:r>
          </a:p>
        </p:txBody>
      </p:sp>
    </p:spTree>
    <p:extLst>
      <p:ext uri="{BB962C8B-B14F-4D97-AF65-F5344CB8AC3E}">
        <p14:creationId xmlns:p14="http://schemas.microsoft.com/office/powerpoint/2010/main" val="1339737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59" y="165989"/>
            <a:ext cx="8184333" cy="875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C1A875"/>
                </a:solidFill>
                <a:latin typeface="FreightSans Pro Bold" panose="02000803040000020004" pitchFamily="50" charset="0"/>
                <a:cs typeface="Arial" panose="020B0604020202020204" pitchFamily="34" charset="0"/>
              </a:rPr>
              <a:t>2023-2024 Hunter Scholar</a:t>
            </a:r>
            <a:endParaRPr lang="en-US" sz="4400" dirty="0">
              <a:solidFill>
                <a:srgbClr val="C1A8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416459" y="1413536"/>
            <a:ext cx="81843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Dr. Luiz Lima da Silveira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Department of Biology,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College of 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27414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0FD418-22EE-A23E-07B1-F80CE0011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34" y="1800367"/>
            <a:ext cx="8093798" cy="1539250"/>
          </a:xfrm>
        </p:spPr>
        <p:txBody>
          <a:bodyPr/>
          <a:lstStyle/>
          <a:p>
            <a:r>
              <a:rPr lang="en-US" sz="4000" cap="none" dirty="0"/>
              <a:t>facultyscholarship.wcu.edu</a:t>
            </a:r>
          </a:p>
        </p:txBody>
      </p:sp>
      <p:sp>
        <p:nvSpPr>
          <p:cNvPr id="2" name="Rectangle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715BBC72-3910-B18D-440E-927EEFB4AB63}"/>
              </a:ext>
            </a:extLst>
          </p:cNvPr>
          <p:cNvSpPr/>
          <p:nvPr/>
        </p:nvSpPr>
        <p:spPr>
          <a:xfrm>
            <a:off x="8573632" y="4724400"/>
            <a:ext cx="533400" cy="352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5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352" y="501929"/>
            <a:ext cx="8184333" cy="2540036"/>
          </a:xfrm>
        </p:spPr>
        <p:txBody>
          <a:bodyPr>
            <a:noAutofit/>
          </a:bodyPr>
          <a:lstStyle/>
          <a:p>
            <a:r>
              <a:rPr lang="en-US" sz="4800" dirty="0"/>
              <a:t>Fall 2022</a:t>
            </a:r>
          </a:p>
          <a:p>
            <a:r>
              <a:rPr lang="en-US" sz="4800" dirty="0"/>
              <a:t>Provost’s Scholarship Development Grants</a:t>
            </a:r>
          </a:p>
        </p:txBody>
      </p:sp>
    </p:spTree>
    <p:extLst>
      <p:ext uri="{BB962C8B-B14F-4D97-AF65-F5344CB8AC3E}">
        <p14:creationId xmlns:p14="http://schemas.microsoft.com/office/powerpoint/2010/main" val="16518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352" y="248432"/>
            <a:ext cx="8184333" cy="1580368"/>
          </a:xfrm>
        </p:spPr>
        <p:txBody>
          <a:bodyPr>
            <a:noAutofit/>
          </a:bodyPr>
          <a:lstStyle/>
          <a:p>
            <a:r>
              <a:rPr lang="en-US" sz="4400" dirty="0"/>
              <a:t>2022 Provost’s Scholarship Development Grant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59650-27D8-0BFE-1532-91B91B87802E}"/>
              </a:ext>
            </a:extLst>
          </p:cNvPr>
          <p:cNvSpPr/>
          <p:nvPr/>
        </p:nvSpPr>
        <p:spPr>
          <a:xfrm>
            <a:off x="398352" y="2042782"/>
            <a:ext cx="46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“Ancient Others: Race and Empire in Italian Renaissance Humanism”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52105-1F99-BD81-8348-5473BDCC89C3}"/>
              </a:ext>
            </a:extLst>
          </p:cNvPr>
          <p:cNvSpPr/>
          <p:nvPr/>
        </p:nvSpPr>
        <p:spPr>
          <a:xfrm>
            <a:off x="4916032" y="2094696"/>
            <a:ext cx="4079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Robert Clines</a:t>
            </a:r>
          </a:p>
          <a:p>
            <a:pPr algn="ctr">
              <a:tabLst>
                <a:tab pos="38100" algn="l"/>
                <a:tab pos="2286000" algn="l"/>
              </a:tabLst>
            </a:pPr>
            <a:r>
              <a:rPr lang="en-US" sz="2800" b="1" dirty="0">
                <a:solidFill>
                  <a:srgbClr val="BBA069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12831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352" y="246945"/>
            <a:ext cx="8184333" cy="1517955"/>
          </a:xfrm>
        </p:spPr>
        <p:txBody>
          <a:bodyPr>
            <a:noAutofit/>
          </a:bodyPr>
          <a:lstStyle/>
          <a:p>
            <a:r>
              <a:rPr lang="en-US" sz="4400" dirty="0"/>
              <a:t>2022 Provost’s Scholarship Development Grant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35CC57-6256-D16C-2FBE-89A948FBB09B}"/>
              </a:ext>
            </a:extLst>
          </p:cNvPr>
          <p:cNvSpPr/>
          <p:nvPr/>
        </p:nvSpPr>
        <p:spPr>
          <a:xfrm>
            <a:off x="216170" y="2094696"/>
            <a:ext cx="5362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“Keratin Biomaterial Modulation</a:t>
            </a:r>
          </a:p>
          <a:p>
            <a:pPr algn="ctr"/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of Autophagy”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73A2B-0ADE-187F-2CBB-62789DE3666E}"/>
              </a:ext>
            </a:extLst>
          </p:cNvPr>
          <p:cNvSpPr/>
          <p:nvPr/>
        </p:nvSpPr>
        <p:spPr>
          <a:xfrm>
            <a:off x="5159744" y="2094696"/>
            <a:ext cx="398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Heather Coan</a:t>
            </a:r>
          </a:p>
          <a:p>
            <a:pPr algn="ctr"/>
            <a:r>
              <a:rPr lang="en-US" sz="2800" b="1" dirty="0">
                <a:solidFill>
                  <a:srgbClr val="BBA069"/>
                </a:solidFill>
                <a:latin typeface="FreightSans Pro Book" panose="02000606030000020004" pitchFamily="50" charset="0"/>
                <a:cs typeface="Times New Roman" panose="02020603050405020304" pitchFamily="18" charset="0"/>
              </a:rPr>
              <a:t>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8077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03" y="245891"/>
            <a:ext cx="8184333" cy="1517955"/>
          </a:xfrm>
        </p:spPr>
        <p:txBody>
          <a:bodyPr>
            <a:noAutofit/>
          </a:bodyPr>
          <a:lstStyle/>
          <a:p>
            <a:r>
              <a:rPr lang="en-US" sz="4400" dirty="0"/>
              <a:t>2022 Provost’s Scholarship Development Grant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83121-0A9F-EDB6-9B8D-3627CBA41D2A}"/>
              </a:ext>
            </a:extLst>
          </p:cNvPr>
          <p:cNvSpPr/>
          <p:nvPr/>
        </p:nvSpPr>
        <p:spPr>
          <a:xfrm>
            <a:off x="5183265" y="2019388"/>
            <a:ext cx="3725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8100" algn="l"/>
                <a:tab pos="2286000" algn="l"/>
              </a:tabLst>
            </a:pPr>
            <a:r>
              <a:rPr lang="pt-BR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Luiz Lima da Silveira</a:t>
            </a:r>
          </a:p>
          <a:p>
            <a:pPr algn="ctr">
              <a:tabLst>
                <a:tab pos="38100" algn="l"/>
                <a:tab pos="2286000" algn="l"/>
              </a:tabLst>
            </a:pPr>
            <a:r>
              <a:rPr lang="en-US" sz="2800" b="1" dirty="0">
                <a:solidFill>
                  <a:srgbClr val="BBA069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Arts and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FB79-F61B-903E-AC8F-F529C50CC7A9}"/>
              </a:ext>
            </a:extLst>
          </p:cNvPr>
          <p:cNvSpPr/>
          <p:nvPr/>
        </p:nvSpPr>
        <p:spPr>
          <a:xfrm>
            <a:off x="0" y="1950656"/>
            <a:ext cx="5536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“Who is Invited to the Vesta Fiesta? Systematic Revision and Species Delimitation in Neotropical Vesta Fireflies”</a:t>
            </a:r>
          </a:p>
        </p:txBody>
      </p:sp>
    </p:spTree>
    <p:extLst>
      <p:ext uri="{BB962C8B-B14F-4D97-AF65-F5344CB8AC3E}">
        <p14:creationId xmlns:p14="http://schemas.microsoft.com/office/powerpoint/2010/main" val="10387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03" y="245891"/>
            <a:ext cx="8184333" cy="1517955"/>
          </a:xfrm>
        </p:spPr>
        <p:txBody>
          <a:bodyPr>
            <a:noAutofit/>
          </a:bodyPr>
          <a:lstStyle/>
          <a:p>
            <a:r>
              <a:rPr lang="en-US" sz="4400" dirty="0"/>
              <a:t>2022 Provost’s Scholarship Development Grant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53FFB-5072-7899-D576-1AF6808B66E2}"/>
              </a:ext>
            </a:extLst>
          </p:cNvPr>
          <p:cNvSpPr/>
          <p:nvPr/>
        </p:nvSpPr>
        <p:spPr>
          <a:xfrm>
            <a:off x="244443" y="1889897"/>
            <a:ext cx="5360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“Project ECO-TRAIL (Executive functions and Conversations Outdoors: Testing Relations with Adult Input of Language)”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B2820-2BAD-D439-6687-CC928A7BBDD9}"/>
              </a:ext>
            </a:extLst>
          </p:cNvPr>
          <p:cNvSpPr/>
          <p:nvPr/>
        </p:nvSpPr>
        <p:spPr>
          <a:xfrm>
            <a:off x="5468292" y="1889897"/>
            <a:ext cx="3594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Sarah Pedonti</a:t>
            </a:r>
          </a:p>
          <a:p>
            <a:pPr algn="ctr"/>
            <a:r>
              <a:rPr lang="fr-FR" sz="2800" b="1" dirty="0">
                <a:solidFill>
                  <a:srgbClr val="BBA069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Allied</a:t>
            </a:r>
          </a:p>
          <a:p>
            <a:pPr algn="ctr"/>
            <a:r>
              <a:rPr lang="fr-FR" sz="2800" b="1" dirty="0">
                <a:solidFill>
                  <a:srgbClr val="BBA069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Professions</a:t>
            </a:r>
          </a:p>
        </p:txBody>
      </p:sp>
    </p:spTree>
    <p:extLst>
      <p:ext uri="{BB962C8B-B14F-4D97-AF65-F5344CB8AC3E}">
        <p14:creationId xmlns:p14="http://schemas.microsoft.com/office/powerpoint/2010/main" val="16770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03" y="245891"/>
            <a:ext cx="8184333" cy="1517955"/>
          </a:xfrm>
        </p:spPr>
        <p:txBody>
          <a:bodyPr>
            <a:noAutofit/>
          </a:bodyPr>
          <a:lstStyle/>
          <a:p>
            <a:r>
              <a:rPr lang="en-US" sz="4400" dirty="0"/>
              <a:t>2022 Provost’s Scholarship Development Grant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8B90F-FBEB-2D16-0594-C1E7A53E4304}"/>
              </a:ext>
            </a:extLst>
          </p:cNvPr>
          <p:cNvSpPr/>
          <p:nvPr/>
        </p:nvSpPr>
        <p:spPr>
          <a:xfrm>
            <a:off x="153908" y="1971585"/>
            <a:ext cx="5015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“</a:t>
            </a: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DNA Binding Protein Specificities using High-throughput Sequencing</a:t>
            </a:r>
            <a:r>
              <a:rPr lang="en-US" sz="24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86874A-8782-73BF-80CB-E4728B7679F4}"/>
              </a:ext>
            </a:extLst>
          </p:cNvPr>
          <p:cNvSpPr/>
          <p:nvPr/>
        </p:nvSpPr>
        <p:spPr>
          <a:xfrm>
            <a:off x="5048399" y="1683944"/>
            <a:ext cx="3552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Jamie Wallen</a:t>
            </a:r>
          </a:p>
          <a:p>
            <a:pPr algn="ctr">
              <a:tabLst>
                <a:tab pos="2743200" algn="l"/>
              </a:tabLst>
            </a:pPr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Ms. Brittania Bintz</a:t>
            </a:r>
          </a:p>
          <a:p>
            <a:pPr algn="ctr">
              <a:tabLst>
                <a:tab pos="2743200" algn="l"/>
              </a:tabLst>
            </a:pPr>
            <a:r>
              <a:rPr lang="en-US" sz="2800" b="1" dirty="0">
                <a:solidFill>
                  <a:srgbClr val="623393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Dr. Maria Gainey</a:t>
            </a:r>
          </a:p>
          <a:p>
            <a:pPr algn="ctr">
              <a:tabLst>
                <a:tab pos="2743200" algn="l"/>
              </a:tabLst>
            </a:pPr>
            <a:r>
              <a:rPr lang="en-US" sz="2800" b="1" dirty="0">
                <a:solidFill>
                  <a:srgbClr val="BBA069"/>
                </a:solidFill>
                <a:latin typeface="FreightSans Pro Book" panose="020006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3028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40" y="1123196"/>
            <a:ext cx="8503920" cy="1792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cap="small" dirty="0"/>
              <a:t>2023 </a:t>
            </a:r>
            <a:r>
              <a:rPr lang="en-US" sz="4800" cap="none" dirty="0"/>
              <a:t>Faculty Scholarship Celebration</a:t>
            </a:r>
          </a:p>
        </p:txBody>
      </p:sp>
    </p:spTree>
    <p:extLst>
      <p:ext uri="{BB962C8B-B14F-4D97-AF65-F5344CB8AC3E}">
        <p14:creationId xmlns:p14="http://schemas.microsoft.com/office/powerpoint/2010/main" val="25075658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1E80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FreightSans Pro Semibold"/>
            <a:ea typeface="+mn-ea"/>
            <a:cs typeface="FreightSans Pro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is amazing1.potx" id="{590B367D-C7D1-47B9-82AE-D038F54B52B7}" vid="{757DA012-2E8B-4D42-9165-9431CF50D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601</Words>
  <Application>Microsoft Office PowerPoint</Application>
  <PresentationFormat>On-screen Show (16:9)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FreightMacro Pro Medium</vt:lpstr>
      <vt:lpstr>FreightMacro Pro Semibold</vt:lpstr>
      <vt:lpstr>FreightSans Pro Bold</vt:lpstr>
      <vt:lpstr>FreightSans Pro Book</vt:lpstr>
      <vt:lpstr>FreightSans Pro Medium</vt:lpstr>
      <vt:lpstr>FreightSans Pro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Brandon Dehart</dc:creator>
  <cp:keywords/>
  <dc:description/>
  <cp:lastModifiedBy>Roxane Stiles</cp:lastModifiedBy>
  <cp:revision>78</cp:revision>
  <dcterms:created xsi:type="dcterms:W3CDTF">2018-04-12T17:37:06Z</dcterms:created>
  <dcterms:modified xsi:type="dcterms:W3CDTF">2023-03-22T12:40:32Z</dcterms:modified>
  <cp:category/>
</cp:coreProperties>
</file>