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92C88"/>
    <a:srgbClr val="C1A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775E-96E1-4A7E-B745-303E6A957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AFAED-5EC3-4165-9718-01694628A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FB8F0-73FB-4B3B-89C7-309F35BD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B3A5-C741-4857-B133-2C914BE4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99EF-2016-4F9E-9AE1-BD555432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C18B-BF28-48C9-AA25-2CB4A7D5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1F950-E090-47E7-9322-AD4294568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4618D-4956-4CEF-8EAC-CA6BF04B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53063-1CB0-4C33-BCC4-FBD76026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B9CF4-56D2-4D29-911A-2B43E3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2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373DB-EFAF-4F62-A31F-C2B1A797B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6D298-8161-4F6B-9890-6BDCF1991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8A0EF-8F12-4523-B7C2-3D662DA5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AECD5-FA8A-4D31-8A96-3FF6CBEA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4EBCB-FB6E-4DD6-A27B-2F604736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CC43-A53A-4E2E-B487-7A73EE1A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95121-61D3-4E27-BF54-E12302A0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B4CF7-4E31-48DF-9B02-607054FB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3FCE3-16BD-4EE8-9151-F313D690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BF7E1-DC8E-4433-AF8B-BA43285D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526E-5AB5-446F-8A02-DA002693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FB6B-A5EB-4237-BB40-2109DB248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1D728-FD17-416A-9C3E-6230385F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5D759-D2D6-4078-9A67-25E414B6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B513A-8E6D-4EFB-8DC2-1B4D19AE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835B-580D-4BA3-9056-05141220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E7D8-32B4-4310-BDCB-86C9D0979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B6551-848B-45C4-B1C1-2BE550A7D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7BFD3-218B-45AC-9600-748585DE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B0CB-C09A-4AB6-940C-8EF8B6A8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CED5-BF10-4E0B-9F25-01E073A0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4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2B1B-1A59-4C25-A087-8E823C01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12D7E-C8C4-4B94-AC45-1EA70E89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B8873-4B87-4B0A-8885-BA94757C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27977-E4D9-4831-90F3-D7E3573FF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AF7B2-D6DD-4348-A515-BF4A72B02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6ED77-CC33-4DB0-9D31-797AA620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57F9F-3598-40AE-823B-441387CB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DC0AA-FE12-446A-A6AC-5448D042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F86A-B547-4ACC-85C2-2B2DBAC6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B4FED-B7F8-4C50-9C39-6F9A6933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234E6-EDE1-4133-B239-7EC506FF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3D4DF-E7BB-4AAF-9BF1-08644DBF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A04CD-2571-4612-A4D3-BF043600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5FFBD-BB07-4B93-8D6F-E288C3BE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F30A-16A1-4814-99E5-ECAA81F5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2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17AD-621F-4436-976B-5441E343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AEBF5-9213-4CA3-9FD0-29D66D8D5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BBA82-6A47-42D8-9731-B399909A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513AB-73CD-47DE-AC3C-8C6965D8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FF458-D774-455E-A937-7D98B4A1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19F7A-0AC8-4406-89F6-89D5A7B2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FF03-CF80-439E-819D-555CBEC9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FF5AC-869F-496F-A3B5-A26263306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92773-D045-4E6C-8911-E5676D9DD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4721A-3468-4A26-8DED-1383B47C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FD2C5-D57C-4E86-BA45-DDDA2F63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03E94-F447-45EC-B41B-E721ADFE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6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DECD2-57CB-4782-83D0-F361F8E6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295A-751F-440D-A32D-2566B8F9B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8DF21-88FA-40EA-BBDD-B9571A7A6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622C-9D2A-478E-8AF7-3E8459C195E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0AE59-E5C1-42BB-9460-B4C77F302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3BC59-F6DF-4D5D-81A3-BAE413893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2DEC-2F69-4181-AEA0-F04814FC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3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3F2D8E-45D5-46D4-A76E-0C69EE2690EB}"/>
              </a:ext>
            </a:extLst>
          </p:cNvPr>
          <p:cNvSpPr/>
          <p:nvPr/>
        </p:nvSpPr>
        <p:spPr>
          <a:xfrm>
            <a:off x="0" y="0"/>
            <a:ext cx="12192000" cy="2021983"/>
          </a:xfrm>
          <a:prstGeom prst="rect">
            <a:avLst/>
          </a:prstGeom>
          <a:solidFill>
            <a:srgbClr val="C1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077311-4FB5-4EF0-BE76-0E33813B4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85" y="5382573"/>
            <a:ext cx="2577835" cy="1121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027913-A4EA-41AE-AD74-6D4CAAF642C9}"/>
              </a:ext>
            </a:extLst>
          </p:cNvPr>
          <p:cNvSpPr txBox="1"/>
          <p:nvPr/>
        </p:nvSpPr>
        <p:spPr>
          <a:xfrm>
            <a:off x="875762" y="540334"/>
            <a:ext cx="901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92C8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Non-Recurring</a:t>
            </a:r>
            <a:r>
              <a:rPr lang="en-US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592C8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Request</a:t>
            </a:r>
          </a:p>
          <a:p>
            <a:r>
              <a:rPr lang="en-US" sz="3200" b="1" dirty="0">
                <a:solidFill>
                  <a:srgbClr val="592C8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 School and Research Priority #1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FBD3C-1169-4C36-A474-527361D5DCA4}"/>
              </a:ext>
            </a:extLst>
          </p:cNvPr>
          <p:cNvSpPr txBox="1"/>
          <p:nvPr/>
        </p:nvSpPr>
        <p:spPr>
          <a:xfrm>
            <a:off x="4314422" y="2157887"/>
            <a:ext cx="787757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$30,000 Carnegie Slate Services for Graduate </a:t>
            </a:r>
            <a:br>
              <a:rPr lang="en-US" sz="26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Admissions</a:t>
            </a:r>
          </a:p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5938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graduate student applicant pools</a:t>
            </a:r>
          </a:p>
          <a:p>
            <a:pPr marL="515938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Hone marketing campaigns targeting specific applicant populations</a:t>
            </a:r>
          </a:p>
          <a:p>
            <a:pPr marL="515938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communications with targeted applicant populations</a:t>
            </a:r>
          </a:p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 descr="A group of people in graduation gowns and caps&#10;&#10;Description automatically generated with medium confidence">
            <a:extLst>
              <a:ext uri="{FF2B5EF4-FFF2-40B4-BE49-F238E27FC236}">
                <a16:creationId xmlns:a16="http://schemas.microsoft.com/office/drawing/2014/main" id="{FC105DA9-EFEC-4BC8-B3BC-D2B3AD698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4" y="2913394"/>
            <a:ext cx="4119338" cy="246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7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66D2A7-F826-42D3-81B3-4ED3D74A7ACA}"/>
              </a:ext>
            </a:extLst>
          </p:cNvPr>
          <p:cNvSpPr/>
          <p:nvPr/>
        </p:nvSpPr>
        <p:spPr>
          <a:xfrm>
            <a:off x="0" y="0"/>
            <a:ext cx="12192000" cy="2021983"/>
          </a:xfrm>
          <a:prstGeom prst="rect">
            <a:avLst/>
          </a:prstGeom>
          <a:solidFill>
            <a:srgbClr val="C1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077311-4FB5-4EF0-BE76-0E33813B4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39" y="5008626"/>
            <a:ext cx="2577835" cy="1121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027913-A4EA-41AE-AD74-6D4CAAF642C9}"/>
              </a:ext>
            </a:extLst>
          </p:cNvPr>
          <p:cNvSpPr txBox="1"/>
          <p:nvPr/>
        </p:nvSpPr>
        <p:spPr>
          <a:xfrm>
            <a:off x="875762" y="540334"/>
            <a:ext cx="901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92C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Non-Recurring Budget Request</a:t>
            </a:r>
          </a:p>
          <a:p>
            <a:r>
              <a:rPr lang="en-US" sz="3200" b="1" dirty="0">
                <a:solidFill>
                  <a:srgbClr val="592C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 School and Research Priority #2</a:t>
            </a:r>
            <a:endParaRPr lang="en-US" sz="3200" b="1" dirty="0">
              <a:solidFill>
                <a:srgbClr val="592C8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FBD3C-1169-4C36-A474-527361D5DCA4}"/>
              </a:ext>
            </a:extLst>
          </p:cNvPr>
          <p:cNvSpPr txBox="1"/>
          <p:nvPr/>
        </p:nvSpPr>
        <p:spPr>
          <a:xfrm>
            <a:off x="0" y="2318197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33,300 InfoEd Conflict of Interest Module</a:t>
            </a:r>
          </a:p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09938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Contributing to Institutional Effectiveness</a:t>
            </a:r>
          </a:p>
          <a:p>
            <a:pPr marL="3309938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Time and Cost Savings</a:t>
            </a:r>
          </a:p>
          <a:p>
            <a:pPr marL="3309938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Satisfying Compliance/Mandated Requirements</a:t>
            </a:r>
          </a:p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9C8464-B90F-470E-8EFE-DA94A2C9E498}"/>
              </a:ext>
            </a:extLst>
          </p:cNvPr>
          <p:cNvGrpSpPr/>
          <p:nvPr/>
        </p:nvGrpSpPr>
        <p:grpSpPr>
          <a:xfrm>
            <a:off x="312541" y="3784696"/>
            <a:ext cx="2577465" cy="2645410"/>
            <a:chOff x="0" y="0"/>
            <a:chExt cx="2577465" cy="2645410"/>
          </a:xfrm>
        </p:grpSpPr>
        <p:pic>
          <p:nvPicPr>
            <p:cNvPr id="15" name="Picture 14" descr="A picture containing text, indoor, floor, wooden&#10;&#10;Description automatically generated">
              <a:extLst>
                <a:ext uri="{FF2B5EF4-FFF2-40B4-BE49-F238E27FC236}">
                  <a16:creationId xmlns:a16="http://schemas.microsoft.com/office/drawing/2014/main" id="{519B3F34-EFE0-439D-866D-96E6F7F09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77465" cy="26454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851FE1B9-B697-4F4C-B81B-91BE8BEE8FB1}"/>
                </a:ext>
              </a:extLst>
            </p:cNvPr>
            <p:cNvSpPr txBox="1"/>
            <p:nvPr/>
          </p:nvSpPr>
          <p:spPr>
            <a:xfrm>
              <a:off x="152400" y="967154"/>
              <a:ext cx="2269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COMPLIANCE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8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70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Roxane Stiles</dc:creator>
  <cp:lastModifiedBy>Morgan Burnett</cp:lastModifiedBy>
  <cp:revision>2</cp:revision>
  <dcterms:created xsi:type="dcterms:W3CDTF">2022-11-17T22:56:00Z</dcterms:created>
  <dcterms:modified xsi:type="dcterms:W3CDTF">2022-11-29T20:24:20Z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321b5f-a4ea-42e4-9273-2f91b9a1a708_Enabled">
    <vt:lpwstr>true</vt:lpwstr>
  </property>
  <property fmtid="{D5CDD505-2E9C-101B-9397-08002B2CF9AE}" pid="3" name="MSIP_Label_8d321b5f-a4ea-42e4-9273-2f91b9a1a708_SetDate">
    <vt:lpwstr>2022-11-17T22:56:00Z</vt:lpwstr>
  </property>
  <property fmtid="{D5CDD505-2E9C-101B-9397-08002B2CF9AE}" pid="4" name="MSIP_Label_8d321b5f-a4ea-42e4-9273-2f91b9a1a708_Method">
    <vt:lpwstr>Standard</vt:lpwstr>
  </property>
  <property fmtid="{D5CDD505-2E9C-101B-9397-08002B2CF9AE}" pid="5" name="MSIP_Label_8d321b5f-a4ea-42e4-9273-2f91b9a1a708_Name">
    <vt:lpwstr>Low Confidentiality - Green</vt:lpwstr>
  </property>
  <property fmtid="{D5CDD505-2E9C-101B-9397-08002B2CF9AE}" pid="6" name="MSIP_Label_8d321b5f-a4ea-42e4-9273-2f91b9a1a708_SiteId">
    <vt:lpwstr>c5b35b5a-16d5-4414-8ee1-7bde70543f1b</vt:lpwstr>
  </property>
  <property fmtid="{D5CDD505-2E9C-101B-9397-08002B2CF9AE}" pid="7" name="MSIP_Label_8d321b5f-a4ea-42e4-9273-2f91b9a1a708_ActionId">
    <vt:lpwstr>4960fcfe-7bd2-4315-a8ca-8afe57d85bc5</vt:lpwstr>
  </property>
  <property fmtid="{D5CDD505-2E9C-101B-9397-08002B2CF9AE}" pid="8" name="MSIP_Label_8d321b5f-a4ea-42e4-9273-2f91b9a1a708_ContentBits">
    <vt:lpwstr>0</vt:lpwstr>
  </property>
</Properties>
</file>