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0" r:id="rId1"/>
    <p:sldMasterId id="2147483868" r:id="rId2"/>
    <p:sldMasterId id="2147483893" r:id="rId3"/>
    <p:sldMasterId id="2147483905" r:id="rId4"/>
    <p:sldMasterId id="2147483918" r:id="rId5"/>
  </p:sldMasterIdLst>
  <p:notesMasterIdLst>
    <p:notesMasterId r:id="rId73"/>
  </p:notesMasterIdLst>
  <p:handoutMasterIdLst>
    <p:handoutMasterId r:id="rId74"/>
  </p:handoutMasterIdLst>
  <p:sldIdLst>
    <p:sldId id="256" r:id="rId6"/>
    <p:sldId id="289" r:id="rId7"/>
    <p:sldId id="379" r:id="rId8"/>
    <p:sldId id="334" r:id="rId9"/>
    <p:sldId id="392" r:id="rId10"/>
    <p:sldId id="303" r:id="rId11"/>
    <p:sldId id="288" r:id="rId12"/>
    <p:sldId id="275" r:id="rId13"/>
    <p:sldId id="415" r:id="rId14"/>
    <p:sldId id="436" r:id="rId15"/>
    <p:sldId id="437" r:id="rId16"/>
    <p:sldId id="440" r:id="rId17"/>
    <p:sldId id="442" r:id="rId18"/>
    <p:sldId id="443" r:id="rId19"/>
    <p:sldId id="302" r:id="rId20"/>
    <p:sldId id="448" r:id="rId21"/>
    <p:sldId id="304" r:id="rId22"/>
    <p:sldId id="305" r:id="rId23"/>
    <p:sldId id="293" r:id="rId24"/>
    <p:sldId id="403" r:id="rId25"/>
    <p:sldId id="404" r:id="rId26"/>
    <p:sldId id="405" r:id="rId27"/>
    <p:sldId id="347" r:id="rId28"/>
    <p:sldId id="307" r:id="rId29"/>
    <p:sldId id="413" r:id="rId30"/>
    <p:sldId id="420" r:id="rId31"/>
    <p:sldId id="414" r:id="rId32"/>
    <p:sldId id="449" r:id="rId33"/>
    <p:sldId id="450" r:id="rId34"/>
    <p:sldId id="390" r:id="rId35"/>
    <p:sldId id="308" r:id="rId36"/>
    <p:sldId id="445" r:id="rId37"/>
    <p:sldId id="341" r:id="rId38"/>
    <p:sldId id="451" r:id="rId39"/>
    <p:sldId id="342" r:id="rId40"/>
    <p:sldId id="274" r:id="rId41"/>
    <p:sldId id="311" r:id="rId42"/>
    <p:sldId id="407" r:id="rId43"/>
    <p:sldId id="355" r:id="rId44"/>
    <p:sldId id="356" r:id="rId45"/>
    <p:sldId id="357" r:id="rId46"/>
    <p:sldId id="358" r:id="rId47"/>
    <p:sldId id="360" r:id="rId48"/>
    <p:sldId id="412" r:id="rId49"/>
    <p:sldId id="361" r:id="rId50"/>
    <p:sldId id="456" r:id="rId51"/>
    <p:sldId id="362" r:id="rId52"/>
    <p:sldId id="458" r:id="rId53"/>
    <p:sldId id="459" r:id="rId54"/>
    <p:sldId id="457" r:id="rId55"/>
    <p:sldId id="363" r:id="rId56"/>
    <p:sldId id="365" r:id="rId57"/>
    <p:sldId id="452" r:id="rId58"/>
    <p:sldId id="427" r:id="rId59"/>
    <p:sldId id="426" r:id="rId60"/>
    <p:sldId id="428" r:id="rId61"/>
    <p:sldId id="429" r:id="rId62"/>
    <p:sldId id="434" r:id="rId63"/>
    <p:sldId id="435" r:id="rId64"/>
    <p:sldId id="372" r:id="rId65"/>
    <p:sldId id="453" r:id="rId66"/>
    <p:sldId id="400" r:id="rId67"/>
    <p:sldId id="401" r:id="rId68"/>
    <p:sldId id="411" r:id="rId69"/>
    <p:sldId id="454" r:id="rId70"/>
    <p:sldId id="455" r:id="rId71"/>
    <p:sldId id="378" r:id="rId7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apital Assets" id="{BDF3B094-A91E-4FF6-88BB-B3E81A8E557D}">
          <p14:sldIdLst>
            <p14:sldId id="256"/>
            <p14:sldId id="289"/>
            <p14:sldId id="379"/>
            <p14:sldId id="334"/>
            <p14:sldId id="392"/>
            <p14:sldId id="303"/>
            <p14:sldId id="288"/>
            <p14:sldId id="275"/>
            <p14:sldId id="415"/>
            <p14:sldId id="436"/>
            <p14:sldId id="437"/>
            <p14:sldId id="440"/>
            <p14:sldId id="442"/>
            <p14:sldId id="443"/>
            <p14:sldId id="302"/>
            <p14:sldId id="448"/>
            <p14:sldId id="304"/>
            <p14:sldId id="305"/>
            <p14:sldId id="293"/>
            <p14:sldId id="403"/>
            <p14:sldId id="404"/>
            <p14:sldId id="405"/>
            <p14:sldId id="347"/>
            <p14:sldId id="307"/>
            <p14:sldId id="413"/>
            <p14:sldId id="420"/>
            <p14:sldId id="414"/>
            <p14:sldId id="449"/>
            <p14:sldId id="450"/>
            <p14:sldId id="390"/>
            <p14:sldId id="308"/>
            <p14:sldId id="445"/>
            <p14:sldId id="341"/>
            <p14:sldId id="451"/>
            <p14:sldId id="342"/>
            <p14:sldId id="274"/>
            <p14:sldId id="311"/>
            <p14:sldId id="407"/>
          </p14:sldIdLst>
        </p14:section>
        <p14:section name="IT Assets" id="{40CB9B99-8E92-46BE-8D02-693DCBE182CD}">
          <p14:sldIdLst>
            <p14:sldId id="355"/>
            <p14:sldId id="356"/>
            <p14:sldId id="357"/>
            <p14:sldId id="358"/>
            <p14:sldId id="360"/>
            <p14:sldId id="412"/>
            <p14:sldId id="361"/>
            <p14:sldId id="456"/>
            <p14:sldId id="362"/>
            <p14:sldId id="458"/>
            <p14:sldId id="459"/>
            <p14:sldId id="457"/>
            <p14:sldId id="363"/>
            <p14:sldId id="365"/>
            <p14:sldId id="452"/>
            <p14:sldId id="427"/>
            <p14:sldId id="426"/>
            <p14:sldId id="428"/>
            <p14:sldId id="429"/>
            <p14:sldId id="434"/>
            <p14:sldId id="435"/>
            <p14:sldId id="372"/>
            <p14:sldId id="453"/>
            <p14:sldId id="400"/>
            <p14:sldId id="401"/>
            <p14:sldId id="411"/>
            <p14:sldId id="454"/>
            <p14:sldId id="455"/>
            <p14:sldId id="37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09"/>
    <a:srgbClr val="FF0000"/>
    <a:srgbClr val="FF5050"/>
    <a:srgbClr val="333399"/>
    <a:srgbClr val="CC99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5" autoAdjust="0"/>
    <p:restoredTop sz="96370" autoAdjust="0"/>
  </p:normalViewPr>
  <p:slideViewPr>
    <p:cSldViewPr>
      <p:cViewPr varScale="1">
        <p:scale>
          <a:sx n="108" d="100"/>
          <a:sy n="108" d="100"/>
        </p:scale>
        <p:origin x="132" y="108"/>
      </p:cViewPr>
      <p:guideLst>
        <p:guide orient="horz" pos="2160"/>
        <p:guide pos="3840"/>
      </p:guideLst>
    </p:cSldViewPr>
  </p:slideViewPr>
  <p:outlineViewPr>
    <p:cViewPr>
      <p:scale>
        <a:sx n="33" d="100"/>
        <a:sy n="33" d="100"/>
      </p:scale>
      <p:origin x="66"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B53B8F-D3FA-4D6D-8ADA-48BD0AE78FF3}" type="doc">
      <dgm:prSet loTypeId="urn:microsoft.com/office/officeart/2005/8/layout/chart3" loCatId="cycle" qsTypeId="urn:microsoft.com/office/officeart/2005/8/quickstyle/simple1" qsCatId="simple" csTypeId="urn:microsoft.com/office/officeart/2005/8/colors/colorful1#1" csCatId="colorful" phldr="1"/>
      <dgm:spPr/>
    </dgm:pt>
    <dgm:pt modelId="{56E217EF-E20B-4F34-B9A1-81D38D6F93F8}">
      <dgm:prSet phldrT="[Text]"/>
      <dgm:spPr>
        <a:solidFill>
          <a:srgbClr val="00823B"/>
        </a:solidFill>
      </dgm:spPr>
      <dgm:t>
        <a:bodyPr/>
        <a:lstStyle/>
        <a:p>
          <a:r>
            <a:rPr lang="en-US" dirty="0"/>
            <a:t>IT Assets</a:t>
          </a:r>
        </a:p>
      </dgm:t>
    </dgm:pt>
    <dgm:pt modelId="{14AA270E-3B9C-4020-9025-5203FF80A514}" type="parTrans" cxnId="{4C0C7783-4DAF-45A6-933A-4642F9770FD6}">
      <dgm:prSet/>
      <dgm:spPr/>
      <dgm:t>
        <a:bodyPr/>
        <a:lstStyle/>
        <a:p>
          <a:endParaRPr lang="en-US"/>
        </a:p>
      </dgm:t>
    </dgm:pt>
    <dgm:pt modelId="{5C9469BC-2B4F-4A43-B177-A2924360B786}" type="sibTrans" cxnId="{4C0C7783-4DAF-45A6-933A-4642F9770FD6}">
      <dgm:prSet/>
      <dgm:spPr/>
      <dgm:t>
        <a:bodyPr/>
        <a:lstStyle/>
        <a:p>
          <a:endParaRPr lang="en-US"/>
        </a:p>
      </dgm:t>
    </dgm:pt>
    <dgm:pt modelId="{FA0D976A-7045-4150-B7F4-BB78076445CE}">
      <dgm:prSet phldrT="[Text]"/>
      <dgm:spPr>
        <a:solidFill>
          <a:srgbClr val="FFC000"/>
        </a:solidFill>
      </dgm:spPr>
      <dgm:t>
        <a:bodyPr/>
        <a:lstStyle/>
        <a:p>
          <a:r>
            <a:rPr lang="en-US" dirty="0"/>
            <a:t>Non- IT Assets</a:t>
          </a:r>
        </a:p>
        <a:p>
          <a:r>
            <a:rPr lang="en-US" dirty="0"/>
            <a:t>(Departments Responsibility)</a:t>
          </a:r>
        </a:p>
      </dgm:t>
    </dgm:pt>
    <dgm:pt modelId="{D42674C3-530F-4C34-B12C-7AFFA64051AE}" type="parTrans" cxnId="{DE2FE71D-8147-44E1-8133-79F8E2639DE5}">
      <dgm:prSet/>
      <dgm:spPr/>
      <dgm:t>
        <a:bodyPr/>
        <a:lstStyle/>
        <a:p>
          <a:endParaRPr lang="en-US"/>
        </a:p>
      </dgm:t>
    </dgm:pt>
    <dgm:pt modelId="{9892D1D5-BD7B-477E-B806-3A1C143458E2}" type="sibTrans" cxnId="{DE2FE71D-8147-44E1-8133-79F8E2639DE5}">
      <dgm:prSet/>
      <dgm:spPr/>
      <dgm:t>
        <a:bodyPr/>
        <a:lstStyle/>
        <a:p>
          <a:endParaRPr lang="en-US"/>
        </a:p>
      </dgm:t>
    </dgm:pt>
    <dgm:pt modelId="{76553F1D-12FB-41BC-89A0-021916BFE473}">
      <dgm:prSet phldrT="[Text]"/>
      <dgm:spPr>
        <a:solidFill>
          <a:srgbClr val="7030A0"/>
        </a:solidFill>
      </dgm:spPr>
      <dgm:t>
        <a:bodyPr/>
        <a:lstStyle/>
        <a:p>
          <a:r>
            <a:rPr lang="en-US" dirty="0"/>
            <a:t>Assets $5000</a:t>
          </a:r>
        </a:p>
        <a:p>
          <a:r>
            <a:rPr lang="en-US" dirty="0"/>
            <a:t>&amp;</a:t>
          </a:r>
        </a:p>
        <a:p>
          <a:r>
            <a:rPr lang="en-US" dirty="0"/>
            <a:t>Above</a:t>
          </a:r>
        </a:p>
      </dgm:t>
    </dgm:pt>
    <dgm:pt modelId="{E8C62D8A-A30D-4ABF-8A19-02B506843666}" type="parTrans" cxnId="{421EC107-8BB6-49BE-BC5A-48B41570AC32}">
      <dgm:prSet/>
      <dgm:spPr/>
      <dgm:t>
        <a:bodyPr/>
        <a:lstStyle/>
        <a:p>
          <a:endParaRPr lang="en-US"/>
        </a:p>
      </dgm:t>
    </dgm:pt>
    <dgm:pt modelId="{A1055102-4E76-49B7-BD03-5DEF24ACBAA4}" type="sibTrans" cxnId="{421EC107-8BB6-49BE-BC5A-48B41570AC32}">
      <dgm:prSet/>
      <dgm:spPr/>
      <dgm:t>
        <a:bodyPr/>
        <a:lstStyle/>
        <a:p>
          <a:endParaRPr lang="en-US"/>
        </a:p>
      </dgm:t>
    </dgm:pt>
    <dgm:pt modelId="{28D40386-E1E9-4E33-9293-ECC19F84410A}" type="pres">
      <dgm:prSet presAssocID="{1BB53B8F-D3FA-4D6D-8ADA-48BD0AE78FF3}" presName="compositeShape" presStyleCnt="0">
        <dgm:presLayoutVars>
          <dgm:chMax val="7"/>
          <dgm:dir/>
          <dgm:resizeHandles val="exact"/>
        </dgm:presLayoutVars>
      </dgm:prSet>
      <dgm:spPr/>
    </dgm:pt>
    <dgm:pt modelId="{C6327E1C-8166-4A53-8143-B24811131A72}" type="pres">
      <dgm:prSet presAssocID="{1BB53B8F-D3FA-4D6D-8ADA-48BD0AE78FF3}" presName="wedge1" presStyleLbl="node1" presStyleIdx="0" presStyleCnt="3" custAng="0" custLinFactNeighborX="-1685" custLinFactNeighborY="42560"/>
      <dgm:spPr/>
    </dgm:pt>
    <dgm:pt modelId="{E6215D77-C22C-4947-87C0-17F8AC121DAC}" type="pres">
      <dgm:prSet presAssocID="{1BB53B8F-D3FA-4D6D-8ADA-48BD0AE78FF3}" presName="wedge1Tx" presStyleLbl="node1" presStyleIdx="0" presStyleCnt="3">
        <dgm:presLayoutVars>
          <dgm:chMax val="0"/>
          <dgm:chPref val="0"/>
          <dgm:bulletEnabled val="1"/>
        </dgm:presLayoutVars>
      </dgm:prSet>
      <dgm:spPr/>
    </dgm:pt>
    <dgm:pt modelId="{0CF9E31C-066C-4A01-B7BF-125F36E0C377}" type="pres">
      <dgm:prSet presAssocID="{1BB53B8F-D3FA-4D6D-8ADA-48BD0AE78FF3}" presName="wedge2" presStyleLbl="node1" presStyleIdx="1" presStyleCnt="3" custLinFactNeighborX="3470" custLinFactNeighborY="39583"/>
      <dgm:spPr/>
    </dgm:pt>
    <dgm:pt modelId="{7449DF76-EB10-4B60-9204-0574ADE3CFBA}" type="pres">
      <dgm:prSet presAssocID="{1BB53B8F-D3FA-4D6D-8ADA-48BD0AE78FF3}" presName="wedge2Tx" presStyleLbl="node1" presStyleIdx="1" presStyleCnt="3">
        <dgm:presLayoutVars>
          <dgm:chMax val="0"/>
          <dgm:chPref val="0"/>
          <dgm:bulletEnabled val="1"/>
        </dgm:presLayoutVars>
      </dgm:prSet>
      <dgm:spPr/>
    </dgm:pt>
    <dgm:pt modelId="{D9781460-F509-4446-8F94-99FE716DAF7E}" type="pres">
      <dgm:prSet presAssocID="{1BB53B8F-D3FA-4D6D-8ADA-48BD0AE78FF3}" presName="wedge3" presStyleLbl="node1" presStyleIdx="2" presStyleCnt="3" custLinFactNeighborX="3470" custLinFactNeighborY="39583"/>
      <dgm:spPr/>
    </dgm:pt>
    <dgm:pt modelId="{E94BEED3-F53A-4063-9784-1F4663D5AE28}" type="pres">
      <dgm:prSet presAssocID="{1BB53B8F-D3FA-4D6D-8ADA-48BD0AE78FF3}" presName="wedge3Tx" presStyleLbl="node1" presStyleIdx="2" presStyleCnt="3">
        <dgm:presLayoutVars>
          <dgm:chMax val="0"/>
          <dgm:chPref val="0"/>
          <dgm:bulletEnabled val="1"/>
        </dgm:presLayoutVars>
      </dgm:prSet>
      <dgm:spPr/>
    </dgm:pt>
  </dgm:ptLst>
  <dgm:cxnLst>
    <dgm:cxn modelId="{421EC107-8BB6-49BE-BC5A-48B41570AC32}" srcId="{1BB53B8F-D3FA-4D6D-8ADA-48BD0AE78FF3}" destId="{76553F1D-12FB-41BC-89A0-021916BFE473}" srcOrd="2" destOrd="0" parTransId="{E8C62D8A-A30D-4ABF-8A19-02B506843666}" sibTransId="{A1055102-4E76-49B7-BD03-5DEF24ACBAA4}"/>
    <dgm:cxn modelId="{12872410-568F-43B6-9F32-8136B6E3B594}" type="presOf" srcId="{76553F1D-12FB-41BC-89A0-021916BFE473}" destId="{D9781460-F509-4446-8F94-99FE716DAF7E}" srcOrd="0" destOrd="0" presId="urn:microsoft.com/office/officeart/2005/8/layout/chart3"/>
    <dgm:cxn modelId="{D38EDB1D-CC11-4A11-BB53-BD53BB632B94}" type="presOf" srcId="{56E217EF-E20B-4F34-B9A1-81D38D6F93F8}" destId="{E6215D77-C22C-4947-87C0-17F8AC121DAC}" srcOrd="1" destOrd="0" presId="urn:microsoft.com/office/officeart/2005/8/layout/chart3"/>
    <dgm:cxn modelId="{DE2FE71D-8147-44E1-8133-79F8E2639DE5}" srcId="{1BB53B8F-D3FA-4D6D-8ADA-48BD0AE78FF3}" destId="{FA0D976A-7045-4150-B7F4-BB78076445CE}" srcOrd="1" destOrd="0" parTransId="{D42674C3-530F-4C34-B12C-7AFFA64051AE}" sibTransId="{9892D1D5-BD7B-477E-B806-3A1C143458E2}"/>
    <dgm:cxn modelId="{543C9535-DD1A-49BE-829D-51AF81DA7D41}" type="presOf" srcId="{56E217EF-E20B-4F34-B9A1-81D38D6F93F8}" destId="{C6327E1C-8166-4A53-8143-B24811131A72}" srcOrd="0" destOrd="0" presId="urn:microsoft.com/office/officeart/2005/8/layout/chart3"/>
    <dgm:cxn modelId="{85F97943-045F-44F1-9B73-542D81EAF179}" type="presOf" srcId="{1BB53B8F-D3FA-4D6D-8ADA-48BD0AE78FF3}" destId="{28D40386-E1E9-4E33-9293-ECC19F84410A}" srcOrd="0" destOrd="0" presId="urn:microsoft.com/office/officeart/2005/8/layout/chart3"/>
    <dgm:cxn modelId="{8DE17E67-1C0C-4EE0-B671-A0E1824F3057}" type="presOf" srcId="{FA0D976A-7045-4150-B7F4-BB78076445CE}" destId="{7449DF76-EB10-4B60-9204-0574ADE3CFBA}" srcOrd="1" destOrd="0" presId="urn:microsoft.com/office/officeart/2005/8/layout/chart3"/>
    <dgm:cxn modelId="{57523C59-8B18-404E-B356-3ADD128F632C}" type="presOf" srcId="{76553F1D-12FB-41BC-89A0-021916BFE473}" destId="{E94BEED3-F53A-4063-9784-1F4663D5AE28}" srcOrd="1" destOrd="0" presId="urn:microsoft.com/office/officeart/2005/8/layout/chart3"/>
    <dgm:cxn modelId="{4C0C7783-4DAF-45A6-933A-4642F9770FD6}" srcId="{1BB53B8F-D3FA-4D6D-8ADA-48BD0AE78FF3}" destId="{56E217EF-E20B-4F34-B9A1-81D38D6F93F8}" srcOrd="0" destOrd="0" parTransId="{14AA270E-3B9C-4020-9025-5203FF80A514}" sibTransId="{5C9469BC-2B4F-4A43-B177-A2924360B786}"/>
    <dgm:cxn modelId="{115000B3-C456-4A6D-B7CA-FD7159F6A391}" type="presOf" srcId="{FA0D976A-7045-4150-B7F4-BB78076445CE}" destId="{0CF9E31C-066C-4A01-B7BF-125F36E0C377}" srcOrd="0" destOrd="0" presId="urn:microsoft.com/office/officeart/2005/8/layout/chart3"/>
    <dgm:cxn modelId="{8BD022E6-5A34-4AFC-9DCD-127B7BCA2301}" type="presParOf" srcId="{28D40386-E1E9-4E33-9293-ECC19F84410A}" destId="{C6327E1C-8166-4A53-8143-B24811131A72}" srcOrd="0" destOrd="0" presId="urn:microsoft.com/office/officeart/2005/8/layout/chart3"/>
    <dgm:cxn modelId="{7112A523-40C7-4D41-8A54-9C638F254B42}" type="presParOf" srcId="{28D40386-E1E9-4E33-9293-ECC19F84410A}" destId="{E6215D77-C22C-4947-87C0-17F8AC121DAC}" srcOrd="1" destOrd="0" presId="urn:microsoft.com/office/officeart/2005/8/layout/chart3"/>
    <dgm:cxn modelId="{9DC7CDF3-75CA-4303-83D2-3BC952CA6EBA}" type="presParOf" srcId="{28D40386-E1E9-4E33-9293-ECC19F84410A}" destId="{0CF9E31C-066C-4A01-B7BF-125F36E0C377}" srcOrd="2" destOrd="0" presId="urn:microsoft.com/office/officeart/2005/8/layout/chart3"/>
    <dgm:cxn modelId="{15A5C3DB-077B-4474-A59B-A4367B56D489}" type="presParOf" srcId="{28D40386-E1E9-4E33-9293-ECC19F84410A}" destId="{7449DF76-EB10-4B60-9204-0574ADE3CFBA}" srcOrd="3" destOrd="0" presId="urn:microsoft.com/office/officeart/2005/8/layout/chart3"/>
    <dgm:cxn modelId="{8639EDB3-8866-493F-837B-47497C9E5BDB}" type="presParOf" srcId="{28D40386-E1E9-4E33-9293-ECC19F84410A}" destId="{D9781460-F509-4446-8F94-99FE716DAF7E}" srcOrd="4" destOrd="0" presId="urn:microsoft.com/office/officeart/2005/8/layout/chart3"/>
    <dgm:cxn modelId="{09860664-FFFF-4B56-8C11-BB0A76AEDF9A}" type="presParOf" srcId="{28D40386-E1E9-4E33-9293-ECC19F84410A}" destId="{E94BEED3-F53A-4063-9784-1F4663D5AE28}"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746ABF-E8B9-4A80-B4F3-B1D1674092A2}" type="doc">
      <dgm:prSet loTypeId="urn:microsoft.com/office/officeart/2005/8/layout/cycle2" loCatId="cycle" qsTypeId="urn:microsoft.com/office/officeart/2005/8/quickstyle/simple1" qsCatId="simple" csTypeId="urn:microsoft.com/office/officeart/2005/8/colors/colorful1#2" csCatId="colorful" phldr="1"/>
      <dgm:spPr/>
      <dgm:t>
        <a:bodyPr/>
        <a:lstStyle/>
        <a:p>
          <a:endParaRPr lang="en-US"/>
        </a:p>
      </dgm:t>
    </dgm:pt>
    <dgm:pt modelId="{3391CFC4-C04E-4A56-8BD5-0853381180EB}">
      <dgm:prSet phldrT="[Text]"/>
      <dgm:spPr/>
      <dgm:t>
        <a:bodyPr/>
        <a:lstStyle/>
        <a:p>
          <a:r>
            <a:rPr lang="en-US" dirty="0"/>
            <a:t>Acquire</a:t>
          </a:r>
        </a:p>
        <a:p>
          <a:r>
            <a:rPr lang="en-US" dirty="0"/>
            <a:t>Assets</a:t>
          </a:r>
        </a:p>
      </dgm:t>
    </dgm:pt>
    <dgm:pt modelId="{CC2909C7-7FA5-4B97-B3A9-4371658B196D}" type="parTrans" cxnId="{DB677B8E-2607-4D96-9382-7609965DD64A}">
      <dgm:prSet/>
      <dgm:spPr/>
      <dgm:t>
        <a:bodyPr/>
        <a:lstStyle/>
        <a:p>
          <a:endParaRPr lang="en-US"/>
        </a:p>
      </dgm:t>
    </dgm:pt>
    <dgm:pt modelId="{C249EFB0-4665-4144-A56B-8CEF1AF7A1D4}" type="sibTrans" cxnId="{DB677B8E-2607-4D96-9382-7609965DD64A}">
      <dgm:prSet/>
      <dgm:spPr/>
      <dgm:t>
        <a:bodyPr/>
        <a:lstStyle/>
        <a:p>
          <a:endParaRPr lang="en-US"/>
        </a:p>
      </dgm:t>
    </dgm:pt>
    <dgm:pt modelId="{12736706-70FA-4969-B8B3-5B702127A6B7}">
      <dgm:prSet phldrT="[Text]"/>
      <dgm:spPr/>
      <dgm:t>
        <a:bodyPr/>
        <a:lstStyle/>
        <a:p>
          <a:r>
            <a:rPr lang="en-US" dirty="0"/>
            <a:t>Deploy</a:t>
          </a:r>
        </a:p>
        <a:p>
          <a:r>
            <a:rPr lang="en-US" dirty="0"/>
            <a:t>Assets</a:t>
          </a:r>
        </a:p>
      </dgm:t>
    </dgm:pt>
    <dgm:pt modelId="{9F7B4A89-242E-4A87-BE9B-B6362E835C02}" type="parTrans" cxnId="{84E34D18-4DDE-44DB-841D-8842F1BB7B31}">
      <dgm:prSet/>
      <dgm:spPr/>
      <dgm:t>
        <a:bodyPr/>
        <a:lstStyle/>
        <a:p>
          <a:endParaRPr lang="en-US"/>
        </a:p>
      </dgm:t>
    </dgm:pt>
    <dgm:pt modelId="{8E4F0F1D-0B92-489C-A630-56485FBE6FC0}" type="sibTrans" cxnId="{84E34D18-4DDE-44DB-841D-8842F1BB7B31}">
      <dgm:prSet/>
      <dgm:spPr/>
      <dgm:t>
        <a:bodyPr/>
        <a:lstStyle/>
        <a:p>
          <a:endParaRPr lang="en-US"/>
        </a:p>
      </dgm:t>
    </dgm:pt>
    <dgm:pt modelId="{5DCC7761-AD31-4BD1-9B5E-1AFB007B395A}">
      <dgm:prSet phldrT="[Text]"/>
      <dgm:spPr/>
      <dgm:t>
        <a:bodyPr/>
        <a:lstStyle/>
        <a:p>
          <a:r>
            <a:rPr lang="en-US" dirty="0"/>
            <a:t>Manage Assets</a:t>
          </a:r>
        </a:p>
      </dgm:t>
    </dgm:pt>
    <dgm:pt modelId="{6427D92F-48C4-4EDC-8E84-1C50AC48AF34}" type="parTrans" cxnId="{CA029436-6E27-4B2E-A3A7-CBFD0A6CE099}">
      <dgm:prSet/>
      <dgm:spPr/>
      <dgm:t>
        <a:bodyPr/>
        <a:lstStyle/>
        <a:p>
          <a:endParaRPr lang="en-US"/>
        </a:p>
      </dgm:t>
    </dgm:pt>
    <dgm:pt modelId="{156C84E0-154E-4880-A5A7-60F662A2E92F}" type="sibTrans" cxnId="{CA029436-6E27-4B2E-A3A7-CBFD0A6CE099}">
      <dgm:prSet/>
      <dgm:spPr/>
      <dgm:t>
        <a:bodyPr/>
        <a:lstStyle/>
        <a:p>
          <a:endParaRPr lang="en-US"/>
        </a:p>
      </dgm:t>
    </dgm:pt>
    <dgm:pt modelId="{9E43AABB-292A-4F77-81AD-17E3E1203678}">
      <dgm:prSet phldrT="[Text]"/>
      <dgm:spPr/>
      <dgm:t>
        <a:bodyPr/>
        <a:lstStyle/>
        <a:p>
          <a:r>
            <a:rPr lang="en-US" dirty="0"/>
            <a:t>Retire</a:t>
          </a:r>
        </a:p>
        <a:p>
          <a:r>
            <a:rPr lang="en-US" dirty="0"/>
            <a:t>Assets</a:t>
          </a:r>
        </a:p>
      </dgm:t>
    </dgm:pt>
    <dgm:pt modelId="{547078DF-8926-4067-A938-8ADC110366BE}" type="parTrans" cxnId="{9883C78A-7BCB-4D20-AC4D-745350C88211}">
      <dgm:prSet/>
      <dgm:spPr/>
      <dgm:t>
        <a:bodyPr/>
        <a:lstStyle/>
        <a:p>
          <a:endParaRPr lang="en-US"/>
        </a:p>
      </dgm:t>
    </dgm:pt>
    <dgm:pt modelId="{F6B5196A-58B9-4CB9-B26D-D692600D451F}" type="sibTrans" cxnId="{9883C78A-7BCB-4D20-AC4D-745350C88211}">
      <dgm:prSet/>
      <dgm:spPr/>
      <dgm:t>
        <a:bodyPr/>
        <a:lstStyle/>
        <a:p>
          <a:endParaRPr lang="en-US"/>
        </a:p>
      </dgm:t>
    </dgm:pt>
    <dgm:pt modelId="{C2C23815-0D00-4DED-9D5E-ACCE01495AB8}">
      <dgm:prSet phldrT="[Text]"/>
      <dgm:spPr/>
      <dgm:t>
        <a:bodyPr/>
        <a:lstStyle/>
        <a:p>
          <a:r>
            <a:rPr lang="en-US" dirty="0"/>
            <a:t>Plan Assets</a:t>
          </a:r>
        </a:p>
      </dgm:t>
    </dgm:pt>
    <dgm:pt modelId="{6B7FEA0C-A207-48EA-A7EF-E2AD72F0BF39}" type="parTrans" cxnId="{F133D98E-94C9-429E-8B02-4EC42079DC04}">
      <dgm:prSet/>
      <dgm:spPr/>
      <dgm:t>
        <a:bodyPr/>
        <a:lstStyle/>
        <a:p>
          <a:endParaRPr lang="en-US"/>
        </a:p>
      </dgm:t>
    </dgm:pt>
    <dgm:pt modelId="{ACECDB8D-0B38-4C60-91F2-434DBF340A89}" type="sibTrans" cxnId="{F133D98E-94C9-429E-8B02-4EC42079DC04}">
      <dgm:prSet/>
      <dgm:spPr/>
      <dgm:t>
        <a:bodyPr/>
        <a:lstStyle/>
        <a:p>
          <a:endParaRPr lang="en-US"/>
        </a:p>
      </dgm:t>
    </dgm:pt>
    <dgm:pt modelId="{2857C316-B916-4917-83B7-1B011E2406E9}" type="pres">
      <dgm:prSet presAssocID="{23746ABF-E8B9-4A80-B4F3-B1D1674092A2}" presName="cycle" presStyleCnt="0">
        <dgm:presLayoutVars>
          <dgm:dir/>
          <dgm:resizeHandles val="exact"/>
        </dgm:presLayoutVars>
      </dgm:prSet>
      <dgm:spPr/>
    </dgm:pt>
    <dgm:pt modelId="{C2E9A058-D559-4906-9249-C8B277122382}" type="pres">
      <dgm:prSet presAssocID="{3391CFC4-C04E-4A56-8BD5-0853381180EB}" presName="node" presStyleLbl="node1" presStyleIdx="0" presStyleCnt="5">
        <dgm:presLayoutVars>
          <dgm:bulletEnabled val="1"/>
        </dgm:presLayoutVars>
      </dgm:prSet>
      <dgm:spPr/>
    </dgm:pt>
    <dgm:pt modelId="{142B01EB-2299-4FAD-AEE9-BF4DB9CE12FD}" type="pres">
      <dgm:prSet presAssocID="{C249EFB0-4665-4144-A56B-8CEF1AF7A1D4}" presName="sibTrans" presStyleLbl="sibTrans2D1" presStyleIdx="0" presStyleCnt="5"/>
      <dgm:spPr/>
    </dgm:pt>
    <dgm:pt modelId="{4A472CEE-53CF-4708-A3F0-1994F4D96EF1}" type="pres">
      <dgm:prSet presAssocID="{C249EFB0-4665-4144-A56B-8CEF1AF7A1D4}" presName="connectorText" presStyleLbl="sibTrans2D1" presStyleIdx="0" presStyleCnt="5"/>
      <dgm:spPr/>
    </dgm:pt>
    <dgm:pt modelId="{1EFF9DE3-C855-4589-A811-9966FB92986D}" type="pres">
      <dgm:prSet presAssocID="{12736706-70FA-4969-B8B3-5B702127A6B7}" presName="node" presStyleLbl="node1" presStyleIdx="1" presStyleCnt="5">
        <dgm:presLayoutVars>
          <dgm:bulletEnabled val="1"/>
        </dgm:presLayoutVars>
      </dgm:prSet>
      <dgm:spPr/>
    </dgm:pt>
    <dgm:pt modelId="{B732B873-090E-4C46-AE80-417790F0D389}" type="pres">
      <dgm:prSet presAssocID="{8E4F0F1D-0B92-489C-A630-56485FBE6FC0}" presName="sibTrans" presStyleLbl="sibTrans2D1" presStyleIdx="1" presStyleCnt="5"/>
      <dgm:spPr/>
    </dgm:pt>
    <dgm:pt modelId="{151FA4E4-A1B0-48D9-ABD8-66927A6D597C}" type="pres">
      <dgm:prSet presAssocID="{8E4F0F1D-0B92-489C-A630-56485FBE6FC0}" presName="connectorText" presStyleLbl="sibTrans2D1" presStyleIdx="1" presStyleCnt="5"/>
      <dgm:spPr/>
    </dgm:pt>
    <dgm:pt modelId="{E526C120-0325-49E4-88B9-7C8EFFAA26F2}" type="pres">
      <dgm:prSet presAssocID="{5DCC7761-AD31-4BD1-9B5E-1AFB007B395A}" presName="node" presStyleLbl="node1" presStyleIdx="2" presStyleCnt="5">
        <dgm:presLayoutVars>
          <dgm:bulletEnabled val="1"/>
        </dgm:presLayoutVars>
      </dgm:prSet>
      <dgm:spPr/>
    </dgm:pt>
    <dgm:pt modelId="{FB5D318B-5F83-436D-8419-972FB0666AF0}" type="pres">
      <dgm:prSet presAssocID="{156C84E0-154E-4880-A5A7-60F662A2E92F}" presName="sibTrans" presStyleLbl="sibTrans2D1" presStyleIdx="2" presStyleCnt="5"/>
      <dgm:spPr/>
    </dgm:pt>
    <dgm:pt modelId="{B71DFBC0-9209-4024-A052-A903C7046E69}" type="pres">
      <dgm:prSet presAssocID="{156C84E0-154E-4880-A5A7-60F662A2E92F}" presName="connectorText" presStyleLbl="sibTrans2D1" presStyleIdx="2" presStyleCnt="5"/>
      <dgm:spPr/>
    </dgm:pt>
    <dgm:pt modelId="{AFE6D3BF-D177-4464-8BCF-F1B8938A46D7}" type="pres">
      <dgm:prSet presAssocID="{9E43AABB-292A-4F77-81AD-17E3E1203678}" presName="node" presStyleLbl="node1" presStyleIdx="3" presStyleCnt="5">
        <dgm:presLayoutVars>
          <dgm:bulletEnabled val="1"/>
        </dgm:presLayoutVars>
      </dgm:prSet>
      <dgm:spPr/>
    </dgm:pt>
    <dgm:pt modelId="{290DFA34-43AC-40C5-877C-220BBF6C08FA}" type="pres">
      <dgm:prSet presAssocID="{F6B5196A-58B9-4CB9-B26D-D692600D451F}" presName="sibTrans" presStyleLbl="sibTrans2D1" presStyleIdx="3" presStyleCnt="5"/>
      <dgm:spPr/>
    </dgm:pt>
    <dgm:pt modelId="{BCC8AEAB-99FD-48FD-A3A0-590EB06876F0}" type="pres">
      <dgm:prSet presAssocID="{F6B5196A-58B9-4CB9-B26D-D692600D451F}" presName="connectorText" presStyleLbl="sibTrans2D1" presStyleIdx="3" presStyleCnt="5"/>
      <dgm:spPr/>
    </dgm:pt>
    <dgm:pt modelId="{FF35BA91-BB60-40AE-B1A2-C3160CD93707}" type="pres">
      <dgm:prSet presAssocID="{C2C23815-0D00-4DED-9D5E-ACCE01495AB8}" presName="node" presStyleLbl="node1" presStyleIdx="4" presStyleCnt="5">
        <dgm:presLayoutVars>
          <dgm:bulletEnabled val="1"/>
        </dgm:presLayoutVars>
      </dgm:prSet>
      <dgm:spPr/>
    </dgm:pt>
    <dgm:pt modelId="{105D3FA1-300C-4387-BE89-4A8E8445DF96}" type="pres">
      <dgm:prSet presAssocID="{ACECDB8D-0B38-4C60-91F2-434DBF340A89}" presName="sibTrans" presStyleLbl="sibTrans2D1" presStyleIdx="4" presStyleCnt="5"/>
      <dgm:spPr/>
    </dgm:pt>
    <dgm:pt modelId="{CA955D5B-D338-42F3-A5AB-951B5050BD74}" type="pres">
      <dgm:prSet presAssocID="{ACECDB8D-0B38-4C60-91F2-434DBF340A89}" presName="connectorText" presStyleLbl="sibTrans2D1" presStyleIdx="4" presStyleCnt="5"/>
      <dgm:spPr/>
    </dgm:pt>
  </dgm:ptLst>
  <dgm:cxnLst>
    <dgm:cxn modelId="{84E34D18-4DDE-44DB-841D-8842F1BB7B31}" srcId="{23746ABF-E8B9-4A80-B4F3-B1D1674092A2}" destId="{12736706-70FA-4969-B8B3-5B702127A6B7}" srcOrd="1" destOrd="0" parTransId="{9F7B4A89-242E-4A87-BE9B-B6362E835C02}" sibTransId="{8E4F0F1D-0B92-489C-A630-56485FBE6FC0}"/>
    <dgm:cxn modelId="{197CFA24-F68C-4225-B48D-00E1ED25B8A5}" type="presOf" srcId="{12736706-70FA-4969-B8B3-5B702127A6B7}" destId="{1EFF9DE3-C855-4589-A811-9966FB92986D}" srcOrd="0" destOrd="0" presId="urn:microsoft.com/office/officeart/2005/8/layout/cycle2"/>
    <dgm:cxn modelId="{B41A1729-319C-4D0C-97A1-64A0CF028A4C}" type="presOf" srcId="{8E4F0F1D-0B92-489C-A630-56485FBE6FC0}" destId="{B732B873-090E-4C46-AE80-417790F0D389}" srcOrd="0" destOrd="0" presId="urn:microsoft.com/office/officeart/2005/8/layout/cycle2"/>
    <dgm:cxn modelId="{4758A633-2E42-49C7-A105-0B6CE95E7DA4}" type="presOf" srcId="{5DCC7761-AD31-4BD1-9B5E-1AFB007B395A}" destId="{E526C120-0325-49E4-88B9-7C8EFFAA26F2}" srcOrd="0" destOrd="0" presId="urn:microsoft.com/office/officeart/2005/8/layout/cycle2"/>
    <dgm:cxn modelId="{CA029436-6E27-4B2E-A3A7-CBFD0A6CE099}" srcId="{23746ABF-E8B9-4A80-B4F3-B1D1674092A2}" destId="{5DCC7761-AD31-4BD1-9B5E-1AFB007B395A}" srcOrd="2" destOrd="0" parTransId="{6427D92F-48C4-4EDC-8E84-1C50AC48AF34}" sibTransId="{156C84E0-154E-4880-A5A7-60F662A2E92F}"/>
    <dgm:cxn modelId="{04DF4C3B-300B-413A-8178-50E2BE650DA7}" type="presOf" srcId="{ACECDB8D-0B38-4C60-91F2-434DBF340A89}" destId="{105D3FA1-300C-4387-BE89-4A8E8445DF96}" srcOrd="0" destOrd="0" presId="urn:microsoft.com/office/officeart/2005/8/layout/cycle2"/>
    <dgm:cxn modelId="{A9D08560-4719-43B7-924F-1756BA8278E8}" type="presOf" srcId="{F6B5196A-58B9-4CB9-B26D-D692600D451F}" destId="{BCC8AEAB-99FD-48FD-A3A0-590EB06876F0}" srcOrd="1" destOrd="0" presId="urn:microsoft.com/office/officeart/2005/8/layout/cycle2"/>
    <dgm:cxn modelId="{4D49906A-0982-4971-A6C8-43B6593BCDD8}" type="presOf" srcId="{156C84E0-154E-4880-A5A7-60F662A2E92F}" destId="{FB5D318B-5F83-436D-8419-972FB0666AF0}" srcOrd="0" destOrd="0" presId="urn:microsoft.com/office/officeart/2005/8/layout/cycle2"/>
    <dgm:cxn modelId="{1028774D-12E7-4336-9FDE-4EF7926F98FA}" type="presOf" srcId="{F6B5196A-58B9-4CB9-B26D-D692600D451F}" destId="{290DFA34-43AC-40C5-877C-220BBF6C08FA}" srcOrd="0" destOrd="0" presId="urn:microsoft.com/office/officeart/2005/8/layout/cycle2"/>
    <dgm:cxn modelId="{CAF28D58-7DCB-4683-9011-3865ECE56918}" type="presOf" srcId="{C249EFB0-4665-4144-A56B-8CEF1AF7A1D4}" destId="{4A472CEE-53CF-4708-A3F0-1994F4D96EF1}" srcOrd="1" destOrd="0" presId="urn:microsoft.com/office/officeart/2005/8/layout/cycle2"/>
    <dgm:cxn modelId="{2E873185-6B83-4F93-9637-9D3BED63945E}" type="presOf" srcId="{9E43AABB-292A-4F77-81AD-17E3E1203678}" destId="{AFE6D3BF-D177-4464-8BCF-F1B8938A46D7}" srcOrd="0" destOrd="0" presId="urn:microsoft.com/office/officeart/2005/8/layout/cycle2"/>
    <dgm:cxn modelId="{9883C78A-7BCB-4D20-AC4D-745350C88211}" srcId="{23746ABF-E8B9-4A80-B4F3-B1D1674092A2}" destId="{9E43AABB-292A-4F77-81AD-17E3E1203678}" srcOrd="3" destOrd="0" parTransId="{547078DF-8926-4067-A938-8ADC110366BE}" sibTransId="{F6B5196A-58B9-4CB9-B26D-D692600D451F}"/>
    <dgm:cxn modelId="{DB677B8E-2607-4D96-9382-7609965DD64A}" srcId="{23746ABF-E8B9-4A80-B4F3-B1D1674092A2}" destId="{3391CFC4-C04E-4A56-8BD5-0853381180EB}" srcOrd="0" destOrd="0" parTransId="{CC2909C7-7FA5-4B97-B3A9-4371658B196D}" sibTransId="{C249EFB0-4665-4144-A56B-8CEF1AF7A1D4}"/>
    <dgm:cxn modelId="{F133D98E-94C9-429E-8B02-4EC42079DC04}" srcId="{23746ABF-E8B9-4A80-B4F3-B1D1674092A2}" destId="{C2C23815-0D00-4DED-9D5E-ACCE01495AB8}" srcOrd="4" destOrd="0" parTransId="{6B7FEA0C-A207-48EA-A7EF-E2AD72F0BF39}" sibTransId="{ACECDB8D-0B38-4C60-91F2-434DBF340A89}"/>
    <dgm:cxn modelId="{34F31294-A1D1-4004-845C-430E03049142}" type="presOf" srcId="{23746ABF-E8B9-4A80-B4F3-B1D1674092A2}" destId="{2857C316-B916-4917-83B7-1B011E2406E9}" srcOrd="0" destOrd="0" presId="urn:microsoft.com/office/officeart/2005/8/layout/cycle2"/>
    <dgm:cxn modelId="{42E44CAC-568D-4E76-9250-14C714F652DA}" type="presOf" srcId="{8E4F0F1D-0B92-489C-A630-56485FBE6FC0}" destId="{151FA4E4-A1B0-48D9-ABD8-66927A6D597C}" srcOrd="1" destOrd="0" presId="urn:microsoft.com/office/officeart/2005/8/layout/cycle2"/>
    <dgm:cxn modelId="{F74F8DB1-1EB4-457A-A14F-08B642A64303}" type="presOf" srcId="{156C84E0-154E-4880-A5A7-60F662A2E92F}" destId="{B71DFBC0-9209-4024-A052-A903C7046E69}" srcOrd="1" destOrd="0" presId="urn:microsoft.com/office/officeart/2005/8/layout/cycle2"/>
    <dgm:cxn modelId="{6C05C2C1-933C-4BC1-9104-94D9A1EE9391}" type="presOf" srcId="{C249EFB0-4665-4144-A56B-8CEF1AF7A1D4}" destId="{142B01EB-2299-4FAD-AEE9-BF4DB9CE12FD}" srcOrd="0" destOrd="0" presId="urn:microsoft.com/office/officeart/2005/8/layout/cycle2"/>
    <dgm:cxn modelId="{1B0B28C6-2F53-400E-A369-3E69BF6C9447}" type="presOf" srcId="{C2C23815-0D00-4DED-9D5E-ACCE01495AB8}" destId="{FF35BA91-BB60-40AE-B1A2-C3160CD93707}" srcOrd="0" destOrd="0" presId="urn:microsoft.com/office/officeart/2005/8/layout/cycle2"/>
    <dgm:cxn modelId="{0D7370F8-6844-416D-B843-2710FD752DB4}" type="presOf" srcId="{ACECDB8D-0B38-4C60-91F2-434DBF340A89}" destId="{CA955D5B-D338-42F3-A5AB-951B5050BD74}" srcOrd="1" destOrd="0" presId="urn:microsoft.com/office/officeart/2005/8/layout/cycle2"/>
    <dgm:cxn modelId="{A5228BFC-78AA-422A-982B-9076147065C5}" type="presOf" srcId="{3391CFC4-C04E-4A56-8BD5-0853381180EB}" destId="{C2E9A058-D559-4906-9249-C8B277122382}" srcOrd="0" destOrd="0" presId="urn:microsoft.com/office/officeart/2005/8/layout/cycle2"/>
    <dgm:cxn modelId="{366C903E-BE51-4049-8E76-991E39B2BF3F}" type="presParOf" srcId="{2857C316-B916-4917-83B7-1B011E2406E9}" destId="{C2E9A058-D559-4906-9249-C8B277122382}" srcOrd="0" destOrd="0" presId="urn:microsoft.com/office/officeart/2005/8/layout/cycle2"/>
    <dgm:cxn modelId="{40319194-956D-4E75-9255-C666A7F2BE48}" type="presParOf" srcId="{2857C316-B916-4917-83B7-1B011E2406E9}" destId="{142B01EB-2299-4FAD-AEE9-BF4DB9CE12FD}" srcOrd="1" destOrd="0" presId="urn:microsoft.com/office/officeart/2005/8/layout/cycle2"/>
    <dgm:cxn modelId="{9A70EF29-F1F5-47A7-9612-4772C3E2EC22}" type="presParOf" srcId="{142B01EB-2299-4FAD-AEE9-BF4DB9CE12FD}" destId="{4A472CEE-53CF-4708-A3F0-1994F4D96EF1}" srcOrd="0" destOrd="0" presId="urn:microsoft.com/office/officeart/2005/8/layout/cycle2"/>
    <dgm:cxn modelId="{185B237B-FCEE-4DFC-8CDD-3ED42DEB7259}" type="presParOf" srcId="{2857C316-B916-4917-83B7-1B011E2406E9}" destId="{1EFF9DE3-C855-4589-A811-9966FB92986D}" srcOrd="2" destOrd="0" presId="urn:microsoft.com/office/officeart/2005/8/layout/cycle2"/>
    <dgm:cxn modelId="{47105335-73DA-487A-8546-57CBDDAFCD33}" type="presParOf" srcId="{2857C316-B916-4917-83B7-1B011E2406E9}" destId="{B732B873-090E-4C46-AE80-417790F0D389}" srcOrd="3" destOrd="0" presId="urn:microsoft.com/office/officeart/2005/8/layout/cycle2"/>
    <dgm:cxn modelId="{BD5BAC51-F29D-4A8A-8D0F-1602FDD34109}" type="presParOf" srcId="{B732B873-090E-4C46-AE80-417790F0D389}" destId="{151FA4E4-A1B0-48D9-ABD8-66927A6D597C}" srcOrd="0" destOrd="0" presId="urn:microsoft.com/office/officeart/2005/8/layout/cycle2"/>
    <dgm:cxn modelId="{4BB21248-CBAF-4546-8702-3E11F74AAB8B}" type="presParOf" srcId="{2857C316-B916-4917-83B7-1B011E2406E9}" destId="{E526C120-0325-49E4-88B9-7C8EFFAA26F2}" srcOrd="4" destOrd="0" presId="urn:microsoft.com/office/officeart/2005/8/layout/cycle2"/>
    <dgm:cxn modelId="{89CC8C82-4B30-4AED-ABF4-7D161D9E83F5}" type="presParOf" srcId="{2857C316-B916-4917-83B7-1B011E2406E9}" destId="{FB5D318B-5F83-436D-8419-972FB0666AF0}" srcOrd="5" destOrd="0" presId="urn:microsoft.com/office/officeart/2005/8/layout/cycle2"/>
    <dgm:cxn modelId="{E66A5553-BA2F-4FF2-8D20-0D80494C377B}" type="presParOf" srcId="{FB5D318B-5F83-436D-8419-972FB0666AF0}" destId="{B71DFBC0-9209-4024-A052-A903C7046E69}" srcOrd="0" destOrd="0" presId="urn:microsoft.com/office/officeart/2005/8/layout/cycle2"/>
    <dgm:cxn modelId="{66809CF9-2891-40B0-BCEB-F022B2F19A2D}" type="presParOf" srcId="{2857C316-B916-4917-83B7-1B011E2406E9}" destId="{AFE6D3BF-D177-4464-8BCF-F1B8938A46D7}" srcOrd="6" destOrd="0" presId="urn:microsoft.com/office/officeart/2005/8/layout/cycle2"/>
    <dgm:cxn modelId="{9A00C8C7-D68B-465B-BFBB-CB56A6E8DACD}" type="presParOf" srcId="{2857C316-B916-4917-83B7-1B011E2406E9}" destId="{290DFA34-43AC-40C5-877C-220BBF6C08FA}" srcOrd="7" destOrd="0" presId="urn:microsoft.com/office/officeart/2005/8/layout/cycle2"/>
    <dgm:cxn modelId="{9F7F2A29-B6F3-4963-BFD5-7CC6E7FAD09B}" type="presParOf" srcId="{290DFA34-43AC-40C5-877C-220BBF6C08FA}" destId="{BCC8AEAB-99FD-48FD-A3A0-590EB06876F0}" srcOrd="0" destOrd="0" presId="urn:microsoft.com/office/officeart/2005/8/layout/cycle2"/>
    <dgm:cxn modelId="{46CAC863-0F3D-4D34-B368-B5D03F1293E5}" type="presParOf" srcId="{2857C316-B916-4917-83B7-1B011E2406E9}" destId="{FF35BA91-BB60-40AE-B1A2-C3160CD93707}" srcOrd="8" destOrd="0" presId="urn:microsoft.com/office/officeart/2005/8/layout/cycle2"/>
    <dgm:cxn modelId="{C09E5D08-321D-4081-852F-F17B8FCB6C33}" type="presParOf" srcId="{2857C316-B916-4917-83B7-1B011E2406E9}" destId="{105D3FA1-300C-4387-BE89-4A8E8445DF96}" srcOrd="9" destOrd="0" presId="urn:microsoft.com/office/officeart/2005/8/layout/cycle2"/>
    <dgm:cxn modelId="{6B6E5B37-73C7-41ED-9F53-DBF630542FC0}" type="presParOf" srcId="{105D3FA1-300C-4387-BE89-4A8E8445DF96}" destId="{CA955D5B-D338-42F3-A5AB-951B5050BD7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27E1C-8166-4A53-8143-B24811131A72}">
      <dsp:nvSpPr>
        <dsp:cNvPr id="0" name=""/>
        <dsp:cNvSpPr/>
      </dsp:nvSpPr>
      <dsp:spPr>
        <a:xfrm>
          <a:off x="1371583" y="1727216"/>
          <a:ext cx="3413760" cy="3413760"/>
        </a:xfrm>
        <a:prstGeom prst="pie">
          <a:avLst>
            <a:gd name="adj1" fmla="val 16200000"/>
            <a:gd name="adj2" fmla="val 1800000"/>
          </a:avLst>
        </a:prstGeom>
        <a:solidFill>
          <a:srgbClr val="00823B"/>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IT Assets</a:t>
          </a:r>
        </a:p>
      </dsp:txBody>
      <dsp:txXfrm>
        <a:off x="3227612" y="2357136"/>
        <a:ext cx="1158240" cy="1137920"/>
      </dsp:txXfrm>
    </dsp:sp>
    <dsp:sp modelId="{0CF9E31C-066C-4A01-B7BF-125F36E0C377}">
      <dsp:nvSpPr>
        <dsp:cNvPr id="0" name=""/>
        <dsp:cNvSpPr/>
      </dsp:nvSpPr>
      <dsp:spPr>
        <a:xfrm>
          <a:off x="1371591" y="1727188"/>
          <a:ext cx="3413760" cy="3413760"/>
        </a:xfrm>
        <a:prstGeom prst="pie">
          <a:avLst>
            <a:gd name="adj1" fmla="val 1800000"/>
            <a:gd name="adj2" fmla="val 9000000"/>
          </a:avLst>
        </a:prstGeom>
        <a:solidFill>
          <a:srgbClr val="FFC0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Non- IT Assets</a:t>
          </a:r>
        </a:p>
        <a:p>
          <a:pPr marL="0" lvl="0" indent="0" algn="ctr" defTabSz="577850">
            <a:lnSpc>
              <a:spcPct val="90000"/>
            </a:lnSpc>
            <a:spcBef>
              <a:spcPct val="0"/>
            </a:spcBef>
            <a:spcAft>
              <a:spcPct val="35000"/>
            </a:spcAft>
            <a:buNone/>
          </a:pPr>
          <a:r>
            <a:rPr lang="en-US" sz="1300" kern="1200" dirty="0"/>
            <a:t>(Departments Responsibility)</a:t>
          </a:r>
        </a:p>
      </dsp:txBody>
      <dsp:txXfrm>
        <a:off x="2306311" y="3881108"/>
        <a:ext cx="1544320" cy="1056640"/>
      </dsp:txXfrm>
    </dsp:sp>
    <dsp:sp modelId="{D9781460-F509-4446-8F94-99FE716DAF7E}">
      <dsp:nvSpPr>
        <dsp:cNvPr id="0" name=""/>
        <dsp:cNvSpPr/>
      </dsp:nvSpPr>
      <dsp:spPr>
        <a:xfrm>
          <a:off x="1371591" y="1727188"/>
          <a:ext cx="3413760" cy="3413760"/>
        </a:xfrm>
        <a:prstGeom prst="pie">
          <a:avLst>
            <a:gd name="adj1" fmla="val 9000000"/>
            <a:gd name="adj2" fmla="val 16200000"/>
          </a:avLst>
        </a:prstGeom>
        <a:solidFill>
          <a:srgbClr val="7030A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Assets $5000</a:t>
          </a:r>
        </a:p>
        <a:p>
          <a:pPr marL="0" lvl="0" indent="0" algn="ctr" defTabSz="577850">
            <a:lnSpc>
              <a:spcPct val="90000"/>
            </a:lnSpc>
            <a:spcBef>
              <a:spcPct val="0"/>
            </a:spcBef>
            <a:spcAft>
              <a:spcPct val="35000"/>
            </a:spcAft>
            <a:buNone/>
          </a:pPr>
          <a:r>
            <a:rPr lang="en-US" sz="1300" kern="1200" dirty="0"/>
            <a:t>&amp;</a:t>
          </a:r>
        </a:p>
        <a:p>
          <a:pPr marL="0" lvl="0" indent="0" algn="ctr" defTabSz="577850">
            <a:lnSpc>
              <a:spcPct val="90000"/>
            </a:lnSpc>
            <a:spcBef>
              <a:spcPct val="0"/>
            </a:spcBef>
            <a:spcAft>
              <a:spcPct val="35000"/>
            </a:spcAft>
            <a:buNone/>
          </a:pPr>
          <a:r>
            <a:rPr lang="en-US" sz="1300" kern="1200" dirty="0"/>
            <a:t>Above</a:t>
          </a:r>
        </a:p>
      </dsp:txBody>
      <dsp:txXfrm>
        <a:off x="1737351" y="2397748"/>
        <a:ext cx="1158240" cy="1137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9A058-D559-4906-9249-C8B277122382}">
      <dsp:nvSpPr>
        <dsp:cNvPr id="0" name=""/>
        <dsp:cNvSpPr/>
      </dsp:nvSpPr>
      <dsp:spPr>
        <a:xfrm>
          <a:off x="2434828" y="401"/>
          <a:ext cx="1226343" cy="1226343"/>
        </a:xfrm>
        <a:prstGeom prst="ellipse">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Acquire</a:t>
          </a:r>
        </a:p>
        <a:p>
          <a:pPr marL="0" lvl="0" indent="0" algn="ctr" defTabSz="755650">
            <a:lnSpc>
              <a:spcPct val="90000"/>
            </a:lnSpc>
            <a:spcBef>
              <a:spcPct val="0"/>
            </a:spcBef>
            <a:spcAft>
              <a:spcPct val="35000"/>
            </a:spcAft>
            <a:buNone/>
          </a:pPr>
          <a:r>
            <a:rPr lang="en-US" sz="1700" kern="1200" dirty="0"/>
            <a:t>Assets</a:t>
          </a:r>
        </a:p>
      </dsp:txBody>
      <dsp:txXfrm>
        <a:off x="2614422" y="179995"/>
        <a:ext cx="867155" cy="867155"/>
      </dsp:txXfrm>
    </dsp:sp>
    <dsp:sp modelId="{142B01EB-2299-4FAD-AEE9-BF4DB9CE12FD}">
      <dsp:nvSpPr>
        <dsp:cNvPr id="0" name=""/>
        <dsp:cNvSpPr/>
      </dsp:nvSpPr>
      <dsp:spPr>
        <a:xfrm rot="2160000">
          <a:off x="3622675" y="942976"/>
          <a:ext cx="327092" cy="4138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632045" y="996915"/>
        <a:ext cx="228964" cy="248335"/>
      </dsp:txXfrm>
    </dsp:sp>
    <dsp:sp modelId="{1EFF9DE3-C855-4589-A811-9966FB92986D}">
      <dsp:nvSpPr>
        <dsp:cNvPr id="0" name=""/>
        <dsp:cNvSpPr/>
      </dsp:nvSpPr>
      <dsp:spPr>
        <a:xfrm>
          <a:off x="3926250" y="1083982"/>
          <a:ext cx="1226343" cy="1226343"/>
        </a:xfrm>
        <a:prstGeom prst="ellips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Deploy</a:t>
          </a:r>
        </a:p>
        <a:p>
          <a:pPr marL="0" lvl="0" indent="0" algn="ctr" defTabSz="755650">
            <a:lnSpc>
              <a:spcPct val="90000"/>
            </a:lnSpc>
            <a:spcBef>
              <a:spcPct val="0"/>
            </a:spcBef>
            <a:spcAft>
              <a:spcPct val="35000"/>
            </a:spcAft>
            <a:buNone/>
          </a:pPr>
          <a:r>
            <a:rPr lang="en-US" sz="1700" kern="1200" dirty="0"/>
            <a:t>Assets</a:t>
          </a:r>
        </a:p>
      </dsp:txBody>
      <dsp:txXfrm>
        <a:off x="4105844" y="1263576"/>
        <a:ext cx="867155" cy="867155"/>
      </dsp:txXfrm>
    </dsp:sp>
    <dsp:sp modelId="{B732B873-090E-4C46-AE80-417790F0D389}">
      <dsp:nvSpPr>
        <dsp:cNvPr id="0" name=""/>
        <dsp:cNvSpPr/>
      </dsp:nvSpPr>
      <dsp:spPr>
        <a:xfrm rot="6480000">
          <a:off x="4093900" y="2358041"/>
          <a:ext cx="327092" cy="41389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4158126" y="2394156"/>
        <a:ext cx="228964" cy="248335"/>
      </dsp:txXfrm>
    </dsp:sp>
    <dsp:sp modelId="{E526C120-0325-49E4-88B9-7C8EFFAA26F2}">
      <dsp:nvSpPr>
        <dsp:cNvPr id="0" name=""/>
        <dsp:cNvSpPr/>
      </dsp:nvSpPr>
      <dsp:spPr>
        <a:xfrm>
          <a:off x="3356577" y="2837255"/>
          <a:ext cx="1226343" cy="1226343"/>
        </a:xfrm>
        <a:prstGeom prst="ellipse">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Manage Assets</a:t>
          </a:r>
        </a:p>
      </dsp:txBody>
      <dsp:txXfrm>
        <a:off x="3536171" y="3016849"/>
        <a:ext cx="867155" cy="867155"/>
      </dsp:txXfrm>
    </dsp:sp>
    <dsp:sp modelId="{FB5D318B-5F83-436D-8419-972FB0666AF0}">
      <dsp:nvSpPr>
        <dsp:cNvPr id="0" name=""/>
        <dsp:cNvSpPr/>
      </dsp:nvSpPr>
      <dsp:spPr>
        <a:xfrm rot="10800000">
          <a:off x="2893711" y="3243481"/>
          <a:ext cx="327092" cy="41389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991839" y="3326259"/>
        <a:ext cx="228964" cy="248335"/>
      </dsp:txXfrm>
    </dsp:sp>
    <dsp:sp modelId="{AFE6D3BF-D177-4464-8BCF-F1B8938A46D7}">
      <dsp:nvSpPr>
        <dsp:cNvPr id="0" name=""/>
        <dsp:cNvSpPr/>
      </dsp:nvSpPr>
      <dsp:spPr>
        <a:xfrm>
          <a:off x="1513078" y="2837255"/>
          <a:ext cx="1226343" cy="1226343"/>
        </a:xfrm>
        <a:prstGeom prst="ellipse">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Retire</a:t>
          </a:r>
        </a:p>
        <a:p>
          <a:pPr marL="0" lvl="0" indent="0" algn="ctr" defTabSz="755650">
            <a:lnSpc>
              <a:spcPct val="90000"/>
            </a:lnSpc>
            <a:spcBef>
              <a:spcPct val="0"/>
            </a:spcBef>
            <a:spcAft>
              <a:spcPct val="35000"/>
            </a:spcAft>
            <a:buNone/>
          </a:pPr>
          <a:r>
            <a:rPr lang="en-US" sz="1700" kern="1200" dirty="0"/>
            <a:t>Assets</a:t>
          </a:r>
        </a:p>
      </dsp:txBody>
      <dsp:txXfrm>
        <a:off x="1692672" y="3016849"/>
        <a:ext cx="867155" cy="867155"/>
      </dsp:txXfrm>
    </dsp:sp>
    <dsp:sp modelId="{290DFA34-43AC-40C5-877C-220BBF6C08FA}">
      <dsp:nvSpPr>
        <dsp:cNvPr id="0" name=""/>
        <dsp:cNvSpPr/>
      </dsp:nvSpPr>
      <dsp:spPr>
        <a:xfrm rot="15120000">
          <a:off x="1680728" y="2375649"/>
          <a:ext cx="327092" cy="41389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1744954" y="2505090"/>
        <a:ext cx="228964" cy="248335"/>
      </dsp:txXfrm>
    </dsp:sp>
    <dsp:sp modelId="{FF35BA91-BB60-40AE-B1A2-C3160CD93707}">
      <dsp:nvSpPr>
        <dsp:cNvPr id="0" name=""/>
        <dsp:cNvSpPr/>
      </dsp:nvSpPr>
      <dsp:spPr>
        <a:xfrm>
          <a:off x="943405" y="1083982"/>
          <a:ext cx="1226343" cy="1226343"/>
        </a:xfrm>
        <a:prstGeom prst="ellipse">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Plan Assets</a:t>
          </a:r>
        </a:p>
      </dsp:txBody>
      <dsp:txXfrm>
        <a:off x="1122999" y="1263576"/>
        <a:ext cx="867155" cy="867155"/>
      </dsp:txXfrm>
    </dsp:sp>
    <dsp:sp modelId="{105D3FA1-300C-4387-BE89-4A8E8445DF96}">
      <dsp:nvSpPr>
        <dsp:cNvPr id="0" name=""/>
        <dsp:cNvSpPr/>
      </dsp:nvSpPr>
      <dsp:spPr>
        <a:xfrm rot="19440000">
          <a:off x="2131253" y="953859"/>
          <a:ext cx="327092" cy="41389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140623" y="1065476"/>
        <a:ext cx="228964" cy="248335"/>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4D2A345-099C-4CC1-B7F3-CAA421A7A833}" type="datetimeFigureOut">
              <a:rPr lang="en-US" smtClean="0"/>
              <a:pPr/>
              <a:t>3/2/2021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6AD0DDF-0198-46B2-A127-04BBB761985B}" type="slidenum">
              <a:rPr lang="en-US" smtClean="0"/>
              <a:pPr/>
              <a:t>‹#›</a:t>
            </a:fld>
            <a:endParaRPr lang="en-US" dirty="0"/>
          </a:p>
        </p:txBody>
      </p:sp>
    </p:spTree>
    <p:extLst>
      <p:ext uri="{BB962C8B-B14F-4D97-AF65-F5344CB8AC3E}">
        <p14:creationId xmlns:p14="http://schemas.microsoft.com/office/powerpoint/2010/main" val="629199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A9A75E5-25B3-4F05-AB17-C689D714D6AB}" type="datetimeFigureOut">
              <a:rPr lang="en-US" smtClean="0"/>
              <a:pPr/>
              <a:t>3/2/2021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8675CEB-3B6F-47C1-BEF7-EE151C15E216}" type="slidenum">
              <a:rPr lang="en-US" smtClean="0"/>
              <a:pPr/>
              <a:t>‹#›</a:t>
            </a:fld>
            <a:endParaRPr lang="en-US" dirty="0"/>
          </a:p>
        </p:txBody>
      </p:sp>
    </p:spTree>
    <p:extLst>
      <p:ext uri="{BB962C8B-B14F-4D97-AF65-F5344CB8AC3E}">
        <p14:creationId xmlns:p14="http://schemas.microsoft.com/office/powerpoint/2010/main" val="1852262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1</a:t>
            </a:fld>
            <a:endParaRPr lang="en-US" dirty="0"/>
          </a:p>
        </p:txBody>
      </p:sp>
    </p:spTree>
    <p:extLst>
      <p:ext uri="{BB962C8B-B14F-4D97-AF65-F5344CB8AC3E}">
        <p14:creationId xmlns:p14="http://schemas.microsoft.com/office/powerpoint/2010/main" val="3464891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17</a:t>
            </a:fld>
            <a:endParaRPr lang="en-US" dirty="0"/>
          </a:p>
        </p:txBody>
      </p:sp>
    </p:spTree>
    <p:extLst>
      <p:ext uri="{BB962C8B-B14F-4D97-AF65-F5344CB8AC3E}">
        <p14:creationId xmlns:p14="http://schemas.microsoft.com/office/powerpoint/2010/main" val="3136565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18</a:t>
            </a:fld>
            <a:endParaRPr lang="en-US" dirty="0"/>
          </a:p>
        </p:txBody>
      </p:sp>
    </p:spTree>
    <p:extLst>
      <p:ext uri="{BB962C8B-B14F-4D97-AF65-F5344CB8AC3E}">
        <p14:creationId xmlns:p14="http://schemas.microsoft.com/office/powerpoint/2010/main" val="3769807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19</a:t>
            </a:fld>
            <a:endParaRPr lang="en-US" dirty="0"/>
          </a:p>
        </p:txBody>
      </p:sp>
    </p:spTree>
    <p:extLst>
      <p:ext uri="{BB962C8B-B14F-4D97-AF65-F5344CB8AC3E}">
        <p14:creationId xmlns:p14="http://schemas.microsoft.com/office/powerpoint/2010/main" val="731293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20</a:t>
            </a:fld>
            <a:endParaRPr lang="en-US" dirty="0"/>
          </a:p>
        </p:txBody>
      </p:sp>
    </p:spTree>
    <p:extLst>
      <p:ext uri="{BB962C8B-B14F-4D97-AF65-F5344CB8AC3E}">
        <p14:creationId xmlns:p14="http://schemas.microsoft.com/office/powerpoint/2010/main" val="1288401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21</a:t>
            </a:fld>
            <a:endParaRPr lang="en-US" dirty="0"/>
          </a:p>
        </p:txBody>
      </p:sp>
    </p:spTree>
    <p:extLst>
      <p:ext uri="{BB962C8B-B14F-4D97-AF65-F5344CB8AC3E}">
        <p14:creationId xmlns:p14="http://schemas.microsoft.com/office/powerpoint/2010/main" val="2443385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22</a:t>
            </a:fld>
            <a:endParaRPr lang="en-US" dirty="0"/>
          </a:p>
        </p:txBody>
      </p:sp>
    </p:spTree>
    <p:extLst>
      <p:ext uri="{BB962C8B-B14F-4D97-AF65-F5344CB8AC3E}">
        <p14:creationId xmlns:p14="http://schemas.microsoft.com/office/powerpoint/2010/main" val="286587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24</a:t>
            </a:fld>
            <a:endParaRPr lang="en-US" dirty="0"/>
          </a:p>
        </p:txBody>
      </p:sp>
    </p:spTree>
    <p:extLst>
      <p:ext uri="{BB962C8B-B14F-4D97-AF65-F5344CB8AC3E}">
        <p14:creationId xmlns:p14="http://schemas.microsoft.com/office/powerpoint/2010/main" val="3078550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31</a:t>
            </a:fld>
            <a:endParaRPr lang="en-US" dirty="0"/>
          </a:p>
        </p:txBody>
      </p:sp>
    </p:spTree>
    <p:extLst>
      <p:ext uri="{BB962C8B-B14F-4D97-AF65-F5344CB8AC3E}">
        <p14:creationId xmlns:p14="http://schemas.microsoft.com/office/powerpoint/2010/main" val="1944880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33</a:t>
            </a:fld>
            <a:endParaRPr lang="en-US" dirty="0"/>
          </a:p>
        </p:txBody>
      </p:sp>
    </p:spTree>
    <p:extLst>
      <p:ext uri="{BB962C8B-B14F-4D97-AF65-F5344CB8AC3E}">
        <p14:creationId xmlns:p14="http://schemas.microsoft.com/office/powerpoint/2010/main" val="4021824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35</a:t>
            </a:fld>
            <a:endParaRPr lang="en-US" dirty="0"/>
          </a:p>
        </p:txBody>
      </p:sp>
    </p:spTree>
    <p:extLst>
      <p:ext uri="{BB962C8B-B14F-4D97-AF65-F5344CB8AC3E}">
        <p14:creationId xmlns:p14="http://schemas.microsoft.com/office/powerpoint/2010/main" val="2430622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2</a:t>
            </a:fld>
            <a:endParaRPr lang="en-US" dirty="0"/>
          </a:p>
        </p:txBody>
      </p:sp>
    </p:spTree>
    <p:extLst>
      <p:ext uri="{BB962C8B-B14F-4D97-AF65-F5344CB8AC3E}">
        <p14:creationId xmlns:p14="http://schemas.microsoft.com/office/powerpoint/2010/main" val="23994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36</a:t>
            </a:fld>
            <a:endParaRPr lang="en-US" dirty="0"/>
          </a:p>
        </p:txBody>
      </p:sp>
    </p:spTree>
    <p:extLst>
      <p:ext uri="{BB962C8B-B14F-4D97-AF65-F5344CB8AC3E}">
        <p14:creationId xmlns:p14="http://schemas.microsoft.com/office/powerpoint/2010/main" val="984648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37</a:t>
            </a:fld>
            <a:endParaRPr lang="en-US" dirty="0"/>
          </a:p>
        </p:txBody>
      </p:sp>
    </p:spTree>
    <p:extLst>
      <p:ext uri="{BB962C8B-B14F-4D97-AF65-F5344CB8AC3E}">
        <p14:creationId xmlns:p14="http://schemas.microsoft.com/office/powerpoint/2010/main" val="2914652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38</a:t>
            </a:fld>
            <a:endParaRPr lang="en-US" dirty="0"/>
          </a:p>
        </p:txBody>
      </p:sp>
    </p:spTree>
    <p:extLst>
      <p:ext uri="{BB962C8B-B14F-4D97-AF65-F5344CB8AC3E}">
        <p14:creationId xmlns:p14="http://schemas.microsoft.com/office/powerpoint/2010/main" val="1966444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232943" indent="-232943"/>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5CEB-3B6F-47C1-BEF7-EE151C15E2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0835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5CEB-3B6F-47C1-BEF7-EE151C15E2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4213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75CEB-3B6F-47C1-BEF7-EE151C15E2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5299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4</a:t>
            </a:fld>
            <a:endParaRPr lang="en-US" dirty="0"/>
          </a:p>
        </p:txBody>
      </p:sp>
    </p:spTree>
    <p:extLst>
      <p:ext uri="{BB962C8B-B14F-4D97-AF65-F5344CB8AC3E}">
        <p14:creationId xmlns:p14="http://schemas.microsoft.com/office/powerpoint/2010/main" val="1444442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5</a:t>
            </a:fld>
            <a:endParaRPr lang="en-US" dirty="0"/>
          </a:p>
        </p:txBody>
      </p:sp>
    </p:spTree>
    <p:extLst>
      <p:ext uri="{BB962C8B-B14F-4D97-AF65-F5344CB8AC3E}">
        <p14:creationId xmlns:p14="http://schemas.microsoft.com/office/powerpoint/2010/main" val="3585699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6</a:t>
            </a:fld>
            <a:endParaRPr lang="en-US" dirty="0"/>
          </a:p>
        </p:txBody>
      </p:sp>
    </p:spTree>
    <p:extLst>
      <p:ext uri="{BB962C8B-B14F-4D97-AF65-F5344CB8AC3E}">
        <p14:creationId xmlns:p14="http://schemas.microsoft.com/office/powerpoint/2010/main" val="122210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7</a:t>
            </a:fld>
            <a:endParaRPr lang="en-US" dirty="0"/>
          </a:p>
        </p:txBody>
      </p:sp>
    </p:spTree>
    <p:extLst>
      <p:ext uri="{BB962C8B-B14F-4D97-AF65-F5344CB8AC3E}">
        <p14:creationId xmlns:p14="http://schemas.microsoft.com/office/powerpoint/2010/main" val="3058245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232943" indent="-232943"/>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8</a:t>
            </a:fld>
            <a:endParaRPr lang="en-US" dirty="0"/>
          </a:p>
        </p:txBody>
      </p:sp>
    </p:spTree>
    <p:extLst>
      <p:ext uri="{BB962C8B-B14F-4D97-AF65-F5344CB8AC3E}">
        <p14:creationId xmlns:p14="http://schemas.microsoft.com/office/powerpoint/2010/main" val="2282305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9</a:t>
            </a:fld>
            <a:endParaRPr lang="en-US" dirty="0"/>
          </a:p>
        </p:txBody>
      </p:sp>
    </p:spTree>
    <p:extLst>
      <p:ext uri="{BB962C8B-B14F-4D97-AF65-F5344CB8AC3E}">
        <p14:creationId xmlns:p14="http://schemas.microsoft.com/office/powerpoint/2010/main" val="3399015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675CEB-3B6F-47C1-BEF7-EE151C15E216}" type="slidenum">
              <a:rPr lang="en-US" smtClean="0"/>
              <a:pPr/>
              <a:t>15</a:t>
            </a:fld>
            <a:endParaRPr lang="en-US" dirty="0"/>
          </a:p>
        </p:txBody>
      </p:sp>
    </p:spTree>
    <p:extLst>
      <p:ext uri="{BB962C8B-B14F-4D97-AF65-F5344CB8AC3E}">
        <p14:creationId xmlns:p14="http://schemas.microsoft.com/office/powerpoint/2010/main" val="323208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3B50DE-6390-425D-8E99-72889BAB8757}" type="datetime1">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A82804-1150-4176-864C-0EDD40240FE2}" type="datetime1">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9F7BA-8D3E-40E9-8C8C-34B77EDE0693}" type="datetime1">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CDD809-F1CD-4411-8645-9719A4E67358}" type="datetime1">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BFF3C-8E98-4B66-8D4A-A2434F9F111B}" type="slidenum">
              <a:rPr lang="en-US" smtClean="0"/>
              <a:pPr/>
              <a:t>‹#›</a:t>
            </a:fld>
            <a:endParaRPr lang="en-US" dirty="0"/>
          </a:p>
        </p:txBody>
      </p:sp>
    </p:spTree>
    <p:extLst>
      <p:ext uri="{BB962C8B-B14F-4D97-AF65-F5344CB8AC3E}">
        <p14:creationId xmlns:p14="http://schemas.microsoft.com/office/powerpoint/2010/main" val="2360902793"/>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F2BA95C-2805-4C80-B274-6D70D072E399}" type="datetime1">
              <a:rPr lang="en-US" smtClean="0"/>
              <a:pPr/>
              <a:t>3/2/2021</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A0970BF-ABD1-4474-9C2A-CA9CE1DB5337}" type="slidenum">
              <a:rPr lang="en-US" smtClean="0"/>
              <a:pPr/>
              <a:t>‹#›</a:t>
            </a:fld>
            <a:endParaRPr lang="en-US" dirty="0"/>
          </a:p>
        </p:txBody>
      </p:sp>
    </p:spTree>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3037B7-5C6F-47EE-87EE-09D3A6026E7B}" type="datetime1">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664E019-370B-4915-8A02-D71E77DDA9CF}" type="datetime1">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5FCCD17-F716-4948-8614-C9C122A52086}" type="datetime1">
              <a:rPr lang="en-US" smtClean="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0970BF-ABD1-4474-9C2A-CA9CE1DB5337}"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764314D-6E04-47D3-A442-63D5E08459A0}" type="datetime1">
              <a:rPr lang="en-US" smtClean="0"/>
              <a:pPr/>
              <a:t>3/2/2021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0970BF-ABD1-4474-9C2A-CA9CE1DB533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D800BE-A480-40D2-A167-A6D74062D59A}" type="datetime1">
              <a:rPr lang="en-US" smtClean="0"/>
              <a:pPr/>
              <a:t>3/2/2021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0970BF-ABD1-4474-9C2A-CA9CE1DB5337}"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0B596-9618-4661-816F-9F57309F91B6}" type="datetime1">
              <a:rPr lang="en-US" smtClean="0"/>
              <a:pPr/>
              <a:t>3/2/2021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0970BF-ABD1-4474-9C2A-CA9CE1DB5337}" type="slidenum">
              <a:rPr lang="en-US" smtClean="0"/>
              <a:pPr/>
              <a:t>‹#›</a:t>
            </a:fld>
            <a:endParaRPr lang="en-US" dirty="0"/>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F1F7F-D3E4-40B8-9305-80BD13FE1D38}" type="datetime1">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7AF0BE04-D66E-447B-A4BC-DF7A7F6744B4}" type="datetime1">
              <a:rPr lang="en-US" smtClean="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0970BF-ABD1-4474-9C2A-CA9CE1DB533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C1BEBD2F-7B63-4755-BCA1-5905AEE588F3}" type="datetime1">
              <a:rPr lang="en-US" smtClean="0"/>
              <a:pPr/>
              <a:t>3/2/2021</a:t>
            </a:fld>
            <a:endParaRPr lang="en-US" dirty="0"/>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A0970BF-ABD1-4474-9C2A-CA9CE1DB5337}" type="slidenum">
              <a:rPr lang="en-US" smtClean="0"/>
              <a:pPr/>
              <a:t>‹#›</a:t>
            </a:fld>
            <a:endParaRPr lang="en-US"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F633218-FD01-4D52-BB14-E96ECC219CB8}" type="datetime1">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dirty="0"/>
          </a:p>
        </p:txBody>
      </p:sp>
    </p:spTree>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E912ABB-1967-4839-A95C-F35B72ADB9D7}" type="datetime1">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dirty="0"/>
          </a:p>
        </p:txBody>
      </p:sp>
    </p:spTree>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CDD809-F1CD-4411-8645-9719A4E67358}" type="datetime1">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BFF3C-8E98-4B66-8D4A-A2434F9F111B}" type="slidenum">
              <a:rPr lang="en-US" smtClean="0"/>
              <a:pPr/>
              <a:t>‹#›</a:t>
            </a:fld>
            <a:endParaRPr lang="en-US" dirty="0"/>
          </a:p>
        </p:txBody>
      </p:sp>
    </p:spTree>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3B50DE-6390-425D-8E99-72889BAB8757}" type="datetime1">
              <a:rPr lang="en-US" smtClean="0">
                <a:solidFill>
                  <a:prstClr val="black">
                    <a:tint val="75000"/>
                  </a:prstClr>
                </a:solidFill>
              </a:rPr>
              <a:pPr/>
              <a:t>3/2/2021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0143302"/>
      </p:ext>
    </p:extLst>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F1F7F-D3E4-40B8-9305-80BD13FE1D38}" type="datetime1">
              <a:rPr lang="en-US" smtClean="0">
                <a:solidFill>
                  <a:prstClr val="black">
                    <a:tint val="75000"/>
                  </a:prstClr>
                </a:solidFill>
              </a:rPr>
              <a:pPr/>
              <a:t>3/2/2021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5008598"/>
      </p:ext>
    </p:extLst>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89964-FB32-4675-9A3C-215E090AFD68}" type="datetime1">
              <a:rPr lang="en-US" smtClean="0">
                <a:solidFill>
                  <a:prstClr val="black">
                    <a:tint val="75000"/>
                  </a:prstClr>
                </a:solidFill>
              </a:rPr>
              <a:pPr/>
              <a:t>3/2/2021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3344486"/>
      </p:ext>
    </p:extLst>
  </p:cSld>
  <p:clrMapOvr>
    <a:masterClrMapping/>
  </p:clrMapOvr>
  <p:transition>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FCBB00-2AA3-48B7-ACBF-6EA308DC6661}" type="datetime1">
              <a:rPr lang="en-US" smtClean="0">
                <a:solidFill>
                  <a:prstClr val="black">
                    <a:tint val="75000"/>
                  </a:prstClr>
                </a:solidFill>
              </a:rPr>
              <a:pPr/>
              <a:t>3/2/2021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5099102"/>
      </p:ext>
    </p:extLst>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179781-737D-41E8-AB81-0D560B775801}" type="datetime1">
              <a:rPr lang="en-US" smtClean="0">
                <a:solidFill>
                  <a:prstClr val="black">
                    <a:tint val="75000"/>
                  </a:prstClr>
                </a:solidFill>
              </a:rPr>
              <a:pPr/>
              <a:t>3/2/2021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4048168"/>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89964-FB32-4675-9A3C-215E090AFD68}" type="datetime1">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905183-9F10-4643-B2B3-4F4757FFE781}" type="datetime1">
              <a:rPr lang="en-US" smtClean="0">
                <a:solidFill>
                  <a:prstClr val="black">
                    <a:tint val="75000"/>
                  </a:prstClr>
                </a:solidFill>
              </a:rPr>
              <a:pPr/>
              <a:t>3/2/2021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3424192"/>
      </p:ext>
    </p:extLst>
  </p:cSld>
  <p:clrMapOvr>
    <a:masterClrMapping/>
  </p:clrMapOvr>
  <p:transitio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6E6E6-C08D-47AD-9C02-8E1FBD6531D6}" type="datetime1">
              <a:rPr lang="en-US" smtClean="0">
                <a:solidFill>
                  <a:prstClr val="black">
                    <a:tint val="75000"/>
                  </a:prstClr>
                </a:solidFill>
              </a:rPr>
              <a:pPr/>
              <a:t>3/2/2021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6704069"/>
      </p:ext>
    </p:extLst>
  </p:cSld>
  <p:clrMapOvr>
    <a:masterClrMapping/>
  </p:clrMapOvr>
  <p:transitio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8"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017F26-260D-42EC-B57E-AC9524A73BEB}" type="datetime1">
              <a:rPr lang="en-US" smtClean="0">
                <a:solidFill>
                  <a:prstClr val="black">
                    <a:tint val="75000"/>
                  </a:prstClr>
                </a:solidFill>
              </a:rPr>
              <a:pPr/>
              <a:t>3/2/2021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6447420"/>
      </p:ext>
    </p:extLst>
  </p:cSld>
  <p:clrMapOvr>
    <a:masterClrMapping/>
  </p:clrMapOvr>
  <p:transition>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DB5D43-6E1D-402F-9689-0A9B28B845E3}" type="datetime1">
              <a:rPr lang="en-US" smtClean="0">
                <a:solidFill>
                  <a:prstClr val="black">
                    <a:tint val="75000"/>
                  </a:prstClr>
                </a:solidFill>
              </a:rPr>
              <a:pPr/>
              <a:t>3/2/2021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7035346"/>
      </p:ext>
    </p:extLst>
  </p:cSld>
  <p:clrMapOvr>
    <a:masterClrMapping/>
  </p:clrMapOvr>
  <p:transition>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A82804-1150-4176-864C-0EDD40240FE2}" type="datetime1">
              <a:rPr lang="en-US" smtClean="0">
                <a:solidFill>
                  <a:prstClr val="black">
                    <a:tint val="75000"/>
                  </a:prstClr>
                </a:solidFill>
              </a:rPr>
              <a:pPr/>
              <a:t>3/2/2021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0854424"/>
      </p:ext>
    </p:extLst>
  </p:cSld>
  <p:clrMapOvr>
    <a:masterClrMapping/>
  </p:clrMapOvr>
  <p:transition>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9F7BA-8D3E-40E9-8C8C-34B77EDE0693}" type="datetime1">
              <a:rPr lang="en-US" smtClean="0">
                <a:solidFill>
                  <a:prstClr val="black">
                    <a:tint val="75000"/>
                  </a:prstClr>
                </a:solidFill>
              </a:rPr>
              <a:pPr/>
              <a:t>3/2/2021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9792575"/>
      </p:ext>
    </p:extLst>
  </p:cSld>
  <p:clrMapOvr>
    <a:masterClrMapping/>
  </p:clrMapOvr>
  <p:transition>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3B50DE-6390-425D-8E99-72889BAB8757}" type="datetime1">
              <a:rPr lang="en-US" smtClean="0">
                <a:solidFill>
                  <a:prstClr val="black">
                    <a:tint val="75000"/>
                  </a:prstClr>
                </a:solidFill>
              </a:rPr>
              <a:pPr/>
              <a:t>3/2/2021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5125725"/>
      </p:ext>
    </p:extLst>
  </p:cSld>
  <p:clrMapOvr>
    <a:masterClrMapping/>
  </p:clrMapOvr>
  <p:transition>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F1F7F-D3E4-40B8-9305-80BD13FE1D38}" type="datetime1">
              <a:rPr lang="en-US" smtClean="0">
                <a:solidFill>
                  <a:prstClr val="black">
                    <a:tint val="75000"/>
                  </a:prstClr>
                </a:solidFill>
              </a:rPr>
              <a:pPr/>
              <a:t>3/2/2021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1950909"/>
      </p:ext>
    </p:extLst>
  </p:cSld>
  <p:clrMapOvr>
    <a:masterClrMapping/>
  </p:clrMapOvr>
  <p:transition>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89964-FB32-4675-9A3C-215E090AFD68}" type="datetime1">
              <a:rPr lang="en-US" smtClean="0">
                <a:solidFill>
                  <a:prstClr val="black">
                    <a:tint val="75000"/>
                  </a:prstClr>
                </a:solidFill>
              </a:rPr>
              <a:pPr/>
              <a:t>3/2/2021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6485741"/>
      </p:ext>
    </p:extLst>
  </p:cSld>
  <p:clrMapOvr>
    <a:masterClrMapping/>
  </p:clrMapOvr>
  <p:transition>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FCBB00-2AA3-48B7-ACBF-6EA308DC6661}" type="datetime1">
              <a:rPr lang="en-US" smtClean="0">
                <a:solidFill>
                  <a:prstClr val="black">
                    <a:tint val="75000"/>
                  </a:prstClr>
                </a:solidFill>
              </a:rPr>
              <a:pPr/>
              <a:t>3/2/2021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8776836"/>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FCBB00-2AA3-48B7-ACBF-6EA308DC6661}" type="datetime1">
              <a:rPr lang="en-US" smtClean="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179781-737D-41E8-AB81-0D560B775801}" type="datetime1">
              <a:rPr lang="en-US" smtClean="0">
                <a:solidFill>
                  <a:prstClr val="black">
                    <a:tint val="75000"/>
                  </a:prstClr>
                </a:solidFill>
              </a:rPr>
              <a:pPr/>
              <a:t>3/2/2021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8483506"/>
      </p:ext>
    </p:extLst>
  </p:cSld>
  <p:clrMapOvr>
    <a:masterClrMapping/>
  </p:clrMapOvr>
  <p:transition>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905183-9F10-4643-B2B3-4F4757FFE781}" type="datetime1">
              <a:rPr lang="en-US" smtClean="0">
                <a:solidFill>
                  <a:prstClr val="black">
                    <a:tint val="75000"/>
                  </a:prstClr>
                </a:solidFill>
              </a:rPr>
              <a:pPr/>
              <a:t>3/2/2021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8900452"/>
      </p:ext>
    </p:extLst>
  </p:cSld>
  <p:clrMapOvr>
    <a:masterClrMapping/>
  </p:clrMapOvr>
  <p:transition>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6E6E6-C08D-47AD-9C02-8E1FBD6531D6}" type="datetime1">
              <a:rPr lang="en-US" smtClean="0">
                <a:solidFill>
                  <a:prstClr val="black">
                    <a:tint val="75000"/>
                  </a:prstClr>
                </a:solidFill>
              </a:rPr>
              <a:pPr/>
              <a:t>3/2/2021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1145519"/>
      </p:ext>
    </p:extLst>
  </p:cSld>
  <p:clrMapOvr>
    <a:masterClrMapping/>
  </p:clrMapOvr>
  <p:transition>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8"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017F26-260D-42EC-B57E-AC9524A73BEB}" type="datetime1">
              <a:rPr lang="en-US" smtClean="0">
                <a:solidFill>
                  <a:prstClr val="black">
                    <a:tint val="75000"/>
                  </a:prstClr>
                </a:solidFill>
              </a:rPr>
              <a:pPr/>
              <a:t>3/2/2021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8730100"/>
      </p:ext>
    </p:extLst>
  </p:cSld>
  <p:clrMapOvr>
    <a:masterClrMapping/>
  </p:clrMapOvr>
  <p:transition>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DB5D43-6E1D-402F-9689-0A9B28B845E3}" type="datetime1">
              <a:rPr lang="en-US" smtClean="0">
                <a:solidFill>
                  <a:prstClr val="black">
                    <a:tint val="75000"/>
                  </a:prstClr>
                </a:solidFill>
              </a:rPr>
              <a:pPr/>
              <a:t>3/2/2021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4578546"/>
      </p:ext>
    </p:extLst>
  </p:cSld>
  <p:clrMapOvr>
    <a:masterClrMapping/>
  </p:clrMapOvr>
  <p:transition>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A82804-1150-4176-864C-0EDD40240FE2}" type="datetime1">
              <a:rPr lang="en-US" smtClean="0">
                <a:solidFill>
                  <a:prstClr val="black">
                    <a:tint val="75000"/>
                  </a:prstClr>
                </a:solidFill>
              </a:rPr>
              <a:pPr/>
              <a:t>3/2/2021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0368480"/>
      </p:ext>
    </p:extLst>
  </p:cSld>
  <p:clrMapOvr>
    <a:masterClrMapping/>
  </p:clrMapOvr>
  <p:transition>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9F7BA-8D3E-40E9-8C8C-34B77EDE0693}" type="datetime1">
              <a:rPr lang="en-US" smtClean="0">
                <a:solidFill>
                  <a:prstClr val="black">
                    <a:tint val="75000"/>
                  </a:prstClr>
                </a:solidFill>
              </a:rPr>
              <a:pPr/>
              <a:t>3/2/2021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2187882"/>
      </p:ext>
    </p:extLst>
  </p:cSld>
  <p:clrMapOvr>
    <a:masterClrMapping/>
  </p:clrMapOvr>
  <p:transition>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F2BA95C-2805-4C80-B274-6D70D072E399}" type="datetime1">
              <a:rPr lang="en-US" smtClean="0"/>
              <a:pPr/>
              <a:t>3/2/2021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BA0970BF-ABD1-4474-9C2A-CA9CE1DB5337}" type="slidenum">
              <a:rPr lang="en-US" smtClean="0"/>
              <a:pPr/>
              <a:t>‹#›</a:t>
            </a:fld>
            <a:endParaRPr lang="en-US" dirty="0"/>
          </a:p>
        </p:txBody>
      </p:sp>
    </p:spTree>
    <p:extLst>
      <p:ext uri="{BB962C8B-B14F-4D97-AF65-F5344CB8AC3E}">
        <p14:creationId xmlns:p14="http://schemas.microsoft.com/office/powerpoint/2010/main" val="455926884"/>
      </p:ext>
    </p:extLst>
  </p:cSld>
  <p:clrMapOvr>
    <a:masterClrMapping/>
  </p:clrMapOvr>
  <p:transition>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3037B7-5C6F-47EE-87EE-09D3A6026E7B}" type="datetime1">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dirty="0"/>
          </a:p>
        </p:txBody>
      </p:sp>
    </p:spTree>
    <p:extLst>
      <p:ext uri="{BB962C8B-B14F-4D97-AF65-F5344CB8AC3E}">
        <p14:creationId xmlns:p14="http://schemas.microsoft.com/office/powerpoint/2010/main" val="2018717843"/>
      </p:ext>
    </p:extLst>
  </p:cSld>
  <p:clrMapOvr>
    <a:masterClrMapping/>
  </p:clrMapOvr>
  <p:transition>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64E019-370B-4915-8A02-D71E77DDA9CF}" type="datetime1">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dirty="0"/>
          </a:p>
        </p:txBody>
      </p:sp>
    </p:spTree>
    <p:extLst>
      <p:ext uri="{BB962C8B-B14F-4D97-AF65-F5344CB8AC3E}">
        <p14:creationId xmlns:p14="http://schemas.microsoft.com/office/powerpoint/2010/main" val="44581028"/>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179781-737D-41E8-AB81-0D560B775801}" type="datetime1">
              <a:rPr lang="en-US" smtClean="0"/>
              <a:pPr/>
              <a:t>3/2/2021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FCCD17-F716-4948-8614-C9C122A52086}" type="datetime1">
              <a:rPr lang="en-US" smtClean="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0970BF-ABD1-4474-9C2A-CA9CE1DB5337}" type="slidenum">
              <a:rPr lang="en-US" smtClean="0"/>
              <a:pPr/>
              <a:t>‹#›</a:t>
            </a:fld>
            <a:endParaRPr lang="en-US" dirty="0"/>
          </a:p>
        </p:txBody>
      </p:sp>
    </p:spTree>
    <p:extLst>
      <p:ext uri="{BB962C8B-B14F-4D97-AF65-F5344CB8AC3E}">
        <p14:creationId xmlns:p14="http://schemas.microsoft.com/office/powerpoint/2010/main" val="3539917455"/>
      </p:ext>
    </p:extLst>
  </p:cSld>
  <p:clrMapOvr>
    <a:masterClrMapping/>
  </p:clrMapOvr>
  <p:transition>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64314D-6E04-47D3-A442-63D5E08459A0}" type="datetime1">
              <a:rPr lang="en-US" smtClean="0"/>
              <a:pPr/>
              <a:t>3/2/2021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0970BF-ABD1-4474-9C2A-CA9CE1DB5337}" type="slidenum">
              <a:rPr lang="en-US" smtClean="0"/>
              <a:pPr/>
              <a:t>‹#›</a:t>
            </a:fld>
            <a:endParaRPr lang="en-US" dirty="0"/>
          </a:p>
        </p:txBody>
      </p:sp>
    </p:spTree>
    <p:extLst>
      <p:ext uri="{BB962C8B-B14F-4D97-AF65-F5344CB8AC3E}">
        <p14:creationId xmlns:p14="http://schemas.microsoft.com/office/powerpoint/2010/main" val="3082043847"/>
      </p:ext>
    </p:extLst>
  </p:cSld>
  <p:clrMapOvr>
    <a:masterClrMapping/>
  </p:clrMapOvr>
  <p:transition>
    <p:wipe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D800BE-A480-40D2-A167-A6D74062D59A}" type="datetime1">
              <a:rPr lang="en-US" smtClean="0"/>
              <a:pPr/>
              <a:t>3/2/2021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0970BF-ABD1-4474-9C2A-CA9CE1DB5337}" type="slidenum">
              <a:rPr lang="en-US" smtClean="0"/>
              <a:pPr/>
              <a:t>‹#›</a:t>
            </a:fld>
            <a:endParaRPr lang="en-US" dirty="0"/>
          </a:p>
        </p:txBody>
      </p:sp>
    </p:spTree>
    <p:extLst>
      <p:ext uri="{BB962C8B-B14F-4D97-AF65-F5344CB8AC3E}">
        <p14:creationId xmlns:p14="http://schemas.microsoft.com/office/powerpoint/2010/main" val="3709529292"/>
      </p:ext>
    </p:extLst>
  </p:cSld>
  <p:clrMapOvr>
    <a:masterClrMapping/>
  </p:clrMapOvr>
  <p:transition>
    <p:wipe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0B596-9618-4661-816F-9F57309F91B6}" type="datetime1">
              <a:rPr lang="en-US" smtClean="0"/>
              <a:pPr/>
              <a:t>3/2/2021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0970BF-ABD1-4474-9C2A-CA9CE1DB5337}" type="slidenum">
              <a:rPr lang="en-US" smtClean="0"/>
              <a:pPr/>
              <a:t>‹#›</a:t>
            </a:fld>
            <a:endParaRPr lang="en-US" dirty="0"/>
          </a:p>
        </p:txBody>
      </p:sp>
    </p:spTree>
    <p:extLst>
      <p:ext uri="{BB962C8B-B14F-4D97-AF65-F5344CB8AC3E}">
        <p14:creationId xmlns:p14="http://schemas.microsoft.com/office/powerpoint/2010/main" val="2086459060"/>
      </p:ext>
    </p:extLst>
  </p:cSld>
  <p:clrMapOvr>
    <a:masterClrMapping/>
  </p:clrMapOvr>
  <p:transition>
    <p:wipe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F0BE04-D66E-447B-A4BC-DF7A7F6744B4}" type="datetime1">
              <a:rPr lang="en-US" smtClean="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0970BF-ABD1-4474-9C2A-CA9CE1DB5337}" type="slidenum">
              <a:rPr lang="en-US" smtClean="0"/>
              <a:pPr/>
              <a:t>‹#›</a:t>
            </a:fld>
            <a:endParaRPr lang="en-US" dirty="0"/>
          </a:p>
        </p:txBody>
      </p:sp>
    </p:spTree>
    <p:extLst>
      <p:ext uri="{BB962C8B-B14F-4D97-AF65-F5344CB8AC3E}">
        <p14:creationId xmlns:p14="http://schemas.microsoft.com/office/powerpoint/2010/main" val="1247468861"/>
      </p:ext>
    </p:extLst>
  </p:cSld>
  <p:clrMapOvr>
    <a:masterClrMapping/>
  </p:clrMapOvr>
  <p:transition>
    <p:wipe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BEBD2F-7B63-4755-BCA1-5905AEE588F3}" type="datetime1">
              <a:rPr lang="en-US" smtClean="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0970BF-ABD1-4474-9C2A-CA9CE1DB5337}" type="slidenum">
              <a:rPr lang="en-US" smtClean="0"/>
              <a:pPr/>
              <a:t>‹#›</a:t>
            </a:fld>
            <a:endParaRPr lang="en-US" dirty="0"/>
          </a:p>
        </p:txBody>
      </p:sp>
    </p:spTree>
    <p:extLst>
      <p:ext uri="{BB962C8B-B14F-4D97-AF65-F5344CB8AC3E}">
        <p14:creationId xmlns:p14="http://schemas.microsoft.com/office/powerpoint/2010/main" val="2702711772"/>
      </p:ext>
    </p:extLst>
  </p:cSld>
  <p:clrMapOvr>
    <a:masterClrMapping/>
  </p:clrMapOvr>
  <p:transition>
    <p:wipe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3DBE06-EC6C-4A1D-A6FF-6B4F8DA740EA}" type="datetime1">
              <a:rPr lang="en-US" smtClean="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C93F06-8F70-4308-A804-B01C5C0A75E2}" type="slidenum">
              <a:rPr lang="en-US" smtClean="0"/>
              <a:pPr/>
              <a:t>‹#›</a:t>
            </a:fld>
            <a:endParaRPr lang="en-US" dirty="0"/>
          </a:p>
        </p:txBody>
      </p:sp>
    </p:spTree>
    <p:extLst>
      <p:ext uri="{BB962C8B-B14F-4D97-AF65-F5344CB8AC3E}">
        <p14:creationId xmlns:p14="http://schemas.microsoft.com/office/powerpoint/2010/main" val="2079296469"/>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3DBE06-EC6C-4A1D-A6FF-6B4F8DA740EA}" type="datetime1">
              <a:rPr lang="en-US" smtClean="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C93F06-8F70-4308-A804-B01C5C0A75E2}" type="slidenum">
              <a:rPr lang="en-US" smtClean="0"/>
              <a:pPr/>
              <a:t>‹#›</a:t>
            </a:fld>
            <a:endParaRPr lang="en-US" dirty="0"/>
          </a:p>
        </p:txBody>
      </p:sp>
    </p:spTree>
    <p:extLst>
      <p:ext uri="{BB962C8B-B14F-4D97-AF65-F5344CB8AC3E}">
        <p14:creationId xmlns:p14="http://schemas.microsoft.com/office/powerpoint/2010/main" val="3050765301"/>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3DBE06-EC6C-4A1D-A6FF-6B4F8DA740EA}" type="datetime1">
              <a:rPr lang="en-US" smtClean="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C93F06-8F70-4308-A804-B01C5C0A75E2}"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83631332"/>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3DBE06-EC6C-4A1D-A6FF-6B4F8DA740EA}" type="datetime1">
              <a:rPr lang="en-US" smtClean="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C93F06-8F70-4308-A804-B01C5C0A75E2}" type="slidenum">
              <a:rPr lang="en-US" smtClean="0"/>
              <a:pPr/>
              <a:t>‹#›</a:t>
            </a:fld>
            <a:endParaRPr lang="en-US" dirty="0"/>
          </a:p>
        </p:txBody>
      </p:sp>
    </p:spTree>
    <p:extLst>
      <p:ext uri="{BB962C8B-B14F-4D97-AF65-F5344CB8AC3E}">
        <p14:creationId xmlns:p14="http://schemas.microsoft.com/office/powerpoint/2010/main" val="311662531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905183-9F10-4643-B2B3-4F4757FFE781}" type="datetime1">
              <a:rPr lang="en-US" smtClean="0"/>
              <a:pPr/>
              <a:t>3/2/2021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A3DBE06-EC6C-4A1D-A6FF-6B4F8DA740EA}" type="datetime1">
              <a:rPr lang="en-US" smtClean="0"/>
              <a:pPr/>
              <a:t>3/2/2021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C93F06-8F70-4308-A804-B01C5C0A75E2}" type="slidenum">
              <a:rPr lang="en-US" smtClean="0"/>
              <a:pPr/>
              <a:t>‹#›</a:t>
            </a:fld>
            <a:endParaRPr lang="en-US" dirty="0"/>
          </a:p>
        </p:txBody>
      </p:sp>
    </p:spTree>
    <p:extLst>
      <p:ext uri="{BB962C8B-B14F-4D97-AF65-F5344CB8AC3E}">
        <p14:creationId xmlns:p14="http://schemas.microsoft.com/office/powerpoint/2010/main" val="423794538"/>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A3DBE06-EC6C-4A1D-A6FF-6B4F8DA740EA}" type="datetime1">
              <a:rPr lang="en-US" smtClean="0"/>
              <a:pPr/>
              <a:t>3/2/2021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C93F06-8F70-4308-A804-B01C5C0A75E2}" type="slidenum">
              <a:rPr lang="en-US" smtClean="0"/>
              <a:pPr/>
              <a:t>‹#›</a:t>
            </a:fld>
            <a:endParaRPr lang="en-US" dirty="0"/>
          </a:p>
        </p:txBody>
      </p:sp>
    </p:spTree>
    <p:extLst>
      <p:ext uri="{BB962C8B-B14F-4D97-AF65-F5344CB8AC3E}">
        <p14:creationId xmlns:p14="http://schemas.microsoft.com/office/powerpoint/2010/main" val="2169691823"/>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33218-FD01-4D52-BB14-E96ECC219CB8}" type="datetime1">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dirty="0"/>
          </a:p>
        </p:txBody>
      </p:sp>
    </p:spTree>
    <p:extLst>
      <p:ext uri="{BB962C8B-B14F-4D97-AF65-F5344CB8AC3E}">
        <p14:creationId xmlns:p14="http://schemas.microsoft.com/office/powerpoint/2010/main" val="95039810"/>
      </p:ext>
    </p:extLst>
  </p:cSld>
  <p:clrMapOvr>
    <a:masterClrMapping/>
  </p:clrMapOvr>
  <p:transition>
    <p:wipe dir="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912ABB-1967-4839-A95C-F35B72ADB9D7}" type="datetime1">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970BF-ABD1-4474-9C2A-CA9CE1DB5337}" type="slidenum">
              <a:rPr lang="en-US" smtClean="0"/>
              <a:pPr/>
              <a:t>‹#›</a:t>
            </a:fld>
            <a:endParaRPr lang="en-US" dirty="0"/>
          </a:p>
        </p:txBody>
      </p:sp>
    </p:spTree>
    <p:extLst>
      <p:ext uri="{BB962C8B-B14F-4D97-AF65-F5344CB8AC3E}">
        <p14:creationId xmlns:p14="http://schemas.microsoft.com/office/powerpoint/2010/main" val="18973804"/>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6E6E6-C08D-47AD-9C02-8E1FBD6531D6}" type="datetime1">
              <a:rPr lang="en-US" smtClean="0"/>
              <a:pPr/>
              <a:t>3/2/2021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8"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017F26-260D-42EC-B57E-AC9524A73BEB}" type="datetime1">
              <a:rPr lang="en-US" smtClean="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DB5D43-6E1D-402F-9689-0A9B28B845E3}" type="datetime1">
              <a:rPr lang="en-US" smtClean="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C93F06-8F70-4308-A804-B01C5C0A75E2}" type="slidenum">
              <a:rPr lang="en-US" smtClean="0"/>
              <a:pPr/>
              <a:t>‹#›</a:t>
            </a:fld>
            <a:endParaRPr lang="en-US" dirty="0"/>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image" Target="../media/image3.pn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DBE06-EC6C-4A1D-A6FF-6B4F8DA740EA}" type="datetime1">
              <a:rPr lang="en-US" smtClean="0"/>
              <a:pPr/>
              <a:t>3/2/2021</a:t>
            </a:fld>
            <a:endParaRPr lang="en-US" dirty="0"/>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93F06-8F70-4308-A804-B01C5C0A75E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917" r:id="rId12"/>
  </p:sldLayoutIdLst>
  <p:transition>
    <p:wipe dir="d"/>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4" name="Right Triangle 13"/>
          <p:cNvSpPr>
            <a:spLocks/>
          </p:cNvSpPr>
          <p:nvPr/>
        </p:nvSpPr>
        <p:spPr bwMode="auto">
          <a:xfrm>
            <a:off x="-8056" y="5791253"/>
            <a:ext cx="4536419"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0A3DBE06-EC6C-4A1D-A6FF-6B4F8DA740EA}" type="datetime1">
              <a:rPr lang="en-US" smtClean="0"/>
              <a:pPr/>
              <a:t>3/2/2021</a:t>
            </a:fld>
            <a:endParaRPr lang="en-US" dirty="0"/>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CCC93F06-8F70-4308-A804-B01C5C0A75E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ransition>
    <p:wipe dir="d"/>
  </p:transition>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DBE06-EC6C-4A1D-A6FF-6B4F8DA740EA}" type="datetime1">
              <a:rPr lang="en-US" smtClean="0">
                <a:solidFill>
                  <a:prstClr val="black">
                    <a:tint val="75000"/>
                  </a:prstClr>
                </a:solidFill>
              </a:rPr>
              <a:pPr/>
              <a:t>3/2/2021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5235173"/>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ransition>
    <p:wipe dir="d"/>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DBE06-EC6C-4A1D-A6FF-6B4F8DA740EA}" type="datetime1">
              <a:rPr lang="en-US" smtClean="0">
                <a:solidFill>
                  <a:prstClr val="black">
                    <a:tint val="75000"/>
                  </a:prstClr>
                </a:solidFill>
              </a:rPr>
              <a:pPr/>
              <a:t>3/2/2021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93F06-8F70-4308-A804-B01C5C0A75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0261368"/>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ransition>
    <p:wipe dir="d"/>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A3DBE06-EC6C-4A1D-A6FF-6B4F8DA740EA}" type="datetime1">
              <a:rPr lang="en-US" smtClean="0"/>
              <a:pPr/>
              <a:t>3/2/2021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CC93F06-8F70-4308-A804-B01C5C0A75E2}" type="slidenum">
              <a:rPr lang="en-US" smtClean="0"/>
              <a:pPr/>
              <a:t>‹#›</a:t>
            </a:fld>
            <a:endParaRPr lang="en-US" dirty="0"/>
          </a:p>
        </p:txBody>
      </p:sp>
    </p:spTree>
    <p:extLst>
      <p:ext uri="{BB962C8B-B14F-4D97-AF65-F5344CB8AC3E}">
        <p14:creationId xmlns:p14="http://schemas.microsoft.com/office/powerpoint/2010/main" val="2660259111"/>
      </p:ext>
    </p:extLst>
  </p:cSld>
  <p:clrMap bg1="dk1" tx1="lt1" bg2="dk2" tx2="lt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Lst>
  <p:transition>
    <p:wipe dir="d"/>
  </p:transition>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hyperlink" Target="https://www.wcu.edu/WebFiles/Excel/EquipmentReturnForm.xlsx"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https://www.wcu.edu/WebFiles/Excel/EquipmentTransferForm.xlsx"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wcu.edu/discover/campus-services-and-operations/controllers-office/fixed-assets.aspx"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hyperlink" Target="https://www.wcu.edu/discover/campus-services-and-operations/controllers-office/fixed-assets.aspx"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hyperlink" Target="https://hulahula.wcu.edu/reports/browse/Campus%20Asset%20Reporting" TargetMode="Externa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hyperlink" Target="https://www.wcu.edu/webfiles/itsecuritymanual/Data-Handling-Procedures.pdf" TargetMode="External"/><Relationship Id="rId16" Type="http://schemas.openxmlformats.org/officeDocument/2006/relationships/image" Target="../media/image39.svg"/><Relationship Id="rId1" Type="http://schemas.openxmlformats.org/officeDocument/2006/relationships/slideLayout" Target="../slideLayouts/slideLayout24.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svg"/></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hyperlink" Target="https://www.wcu.edu/discover/leadership/office-of-the-chancellor/legal-counsel-office/university-policies/numerical-index/university-policy-67.aspx"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Western Carolina University</a:t>
            </a:r>
          </a:p>
        </p:txBody>
      </p:sp>
      <p:sp>
        <p:nvSpPr>
          <p:cNvPr id="3" name="Subtitle 2"/>
          <p:cNvSpPr>
            <a:spLocks noGrp="1"/>
          </p:cNvSpPr>
          <p:nvPr>
            <p:ph type="subTitle" idx="1"/>
          </p:nvPr>
        </p:nvSpPr>
        <p:spPr/>
        <p:txBody>
          <a:bodyPr/>
          <a:lstStyle/>
          <a:p>
            <a:r>
              <a:rPr lang="en-US" dirty="0"/>
              <a:t>Controller’s Office</a:t>
            </a:r>
          </a:p>
          <a:p>
            <a:r>
              <a:rPr lang="en-US" dirty="0">
                <a:solidFill>
                  <a:schemeClr val="tx1"/>
                </a:solidFill>
              </a:rPr>
              <a:t>Capital Assets</a:t>
            </a: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38401" y="449325"/>
            <a:ext cx="7148879" cy="5579139"/>
          </a:xfrm>
          <a:prstGeom prst="rect">
            <a:avLst/>
          </a:prstGeom>
        </p:spPr>
      </p:pic>
      <p:sp>
        <p:nvSpPr>
          <p:cNvPr id="4" name="Slide Number Placeholder 3"/>
          <p:cNvSpPr>
            <a:spLocks noGrp="1"/>
          </p:cNvSpPr>
          <p:nvPr>
            <p:ph type="sldNum" sz="quarter" idx="12"/>
          </p:nvPr>
        </p:nvSpPr>
        <p:spPr/>
        <p:txBody>
          <a:bodyPr/>
          <a:lstStyle/>
          <a:p>
            <a:fld id="{2ACBFF3C-8E98-4B66-8D4A-A2434F9F111B}" type="slidenum">
              <a:rPr lang="en-US" smtClean="0"/>
              <a:pPr/>
              <a:t>10</a:t>
            </a:fld>
            <a:endParaRPr lang="en-US" dirty="0"/>
          </a:p>
        </p:txBody>
      </p:sp>
      <p:cxnSp>
        <p:nvCxnSpPr>
          <p:cNvPr id="7" name="Straight Arrow Connector 6"/>
          <p:cNvCxnSpPr/>
          <p:nvPr/>
        </p:nvCxnSpPr>
        <p:spPr>
          <a:xfrm flipH="1" flipV="1">
            <a:off x="4953000" y="1143000"/>
            <a:ext cx="2743200" cy="2209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2209800" y="203115"/>
            <a:ext cx="7772400" cy="6299370"/>
          </a:xfrm>
          <a:prstGeom prst="rect">
            <a:avLst/>
          </a:prstGeom>
        </p:spPr>
      </p:pic>
      <p:cxnSp>
        <p:nvCxnSpPr>
          <p:cNvPr id="10" name="Straight Arrow Connector 9"/>
          <p:cNvCxnSpPr/>
          <p:nvPr/>
        </p:nvCxnSpPr>
        <p:spPr>
          <a:xfrm flipH="1" flipV="1">
            <a:off x="4953000" y="1066800"/>
            <a:ext cx="2057402" cy="1786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29526" y="2712107"/>
            <a:ext cx="3272029" cy="738664"/>
          </a:xfrm>
          <a:prstGeom prst="rect">
            <a:avLst/>
          </a:prstGeom>
          <a:noFill/>
        </p:spPr>
        <p:txBody>
          <a:bodyPr wrap="square" rtlCol="0">
            <a:spAutoFit/>
          </a:bodyPr>
          <a:lstStyle/>
          <a:p>
            <a:r>
              <a:rPr lang="en-US" sz="1400" b="1" dirty="0">
                <a:highlight>
                  <a:srgbClr val="FFBF09"/>
                </a:highlight>
              </a:rPr>
              <a:t>To locate a fixed asset, first enter purple tag number here and click “Find”</a:t>
            </a:r>
          </a:p>
        </p:txBody>
      </p:sp>
      <p:cxnSp>
        <p:nvCxnSpPr>
          <p:cNvPr id="14" name="Straight Arrow Connector 13"/>
          <p:cNvCxnSpPr/>
          <p:nvPr/>
        </p:nvCxnSpPr>
        <p:spPr>
          <a:xfrm flipH="1" flipV="1">
            <a:off x="2895600" y="1066800"/>
            <a:ext cx="4114800" cy="2195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929104"/>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0970BF-ABD1-4474-9C2A-CA9CE1DB5337}" type="slidenum">
              <a:rPr lang="en-US" smtClean="0"/>
              <a:pPr/>
              <a:t>11</a:t>
            </a:fld>
            <a:endParaRPr lang="en-US" dirty="0"/>
          </a:p>
        </p:txBody>
      </p:sp>
      <p:pic>
        <p:nvPicPr>
          <p:cNvPr id="3" name="Picture 2"/>
          <p:cNvPicPr>
            <a:picLocks noChangeAspect="1"/>
          </p:cNvPicPr>
          <p:nvPr/>
        </p:nvPicPr>
        <p:blipFill>
          <a:blip r:embed="rId2"/>
          <a:stretch>
            <a:fillRect/>
          </a:stretch>
        </p:blipFill>
        <p:spPr>
          <a:xfrm>
            <a:off x="4148138" y="2238375"/>
            <a:ext cx="4462463" cy="2727667"/>
          </a:xfrm>
          <a:prstGeom prst="rect">
            <a:avLst/>
          </a:prstGeom>
        </p:spPr>
      </p:pic>
    </p:spTree>
    <p:extLst>
      <p:ext uri="{BB962C8B-B14F-4D97-AF65-F5344CB8AC3E}">
        <p14:creationId xmlns:p14="http://schemas.microsoft.com/office/powerpoint/2010/main" val="2474350102"/>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0970BF-ABD1-4474-9C2A-CA9CE1DB5337}" type="slidenum">
              <a:rPr lang="en-US" smtClean="0"/>
              <a:pPr/>
              <a:t>12</a:t>
            </a:fld>
            <a:endParaRPr lang="en-US" dirty="0"/>
          </a:p>
        </p:txBody>
      </p:sp>
      <p:cxnSp>
        <p:nvCxnSpPr>
          <p:cNvPr id="13" name="Straight Arrow Connector 12"/>
          <p:cNvCxnSpPr/>
          <p:nvPr/>
        </p:nvCxnSpPr>
        <p:spPr>
          <a:xfrm flipH="1" flipV="1">
            <a:off x="6880934" y="1742421"/>
            <a:ext cx="12954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2"/>
          <a:stretch>
            <a:fillRect/>
          </a:stretch>
        </p:blipFill>
        <p:spPr>
          <a:xfrm>
            <a:off x="1969277" y="228600"/>
            <a:ext cx="8196541" cy="5791200"/>
          </a:xfrm>
          <a:prstGeom prst="rect">
            <a:avLst/>
          </a:prstGeom>
        </p:spPr>
      </p:pic>
      <p:sp>
        <p:nvSpPr>
          <p:cNvPr id="9" name="TextBox 8"/>
          <p:cNvSpPr txBox="1"/>
          <p:nvPr/>
        </p:nvSpPr>
        <p:spPr>
          <a:xfrm>
            <a:off x="6880934" y="4783423"/>
            <a:ext cx="2971800" cy="523220"/>
          </a:xfrm>
          <a:prstGeom prst="rect">
            <a:avLst/>
          </a:prstGeom>
          <a:noFill/>
        </p:spPr>
        <p:txBody>
          <a:bodyPr wrap="square" rtlCol="0">
            <a:spAutoFit/>
          </a:bodyPr>
          <a:lstStyle/>
          <a:p>
            <a:r>
              <a:rPr lang="en-US" sz="1400" b="1" dirty="0">
                <a:highlight>
                  <a:srgbClr val="CC9900"/>
                </a:highlight>
              </a:rPr>
              <a:t>To update Assignee/Location, complete appropriate field(s)</a:t>
            </a:r>
          </a:p>
        </p:txBody>
      </p:sp>
      <p:cxnSp>
        <p:nvCxnSpPr>
          <p:cNvPr id="19" name="Straight Arrow Connector 18"/>
          <p:cNvCxnSpPr/>
          <p:nvPr/>
        </p:nvCxnSpPr>
        <p:spPr>
          <a:xfrm flipH="1" flipV="1">
            <a:off x="5509334" y="4211815"/>
            <a:ext cx="1937233" cy="571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204220" y="2395212"/>
            <a:ext cx="2743200" cy="523220"/>
          </a:xfrm>
          <a:prstGeom prst="rect">
            <a:avLst/>
          </a:prstGeom>
          <a:noFill/>
        </p:spPr>
        <p:txBody>
          <a:bodyPr wrap="square" rtlCol="0">
            <a:spAutoFit/>
          </a:bodyPr>
          <a:lstStyle/>
          <a:p>
            <a:r>
              <a:rPr lang="en-US" sz="1400" b="1" dirty="0">
                <a:highlight>
                  <a:srgbClr val="CC9900"/>
                </a:highlight>
              </a:rPr>
              <a:t>Add description of fixed asset in the Description field</a:t>
            </a:r>
          </a:p>
        </p:txBody>
      </p:sp>
      <p:cxnSp>
        <p:nvCxnSpPr>
          <p:cNvPr id="11" name="Straight Arrow Connector 10"/>
          <p:cNvCxnSpPr/>
          <p:nvPr/>
        </p:nvCxnSpPr>
        <p:spPr>
          <a:xfrm flipH="1" flipV="1">
            <a:off x="7795334" y="4189655"/>
            <a:ext cx="1022834" cy="593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9067800" y="2918432"/>
            <a:ext cx="224901" cy="284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9166934" y="4420959"/>
            <a:ext cx="236294" cy="362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7658102" y="4440525"/>
            <a:ext cx="1145933" cy="394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62000" y="6114768"/>
            <a:ext cx="3124200" cy="307777"/>
          </a:xfrm>
          <a:prstGeom prst="rect">
            <a:avLst/>
          </a:prstGeom>
          <a:noFill/>
        </p:spPr>
        <p:txBody>
          <a:bodyPr wrap="square" rtlCol="0">
            <a:spAutoFit/>
          </a:bodyPr>
          <a:lstStyle/>
          <a:p>
            <a:r>
              <a:rPr lang="en-US" sz="1400" b="1" dirty="0">
                <a:highlight>
                  <a:srgbClr val="CC9900"/>
                </a:highlight>
              </a:rPr>
              <a:t>To save changes, click Save form</a:t>
            </a:r>
          </a:p>
        </p:txBody>
      </p:sp>
      <p:cxnSp>
        <p:nvCxnSpPr>
          <p:cNvPr id="40" name="Straight Connector 39"/>
          <p:cNvCxnSpPr/>
          <p:nvPr/>
        </p:nvCxnSpPr>
        <p:spPr>
          <a:xfrm>
            <a:off x="5715000" y="54102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438400" y="5865120"/>
            <a:ext cx="0" cy="249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598577" y="5591548"/>
            <a:ext cx="3804651" cy="523220"/>
          </a:xfrm>
          <a:prstGeom prst="rect">
            <a:avLst/>
          </a:prstGeom>
          <a:noFill/>
        </p:spPr>
        <p:txBody>
          <a:bodyPr wrap="square" rtlCol="0">
            <a:spAutoFit/>
          </a:bodyPr>
          <a:lstStyle/>
          <a:p>
            <a:r>
              <a:rPr lang="en-US" sz="1400" b="1" dirty="0">
                <a:highlight>
                  <a:srgbClr val="CC9900"/>
                </a:highlight>
              </a:rPr>
              <a:t>Enter updated condition code for fixed asset (Excellent, Good, Fair, Poor)</a:t>
            </a:r>
          </a:p>
        </p:txBody>
      </p:sp>
      <p:cxnSp>
        <p:nvCxnSpPr>
          <p:cNvPr id="17" name="Straight Arrow Connector 16"/>
          <p:cNvCxnSpPr/>
          <p:nvPr/>
        </p:nvCxnSpPr>
        <p:spPr>
          <a:xfrm flipH="1" flipV="1">
            <a:off x="5181600" y="5410200"/>
            <a:ext cx="1447800" cy="131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6877" y="3352800"/>
            <a:ext cx="2607677" cy="523220"/>
          </a:xfrm>
          <a:prstGeom prst="rect">
            <a:avLst/>
          </a:prstGeom>
          <a:noFill/>
        </p:spPr>
        <p:txBody>
          <a:bodyPr wrap="square" rtlCol="0">
            <a:spAutoFit/>
          </a:bodyPr>
          <a:lstStyle/>
          <a:p>
            <a:r>
              <a:rPr lang="en-US" sz="1400" b="1" dirty="0">
                <a:highlight>
                  <a:srgbClr val="CC9900"/>
                </a:highlight>
              </a:rPr>
              <a:t>To add Serial#/ Manufacturer/Model</a:t>
            </a:r>
          </a:p>
        </p:txBody>
      </p:sp>
      <p:cxnSp>
        <p:nvCxnSpPr>
          <p:cNvPr id="21" name="Straight Arrow Connector 20"/>
          <p:cNvCxnSpPr/>
          <p:nvPr/>
        </p:nvCxnSpPr>
        <p:spPr>
          <a:xfrm>
            <a:off x="1945328" y="3657600"/>
            <a:ext cx="1152469" cy="8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600200" y="3349823"/>
            <a:ext cx="3998377" cy="68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676400" y="3468341"/>
            <a:ext cx="4038600" cy="93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97" y="317752"/>
            <a:ext cx="1945925" cy="1384995"/>
          </a:xfrm>
          <a:prstGeom prst="rect">
            <a:avLst/>
          </a:prstGeom>
          <a:noFill/>
        </p:spPr>
        <p:txBody>
          <a:bodyPr wrap="square" rtlCol="0">
            <a:spAutoFit/>
          </a:bodyPr>
          <a:lstStyle/>
          <a:p>
            <a:pPr algn="ctr"/>
            <a:r>
              <a:rPr lang="en-US" sz="2800" b="1" dirty="0">
                <a:solidFill>
                  <a:srgbClr val="7030A0"/>
                </a:solidFill>
                <a:highlight>
                  <a:srgbClr val="FFFF00"/>
                </a:highlight>
              </a:rPr>
              <a:t>To update a Fixed Asset</a:t>
            </a:r>
          </a:p>
        </p:txBody>
      </p:sp>
    </p:spTree>
    <p:extLst>
      <p:ext uri="{BB962C8B-B14F-4D97-AF65-F5344CB8AC3E}">
        <p14:creationId xmlns:p14="http://schemas.microsoft.com/office/powerpoint/2010/main" val="1566650603"/>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0970BF-ABD1-4474-9C2A-CA9CE1DB5337}" type="slidenum">
              <a:rPr lang="en-US" smtClean="0"/>
              <a:pPr/>
              <a:t>13</a:t>
            </a:fld>
            <a:endParaRPr lang="en-US" dirty="0"/>
          </a:p>
        </p:txBody>
      </p:sp>
      <p:pic>
        <p:nvPicPr>
          <p:cNvPr id="10" name="Picture 9"/>
          <p:cNvPicPr>
            <a:picLocks noChangeAspect="1"/>
          </p:cNvPicPr>
          <p:nvPr/>
        </p:nvPicPr>
        <p:blipFill>
          <a:blip r:embed="rId2"/>
          <a:stretch>
            <a:fillRect/>
          </a:stretch>
        </p:blipFill>
        <p:spPr>
          <a:xfrm>
            <a:off x="2029640" y="228602"/>
            <a:ext cx="8141632" cy="5638799"/>
          </a:xfrm>
          <a:prstGeom prst="rect">
            <a:avLst/>
          </a:prstGeom>
        </p:spPr>
      </p:pic>
      <p:sp>
        <p:nvSpPr>
          <p:cNvPr id="9" name="TextBox 8"/>
          <p:cNvSpPr txBox="1"/>
          <p:nvPr/>
        </p:nvSpPr>
        <p:spPr>
          <a:xfrm>
            <a:off x="6139450" y="5363279"/>
            <a:ext cx="3879757" cy="307777"/>
          </a:xfrm>
          <a:prstGeom prst="rect">
            <a:avLst/>
          </a:prstGeom>
          <a:noFill/>
        </p:spPr>
        <p:txBody>
          <a:bodyPr wrap="square" rtlCol="0">
            <a:spAutoFit/>
          </a:bodyPr>
          <a:lstStyle/>
          <a:p>
            <a:r>
              <a:rPr lang="en-US" sz="1400" b="1" dirty="0">
                <a:highlight>
                  <a:srgbClr val="CC9900"/>
                </a:highlight>
              </a:rPr>
              <a:t>Enter steps to locate Lost fixed asset</a:t>
            </a:r>
          </a:p>
        </p:txBody>
      </p:sp>
      <p:cxnSp>
        <p:nvCxnSpPr>
          <p:cNvPr id="13" name="Straight Arrow Connector 12"/>
          <p:cNvCxnSpPr/>
          <p:nvPr/>
        </p:nvCxnSpPr>
        <p:spPr>
          <a:xfrm flipV="1">
            <a:off x="6895008" y="5029200"/>
            <a:ext cx="724993" cy="329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455170" y="2506036"/>
            <a:ext cx="2764770" cy="523220"/>
          </a:xfrm>
          <a:prstGeom prst="rect">
            <a:avLst/>
          </a:prstGeom>
        </p:spPr>
        <p:txBody>
          <a:bodyPr wrap="square">
            <a:spAutoFit/>
          </a:bodyPr>
          <a:lstStyle/>
          <a:p>
            <a:r>
              <a:rPr lang="en-US" sz="1400" b="1" dirty="0">
                <a:highlight>
                  <a:srgbClr val="CC9900"/>
                </a:highlight>
              </a:rPr>
              <a:t>Add description of fixed asset in the Description field</a:t>
            </a:r>
          </a:p>
        </p:txBody>
      </p:sp>
      <p:cxnSp>
        <p:nvCxnSpPr>
          <p:cNvPr id="7" name="Straight Arrow Connector 6"/>
          <p:cNvCxnSpPr/>
          <p:nvPr/>
        </p:nvCxnSpPr>
        <p:spPr>
          <a:xfrm>
            <a:off x="8837555" y="2890488"/>
            <a:ext cx="0" cy="386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993796" y="5925841"/>
            <a:ext cx="3124200" cy="307777"/>
          </a:xfrm>
          <a:prstGeom prst="rect">
            <a:avLst/>
          </a:prstGeom>
          <a:noFill/>
        </p:spPr>
        <p:txBody>
          <a:bodyPr wrap="square" rtlCol="0">
            <a:spAutoFit/>
          </a:bodyPr>
          <a:lstStyle/>
          <a:p>
            <a:r>
              <a:rPr lang="en-US" sz="1400" b="1" dirty="0">
                <a:highlight>
                  <a:srgbClr val="CC9900"/>
                </a:highlight>
              </a:rPr>
              <a:t>To save changes, click Save form</a:t>
            </a:r>
          </a:p>
        </p:txBody>
      </p:sp>
      <p:cxnSp>
        <p:nvCxnSpPr>
          <p:cNvPr id="18" name="Straight Arrow Connector 17"/>
          <p:cNvCxnSpPr/>
          <p:nvPr/>
        </p:nvCxnSpPr>
        <p:spPr>
          <a:xfrm flipH="1" flipV="1">
            <a:off x="2677359" y="5867401"/>
            <a:ext cx="326794" cy="123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7993" y="533400"/>
            <a:ext cx="1934459" cy="954107"/>
          </a:xfrm>
          <a:prstGeom prst="rect">
            <a:avLst/>
          </a:prstGeom>
        </p:spPr>
        <p:txBody>
          <a:bodyPr wrap="square">
            <a:spAutoFit/>
          </a:bodyPr>
          <a:lstStyle/>
          <a:p>
            <a:pPr algn="ctr"/>
            <a:r>
              <a:rPr lang="en-US" sz="2800" b="1" dirty="0">
                <a:solidFill>
                  <a:srgbClr val="7030A0"/>
                </a:solidFill>
                <a:highlight>
                  <a:srgbClr val="FFFF00"/>
                </a:highlight>
              </a:rPr>
              <a:t>Missing Asset</a:t>
            </a:r>
          </a:p>
        </p:txBody>
      </p:sp>
    </p:spTree>
    <p:extLst>
      <p:ext uri="{BB962C8B-B14F-4D97-AF65-F5344CB8AC3E}">
        <p14:creationId xmlns:p14="http://schemas.microsoft.com/office/powerpoint/2010/main" val="2327093435"/>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0970BF-ABD1-4474-9C2A-CA9CE1DB5337}" type="slidenum">
              <a:rPr lang="en-US" smtClean="0"/>
              <a:pPr/>
              <a:t>14</a:t>
            </a:fld>
            <a:endParaRPr lang="en-US" dirty="0"/>
          </a:p>
        </p:txBody>
      </p:sp>
      <p:cxnSp>
        <p:nvCxnSpPr>
          <p:cNvPr id="12" name="Straight Connector 11"/>
          <p:cNvCxnSpPr/>
          <p:nvPr/>
        </p:nvCxnSpPr>
        <p:spPr>
          <a:xfrm flipH="1">
            <a:off x="13614284" y="5105401"/>
            <a:ext cx="1" cy="238999"/>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2317648" y="400215"/>
            <a:ext cx="7420152" cy="6190292"/>
          </a:xfrm>
          <a:prstGeom prst="rect">
            <a:avLst/>
          </a:prstGeom>
        </p:spPr>
      </p:pic>
      <p:cxnSp>
        <p:nvCxnSpPr>
          <p:cNvPr id="16" name="Straight Connector 15"/>
          <p:cNvCxnSpPr/>
          <p:nvPr/>
        </p:nvCxnSpPr>
        <p:spPr>
          <a:xfrm flipH="1" flipV="1">
            <a:off x="9448800" y="7129208"/>
            <a:ext cx="4617506" cy="183964"/>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251363" y="2961616"/>
            <a:ext cx="2764770" cy="523220"/>
          </a:xfrm>
          <a:prstGeom prst="rect">
            <a:avLst/>
          </a:prstGeom>
        </p:spPr>
        <p:txBody>
          <a:bodyPr wrap="square">
            <a:spAutoFit/>
          </a:bodyPr>
          <a:lstStyle/>
          <a:p>
            <a:r>
              <a:rPr lang="en-US" sz="1400" b="1" dirty="0">
                <a:highlight>
                  <a:srgbClr val="CC9900"/>
                </a:highlight>
              </a:rPr>
              <a:t>Add description of fixed asset in the Description field</a:t>
            </a:r>
          </a:p>
        </p:txBody>
      </p:sp>
      <p:cxnSp>
        <p:nvCxnSpPr>
          <p:cNvPr id="7" name="Straight Arrow Connector 6"/>
          <p:cNvCxnSpPr/>
          <p:nvPr/>
        </p:nvCxnSpPr>
        <p:spPr>
          <a:xfrm flipH="1">
            <a:off x="9081712" y="3500443"/>
            <a:ext cx="201463" cy="169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994873" y="5703094"/>
            <a:ext cx="3879757" cy="523220"/>
          </a:xfrm>
          <a:prstGeom prst="rect">
            <a:avLst/>
          </a:prstGeom>
          <a:noFill/>
        </p:spPr>
        <p:txBody>
          <a:bodyPr wrap="square" rtlCol="0">
            <a:spAutoFit/>
          </a:bodyPr>
          <a:lstStyle/>
          <a:p>
            <a:r>
              <a:rPr lang="en-US" sz="1400" b="1" dirty="0">
                <a:highlight>
                  <a:srgbClr val="CC9900"/>
                </a:highlight>
              </a:rPr>
              <a:t>Indicate that police report has been filed for stolen fixed asset</a:t>
            </a:r>
          </a:p>
        </p:txBody>
      </p:sp>
      <p:cxnSp>
        <p:nvCxnSpPr>
          <p:cNvPr id="18" name="Straight Arrow Connector 17"/>
          <p:cNvCxnSpPr/>
          <p:nvPr/>
        </p:nvCxnSpPr>
        <p:spPr>
          <a:xfrm flipH="1" flipV="1">
            <a:off x="7924800" y="5552913"/>
            <a:ext cx="278864" cy="16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657600" y="5964704"/>
            <a:ext cx="3124200" cy="307777"/>
          </a:xfrm>
          <a:prstGeom prst="rect">
            <a:avLst/>
          </a:prstGeom>
          <a:noFill/>
        </p:spPr>
        <p:txBody>
          <a:bodyPr wrap="square" rtlCol="0">
            <a:spAutoFit/>
          </a:bodyPr>
          <a:lstStyle/>
          <a:p>
            <a:r>
              <a:rPr lang="en-US" sz="1400" b="1" dirty="0">
                <a:highlight>
                  <a:srgbClr val="CC9900"/>
                </a:highlight>
              </a:rPr>
              <a:t>To save changes, click Save form</a:t>
            </a:r>
          </a:p>
        </p:txBody>
      </p:sp>
      <p:cxnSp>
        <p:nvCxnSpPr>
          <p:cNvPr id="11" name="Straight Connector 10"/>
          <p:cNvCxnSpPr/>
          <p:nvPr/>
        </p:nvCxnSpPr>
        <p:spPr>
          <a:xfrm flipV="1">
            <a:off x="6248400" y="5390827"/>
            <a:ext cx="0" cy="485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048000" y="6172200"/>
            <a:ext cx="609600" cy="218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7993" y="533400"/>
            <a:ext cx="2161807" cy="1384995"/>
          </a:xfrm>
          <a:prstGeom prst="rect">
            <a:avLst/>
          </a:prstGeom>
        </p:spPr>
        <p:txBody>
          <a:bodyPr wrap="square">
            <a:spAutoFit/>
          </a:bodyPr>
          <a:lstStyle/>
          <a:p>
            <a:pPr algn="ctr"/>
            <a:r>
              <a:rPr lang="en-US" sz="2800" b="1" dirty="0">
                <a:solidFill>
                  <a:srgbClr val="7030A0"/>
                </a:solidFill>
                <a:highlight>
                  <a:srgbClr val="FFFF00"/>
                </a:highlight>
              </a:rPr>
              <a:t>Vandalized or Stolen Asset</a:t>
            </a:r>
          </a:p>
        </p:txBody>
      </p:sp>
    </p:spTree>
    <p:extLst>
      <p:ext uri="{BB962C8B-B14F-4D97-AF65-F5344CB8AC3E}">
        <p14:creationId xmlns:p14="http://schemas.microsoft.com/office/powerpoint/2010/main" val="585084890"/>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Gifts, Donations, Fabrications</a:t>
            </a:r>
          </a:p>
        </p:txBody>
      </p:sp>
      <p:sp>
        <p:nvSpPr>
          <p:cNvPr id="3" name="Text Placeholder 2"/>
          <p:cNvSpPr>
            <a:spLocks noGrp="1"/>
          </p:cNvSpPr>
          <p:nvPr>
            <p:ph type="body" idx="1"/>
          </p:nvPr>
        </p:nvSpPr>
        <p:spPr/>
        <p:txBody>
          <a:bodyPr>
            <a:normAutofit fontScale="85000" lnSpcReduction="10000"/>
          </a:bodyPr>
          <a:lstStyle/>
          <a:p>
            <a:r>
              <a:rPr lang="en-US" sz="2800" dirty="0"/>
              <a:t>Gift/Donation</a:t>
            </a:r>
          </a:p>
          <a:p>
            <a:pPr lvl="1"/>
            <a:r>
              <a:rPr lang="en-US" sz="2500" dirty="0"/>
              <a:t>Prior to acceptance &amp; receipt, contact Office of Development</a:t>
            </a:r>
          </a:p>
          <a:p>
            <a:pPr lvl="1"/>
            <a:r>
              <a:rPr lang="en-US" sz="2500" dirty="0"/>
              <a:t>Fixed Asset Accountant (Controller’s Office)</a:t>
            </a:r>
          </a:p>
          <a:p>
            <a:pPr lvl="1"/>
            <a:endParaRPr lang="en-US" dirty="0"/>
          </a:p>
          <a:p>
            <a:r>
              <a:rPr lang="en-US" sz="2800" dirty="0"/>
              <a:t>Fabricated assets (by assembly)</a:t>
            </a:r>
          </a:p>
          <a:p>
            <a:pPr>
              <a:buNone/>
            </a:pPr>
            <a:endParaRPr lang="en-US" dirty="0"/>
          </a:p>
          <a:p>
            <a:r>
              <a:rPr lang="en-US" sz="2800" dirty="0"/>
              <a:t>For gift/donation or fabricated assets, go on-line to the WCU Asset Inventory Control Form. Go to, “Update Asset Details” and check the box beside, “Asset details need to be corrected.” Check the box beside “Item is a donation/gift/fabrication/furnished by government.” In the “Description” field, give detail information. Then, go to “Update Asset Ownership” and complete assignee and location information. Click, “Save form.”</a:t>
            </a:r>
          </a:p>
          <a:p>
            <a:endParaRPr lang="en-US" sz="2800" dirty="0"/>
          </a:p>
        </p:txBody>
      </p:sp>
      <p:sp>
        <p:nvSpPr>
          <p:cNvPr id="6" name="Slide Number Placeholder 5"/>
          <p:cNvSpPr>
            <a:spLocks noGrp="1"/>
          </p:cNvSpPr>
          <p:nvPr>
            <p:ph type="sldNum" sz="quarter" idx="12"/>
          </p:nvPr>
        </p:nvSpPr>
        <p:spPr/>
        <p:txBody>
          <a:bodyPr/>
          <a:lstStyle/>
          <a:p>
            <a:fld id="{2ACBFF3C-8E98-4B66-8D4A-A2434F9F111B}" type="slidenum">
              <a:rPr lang="en-US" smtClean="0"/>
              <a:pPr/>
              <a:t>15</a:t>
            </a:fld>
            <a:endParaRPr lang="en-US" dirty="0"/>
          </a:p>
        </p:txBody>
      </p:sp>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969277" y="228600"/>
            <a:ext cx="8196541" cy="5791200"/>
          </a:xfrm>
          <a:prstGeom prst="rect">
            <a:avLst/>
          </a:prstGeom>
        </p:spPr>
      </p:pic>
      <p:sp>
        <p:nvSpPr>
          <p:cNvPr id="2" name="Slide Number Placeholder 1"/>
          <p:cNvSpPr>
            <a:spLocks noGrp="1"/>
          </p:cNvSpPr>
          <p:nvPr>
            <p:ph type="sldNum" sz="quarter" idx="12"/>
          </p:nvPr>
        </p:nvSpPr>
        <p:spPr/>
        <p:txBody>
          <a:bodyPr/>
          <a:lstStyle/>
          <a:p>
            <a:fld id="{BA0970BF-ABD1-4474-9C2A-CA9CE1DB5337}" type="slidenum">
              <a:rPr lang="en-US" smtClean="0"/>
              <a:pPr/>
              <a:t>16</a:t>
            </a:fld>
            <a:endParaRPr lang="en-US" dirty="0"/>
          </a:p>
        </p:txBody>
      </p:sp>
      <p:sp>
        <p:nvSpPr>
          <p:cNvPr id="6" name="TextBox 5"/>
          <p:cNvSpPr txBox="1"/>
          <p:nvPr/>
        </p:nvSpPr>
        <p:spPr>
          <a:xfrm>
            <a:off x="8617998" y="2272844"/>
            <a:ext cx="3406776" cy="523220"/>
          </a:xfrm>
          <a:prstGeom prst="rect">
            <a:avLst/>
          </a:prstGeom>
          <a:noFill/>
        </p:spPr>
        <p:txBody>
          <a:bodyPr wrap="square" rtlCol="0">
            <a:spAutoFit/>
          </a:bodyPr>
          <a:lstStyle/>
          <a:p>
            <a:r>
              <a:rPr lang="en-US" sz="1400" b="1" dirty="0">
                <a:highlight>
                  <a:srgbClr val="CC9900"/>
                </a:highlight>
              </a:rPr>
              <a:t>Item is a donation/ gift/ fabrication/ furnished by government</a:t>
            </a:r>
          </a:p>
        </p:txBody>
      </p:sp>
      <p:cxnSp>
        <p:nvCxnSpPr>
          <p:cNvPr id="8" name="Straight Arrow Connector 7"/>
          <p:cNvCxnSpPr/>
          <p:nvPr/>
        </p:nvCxnSpPr>
        <p:spPr>
          <a:xfrm flipH="1">
            <a:off x="7467600" y="2796064"/>
            <a:ext cx="1752602" cy="785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24000" y="3048000"/>
            <a:ext cx="685800" cy="838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733" y="533400"/>
            <a:ext cx="2085607" cy="1815882"/>
          </a:xfrm>
          <a:prstGeom prst="rect">
            <a:avLst/>
          </a:prstGeom>
        </p:spPr>
        <p:txBody>
          <a:bodyPr wrap="square">
            <a:spAutoFit/>
          </a:bodyPr>
          <a:lstStyle/>
          <a:p>
            <a:pPr algn="ctr"/>
            <a:r>
              <a:rPr lang="en-US" sz="2800" b="1" dirty="0">
                <a:solidFill>
                  <a:srgbClr val="7030A0"/>
                </a:solidFill>
                <a:highlight>
                  <a:srgbClr val="FFFF00"/>
                </a:highlight>
              </a:rPr>
              <a:t>Gift,</a:t>
            </a:r>
          </a:p>
          <a:p>
            <a:pPr algn="ctr"/>
            <a:r>
              <a:rPr lang="en-US" sz="2800" b="1" dirty="0">
                <a:solidFill>
                  <a:srgbClr val="7030A0"/>
                </a:solidFill>
                <a:highlight>
                  <a:srgbClr val="FFFF00"/>
                </a:highlight>
              </a:rPr>
              <a:t>Donation,</a:t>
            </a:r>
          </a:p>
          <a:p>
            <a:pPr algn="ctr"/>
            <a:r>
              <a:rPr lang="en-US" sz="2800" b="1" dirty="0">
                <a:solidFill>
                  <a:srgbClr val="7030A0"/>
                </a:solidFill>
                <a:highlight>
                  <a:srgbClr val="FFFF00"/>
                </a:highlight>
              </a:rPr>
              <a:t>Fabricated Asset</a:t>
            </a:r>
          </a:p>
        </p:txBody>
      </p:sp>
      <p:sp>
        <p:nvSpPr>
          <p:cNvPr id="12" name="TextBox 11"/>
          <p:cNvSpPr txBox="1"/>
          <p:nvPr/>
        </p:nvSpPr>
        <p:spPr>
          <a:xfrm>
            <a:off x="18495" y="4114800"/>
            <a:ext cx="3047999" cy="523220"/>
          </a:xfrm>
          <a:prstGeom prst="rect">
            <a:avLst/>
          </a:prstGeom>
          <a:noFill/>
        </p:spPr>
        <p:txBody>
          <a:bodyPr wrap="square" rtlCol="0">
            <a:spAutoFit/>
          </a:bodyPr>
          <a:lstStyle/>
          <a:p>
            <a:r>
              <a:rPr lang="en-US" sz="1400" b="1" dirty="0">
                <a:highlight>
                  <a:srgbClr val="CC9900"/>
                </a:highlight>
              </a:rPr>
              <a:t>Asset Details need to be corrected</a:t>
            </a:r>
          </a:p>
        </p:txBody>
      </p:sp>
      <p:sp>
        <p:nvSpPr>
          <p:cNvPr id="20" name="TextBox 19"/>
          <p:cNvSpPr txBox="1"/>
          <p:nvPr/>
        </p:nvSpPr>
        <p:spPr>
          <a:xfrm>
            <a:off x="2971800" y="6019800"/>
            <a:ext cx="3124200" cy="307777"/>
          </a:xfrm>
          <a:prstGeom prst="rect">
            <a:avLst/>
          </a:prstGeom>
          <a:noFill/>
        </p:spPr>
        <p:txBody>
          <a:bodyPr wrap="square" rtlCol="0">
            <a:spAutoFit/>
          </a:bodyPr>
          <a:lstStyle/>
          <a:p>
            <a:r>
              <a:rPr lang="en-US" sz="1400" b="1" dirty="0">
                <a:highlight>
                  <a:srgbClr val="CC9900"/>
                </a:highlight>
              </a:rPr>
              <a:t>To save changes, click Save form</a:t>
            </a:r>
          </a:p>
        </p:txBody>
      </p:sp>
      <p:cxnSp>
        <p:nvCxnSpPr>
          <p:cNvPr id="21" name="Straight Arrow Connector 20"/>
          <p:cNvCxnSpPr/>
          <p:nvPr/>
        </p:nvCxnSpPr>
        <p:spPr>
          <a:xfrm flipH="1" flipV="1">
            <a:off x="2655363" y="5961360"/>
            <a:ext cx="326794" cy="123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302971"/>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Trade-Ins / Returns to Vendor</a:t>
            </a:r>
          </a:p>
        </p:txBody>
      </p:sp>
      <p:sp>
        <p:nvSpPr>
          <p:cNvPr id="3" name="Text Placeholder 2"/>
          <p:cNvSpPr>
            <a:spLocks noGrp="1"/>
          </p:cNvSpPr>
          <p:nvPr>
            <p:ph type="body" idx="1"/>
          </p:nvPr>
        </p:nvSpPr>
        <p:spPr/>
        <p:txBody>
          <a:bodyPr>
            <a:normAutofit/>
          </a:bodyPr>
          <a:lstStyle/>
          <a:p>
            <a:r>
              <a:rPr lang="en-US" b="1" dirty="0"/>
              <a:t>Trade-Ins (used as partial payment on new equipment and/or not under warranty)</a:t>
            </a:r>
          </a:p>
          <a:p>
            <a:pPr lvl="1">
              <a:buFont typeface="Wingdings" pitchFamily="2" charset="2"/>
              <a:buChar char="§"/>
            </a:pPr>
            <a:r>
              <a:rPr lang="en-US" sz="2400" dirty="0"/>
              <a:t>Notify Surplus Property Manager (Regina Cowan)</a:t>
            </a:r>
          </a:p>
          <a:p>
            <a:pPr lvl="1">
              <a:buFont typeface="Wingdings" pitchFamily="2" charset="2"/>
              <a:buChar char="§"/>
            </a:pPr>
            <a:r>
              <a:rPr lang="en-US" sz="2400" dirty="0"/>
              <a:t>Surplus Property Manager contacts State Surplus Office </a:t>
            </a:r>
          </a:p>
          <a:p>
            <a:pPr lvl="1">
              <a:buFont typeface="Wingdings" pitchFamily="2" charset="2"/>
              <a:buChar char="§"/>
            </a:pPr>
            <a:r>
              <a:rPr lang="en-US" sz="2400" dirty="0"/>
              <a:t>If approved, Surplus Property Manager contacts department; purple/red tag(s) removed - sent to Fixed Asset Accountant, Controller’s Office, HFR 300-O; green tag removed-sent to  IT Asset Coordinator, Jason Pry, H57 Hunter Annex</a:t>
            </a:r>
          </a:p>
          <a:p>
            <a:r>
              <a:rPr lang="en-US" b="1" dirty="0"/>
              <a:t>Asset returned to vendor (i.e. insufficient funds) </a:t>
            </a:r>
          </a:p>
          <a:p>
            <a:pPr lvl="1">
              <a:buFont typeface="Wingdings" panose="05000000000000000000" pitchFamily="2" charset="2"/>
              <a:buChar char="§"/>
            </a:pPr>
            <a:r>
              <a:rPr lang="en-US" sz="2600" dirty="0"/>
              <a:t>WCU tag(s) removed and sent to appropriate personnel</a:t>
            </a:r>
            <a:r>
              <a:rPr lang="en-US" dirty="0"/>
              <a:t>	</a:t>
            </a:r>
          </a:p>
        </p:txBody>
      </p:sp>
      <p:sp>
        <p:nvSpPr>
          <p:cNvPr id="6" name="Slide Number Placeholder 5"/>
          <p:cNvSpPr>
            <a:spLocks noGrp="1"/>
          </p:cNvSpPr>
          <p:nvPr>
            <p:ph type="sldNum" sz="quarter" idx="12"/>
          </p:nvPr>
        </p:nvSpPr>
        <p:spPr/>
        <p:txBody>
          <a:bodyPr/>
          <a:lstStyle/>
          <a:p>
            <a:fld id="{2ACBFF3C-8E98-4B66-8D4A-A2434F9F111B}" type="slidenum">
              <a:rPr lang="en-US" smtClean="0"/>
              <a:pPr/>
              <a:t>17</a:t>
            </a:fld>
            <a:endParaRPr lang="en-US" dirty="0"/>
          </a:p>
        </p:txBody>
      </p:sp>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Trade-Ins / Returns to Vendor – </a:t>
            </a:r>
            <a:r>
              <a:rPr lang="en-US" i="1" dirty="0"/>
              <a:t>Continued</a:t>
            </a:r>
          </a:p>
        </p:txBody>
      </p:sp>
      <p:sp>
        <p:nvSpPr>
          <p:cNvPr id="3" name="Text Placeholder 2"/>
          <p:cNvSpPr>
            <a:spLocks noGrp="1"/>
          </p:cNvSpPr>
          <p:nvPr>
            <p:ph type="body" idx="1"/>
          </p:nvPr>
        </p:nvSpPr>
        <p:spPr>
          <a:xfrm>
            <a:off x="609600" y="1481329"/>
            <a:ext cx="10972800" cy="4233671"/>
          </a:xfrm>
        </p:spPr>
        <p:txBody>
          <a:bodyPr>
            <a:normAutofit/>
          </a:bodyPr>
          <a:lstStyle/>
          <a:p>
            <a:pPr lvl="1">
              <a:buNone/>
            </a:pPr>
            <a:r>
              <a:rPr lang="en-US" dirty="0"/>
              <a:t>▪ </a:t>
            </a:r>
            <a:r>
              <a:rPr lang="en-US" sz="2800" dirty="0"/>
              <a:t>For trade-ins and assets returned to vendor, complete the </a:t>
            </a:r>
            <a:r>
              <a:rPr lang="en-US" sz="2800" dirty="0">
                <a:hlinkClick r:id="rId3"/>
              </a:rPr>
              <a:t>Equipment Return Form</a:t>
            </a:r>
            <a:endParaRPr lang="en-US" sz="2800" dirty="0"/>
          </a:p>
          <a:p>
            <a:pPr lvl="2"/>
            <a:r>
              <a:rPr lang="en-US" sz="2600" dirty="0"/>
              <a:t>The Department/Administrative Head’s signature is required. Please print, receive signature and send (or email) the form to Fixed Asset Accountant, Controller’s Office, HFR 300-O. Retain a copy in the department. </a:t>
            </a:r>
          </a:p>
          <a:p>
            <a:pPr lvl="1">
              <a:buNone/>
            </a:pPr>
            <a:r>
              <a:rPr lang="en-US" dirty="0">
                <a:solidFill>
                  <a:schemeClr val="accent6">
                    <a:lumMod val="50000"/>
                  </a:schemeClr>
                </a:solidFill>
              </a:rPr>
              <a:t> </a:t>
            </a:r>
          </a:p>
          <a:p>
            <a:pPr lvl="1">
              <a:buNone/>
            </a:pPr>
            <a:endParaRPr lang="en-US" dirty="0"/>
          </a:p>
          <a:p>
            <a:pPr lvl="1">
              <a:buNone/>
            </a:pPr>
            <a:endParaRPr lang="en-US" dirty="0"/>
          </a:p>
          <a:p>
            <a:endParaRPr lang="en-US" dirty="0"/>
          </a:p>
        </p:txBody>
      </p:sp>
      <p:sp>
        <p:nvSpPr>
          <p:cNvPr id="6" name="Slide Number Placeholder 5"/>
          <p:cNvSpPr>
            <a:spLocks noGrp="1"/>
          </p:cNvSpPr>
          <p:nvPr>
            <p:ph type="sldNum" sz="quarter" idx="12"/>
          </p:nvPr>
        </p:nvSpPr>
        <p:spPr/>
        <p:txBody>
          <a:bodyPr/>
          <a:lstStyle/>
          <a:p>
            <a:fld id="{2ACBFF3C-8E98-4B66-8D4A-A2434F9F111B}" type="slidenum">
              <a:rPr lang="en-US" smtClean="0"/>
              <a:pPr/>
              <a:t>18</a:t>
            </a:fld>
            <a:endParaRPr lang="en-US" dirty="0"/>
          </a:p>
        </p:txBody>
      </p:sp>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CC93F06-8F70-4308-A804-B01C5C0A75E2}" type="slidenum">
              <a:rPr lang="en-US" smtClean="0"/>
              <a:pPr/>
              <a:t>19</a:t>
            </a:fld>
            <a:endParaRPr lang="en-US" dirty="0"/>
          </a:p>
        </p:txBody>
      </p:sp>
      <p:pic>
        <p:nvPicPr>
          <p:cNvPr id="4" name="Picture 3"/>
          <p:cNvPicPr>
            <a:picLocks noChangeAspect="1"/>
          </p:cNvPicPr>
          <p:nvPr/>
        </p:nvPicPr>
        <p:blipFill>
          <a:blip r:embed="rId3"/>
          <a:stretch>
            <a:fillRect/>
          </a:stretch>
        </p:blipFill>
        <p:spPr>
          <a:xfrm>
            <a:off x="2057277" y="0"/>
            <a:ext cx="8077446" cy="6858000"/>
          </a:xfrm>
          <a:prstGeom prst="rect">
            <a:avLst/>
          </a:prstGeom>
        </p:spPr>
      </p:pic>
      <p:sp>
        <p:nvSpPr>
          <p:cNvPr id="6" name="TextBox 5"/>
          <p:cNvSpPr txBox="1"/>
          <p:nvPr/>
        </p:nvSpPr>
        <p:spPr>
          <a:xfrm>
            <a:off x="76200" y="457200"/>
            <a:ext cx="1905000" cy="1384995"/>
          </a:xfrm>
          <a:prstGeom prst="rect">
            <a:avLst/>
          </a:prstGeom>
          <a:noFill/>
        </p:spPr>
        <p:txBody>
          <a:bodyPr wrap="square" rtlCol="0">
            <a:spAutoFit/>
          </a:bodyPr>
          <a:lstStyle/>
          <a:p>
            <a:pPr algn="ctr"/>
            <a:r>
              <a:rPr lang="en-US" sz="2800" b="1" dirty="0">
                <a:solidFill>
                  <a:schemeClr val="bg1"/>
                </a:solidFill>
              </a:rPr>
              <a:t>Equipment</a:t>
            </a:r>
          </a:p>
          <a:p>
            <a:pPr algn="ctr"/>
            <a:r>
              <a:rPr lang="en-US" sz="2800" b="1" dirty="0">
                <a:solidFill>
                  <a:schemeClr val="bg1"/>
                </a:solidFill>
              </a:rPr>
              <a:t>Return</a:t>
            </a:r>
          </a:p>
          <a:p>
            <a:pPr algn="ctr"/>
            <a:r>
              <a:rPr lang="en-US" sz="2800" b="1" dirty="0">
                <a:solidFill>
                  <a:schemeClr val="bg1"/>
                </a:solidFill>
              </a:rPr>
              <a:t>Form</a:t>
            </a:r>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Governing Standards</a:t>
            </a:r>
          </a:p>
        </p:txBody>
      </p:sp>
      <p:sp>
        <p:nvSpPr>
          <p:cNvPr id="3" name="Text Placeholder 2"/>
          <p:cNvSpPr>
            <a:spLocks noGrp="1"/>
          </p:cNvSpPr>
          <p:nvPr>
            <p:ph type="body" idx="1"/>
          </p:nvPr>
        </p:nvSpPr>
        <p:spPr/>
        <p:txBody>
          <a:bodyPr/>
          <a:lstStyle/>
          <a:p>
            <a:pPr>
              <a:buNone/>
            </a:pPr>
            <a:endParaRPr lang="en-US" dirty="0"/>
          </a:p>
          <a:p>
            <a:pPr marL="109728" indent="0">
              <a:buNone/>
            </a:pPr>
            <a:endParaRPr lang="en-US" sz="3200" dirty="0"/>
          </a:p>
          <a:p>
            <a:r>
              <a:rPr lang="en-US" sz="3200" dirty="0"/>
              <a:t>Office of the State Controller</a:t>
            </a:r>
          </a:p>
          <a:p>
            <a:pPr marL="109728" indent="0">
              <a:buNone/>
            </a:pPr>
            <a:endParaRPr lang="en-US" sz="3200" dirty="0"/>
          </a:p>
          <a:p>
            <a:pPr>
              <a:buNone/>
            </a:pPr>
            <a:endParaRPr lang="en-US" sz="3200" dirty="0"/>
          </a:p>
          <a:p>
            <a:r>
              <a:rPr lang="en-US" sz="3200" dirty="0"/>
              <a:t>UNC Business Process Standards</a:t>
            </a:r>
          </a:p>
        </p:txBody>
      </p:sp>
      <p:sp>
        <p:nvSpPr>
          <p:cNvPr id="6" name="Slide Number Placeholder 5"/>
          <p:cNvSpPr>
            <a:spLocks noGrp="1"/>
          </p:cNvSpPr>
          <p:nvPr>
            <p:ph type="sldNum" sz="quarter" idx="12"/>
          </p:nvPr>
        </p:nvSpPr>
        <p:spPr/>
        <p:txBody>
          <a:bodyPr/>
          <a:lstStyle/>
          <a:p>
            <a:fld id="{2ACBFF3C-8E98-4B66-8D4A-A2434F9F111B}" type="slidenum">
              <a:rPr lang="en-US" smtClean="0"/>
              <a:pPr/>
              <a:t>2</a:t>
            </a:fld>
            <a:endParaRPr lang="en-US" dirty="0"/>
          </a:p>
        </p:txBody>
      </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Transfer of Fixed Assets</a:t>
            </a:r>
          </a:p>
        </p:txBody>
      </p:sp>
      <p:sp>
        <p:nvSpPr>
          <p:cNvPr id="3" name="Text Placeholder 2"/>
          <p:cNvSpPr>
            <a:spLocks noGrp="1"/>
          </p:cNvSpPr>
          <p:nvPr>
            <p:ph type="body" idx="1"/>
          </p:nvPr>
        </p:nvSpPr>
        <p:spPr/>
        <p:txBody>
          <a:bodyPr>
            <a:normAutofit/>
          </a:bodyPr>
          <a:lstStyle/>
          <a:p>
            <a:r>
              <a:rPr lang="en-US" b="1" dirty="0"/>
              <a:t>Assets permanently transferred to another University or State Agency</a:t>
            </a:r>
            <a:endParaRPr lang="en-US" sz="2500" b="1" dirty="0"/>
          </a:p>
          <a:p>
            <a:pPr lvl="1">
              <a:buFont typeface="Wingdings" pitchFamily="2" charset="2"/>
              <a:buChar char="§"/>
            </a:pPr>
            <a:r>
              <a:rPr lang="en-US" sz="2500" dirty="0"/>
              <a:t>Notify Surplus Property Manager (Regina Cowan)</a:t>
            </a:r>
          </a:p>
          <a:p>
            <a:pPr lvl="1">
              <a:buFont typeface="Wingdings" pitchFamily="2" charset="2"/>
              <a:buChar char="§"/>
            </a:pPr>
            <a:r>
              <a:rPr lang="en-US" sz="2500" dirty="0"/>
              <a:t>Surplus Property Manager contacts State Surplus Office </a:t>
            </a:r>
          </a:p>
          <a:p>
            <a:pPr lvl="1">
              <a:buFont typeface="Wingdings" pitchFamily="2" charset="2"/>
              <a:buChar char="§"/>
            </a:pPr>
            <a:r>
              <a:rPr lang="en-US" sz="2500" dirty="0"/>
              <a:t>If approved, Surplus Property Manager contacts the FAC; purple/red tag(s) removed-sent to Fixed Asset Accountant, Controller’s Office, HFR 300-O; green tag removed-sent to IT Asset Coordinator, Jason Pry, H57 Hunter Annex</a:t>
            </a:r>
          </a:p>
          <a:p>
            <a:pPr marL="109728" indent="0">
              <a:buNone/>
            </a:pPr>
            <a:endParaRPr lang="en-US" b="1" dirty="0"/>
          </a:p>
          <a:p>
            <a:pPr marL="393192" lvl="1" indent="0">
              <a:buNone/>
            </a:pPr>
            <a:endParaRPr lang="en-US" b="1" dirty="0"/>
          </a:p>
          <a:p>
            <a:pPr lvl="1">
              <a:buFont typeface="Wingdings" pitchFamily="2" charset="2"/>
              <a:buChar char="§"/>
            </a:pPr>
            <a:endParaRPr lang="en-US" dirty="0"/>
          </a:p>
        </p:txBody>
      </p:sp>
      <p:sp>
        <p:nvSpPr>
          <p:cNvPr id="6" name="Slide Number Placeholder 5"/>
          <p:cNvSpPr>
            <a:spLocks noGrp="1"/>
          </p:cNvSpPr>
          <p:nvPr>
            <p:ph type="sldNum" sz="quarter" idx="12"/>
          </p:nvPr>
        </p:nvSpPr>
        <p:spPr/>
        <p:txBody>
          <a:bodyPr/>
          <a:lstStyle/>
          <a:p>
            <a:fld id="{2ACBFF3C-8E98-4B66-8D4A-A2434F9F111B}" type="slidenum">
              <a:rPr lang="en-US" smtClean="0"/>
              <a:pPr/>
              <a:t>20</a:t>
            </a:fld>
            <a:endParaRPr lang="en-US" dirty="0"/>
          </a:p>
        </p:txBody>
      </p:sp>
    </p:spTree>
    <p:extLst>
      <p:ext uri="{BB962C8B-B14F-4D97-AF65-F5344CB8AC3E}">
        <p14:creationId xmlns:p14="http://schemas.microsoft.com/office/powerpoint/2010/main" val="1890314669"/>
      </p:ext>
    </p:extLst>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Transfer of Fixed Assets - </a:t>
            </a:r>
            <a:r>
              <a:rPr lang="en-US" i="1" dirty="0"/>
              <a:t>Continued</a:t>
            </a:r>
          </a:p>
        </p:txBody>
      </p:sp>
      <p:sp>
        <p:nvSpPr>
          <p:cNvPr id="3" name="Text Placeholder 2"/>
          <p:cNvSpPr>
            <a:spLocks noGrp="1"/>
          </p:cNvSpPr>
          <p:nvPr>
            <p:ph type="body" idx="1"/>
          </p:nvPr>
        </p:nvSpPr>
        <p:spPr/>
        <p:txBody>
          <a:bodyPr>
            <a:normAutofit fontScale="62500" lnSpcReduction="20000"/>
          </a:bodyPr>
          <a:lstStyle/>
          <a:p>
            <a:pPr marL="109728" indent="0">
              <a:buNone/>
            </a:pPr>
            <a:endParaRPr lang="en-US" dirty="0"/>
          </a:p>
          <a:p>
            <a:r>
              <a:rPr lang="en-US" sz="4500" b="1" dirty="0"/>
              <a:t>Assets transferred to another department on campus</a:t>
            </a:r>
          </a:p>
          <a:p>
            <a:pPr lvl="1"/>
            <a:r>
              <a:rPr lang="en-US" sz="3600" dirty="0"/>
              <a:t>For assets transferred, complete the </a:t>
            </a:r>
            <a:r>
              <a:rPr lang="en-US" sz="3600" dirty="0">
                <a:hlinkClick r:id="rId3"/>
              </a:rPr>
              <a:t>Equipment Transfer Form</a:t>
            </a:r>
            <a:endParaRPr lang="en-US" sz="3600" dirty="0"/>
          </a:p>
          <a:p>
            <a:pPr lvl="2"/>
            <a:r>
              <a:rPr lang="en-US" sz="3700" dirty="0"/>
              <a:t>The Department/Administrative Head’s signature is required. Please print, receive signature and send (or email) the form to Fixed Asset Accountant, Controller’s Office, HFR 300-O. Retain a copy in the department. </a:t>
            </a:r>
          </a:p>
          <a:p>
            <a:pPr lvl="1">
              <a:buNone/>
            </a:pPr>
            <a:endParaRPr lang="en-US" sz="4000" dirty="0"/>
          </a:p>
          <a:p>
            <a:pPr lvl="1">
              <a:buNone/>
            </a:pPr>
            <a:r>
              <a:rPr lang="en-US" sz="4000" dirty="0"/>
              <a:t>	</a:t>
            </a:r>
            <a:r>
              <a:rPr lang="en-US" sz="4000" b="1" dirty="0">
                <a:solidFill>
                  <a:srgbClr val="FF0000"/>
                </a:solidFill>
              </a:rPr>
              <a:t>Note: </a:t>
            </a:r>
            <a:r>
              <a:rPr lang="en-US" sz="4000" b="1" dirty="0"/>
              <a:t>Department transferring asset to another department on campus should complete the Equipment Transfer Form. Then, the receiving department should complete the WCU Asset Inventory Control Form so the correct organization and location is updated in the Banner Fixed Assets Module.</a:t>
            </a:r>
          </a:p>
          <a:p>
            <a:pPr lvl="1">
              <a:buNone/>
            </a:pPr>
            <a:r>
              <a:rPr lang="en-US" dirty="0">
                <a:solidFill>
                  <a:schemeClr val="accent6">
                    <a:lumMod val="50000"/>
                  </a:schemeClr>
                </a:solidFill>
              </a:rPr>
              <a:t> </a:t>
            </a:r>
          </a:p>
          <a:p>
            <a:pPr lvl="1">
              <a:buNone/>
            </a:pPr>
            <a:endParaRPr lang="en-US" dirty="0"/>
          </a:p>
          <a:p>
            <a:pPr lvl="1">
              <a:buNone/>
            </a:pPr>
            <a:endParaRPr lang="en-US" dirty="0"/>
          </a:p>
          <a:p>
            <a:endParaRPr lang="en-US" dirty="0"/>
          </a:p>
        </p:txBody>
      </p:sp>
      <p:sp>
        <p:nvSpPr>
          <p:cNvPr id="6" name="Slide Number Placeholder 5"/>
          <p:cNvSpPr>
            <a:spLocks noGrp="1"/>
          </p:cNvSpPr>
          <p:nvPr>
            <p:ph type="sldNum" sz="quarter" idx="12"/>
          </p:nvPr>
        </p:nvSpPr>
        <p:spPr/>
        <p:txBody>
          <a:bodyPr/>
          <a:lstStyle/>
          <a:p>
            <a:fld id="{2ACBFF3C-8E98-4B66-8D4A-A2434F9F111B}" type="slidenum">
              <a:rPr lang="en-US" smtClean="0"/>
              <a:pPr/>
              <a:t>21</a:t>
            </a:fld>
            <a:endParaRPr lang="en-US" dirty="0"/>
          </a:p>
        </p:txBody>
      </p:sp>
    </p:spTree>
    <p:extLst>
      <p:ext uri="{BB962C8B-B14F-4D97-AF65-F5344CB8AC3E}">
        <p14:creationId xmlns:p14="http://schemas.microsoft.com/office/powerpoint/2010/main" val="4293237202"/>
      </p:ext>
    </p:extLst>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CC93F06-8F70-4308-A804-B01C5C0A75E2}" type="slidenum">
              <a:rPr lang="en-US" smtClean="0"/>
              <a:pPr/>
              <a:t>22</a:t>
            </a:fld>
            <a:endParaRPr lang="en-US" dirty="0"/>
          </a:p>
        </p:txBody>
      </p:sp>
      <p:pic>
        <p:nvPicPr>
          <p:cNvPr id="2" name="Picture 1"/>
          <p:cNvPicPr>
            <a:picLocks noChangeAspect="1"/>
          </p:cNvPicPr>
          <p:nvPr/>
        </p:nvPicPr>
        <p:blipFill>
          <a:blip r:embed="rId3"/>
          <a:stretch>
            <a:fillRect/>
          </a:stretch>
        </p:blipFill>
        <p:spPr>
          <a:xfrm>
            <a:off x="1957143" y="0"/>
            <a:ext cx="8277713" cy="6858000"/>
          </a:xfrm>
          <a:prstGeom prst="rect">
            <a:avLst/>
          </a:prstGeom>
        </p:spPr>
      </p:pic>
      <p:sp>
        <p:nvSpPr>
          <p:cNvPr id="4" name="TextBox 3"/>
          <p:cNvSpPr txBox="1"/>
          <p:nvPr/>
        </p:nvSpPr>
        <p:spPr>
          <a:xfrm>
            <a:off x="76200" y="457200"/>
            <a:ext cx="1905000" cy="1384995"/>
          </a:xfrm>
          <a:prstGeom prst="rect">
            <a:avLst/>
          </a:prstGeom>
          <a:noFill/>
        </p:spPr>
        <p:txBody>
          <a:bodyPr wrap="square" rtlCol="0">
            <a:spAutoFit/>
          </a:bodyPr>
          <a:lstStyle/>
          <a:p>
            <a:pPr algn="ctr"/>
            <a:r>
              <a:rPr lang="en-US" sz="2800" b="1" dirty="0">
                <a:solidFill>
                  <a:schemeClr val="bg1"/>
                </a:solidFill>
              </a:rPr>
              <a:t>Equipment</a:t>
            </a:r>
          </a:p>
          <a:p>
            <a:pPr algn="ctr"/>
            <a:r>
              <a:rPr lang="en-US" sz="2800" b="1" dirty="0">
                <a:solidFill>
                  <a:schemeClr val="bg1"/>
                </a:solidFill>
              </a:rPr>
              <a:t>Transfer</a:t>
            </a:r>
          </a:p>
          <a:p>
            <a:pPr algn="ctr"/>
            <a:r>
              <a:rPr lang="en-US" sz="2800" b="1" dirty="0">
                <a:solidFill>
                  <a:schemeClr val="bg1"/>
                </a:solidFill>
              </a:rPr>
              <a:t>Form</a:t>
            </a:r>
          </a:p>
        </p:txBody>
      </p:sp>
    </p:spTree>
    <p:extLst>
      <p:ext uri="{BB962C8B-B14F-4D97-AF65-F5344CB8AC3E}">
        <p14:creationId xmlns:p14="http://schemas.microsoft.com/office/powerpoint/2010/main" val="4084249505"/>
      </p:ext>
    </p:extLst>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Subtitle 3"/>
          <p:cNvSpPr>
            <a:spLocks noGrp="1"/>
          </p:cNvSpPr>
          <p:nvPr>
            <p:ph idx="1"/>
          </p:nvPr>
        </p:nvSpPr>
        <p:spPr>
          <a:xfrm>
            <a:off x="609600" y="1361583"/>
            <a:ext cx="10972800" cy="4525963"/>
          </a:xfrm>
        </p:spPr>
        <p:txBody>
          <a:bodyPr>
            <a:normAutofit lnSpcReduction="10000"/>
          </a:bodyPr>
          <a:lstStyle/>
          <a:p>
            <a:pPr algn="l">
              <a:buNone/>
            </a:pPr>
            <a:endParaRPr lang="en-US" b="1" dirty="0"/>
          </a:p>
          <a:p>
            <a:pPr>
              <a:buNone/>
            </a:pPr>
            <a:r>
              <a:rPr lang="en-US" b="1" dirty="0"/>
              <a:t>	</a:t>
            </a:r>
            <a:r>
              <a:rPr lang="en-US" sz="3200" b="1" dirty="0"/>
              <a:t>Please send an email to all in your college or department notifying them of the importance for completing the WCU Asset Inventory Control Form, the Equipment Return Form, and the Equipment Transfer Form. Refer them to the “Forms and Reports” page located here: </a:t>
            </a:r>
            <a:r>
              <a:rPr lang="en-US" sz="3200" b="1" dirty="0">
                <a:hlinkClick r:id="rId2"/>
              </a:rPr>
              <a:t>https://www.wcu.edu/discover/campus-services-and-operations/controllers-office/fixed-assets.aspx</a:t>
            </a:r>
            <a:endParaRPr lang="en-US" sz="3200" b="1" dirty="0"/>
          </a:p>
          <a:p>
            <a:pPr>
              <a:buNone/>
            </a:pPr>
            <a:endParaRPr lang="en-US" sz="3200" b="1" dirty="0"/>
          </a:p>
        </p:txBody>
      </p:sp>
      <p:sp>
        <p:nvSpPr>
          <p:cNvPr id="2" name="Slide Number Placeholder 1"/>
          <p:cNvSpPr>
            <a:spLocks noGrp="1"/>
          </p:cNvSpPr>
          <p:nvPr>
            <p:ph type="sldNum" sz="quarter" idx="12"/>
          </p:nvPr>
        </p:nvSpPr>
        <p:spPr/>
        <p:txBody>
          <a:bodyPr/>
          <a:lstStyle/>
          <a:p>
            <a:fld id="{CCC93F06-8F70-4308-A804-B01C5C0A75E2}" type="slidenum">
              <a:rPr lang="en-US" smtClean="0"/>
              <a:pPr/>
              <a:t>23</a:t>
            </a:fld>
            <a:endParaRPr lang="en-US" dirty="0"/>
          </a:p>
        </p:txBody>
      </p:sp>
      <p:sp>
        <p:nvSpPr>
          <p:cNvPr id="3" name="Title 2"/>
          <p:cNvSpPr>
            <a:spLocks noGrp="1"/>
          </p:cNvSpPr>
          <p:nvPr>
            <p:ph type="title"/>
          </p:nvPr>
        </p:nvSpPr>
        <p:spPr/>
        <p:txBody>
          <a:bodyPr>
            <a:normAutofit fontScale="90000"/>
          </a:bodyPr>
          <a:lstStyle/>
          <a:p>
            <a:pPr algn="ctr"/>
            <a:br>
              <a:rPr lang="en-US" dirty="0"/>
            </a:br>
            <a:br>
              <a:rPr lang="en-US" dirty="0"/>
            </a:br>
            <a:r>
              <a:rPr lang="en-US" dirty="0"/>
              <a:t>FIXED ASSET COORDINATOR</a:t>
            </a:r>
            <a:br>
              <a:rPr lang="en-US" dirty="0"/>
            </a:br>
            <a:br>
              <a:rPr lang="en-US" dirty="0"/>
            </a:br>
            <a:endParaRPr lang="en-US" dirty="0"/>
          </a:p>
        </p:txBody>
      </p:sp>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FAC’s Responsibilities</a:t>
            </a:r>
          </a:p>
        </p:txBody>
      </p:sp>
      <p:sp>
        <p:nvSpPr>
          <p:cNvPr id="3" name="Text Placeholder 2"/>
          <p:cNvSpPr>
            <a:spLocks noGrp="1"/>
          </p:cNvSpPr>
          <p:nvPr>
            <p:ph type="body" idx="1"/>
          </p:nvPr>
        </p:nvSpPr>
        <p:spPr/>
        <p:txBody>
          <a:bodyPr/>
          <a:lstStyle/>
          <a:p>
            <a:endParaRPr lang="en-US" dirty="0"/>
          </a:p>
          <a:p>
            <a:r>
              <a:rPr lang="en-US" dirty="0"/>
              <a:t>Surplus</a:t>
            </a:r>
          </a:p>
          <a:p>
            <a:endParaRPr lang="en-US" dirty="0"/>
          </a:p>
          <a:p>
            <a:r>
              <a:rPr lang="en-US" dirty="0"/>
              <a:t>Disposals</a:t>
            </a:r>
          </a:p>
          <a:p>
            <a:endParaRPr lang="en-US" dirty="0"/>
          </a:p>
          <a:p>
            <a:r>
              <a:rPr lang="en-US" dirty="0"/>
              <a:t>Cannibalization</a:t>
            </a:r>
          </a:p>
        </p:txBody>
      </p:sp>
      <p:sp>
        <p:nvSpPr>
          <p:cNvPr id="6" name="Slide Number Placeholder 5"/>
          <p:cNvSpPr>
            <a:spLocks noGrp="1"/>
          </p:cNvSpPr>
          <p:nvPr>
            <p:ph type="sldNum" sz="quarter" idx="12"/>
          </p:nvPr>
        </p:nvSpPr>
        <p:spPr/>
        <p:txBody>
          <a:bodyPr/>
          <a:lstStyle/>
          <a:p>
            <a:fld id="{2ACBFF3C-8E98-4B66-8D4A-A2434F9F111B}" type="slidenum">
              <a:rPr lang="en-US" smtClean="0"/>
              <a:pPr/>
              <a:t>24</a:t>
            </a:fld>
            <a:endParaRPr lang="en-US" dirty="0"/>
          </a:p>
        </p:txBody>
      </p:sp>
    </p:spTree>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0970BF-ABD1-4474-9C2A-CA9CE1DB5337}" type="slidenum">
              <a:rPr lang="en-US" smtClean="0"/>
              <a:pPr/>
              <a:t>25</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0637" y="61120"/>
            <a:ext cx="9144000" cy="2041525"/>
          </a:xfrm>
          <a:prstGeom prst="rect">
            <a:avLst/>
          </a:prstGeom>
        </p:spPr>
      </p:pic>
      <p:pic>
        <p:nvPicPr>
          <p:cNvPr id="2" name="Picture 1"/>
          <p:cNvPicPr>
            <a:picLocks noChangeAspect="1"/>
          </p:cNvPicPr>
          <p:nvPr/>
        </p:nvPicPr>
        <p:blipFill>
          <a:blip r:embed="rId4"/>
          <a:stretch>
            <a:fillRect/>
          </a:stretch>
        </p:blipFill>
        <p:spPr>
          <a:xfrm>
            <a:off x="1981199" y="2133600"/>
            <a:ext cx="7762875" cy="4305300"/>
          </a:xfrm>
          <a:prstGeom prst="rect">
            <a:avLst/>
          </a:prstGeom>
        </p:spPr>
      </p:pic>
    </p:spTree>
    <p:extLst>
      <p:ext uri="{BB962C8B-B14F-4D97-AF65-F5344CB8AC3E}">
        <p14:creationId xmlns:p14="http://schemas.microsoft.com/office/powerpoint/2010/main" val="849427494"/>
      </p:ext>
    </p:extLst>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pPr/>
              <a:t>26</a:t>
            </a:fld>
            <a:endParaRPr lang="en-US" dirty="0"/>
          </a:p>
        </p:txBody>
      </p:sp>
      <p:pic>
        <p:nvPicPr>
          <p:cNvPr id="3" name="Picture 2"/>
          <p:cNvPicPr>
            <a:picLocks noChangeAspect="1"/>
          </p:cNvPicPr>
          <p:nvPr/>
        </p:nvPicPr>
        <p:blipFill>
          <a:blip r:embed="rId3"/>
          <a:stretch>
            <a:fillRect/>
          </a:stretch>
        </p:blipFill>
        <p:spPr>
          <a:xfrm>
            <a:off x="2708715" y="0"/>
            <a:ext cx="6774569" cy="6858000"/>
          </a:xfrm>
          <a:prstGeom prst="rect">
            <a:avLst/>
          </a:prstGeom>
        </p:spPr>
      </p:pic>
    </p:spTree>
    <p:extLst>
      <p:ext uri="{BB962C8B-B14F-4D97-AF65-F5344CB8AC3E}">
        <p14:creationId xmlns:p14="http://schemas.microsoft.com/office/powerpoint/2010/main" val="3667495444"/>
      </p:ext>
    </p:extLst>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pPr/>
              <a:t>27</a:t>
            </a:fld>
            <a:endParaRPr lang="en-US" dirty="0"/>
          </a:p>
        </p:txBody>
      </p:sp>
      <p:sp>
        <p:nvSpPr>
          <p:cNvPr id="7" name="Rectangle 6"/>
          <p:cNvSpPr/>
          <p:nvPr/>
        </p:nvSpPr>
        <p:spPr>
          <a:xfrm>
            <a:off x="4038600" y="1676400"/>
            <a:ext cx="838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2739574" y="304800"/>
            <a:ext cx="7537901" cy="5791200"/>
          </a:xfrm>
          <a:prstGeom prst="rect">
            <a:avLst/>
          </a:prstGeom>
        </p:spPr>
      </p:pic>
    </p:spTree>
    <p:extLst>
      <p:ext uri="{BB962C8B-B14F-4D97-AF65-F5344CB8AC3E}">
        <p14:creationId xmlns:p14="http://schemas.microsoft.com/office/powerpoint/2010/main" val="954207939"/>
      </p:ext>
    </p:extLst>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pPr/>
              <a:t>28</a:t>
            </a:fld>
            <a:endParaRPr lang="en-US" dirty="0"/>
          </a:p>
        </p:txBody>
      </p:sp>
      <p:pic>
        <p:nvPicPr>
          <p:cNvPr id="5" name="Picture 4"/>
          <p:cNvPicPr>
            <a:picLocks noChangeAspect="1"/>
          </p:cNvPicPr>
          <p:nvPr/>
        </p:nvPicPr>
        <p:blipFill>
          <a:blip r:embed="rId3"/>
          <a:stretch>
            <a:fillRect/>
          </a:stretch>
        </p:blipFill>
        <p:spPr>
          <a:xfrm>
            <a:off x="3790950" y="0"/>
            <a:ext cx="4610100" cy="6858000"/>
          </a:xfrm>
          <a:prstGeom prst="rect">
            <a:avLst/>
          </a:prstGeom>
        </p:spPr>
      </p:pic>
      <p:sp>
        <p:nvSpPr>
          <p:cNvPr id="6" name="TextBox 5"/>
          <p:cNvSpPr txBox="1"/>
          <p:nvPr/>
        </p:nvSpPr>
        <p:spPr>
          <a:xfrm>
            <a:off x="990600" y="457200"/>
            <a:ext cx="1793526" cy="1384995"/>
          </a:xfrm>
          <a:prstGeom prst="rect">
            <a:avLst/>
          </a:prstGeom>
          <a:noFill/>
        </p:spPr>
        <p:txBody>
          <a:bodyPr wrap="square" rtlCol="0">
            <a:spAutoFit/>
          </a:bodyPr>
          <a:lstStyle/>
          <a:p>
            <a:pPr algn="ctr"/>
            <a:r>
              <a:rPr lang="en-US" sz="2800" b="1" dirty="0"/>
              <a:t>Surplus Request Form</a:t>
            </a:r>
          </a:p>
        </p:txBody>
      </p:sp>
    </p:spTree>
    <p:extLst>
      <p:ext uri="{BB962C8B-B14F-4D97-AF65-F5344CB8AC3E}">
        <p14:creationId xmlns:p14="http://schemas.microsoft.com/office/powerpoint/2010/main" val="177722272"/>
      </p:ext>
    </p:extLst>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pPr/>
              <a:t>29</a:t>
            </a:fld>
            <a:endParaRPr lang="en-US" dirty="0"/>
          </a:p>
        </p:txBody>
      </p:sp>
      <p:pic>
        <p:nvPicPr>
          <p:cNvPr id="5" name="Picture 4"/>
          <p:cNvPicPr>
            <a:picLocks noChangeAspect="1"/>
          </p:cNvPicPr>
          <p:nvPr/>
        </p:nvPicPr>
        <p:blipFill>
          <a:blip r:embed="rId3"/>
          <a:stretch>
            <a:fillRect/>
          </a:stretch>
        </p:blipFill>
        <p:spPr>
          <a:xfrm>
            <a:off x="3750501" y="0"/>
            <a:ext cx="4690997" cy="6858000"/>
          </a:xfrm>
          <a:prstGeom prst="rect">
            <a:avLst/>
          </a:prstGeom>
        </p:spPr>
      </p:pic>
      <p:sp>
        <p:nvSpPr>
          <p:cNvPr id="6" name="TextBox 5"/>
          <p:cNvSpPr txBox="1"/>
          <p:nvPr/>
        </p:nvSpPr>
        <p:spPr>
          <a:xfrm>
            <a:off x="990600" y="457200"/>
            <a:ext cx="1793526" cy="1384995"/>
          </a:xfrm>
          <a:prstGeom prst="rect">
            <a:avLst/>
          </a:prstGeom>
          <a:noFill/>
        </p:spPr>
        <p:txBody>
          <a:bodyPr wrap="square" rtlCol="0">
            <a:spAutoFit/>
          </a:bodyPr>
          <a:lstStyle/>
          <a:p>
            <a:pPr algn="ctr"/>
            <a:r>
              <a:rPr lang="en-US" sz="2800" b="1" dirty="0"/>
              <a:t>Disposal Request Form</a:t>
            </a:r>
          </a:p>
        </p:txBody>
      </p:sp>
    </p:spTree>
    <p:extLst>
      <p:ext uri="{BB962C8B-B14F-4D97-AF65-F5344CB8AC3E}">
        <p14:creationId xmlns:p14="http://schemas.microsoft.com/office/powerpoint/2010/main" val="2265084880"/>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000" dirty="0"/>
              <a:t>To maintain and control the university’s inventory records</a:t>
            </a:r>
          </a:p>
          <a:p>
            <a:r>
              <a:rPr lang="en-US" sz="3000" dirty="0"/>
              <a:t>To update the asset records in the accounting system for information submitted on various forms </a:t>
            </a:r>
          </a:p>
          <a:p>
            <a:r>
              <a:rPr lang="en-US" sz="3000" dirty="0"/>
              <a:t>To assure each department verifies and certifies the annual departmental inventory</a:t>
            </a:r>
          </a:p>
          <a:p>
            <a:r>
              <a:rPr lang="en-US" sz="3000" dirty="0"/>
              <a:t>To perform quarterly audits</a:t>
            </a:r>
          </a:p>
        </p:txBody>
      </p:sp>
      <p:sp>
        <p:nvSpPr>
          <p:cNvPr id="3" name="Slide Number Placeholder 2"/>
          <p:cNvSpPr>
            <a:spLocks noGrp="1"/>
          </p:cNvSpPr>
          <p:nvPr>
            <p:ph type="sldNum" sz="quarter" idx="12"/>
          </p:nvPr>
        </p:nvSpPr>
        <p:spPr/>
        <p:txBody>
          <a:bodyPr/>
          <a:lstStyle/>
          <a:p>
            <a:fld id="{BA0970BF-ABD1-4474-9C2A-CA9CE1DB5337}" type="slidenum">
              <a:rPr lang="en-US" smtClean="0"/>
              <a:pPr/>
              <a:t>3</a:t>
            </a:fld>
            <a:endParaRPr lang="en-US" dirty="0"/>
          </a:p>
        </p:txBody>
      </p:sp>
      <p:sp>
        <p:nvSpPr>
          <p:cNvPr id="4" name="Title 3"/>
          <p:cNvSpPr>
            <a:spLocks noGrp="1"/>
          </p:cNvSpPr>
          <p:nvPr>
            <p:ph type="title"/>
          </p:nvPr>
        </p:nvSpPr>
        <p:spPr/>
        <p:txBody>
          <a:bodyPr>
            <a:normAutofit/>
          </a:bodyPr>
          <a:lstStyle/>
          <a:p>
            <a:r>
              <a:rPr lang="en-US" dirty="0"/>
              <a:t>Controller’s Office Responsibilities</a:t>
            </a:r>
          </a:p>
        </p:txBody>
      </p:sp>
    </p:spTree>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solidFill>
                  <a:prstClr val="black">
                    <a:tint val="75000"/>
                  </a:prstClr>
                </a:solidFill>
              </a:rPr>
              <a:pPr/>
              <a:t>30</a:t>
            </a:fld>
            <a:endParaRPr lang="en-US" dirty="0">
              <a:solidFill>
                <a:prstClr val="black">
                  <a:tint val="75000"/>
                </a:prstClr>
              </a:solidFill>
            </a:endParaRPr>
          </a:p>
        </p:txBody>
      </p:sp>
      <p:pic>
        <p:nvPicPr>
          <p:cNvPr id="3" name="Picture 2"/>
          <p:cNvPicPr>
            <a:picLocks noChangeAspect="1"/>
          </p:cNvPicPr>
          <p:nvPr/>
        </p:nvPicPr>
        <p:blipFill>
          <a:blip r:embed="rId3"/>
          <a:stretch>
            <a:fillRect/>
          </a:stretch>
        </p:blipFill>
        <p:spPr>
          <a:xfrm>
            <a:off x="3521706" y="0"/>
            <a:ext cx="5148587" cy="6858000"/>
          </a:xfrm>
          <a:prstGeom prst="rect">
            <a:avLst/>
          </a:prstGeom>
        </p:spPr>
      </p:pic>
      <p:sp>
        <p:nvSpPr>
          <p:cNvPr id="5" name="TextBox 4"/>
          <p:cNvSpPr txBox="1"/>
          <p:nvPr/>
        </p:nvSpPr>
        <p:spPr>
          <a:xfrm>
            <a:off x="574326" y="457200"/>
            <a:ext cx="2626074" cy="954107"/>
          </a:xfrm>
          <a:prstGeom prst="rect">
            <a:avLst/>
          </a:prstGeom>
          <a:noFill/>
        </p:spPr>
        <p:txBody>
          <a:bodyPr wrap="square" rtlCol="0">
            <a:spAutoFit/>
          </a:bodyPr>
          <a:lstStyle/>
          <a:p>
            <a:pPr algn="ctr"/>
            <a:r>
              <a:rPr lang="en-US" sz="2800" b="1" dirty="0"/>
              <a:t>Cannibalization</a:t>
            </a:r>
          </a:p>
          <a:p>
            <a:pPr algn="ctr"/>
            <a:r>
              <a:rPr lang="en-US" sz="2800" b="1" dirty="0"/>
              <a:t>Request Form</a:t>
            </a:r>
          </a:p>
        </p:txBody>
      </p:sp>
    </p:spTree>
    <p:extLst>
      <p:ext uri="{BB962C8B-B14F-4D97-AF65-F5344CB8AC3E}">
        <p14:creationId xmlns:p14="http://schemas.microsoft.com/office/powerpoint/2010/main" val="3694237150"/>
      </p:ext>
    </p:extLst>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Annual Departmental Fixed Asset Inventory</a:t>
            </a:r>
          </a:p>
        </p:txBody>
      </p:sp>
      <p:sp>
        <p:nvSpPr>
          <p:cNvPr id="3" name="Text Placeholder 2"/>
          <p:cNvSpPr>
            <a:spLocks noGrp="1"/>
          </p:cNvSpPr>
          <p:nvPr>
            <p:ph type="body" idx="1"/>
          </p:nvPr>
        </p:nvSpPr>
        <p:spPr/>
        <p:txBody>
          <a:bodyPr>
            <a:normAutofit/>
          </a:bodyPr>
          <a:lstStyle/>
          <a:p>
            <a:pPr lvl="1">
              <a:buFont typeface="Wingdings" pitchFamily="2" charset="2"/>
              <a:buChar char="§"/>
            </a:pPr>
            <a:r>
              <a:rPr lang="en-US" dirty="0"/>
              <a:t>Visual verification of asset – place “Y” in Y/N column</a:t>
            </a:r>
          </a:p>
          <a:p>
            <a:pPr lvl="1">
              <a:buFont typeface="Wingdings" pitchFamily="2" charset="2"/>
              <a:buChar char="§"/>
            </a:pPr>
            <a:r>
              <a:rPr lang="en-US" dirty="0"/>
              <a:t>Note any asset updates in “Comments” column (if updates are needed, complete correct fixed asset form)</a:t>
            </a:r>
          </a:p>
          <a:p>
            <a:pPr lvl="1">
              <a:buFont typeface="Wingdings" pitchFamily="2" charset="2"/>
              <a:buChar char="§"/>
            </a:pPr>
            <a:r>
              <a:rPr lang="en-US" dirty="0"/>
              <a:t>List – IT tag (green) on spreadsheet if applicable</a:t>
            </a:r>
          </a:p>
          <a:p>
            <a:pPr lvl="1">
              <a:buFont typeface="Wingdings" pitchFamily="2" charset="2"/>
              <a:buChar char="§"/>
            </a:pPr>
            <a:r>
              <a:rPr lang="en-US" dirty="0"/>
              <a:t>Remaining useful life of six months (will be in </a:t>
            </a:r>
            <a:r>
              <a:rPr lang="en-US" dirty="0">
                <a:solidFill>
                  <a:srgbClr val="FF0000"/>
                </a:solidFill>
              </a:rPr>
              <a:t>RED</a:t>
            </a:r>
            <a:r>
              <a:rPr lang="en-US" dirty="0"/>
              <a:t>) </a:t>
            </a:r>
          </a:p>
          <a:p>
            <a:pPr lvl="2">
              <a:buClr>
                <a:schemeClr val="accent1"/>
              </a:buClr>
              <a:buFont typeface="Courier New" pitchFamily="49" charset="0"/>
              <a:buChar char="o"/>
            </a:pPr>
            <a:r>
              <a:rPr lang="en-US" sz="2200" dirty="0"/>
              <a:t>Appropriate departmental individual evaluates and recommends extension of useful life (in years) and notes in “Comments” column</a:t>
            </a:r>
          </a:p>
          <a:p>
            <a:pPr lvl="1">
              <a:buFont typeface="Wingdings" pitchFamily="2" charset="2"/>
              <a:buChar char="§"/>
            </a:pPr>
            <a:r>
              <a:rPr lang="en-US" dirty="0"/>
              <a:t>Completed inventory spreadsheet email to Lacy Ensley or send to Fixed Asset Accountant, Controller’s Office, HFR 300-O</a:t>
            </a:r>
          </a:p>
          <a:p>
            <a:pPr lvl="1">
              <a:buFont typeface="Wingdings" pitchFamily="2" charset="2"/>
              <a:buChar char="§"/>
            </a:pPr>
            <a:r>
              <a:rPr lang="en-US" dirty="0"/>
              <a:t>Copy retained in department</a:t>
            </a:r>
          </a:p>
        </p:txBody>
      </p:sp>
      <p:sp>
        <p:nvSpPr>
          <p:cNvPr id="6" name="Slide Number Placeholder 5"/>
          <p:cNvSpPr>
            <a:spLocks noGrp="1"/>
          </p:cNvSpPr>
          <p:nvPr>
            <p:ph type="sldNum" sz="quarter" idx="12"/>
          </p:nvPr>
        </p:nvSpPr>
        <p:spPr/>
        <p:txBody>
          <a:bodyPr/>
          <a:lstStyle/>
          <a:p>
            <a:fld id="{2ACBFF3C-8E98-4B66-8D4A-A2434F9F111B}" type="slidenum">
              <a:rPr lang="en-US" smtClean="0"/>
              <a:pPr/>
              <a:t>31</a:t>
            </a:fld>
            <a:endParaRPr lang="en-US" dirty="0"/>
          </a:p>
        </p:txBody>
      </p:sp>
    </p:spTree>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0E1343-6B89-4946-8D36-4C83D719C36F}"/>
              </a:ext>
            </a:extLst>
          </p:cNvPr>
          <p:cNvSpPr>
            <a:spLocks noGrp="1"/>
          </p:cNvSpPr>
          <p:nvPr>
            <p:ph type="sldNum" sz="quarter" idx="12"/>
          </p:nvPr>
        </p:nvSpPr>
        <p:spPr/>
        <p:txBody>
          <a:bodyPr/>
          <a:lstStyle/>
          <a:p>
            <a:fld id="{BA0970BF-ABD1-4474-9C2A-CA9CE1DB5337}" type="slidenum">
              <a:rPr lang="en-US" smtClean="0"/>
              <a:pPr/>
              <a:t>32</a:t>
            </a:fld>
            <a:endParaRPr lang="en-US" dirty="0"/>
          </a:p>
        </p:txBody>
      </p:sp>
      <p:pic>
        <p:nvPicPr>
          <p:cNvPr id="3" name="Picture 2">
            <a:extLst>
              <a:ext uri="{FF2B5EF4-FFF2-40B4-BE49-F238E27FC236}">
                <a16:creationId xmlns:a16="http://schemas.microsoft.com/office/drawing/2014/main" id="{3DFCA225-B06C-4313-A437-C91F743CD483}"/>
              </a:ext>
            </a:extLst>
          </p:cNvPr>
          <p:cNvPicPr>
            <a:picLocks noChangeAspect="1"/>
          </p:cNvPicPr>
          <p:nvPr/>
        </p:nvPicPr>
        <p:blipFill>
          <a:blip r:embed="rId2"/>
          <a:stretch>
            <a:fillRect/>
          </a:stretch>
        </p:blipFill>
        <p:spPr>
          <a:xfrm>
            <a:off x="1676400" y="533400"/>
            <a:ext cx="8763000" cy="5181600"/>
          </a:xfrm>
          <a:prstGeom prst="rect">
            <a:avLst/>
          </a:prstGeom>
        </p:spPr>
      </p:pic>
    </p:spTree>
    <p:extLst>
      <p:ext uri="{BB962C8B-B14F-4D97-AF65-F5344CB8AC3E}">
        <p14:creationId xmlns:p14="http://schemas.microsoft.com/office/powerpoint/2010/main" val="395142825"/>
      </p:ext>
    </p:extLst>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normAutofit/>
          </a:bodyPr>
          <a:lstStyle/>
          <a:p>
            <a:pPr algn="ctr"/>
            <a:r>
              <a:rPr lang="en-US" dirty="0"/>
              <a:t>Capital Assets - Impairments</a:t>
            </a:r>
          </a:p>
        </p:txBody>
      </p:sp>
      <p:sp>
        <p:nvSpPr>
          <p:cNvPr id="3" name="Text Placeholder 2"/>
          <p:cNvSpPr>
            <a:spLocks noGrp="1"/>
          </p:cNvSpPr>
          <p:nvPr>
            <p:ph type="body" idx="1"/>
          </p:nvPr>
        </p:nvSpPr>
        <p:spPr/>
        <p:txBody>
          <a:bodyPr>
            <a:normAutofit fontScale="25000" lnSpcReduction="20000"/>
          </a:bodyPr>
          <a:lstStyle/>
          <a:p>
            <a:r>
              <a:rPr lang="en-US" sz="8800" dirty="0"/>
              <a:t>Impairment – An asset’s service utility has declined significantly and unexpectedly</a:t>
            </a:r>
          </a:p>
          <a:p>
            <a:pPr>
              <a:buNone/>
            </a:pPr>
            <a:endParaRPr lang="en-US" sz="4000" dirty="0"/>
          </a:p>
          <a:p>
            <a:r>
              <a:rPr lang="en-US" sz="8800" dirty="0"/>
              <a:t>Common Indicators</a:t>
            </a:r>
          </a:p>
          <a:p>
            <a:pPr>
              <a:buNone/>
            </a:pPr>
            <a:endParaRPr lang="en-US" sz="5500" dirty="0"/>
          </a:p>
          <a:p>
            <a:pPr>
              <a:buNone/>
            </a:pPr>
            <a:r>
              <a:rPr lang="en-US" sz="5500" dirty="0">
                <a:solidFill>
                  <a:schemeClr val="accent6">
                    <a:lumMod val="50000"/>
                  </a:schemeClr>
                </a:solidFill>
              </a:rPr>
              <a:t>   ▪ </a:t>
            </a:r>
            <a:r>
              <a:rPr lang="en-US" sz="8000" dirty="0"/>
              <a:t>Evidence of physical damage (e.g., fire or natural  disaster)</a:t>
            </a:r>
          </a:p>
          <a:p>
            <a:pPr>
              <a:buNone/>
            </a:pPr>
            <a:r>
              <a:rPr lang="en-US" sz="8000" dirty="0"/>
              <a:t>   </a:t>
            </a:r>
            <a:r>
              <a:rPr lang="en-US" sz="8000" dirty="0">
                <a:solidFill>
                  <a:schemeClr val="accent6">
                    <a:lumMod val="50000"/>
                  </a:schemeClr>
                </a:solidFill>
              </a:rPr>
              <a:t>▪ </a:t>
            </a:r>
            <a:r>
              <a:rPr lang="en-US" sz="8000" dirty="0"/>
              <a:t>Changes in legal or environmental factors (e.g., asset does not</a:t>
            </a:r>
          </a:p>
          <a:p>
            <a:pPr>
              <a:buNone/>
            </a:pPr>
            <a:r>
              <a:rPr lang="en-US" sz="8000" dirty="0"/>
              <a:t>      meet certain requirements)</a:t>
            </a:r>
          </a:p>
          <a:p>
            <a:pPr>
              <a:buNone/>
            </a:pPr>
            <a:r>
              <a:rPr lang="en-US" sz="8000" dirty="0">
                <a:solidFill>
                  <a:schemeClr val="accent6">
                    <a:lumMod val="50000"/>
                  </a:schemeClr>
                </a:solidFill>
              </a:rPr>
              <a:t>   ▪ </a:t>
            </a:r>
            <a:r>
              <a:rPr lang="en-US" sz="8000" dirty="0"/>
              <a:t>Technological</a:t>
            </a:r>
            <a:r>
              <a:rPr lang="en-US" sz="8000" dirty="0">
                <a:solidFill>
                  <a:schemeClr val="accent6">
                    <a:lumMod val="50000"/>
                  </a:schemeClr>
                </a:solidFill>
              </a:rPr>
              <a:t> c</a:t>
            </a:r>
            <a:r>
              <a:rPr lang="en-US" sz="8000" dirty="0"/>
              <a:t>hange or obsolescence (e.g., asset outdated and </a:t>
            </a:r>
          </a:p>
          <a:p>
            <a:pPr>
              <a:buNone/>
            </a:pPr>
            <a:r>
              <a:rPr lang="en-US" sz="8000" dirty="0"/>
              <a:t>      newer asset provides better service)</a:t>
            </a:r>
          </a:p>
          <a:p>
            <a:pPr>
              <a:buNone/>
            </a:pPr>
            <a:r>
              <a:rPr lang="en-US" sz="8000" dirty="0">
                <a:solidFill>
                  <a:schemeClr val="accent6">
                    <a:lumMod val="50000"/>
                  </a:schemeClr>
                </a:solidFill>
              </a:rPr>
              <a:t>   ▪ </a:t>
            </a:r>
            <a:r>
              <a:rPr lang="en-US" sz="8000" dirty="0"/>
              <a:t>Changes in manner or duration of use (e.g., asset no longer   </a:t>
            </a:r>
          </a:p>
          <a:p>
            <a:pPr>
              <a:buNone/>
            </a:pPr>
            <a:r>
              <a:rPr lang="en-US" sz="8000" dirty="0"/>
              <a:t>      used with remaining useful life due to safety reasons)</a:t>
            </a:r>
          </a:p>
          <a:p>
            <a:pPr marL="109728" indent="0">
              <a:buSzPct val="100000"/>
              <a:buNone/>
            </a:pPr>
            <a:r>
              <a:rPr lang="en-US" sz="8000" dirty="0"/>
              <a:t>  </a:t>
            </a:r>
            <a:r>
              <a:rPr lang="en-US" sz="8000" dirty="0">
                <a:solidFill>
                  <a:schemeClr val="accent6">
                    <a:lumMod val="50000"/>
                  </a:schemeClr>
                </a:solidFill>
              </a:rPr>
              <a:t> ▪ </a:t>
            </a:r>
            <a:r>
              <a:rPr lang="en-US" sz="8000" dirty="0"/>
              <a:t>Permanent construction stoppage prior to completion of an asset     </a:t>
            </a:r>
            <a:r>
              <a:rPr lang="en-US" sz="5800" dirty="0"/>
              <a:t>	</a:t>
            </a:r>
          </a:p>
          <a:p>
            <a:pPr>
              <a:buNone/>
            </a:pPr>
            <a:endParaRPr lang="en-US" sz="4500" dirty="0"/>
          </a:p>
          <a:p>
            <a:pPr>
              <a:buNone/>
            </a:pPr>
            <a:endParaRPr lang="en-US" dirty="0">
              <a:solidFill>
                <a:schemeClr val="accent6">
                  <a:lumMod val="50000"/>
                </a:schemeClr>
              </a:solidFill>
            </a:endParaRPr>
          </a:p>
          <a:p>
            <a:pPr>
              <a:buNone/>
            </a:pPr>
            <a:r>
              <a:rPr lang="en-US" sz="5500" dirty="0">
                <a:solidFill>
                  <a:schemeClr val="accent6">
                    <a:lumMod val="50000"/>
                  </a:schemeClr>
                </a:solidFill>
              </a:rPr>
              <a:t>▶    </a:t>
            </a:r>
            <a:r>
              <a:rPr lang="en-US" sz="8800" dirty="0"/>
              <a:t>GASB Statement 42</a:t>
            </a:r>
          </a:p>
          <a:p>
            <a:pPr>
              <a:buNone/>
            </a:pPr>
            <a:r>
              <a:rPr lang="en-US" dirty="0">
                <a:solidFill>
                  <a:schemeClr val="accent6">
                    <a:lumMod val="50000"/>
                  </a:schemeClr>
                </a:solidFill>
              </a:rPr>
              <a:t>		</a:t>
            </a:r>
          </a:p>
          <a:p>
            <a:pPr>
              <a:buNone/>
            </a:pPr>
            <a:r>
              <a:rPr lang="en-US" dirty="0">
                <a:solidFill>
                  <a:schemeClr val="accent6">
                    <a:lumMod val="50000"/>
                  </a:schemeClr>
                </a:solidFill>
              </a:rPr>
              <a:t>	</a:t>
            </a:r>
          </a:p>
        </p:txBody>
      </p:sp>
      <p:sp>
        <p:nvSpPr>
          <p:cNvPr id="4" name="Slide Number Placeholder 3"/>
          <p:cNvSpPr>
            <a:spLocks noGrp="1"/>
          </p:cNvSpPr>
          <p:nvPr>
            <p:ph type="sldNum" sz="quarter" idx="12"/>
          </p:nvPr>
        </p:nvSpPr>
        <p:spPr/>
        <p:txBody>
          <a:bodyPr/>
          <a:lstStyle/>
          <a:p>
            <a:fld id="{2ACBFF3C-8E98-4B66-8D4A-A2434F9F111B}" type="slidenum">
              <a:rPr lang="en-US" smtClean="0"/>
              <a:pPr/>
              <a:t>33</a:t>
            </a:fld>
            <a:endParaRPr lang="en-US" dirty="0"/>
          </a:p>
        </p:txBody>
      </p:sp>
    </p:spTree>
  </p:cSld>
  <p:clrMapOvr>
    <a:masterClrMapping/>
  </p:clrMapOvr>
  <p:transition>
    <p:wipe dir="d"/>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0E1343-6B89-4946-8D36-4C83D719C36F}"/>
              </a:ext>
            </a:extLst>
          </p:cNvPr>
          <p:cNvSpPr>
            <a:spLocks noGrp="1"/>
          </p:cNvSpPr>
          <p:nvPr>
            <p:ph type="sldNum" sz="quarter" idx="12"/>
          </p:nvPr>
        </p:nvSpPr>
        <p:spPr/>
        <p:txBody>
          <a:bodyPr/>
          <a:lstStyle/>
          <a:p>
            <a:fld id="{BA0970BF-ABD1-4474-9C2A-CA9CE1DB5337}" type="slidenum">
              <a:rPr lang="en-US" smtClean="0"/>
              <a:pPr/>
              <a:t>34</a:t>
            </a:fld>
            <a:endParaRPr lang="en-US" dirty="0"/>
          </a:p>
        </p:txBody>
      </p:sp>
      <p:pic>
        <p:nvPicPr>
          <p:cNvPr id="3" name="Picture 2"/>
          <p:cNvPicPr>
            <a:picLocks noChangeAspect="1"/>
          </p:cNvPicPr>
          <p:nvPr/>
        </p:nvPicPr>
        <p:blipFill>
          <a:blip r:embed="rId2"/>
          <a:stretch>
            <a:fillRect/>
          </a:stretch>
        </p:blipFill>
        <p:spPr>
          <a:xfrm>
            <a:off x="0" y="1252161"/>
            <a:ext cx="12192000" cy="4353678"/>
          </a:xfrm>
          <a:prstGeom prst="rect">
            <a:avLst/>
          </a:prstGeom>
        </p:spPr>
      </p:pic>
    </p:spTree>
    <p:extLst>
      <p:ext uri="{BB962C8B-B14F-4D97-AF65-F5344CB8AC3E}">
        <p14:creationId xmlns:p14="http://schemas.microsoft.com/office/powerpoint/2010/main" val="3171984444"/>
      </p:ext>
    </p:extLst>
  </p:cSld>
  <p:clrMapOvr>
    <a:masterClrMapping/>
  </p:clrMapOvr>
  <p:transition>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pPr/>
              <a:t>35</a:t>
            </a:fld>
            <a:endParaRPr lang="en-US" dirty="0"/>
          </a:p>
        </p:txBody>
      </p:sp>
      <p:sp>
        <p:nvSpPr>
          <p:cNvPr id="3" name="Text Placeholder 2"/>
          <p:cNvSpPr>
            <a:spLocks noGrp="1"/>
          </p:cNvSpPr>
          <p:nvPr>
            <p:ph type="body" idx="4294967295"/>
          </p:nvPr>
        </p:nvSpPr>
        <p:spPr>
          <a:xfrm>
            <a:off x="1524000" y="1481138"/>
            <a:ext cx="8229600" cy="4525962"/>
          </a:xfrm>
        </p:spPr>
        <p:txBody>
          <a:bodyPr/>
          <a:lstStyle/>
          <a:p>
            <a:pPr>
              <a:buNone/>
            </a:pPr>
            <a:r>
              <a:rPr lang="en-US" dirty="0"/>
              <a:t>	</a:t>
            </a:r>
          </a:p>
          <a:p>
            <a:pPr>
              <a:buNone/>
            </a:pPr>
            <a:endParaRPr lang="en-US" dirty="0"/>
          </a:p>
        </p:txBody>
      </p:sp>
      <p:sp>
        <p:nvSpPr>
          <p:cNvPr id="8" name="Rectangle 7"/>
          <p:cNvSpPr/>
          <p:nvPr/>
        </p:nvSpPr>
        <p:spPr>
          <a:xfrm>
            <a:off x="1524000" y="152401"/>
            <a:ext cx="9144000" cy="5940088"/>
          </a:xfrm>
          <a:prstGeom prst="rect">
            <a:avLst/>
          </a:prstGeom>
        </p:spPr>
        <p:txBody>
          <a:bodyPr wrap="square">
            <a:spAutoFit/>
          </a:bodyPr>
          <a:lstStyle/>
          <a:p>
            <a:r>
              <a:rPr lang="en-US" sz="2200" b="1" dirty="0">
                <a:latin typeface="Times New Roman" panose="02020603050405020304" pitchFamily="18" charset="0"/>
                <a:ea typeface="Times New Roman" panose="02020603050405020304" pitchFamily="18" charset="0"/>
              </a:rPr>
              <a:t>QUESTIONNAIRE FOR CAPITAL ASSET IMPAIRMENTS</a:t>
            </a:r>
          </a:p>
          <a:p>
            <a:r>
              <a:rPr lang="en-US" dirty="0">
                <a:latin typeface="Times New Roman" panose="02020603050405020304" pitchFamily="18" charset="0"/>
                <a:ea typeface="Times New Roman" panose="02020603050405020304" pitchFamily="18" charset="0"/>
              </a:rPr>
              <a:t> </a:t>
            </a:r>
          </a:p>
          <a:p>
            <a:r>
              <a:rPr lang="en-US" sz="2000" dirty="0">
                <a:latin typeface="Times New Roman" panose="02020603050405020304" pitchFamily="18" charset="0"/>
                <a:ea typeface="Times New Roman" panose="02020603050405020304" pitchFamily="18" charset="0"/>
              </a:rPr>
              <a:t>1) Please list any impaired WCU capital asset as of February 26, 2021.  A capital asset is considered impaired when its service utility has declined significantly and unexpectedly.  Please refer to the information on GASB 42 provided in the email’s attachment and limit your listings to major, significant impairments.</a:t>
            </a:r>
          </a:p>
          <a:p>
            <a:r>
              <a:rPr lang="en-US" sz="2000" dirty="0">
                <a:latin typeface="Times New Roman" panose="02020603050405020304" pitchFamily="18" charset="0"/>
                <a:ea typeface="Times New Roman" panose="02020603050405020304" pitchFamily="18" charset="0"/>
              </a:rPr>
              <a:t> </a:t>
            </a:r>
          </a:p>
          <a:p>
            <a:r>
              <a:rPr lang="en-US" sz="2000" dirty="0">
                <a:latin typeface="Times New Roman" panose="02020603050405020304" pitchFamily="18" charset="0"/>
                <a:ea typeface="Times New Roman" panose="02020603050405020304" pitchFamily="18" charset="0"/>
              </a:rPr>
              <a:t> </a:t>
            </a:r>
          </a:p>
          <a:p>
            <a:r>
              <a:rPr lang="en-US" sz="2000" dirty="0">
                <a:latin typeface="Times New Roman" panose="02020603050405020304" pitchFamily="18" charset="0"/>
                <a:ea typeface="Times New Roman" panose="02020603050405020304" pitchFamily="18" charset="0"/>
              </a:rPr>
              <a:t>2) Please provide a general description of the impairment.  </a:t>
            </a:r>
          </a:p>
          <a:p>
            <a:r>
              <a:rPr lang="en-US" sz="2000" dirty="0">
                <a:latin typeface="Times New Roman" panose="02020603050405020304" pitchFamily="18" charset="0"/>
                <a:ea typeface="Times New Roman" panose="02020603050405020304" pitchFamily="18" charset="0"/>
              </a:rPr>
              <a:t> </a:t>
            </a:r>
          </a:p>
          <a:p>
            <a:r>
              <a:rPr lang="en-US" sz="2000" dirty="0">
                <a:latin typeface="Times New Roman" panose="02020603050405020304" pitchFamily="18" charset="0"/>
                <a:ea typeface="Times New Roman" panose="02020603050405020304" pitchFamily="18" charset="0"/>
              </a:rPr>
              <a:t> </a:t>
            </a:r>
          </a:p>
          <a:p>
            <a:r>
              <a:rPr lang="en-US" sz="2000" dirty="0">
                <a:latin typeface="Times New Roman" panose="02020603050405020304" pitchFamily="18" charset="0"/>
                <a:ea typeface="Times New Roman" panose="02020603050405020304" pitchFamily="18" charset="0"/>
              </a:rPr>
              <a:t>3) For any listed impaired capital asset, is the impairment temporary or permanent?</a:t>
            </a:r>
          </a:p>
          <a:p>
            <a:r>
              <a:rPr lang="en-US" sz="2000" dirty="0">
                <a:latin typeface="Times New Roman" panose="02020603050405020304" pitchFamily="18" charset="0"/>
                <a:ea typeface="Times New Roman" panose="02020603050405020304" pitchFamily="18" charset="0"/>
              </a:rPr>
              <a:t> </a:t>
            </a:r>
          </a:p>
          <a:p>
            <a:r>
              <a:rPr lang="en-US" sz="2000" dirty="0">
                <a:latin typeface="Times New Roman" panose="02020603050405020304" pitchFamily="18" charset="0"/>
                <a:ea typeface="Times New Roman" panose="02020603050405020304" pitchFamily="18" charset="0"/>
              </a:rPr>
              <a:t> </a:t>
            </a:r>
          </a:p>
          <a:p>
            <a:r>
              <a:rPr lang="en-US" sz="2000" dirty="0">
                <a:latin typeface="Times New Roman" panose="02020603050405020304" pitchFamily="18" charset="0"/>
                <a:ea typeface="Times New Roman" panose="02020603050405020304" pitchFamily="18" charset="0"/>
              </a:rPr>
              <a:t>4) For each listed impaired capital asset, what is the gross amount of the impairment loss?    </a:t>
            </a:r>
          </a:p>
          <a:p>
            <a:r>
              <a:rPr lang="en-US" sz="2000" dirty="0">
                <a:latin typeface="Times New Roman" panose="02020603050405020304" pitchFamily="18" charset="0"/>
                <a:ea typeface="Times New Roman" panose="02020603050405020304" pitchFamily="18" charset="0"/>
              </a:rPr>
              <a:t> </a:t>
            </a:r>
          </a:p>
          <a:p>
            <a:r>
              <a:rPr lang="en-US" sz="2000" dirty="0">
                <a:latin typeface="Times New Roman" panose="02020603050405020304" pitchFamily="18" charset="0"/>
                <a:ea typeface="Times New Roman" panose="02020603050405020304" pitchFamily="18" charset="0"/>
              </a:rPr>
              <a:t> </a:t>
            </a:r>
          </a:p>
          <a:p>
            <a:r>
              <a:rPr lang="en-US" sz="2000" dirty="0">
                <a:latin typeface="Times New Roman" panose="02020603050405020304" pitchFamily="18" charset="0"/>
                <a:ea typeface="Times New Roman" panose="02020603050405020304" pitchFamily="18" charset="0"/>
              </a:rPr>
              <a:t>5) For each listed impaired capital asset, what is the amount of any insurance recovery?</a:t>
            </a:r>
          </a:p>
        </p:txBody>
      </p:sp>
    </p:spTree>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Fixed Asset Policy</a:t>
            </a:r>
            <a:br>
              <a:rPr lang="en-US" sz="2400" dirty="0"/>
            </a:br>
            <a:endParaRPr lang="en-US" sz="2400" dirty="0"/>
          </a:p>
        </p:txBody>
      </p:sp>
      <p:sp>
        <p:nvSpPr>
          <p:cNvPr id="3" name="Text Placeholder 2"/>
          <p:cNvSpPr>
            <a:spLocks noGrp="1"/>
          </p:cNvSpPr>
          <p:nvPr>
            <p:ph type="body" idx="1"/>
          </p:nvPr>
        </p:nvSpPr>
        <p:spPr>
          <a:xfrm>
            <a:off x="609600" y="1066800"/>
            <a:ext cx="10972800" cy="5264945"/>
          </a:xfrm>
        </p:spPr>
        <p:txBody>
          <a:bodyPr>
            <a:normAutofit/>
          </a:bodyPr>
          <a:lstStyle/>
          <a:p>
            <a:pPr>
              <a:lnSpc>
                <a:spcPct val="150000"/>
              </a:lnSpc>
            </a:pPr>
            <a:r>
              <a:rPr lang="en-US" sz="1700" dirty="0"/>
              <a:t>Custody and Control</a:t>
            </a:r>
          </a:p>
          <a:p>
            <a:pPr lvl="1">
              <a:lnSpc>
                <a:spcPct val="150000"/>
              </a:lnSpc>
              <a:buFont typeface="Wingdings" pitchFamily="2" charset="2"/>
              <a:buChar char="§"/>
            </a:pPr>
            <a:r>
              <a:rPr lang="en-US" sz="1700" dirty="0"/>
              <a:t>Each department is responsible for maintaining inventory controls and safeguarding all assets regardless of cost.  Department/Administrative Head is required to follow the university’s policies and procedures.</a:t>
            </a:r>
          </a:p>
          <a:p>
            <a:pPr lvl="1">
              <a:lnSpc>
                <a:spcPct val="150000"/>
              </a:lnSpc>
              <a:buFont typeface="Wingdings" pitchFamily="2" charset="2"/>
              <a:buChar char="§"/>
            </a:pPr>
            <a:r>
              <a:rPr lang="en-US" sz="1700" dirty="0"/>
              <a:t>Equipment purchased through the university is property of the state and cannot be donated, traded-in (if used as partial payment on new equipment and/or not under warranty), sold, scrapped, or otherwise disposed of by the department who has custody of the equipment without prior approval from WCU’s Tagging Specialist and Surplus Property Manager (Regina Cowan).</a:t>
            </a:r>
          </a:p>
          <a:p>
            <a:r>
              <a:rPr lang="en-US" sz="1700" b="1" u="sng" dirty="0"/>
              <a:t>GRANTS</a:t>
            </a:r>
            <a:r>
              <a:rPr lang="en-US" sz="1700" dirty="0"/>
              <a:t>: Generally (rare exception), unless terms are more specific, when equipment is purchased from grants, ownership of asset belongs to the university, thus becoming state property; not individual or departmental property.</a:t>
            </a:r>
          </a:p>
          <a:p>
            <a:pPr lvl="1"/>
            <a:r>
              <a:rPr lang="en-US" sz="1600" dirty="0"/>
              <a:t>Contact Grants Accountant (ext. 2498) or Fixed Asset Accountant (ext. 2583) with any questions concerning assets purchased from grant funding</a:t>
            </a:r>
          </a:p>
          <a:p>
            <a:pPr lvl="1">
              <a:lnSpc>
                <a:spcPct val="150000"/>
              </a:lnSpc>
              <a:buFont typeface="Wingdings" pitchFamily="2" charset="2"/>
              <a:buChar char="§"/>
            </a:pPr>
            <a:endParaRPr lang="en-US" sz="1700" dirty="0"/>
          </a:p>
        </p:txBody>
      </p:sp>
      <p:sp>
        <p:nvSpPr>
          <p:cNvPr id="6" name="Slide Number Placeholder 5"/>
          <p:cNvSpPr>
            <a:spLocks noGrp="1"/>
          </p:cNvSpPr>
          <p:nvPr>
            <p:ph type="sldNum" sz="quarter" idx="12"/>
          </p:nvPr>
        </p:nvSpPr>
        <p:spPr/>
        <p:txBody>
          <a:bodyPr/>
          <a:lstStyle/>
          <a:p>
            <a:fld id="{2ACBFF3C-8E98-4B66-8D4A-A2434F9F111B}" type="slidenum">
              <a:rPr lang="en-US" smtClean="0"/>
              <a:pPr/>
              <a:t>36</a:t>
            </a:fld>
            <a:endParaRPr lang="en-US" dirty="0"/>
          </a:p>
        </p:txBody>
      </p:sp>
    </p:spTree>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a:t>Tracking is beneficial for Significant Change of Events</a:t>
            </a:r>
            <a:endParaRPr lang="en-US" dirty="0"/>
          </a:p>
        </p:txBody>
      </p:sp>
      <p:sp>
        <p:nvSpPr>
          <p:cNvPr id="3" name="Text Placeholder 2"/>
          <p:cNvSpPr>
            <a:spLocks noGrp="1"/>
          </p:cNvSpPr>
          <p:nvPr>
            <p:ph type="body" idx="1"/>
          </p:nvPr>
        </p:nvSpPr>
        <p:spPr/>
        <p:txBody>
          <a:bodyPr>
            <a:normAutofit/>
          </a:bodyPr>
          <a:lstStyle/>
          <a:p>
            <a:r>
              <a:rPr lang="en-US" dirty="0"/>
              <a:t>It is recommended that departments have internal tracking procedures for equipment not being tracked in the University’s Fixed Assets System or by IT.</a:t>
            </a:r>
          </a:p>
          <a:p>
            <a:r>
              <a:rPr lang="en-US" dirty="0"/>
              <a:t>Instances include:</a:t>
            </a:r>
          </a:p>
          <a:p>
            <a:pPr lvl="1"/>
            <a:r>
              <a:rPr lang="en-US" dirty="0"/>
              <a:t>Changes in department head </a:t>
            </a:r>
          </a:p>
          <a:p>
            <a:pPr lvl="1"/>
            <a:r>
              <a:rPr lang="en-US" dirty="0"/>
              <a:t>Department or function moving from one building to another</a:t>
            </a:r>
          </a:p>
          <a:p>
            <a:r>
              <a:rPr lang="en-US" dirty="0"/>
              <a:t>Consideration should be made to perform interim physical </a:t>
            </a:r>
            <a:r>
              <a:rPr lang="en-US" sz="2700" dirty="0"/>
              <a:t>inventories at the time of event.</a:t>
            </a:r>
          </a:p>
          <a:p>
            <a:pPr lvl="1">
              <a:buFont typeface="Arial" panose="020B0604020202020204" pitchFamily="34" charset="0"/>
              <a:buChar char="•"/>
            </a:pPr>
            <a:r>
              <a:rPr lang="en-US" dirty="0"/>
              <a:t>Based on management decision and based on risk factors and likelihood of assets becoming misplaced, not transferred, or stolen.</a:t>
            </a:r>
          </a:p>
          <a:p>
            <a:endParaRPr lang="en-US" sz="3400" dirty="0"/>
          </a:p>
          <a:p>
            <a:pPr marL="393192" lvl="1" indent="0">
              <a:buNone/>
            </a:pPr>
            <a:endParaRPr lang="en-US" sz="3400" dirty="0"/>
          </a:p>
        </p:txBody>
      </p:sp>
      <p:sp>
        <p:nvSpPr>
          <p:cNvPr id="6" name="Slide Number Placeholder 5"/>
          <p:cNvSpPr>
            <a:spLocks noGrp="1"/>
          </p:cNvSpPr>
          <p:nvPr>
            <p:ph type="sldNum" sz="quarter" idx="12"/>
          </p:nvPr>
        </p:nvSpPr>
        <p:spPr/>
        <p:txBody>
          <a:bodyPr/>
          <a:lstStyle/>
          <a:p>
            <a:fld id="{2ACBFF3C-8E98-4B66-8D4A-A2434F9F111B}" type="slidenum">
              <a:rPr lang="en-US" smtClean="0"/>
              <a:pPr/>
              <a:t>37</a:t>
            </a:fld>
            <a:endParaRPr lang="en-US" dirty="0"/>
          </a:p>
        </p:txBody>
      </p:sp>
    </p:spTree>
  </p:cSld>
  <p:clrMapOvr>
    <a:masterClrMapping/>
  </p:clrMapOvr>
  <p:transition>
    <p:wipe dir="d"/>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CBFF3C-8E98-4B66-8D4A-A2434F9F111B}" type="slidenum">
              <a:rPr lang="en-US" smtClean="0"/>
              <a:pPr/>
              <a:t>38</a:t>
            </a:fld>
            <a:endParaRPr lang="en-US" dirty="0"/>
          </a:p>
        </p:txBody>
      </p:sp>
      <p:pic>
        <p:nvPicPr>
          <p:cNvPr id="2" name="Picture 1"/>
          <p:cNvPicPr>
            <a:picLocks noChangeAspect="1"/>
          </p:cNvPicPr>
          <p:nvPr/>
        </p:nvPicPr>
        <p:blipFill>
          <a:blip r:embed="rId3"/>
          <a:stretch>
            <a:fillRect/>
          </a:stretch>
        </p:blipFill>
        <p:spPr>
          <a:xfrm>
            <a:off x="1828800" y="457201"/>
            <a:ext cx="8610600" cy="5899153"/>
          </a:xfrm>
          <a:prstGeom prst="rect">
            <a:avLst/>
          </a:prstGeom>
        </p:spPr>
      </p:pic>
      <p:sp>
        <p:nvSpPr>
          <p:cNvPr id="5" name="TextBox 4"/>
          <p:cNvSpPr txBox="1"/>
          <p:nvPr/>
        </p:nvSpPr>
        <p:spPr>
          <a:xfrm>
            <a:off x="-76200" y="457201"/>
            <a:ext cx="1793526" cy="1384995"/>
          </a:xfrm>
          <a:prstGeom prst="rect">
            <a:avLst/>
          </a:prstGeom>
          <a:noFill/>
        </p:spPr>
        <p:txBody>
          <a:bodyPr wrap="square" rtlCol="0">
            <a:spAutoFit/>
          </a:bodyPr>
          <a:lstStyle/>
          <a:p>
            <a:pPr algn="ctr"/>
            <a:r>
              <a:rPr lang="en-US" sz="2800" b="1" dirty="0">
                <a:solidFill>
                  <a:schemeClr val="bg1"/>
                </a:solidFill>
              </a:rPr>
              <a:t>Example</a:t>
            </a:r>
          </a:p>
          <a:p>
            <a:pPr algn="ctr"/>
            <a:r>
              <a:rPr lang="en-US" sz="2800" b="1" dirty="0">
                <a:solidFill>
                  <a:schemeClr val="bg1"/>
                </a:solidFill>
              </a:rPr>
              <a:t>Tracking Template</a:t>
            </a:r>
          </a:p>
        </p:txBody>
      </p:sp>
    </p:spTree>
    <p:extLst>
      <p:ext uri="{BB962C8B-B14F-4D97-AF65-F5344CB8AC3E}">
        <p14:creationId xmlns:p14="http://schemas.microsoft.com/office/powerpoint/2010/main" val="2809362786"/>
      </p:ext>
    </p:extLst>
  </p:cSld>
  <p:clrMapOvr>
    <a:masterClrMapping/>
  </p:clrMapOvr>
  <p:transition>
    <p:wipe dir="d"/>
  </p:transition>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5000">
              <a:schemeClr val="bg1">
                <a:tint val="65000"/>
                <a:satMod val="300000"/>
              </a:schemeClr>
            </a:gs>
            <a:gs pos="0">
              <a:schemeClr val="bg1">
                <a:shade val="65000"/>
                <a:satMod val="30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41567" y="1206570"/>
            <a:ext cx="6172200" cy="496824"/>
          </a:xfrm>
        </p:spPr>
        <p:txBody>
          <a:bodyPr>
            <a:normAutofit fontScale="90000"/>
          </a:bodyPr>
          <a:lstStyle/>
          <a:p>
            <a:r>
              <a:rPr lang="en-US" dirty="0">
                <a:solidFill>
                  <a:schemeClr val="bg1"/>
                </a:solidFill>
              </a:rPr>
              <a:t>Western Carolina University</a:t>
            </a:r>
          </a:p>
        </p:txBody>
      </p:sp>
      <p:sp>
        <p:nvSpPr>
          <p:cNvPr id="3" name="Subtitle 2"/>
          <p:cNvSpPr>
            <a:spLocks noGrp="1"/>
          </p:cNvSpPr>
          <p:nvPr>
            <p:ph type="subTitle" idx="1"/>
          </p:nvPr>
        </p:nvSpPr>
        <p:spPr>
          <a:xfrm>
            <a:off x="3541567" y="1621807"/>
            <a:ext cx="5143500" cy="329259"/>
          </a:xfrm>
        </p:spPr>
        <p:txBody>
          <a:bodyPr>
            <a:normAutofit fontScale="70000" lnSpcReduction="20000"/>
          </a:bodyPr>
          <a:lstStyle/>
          <a:p>
            <a:r>
              <a:rPr lang="en-US" dirty="0">
                <a:solidFill>
                  <a:schemeClr val="bg1"/>
                </a:solidFill>
              </a:rPr>
              <a:t>Division of Information Technology Asset Management</a:t>
            </a:r>
          </a:p>
        </p:txBody>
      </p:sp>
      <p:pic>
        <p:nvPicPr>
          <p:cNvPr id="5" name="Graphic 4" descr="Teacher">
            <a:extLst>
              <a:ext uri="{FF2B5EF4-FFF2-40B4-BE49-F238E27FC236}">
                <a16:creationId xmlns:a16="http://schemas.microsoft.com/office/drawing/2014/main" id="{733459FA-F82A-4240-B6B6-242348B407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43602" y="2759475"/>
            <a:ext cx="2286000" cy="2286000"/>
          </a:xfrm>
          <a:prstGeom prst="rect">
            <a:avLst/>
          </a:prstGeom>
        </p:spPr>
      </p:pic>
      <p:sp>
        <p:nvSpPr>
          <p:cNvPr id="4" name="TextBox 3">
            <a:extLst>
              <a:ext uri="{FF2B5EF4-FFF2-40B4-BE49-F238E27FC236}">
                <a16:creationId xmlns:a16="http://schemas.microsoft.com/office/drawing/2014/main" id="{FAC102EB-7017-4391-B879-782E86928F61}"/>
              </a:ext>
            </a:extLst>
          </p:cNvPr>
          <p:cNvSpPr txBox="1"/>
          <p:nvPr/>
        </p:nvSpPr>
        <p:spPr>
          <a:xfrm>
            <a:off x="1981200" y="3254665"/>
            <a:ext cx="3581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Jason Pry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IT Asset Manager</a:t>
            </a:r>
          </a:p>
        </p:txBody>
      </p:sp>
      <p:sp>
        <p:nvSpPr>
          <p:cNvPr id="6" name="TextBox 5">
            <a:extLst>
              <a:ext uri="{FF2B5EF4-FFF2-40B4-BE49-F238E27FC236}">
                <a16:creationId xmlns:a16="http://schemas.microsoft.com/office/drawing/2014/main" id="{AA6CE5D6-5AB3-4399-8664-F79A1969FA78}"/>
              </a:ext>
            </a:extLst>
          </p:cNvPr>
          <p:cNvSpPr txBox="1"/>
          <p:nvPr/>
        </p:nvSpPr>
        <p:spPr>
          <a:xfrm>
            <a:off x="6113317" y="4676143"/>
            <a:ext cx="2116285" cy="369332"/>
          </a:xfrm>
          <a:prstGeom prst="rect">
            <a:avLst/>
          </a:prstGeom>
          <a:noFill/>
        </p:spPr>
        <p:txBody>
          <a:bodyPr wrap="none" rtlCol="0">
            <a:spAutoFit/>
          </a:bodyPr>
          <a:lstStyle/>
          <a:p>
            <a:r>
              <a:rPr lang="en-US" dirty="0">
                <a:solidFill>
                  <a:schemeClr val="bg1"/>
                </a:solidFill>
              </a:rPr>
              <a:t>Questions? Ext. 2734</a:t>
            </a:r>
          </a:p>
        </p:txBody>
      </p:sp>
    </p:spTree>
    <p:extLst>
      <p:ext uri="{BB962C8B-B14F-4D97-AF65-F5344CB8AC3E}">
        <p14:creationId xmlns:p14="http://schemas.microsoft.com/office/powerpoint/2010/main" val="2143422417"/>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12115800" cy="1858962"/>
          </a:xfrm>
        </p:spPr>
        <p:txBody>
          <a:bodyPr>
            <a:normAutofit/>
          </a:bodyPr>
          <a:lstStyle/>
          <a:p>
            <a:pPr algn="ctr"/>
            <a:r>
              <a:rPr lang="en-US" sz="2800" dirty="0"/>
              <a:t>Fixed Asset Policy</a:t>
            </a:r>
            <a:br>
              <a:rPr lang="en-US" sz="2800" dirty="0"/>
            </a:br>
            <a:r>
              <a:rPr lang="en-US" sz="2800" dirty="0"/>
              <a:t>Fixed Asset Coordinator (FAC) Procedures and Responsibilities</a:t>
            </a:r>
            <a:br>
              <a:rPr lang="en-US" sz="2800" dirty="0"/>
            </a:br>
            <a:r>
              <a:rPr lang="en-US" sz="2800" dirty="0"/>
              <a:t>Fixed Asset Coordinator </a:t>
            </a:r>
            <a:r>
              <a:rPr lang="en-US" sz="2800" dirty="0" err="1"/>
              <a:t>Powerpoint</a:t>
            </a:r>
            <a:r>
              <a:rPr lang="en-US" sz="2800" dirty="0"/>
              <a:t> Presentation</a:t>
            </a:r>
          </a:p>
        </p:txBody>
      </p:sp>
      <p:sp>
        <p:nvSpPr>
          <p:cNvPr id="3" name="Text Placeholder 2"/>
          <p:cNvSpPr>
            <a:spLocks noGrp="1"/>
          </p:cNvSpPr>
          <p:nvPr>
            <p:ph type="body" idx="1"/>
          </p:nvPr>
        </p:nvSpPr>
        <p:spPr>
          <a:xfrm>
            <a:off x="1905000" y="2166257"/>
            <a:ext cx="8229600" cy="3645094"/>
          </a:xfrm>
        </p:spPr>
        <p:txBody>
          <a:bodyPr>
            <a:normAutofit fontScale="77500" lnSpcReduction="20000"/>
          </a:bodyPr>
          <a:lstStyle/>
          <a:p>
            <a:pPr algn="ctr">
              <a:buNone/>
            </a:pPr>
            <a:r>
              <a:rPr lang="en-US" dirty="0"/>
              <a:t>	</a:t>
            </a:r>
            <a:r>
              <a:rPr lang="en-US" sz="3200" dirty="0"/>
              <a:t>Information and forms available here: </a:t>
            </a:r>
            <a:r>
              <a:rPr lang="en-US" sz="3200" dirty="0">
                <a:hlinkClick r:id="rId3"/>
              </a:rPr>
              <a:t>https://www.wcu.edu/discover/campus-services-and-operations/controllers-office/fixed-assets.aspx</a:t>
            </a:r>
            <a:endParaRPr lang="en-US" sz="3200" dirty="0"/>
          </a:p>
          <a:p>
            <a:pPr>
              <a:buNone/>
            </a:pPr>
            <a:endParaRPr lang="en-US" dirty="0"/>
          </a:p>
          <a:p>
            <a:r>
              <a:rPr lang="en-US" dirty="0"/>
              <a:t>WCU’s website</a:t>
            </a:r>
          </a:p>
          <a:p>
            <a:pPr marL="109728" indent="0">
              <a:buNone/>
            </a:pPr>
            <a:endParaRPr lang="en-US" dirty="0"/>
          </a:p>
          <a:p>
            <a:r>
              <a:rPr lang="en-US" dirty="0"/>
              <a:t>Click magnifying glass and type, “Fixed Assets”</a:t>
            </a:r>
          </a:p>
          <a:p>
            <a:pPr>
              <a:buNone/>
            </a:pPr>
            <a:endParaRPr lang="en-US" dirty="0"/>
          </a:p>
          <a:p>
            <a:r>
              <a:rPr lang="en-US" dirty="0"/>
              <a:t>Select first link listed as, “Fixed Assets”</a:t>
            </a:r>
          </a:p>
          <a:p>
            <a:pPr>
              <a:buNone/>
            </a:pPr>
            <a:r>
              <a:rPr lang="en-US" dirty="0"/>
              <a:t>	</a:t>
            </a:r>
          </a:p>
        </p:txBody>
      </p:sp>
      <p:sp>
        <p:nvSpPr>
          <p:cNvPr id="4" name="Slide Number Placeholder 3"/>
          <p:cNvSpPr>
            <a:spLocks noGrp="1"/>
          </p:cNvSpPr>
          <p:nvPr>
            <p:ph type="sldNum" sz="quarter" idx="12"/>
          </p:nvPr>
        </p:nvSpPr>
        <p:spPr/>
        <p:txBody>
          <a:bodyPr/>
          <a:lstStyle/>
          <a:p>
            <a:fld id="{2ACBFF3C-8E98-4B66-8D4A-A2434F9F111B}" type="slidenum">
              <a:rPr lang="en-US" smtClean="0"/>
              <a:pPr/>
              <a:t>4</a:t>
            </a:fld>
            <a:endParaRPr lang="en-US" dirty="0"/>
          </a:p>
        </p:txBody>
      </p:sp>
    </p:spTree>
  </p:cSld>
  <p:clrMapOvr>
    <a:masterClrMapping/>
  </p:clrMapOvr>
  <p:transition>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7772400" cy="533400"/>
          </a:xfrm>
        </p:spPr>
        <p:txBody>
          <a:bodyPr>
            <a:normAutofit fontScale="90000"/>
          </a:bodyPr>
          <a:lstStyle/>
          <a:p>
            <a:r>
              <a:rPr lang="en-US" baseline="0" dirty="0">
                <a:latin typeface="Times New Roman"/>
              </a:rPr>
              <a:t>IT Assets</a:t>
            </a:r>
          </a:p>
        </p:txBody>
      </p:sp>
      <p:sp>
        <p:nvSpPr>
          <p:cNvPr id="3" name="Text Placeholder 2"/>
          <p:cNvSpPr>
            <a:spLocks noGrp="1"/>
          </p:cNvSpPr>
          <p:nvPr>
            <p:ph type="body" idx="1"/>
          </p:nvPr>
        </p:nvSpPr>
        <p:spPr>
          <a:xfrm>
            <a:off x="2362200" y="838200"/>
            <a:ext cx="7772400" cy="609600"/>
          </a:xfrm>
        </p:spPr>
        <p:txBody>
          <a:bodyPr>
            <a:normAutofit fontScale="77500" lnSpcReduction="20000"/>
          </a:bodyPr>
          <a:lstStyle/>
          <a:p>
            <a:r>
              <a:rPr lang="en-US" dirty="0"/>
              <a:t>Division of Information Technology (DoIT) charged with asset management for all IT assets that belong to WCU.</a:t>
            </a:r>
          </a:p>
          <a:p>
            <a:endParaRPr lang="en-US" dirty="0"/>
          </a:p>
        </p:txBody>
      </p:sp>
      <p:graphicFrame>
        <p:nvGraphicFramePr>
          <p:cNvPr id="7" name="Diagram 6"/>
          <p:cNvGraphicFramePr/>
          <p:nvPr/>
        </p:nvGraphicFramePr>
        <p:xfrm>
          <a:off x="2971800" y="304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FDBA6803-2853-434D-BE2D-09C49CDDF006}"/>
              </a:ext>
            </a:extLst>
          </p:cNvPr>
          <p:cNvSpPr txBox="1"/>
          <p:nvPr/>
        </p:nvSpPr>
        <p:spPr>
          <a:xfrm>
            <a:off x="665662" y="1352371"/>
            <a:ext cx="28956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Active Computers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2019 - 6,011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2020 – 5,809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Lucida Sans Unicode"/>
              </a:rPr>
              <a:t>2021 – 6,241</a:t>
            </a:r>
          </a:p>
        </p:txBody>
      </p:sp>
      <p:sp>
        <p:nvSpPr>
          <p:cNvPr id="5" name="TextBox 4">
            <a:extLst>
              <a:ext uri="{FF2B5EF4-FFF2-40B4-BE49-F238E27FC236}">
                <a16:creationId xmlns:a16="http://schemas.microsoft.com/office/drawing/2014/main" id="{468A75DA-8561-466F-8CDA-FBBA4DA8841B}"/>
              </a:ext>
            </a:extLst>
          </p:cNvPr>
          <p:cNvSpPr txBox="1"/>
          <p:nvPr/>
        </p:nvSpPr>
        <p:spPr>
          <a:xfrm>
            <a:off x="665662" y="2514600"/>
            <a:ext cx="324067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Computers Out of Warranty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2019 - 3,338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2020 – 2,898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Lucida Sans Unicode"/>
              </a:rPr>
              <a:t>2021 – 3,103</a:t>
            </a: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6" name="TextBox 5">
            <a:extLst>
              <a:ext uri="{FF2B5EF4-FFF2-40B4-BE49-F238E27FC236}">
                <a16:creationId xmlns:a16="http://schemas.microsoft.com/office/drawing/2014/main" id="{DA111BB5-2A94-4952-A04A-6AD5C19E6D72}"/>
              </a:ext>
            </a:extLst>
          </p:cNvPr>
          <p:cNvSpPr txBox="1"/>
          <p:nvPr/>
        </p:nvSpPr>
        <p:spPr>
          <a:xfrm>
            <a:off x="665662" y="3714929"/>
            <a:ext cx="362167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Computers Older than 5 Years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2019 - 1,636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2020 – 1,688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Lucida Sans Unicode"/>
              </a:rPr>
              <a:t>2021 – 1,455</a:t>
            </a: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8" name="TextBox 7">
            <a:extLst>
              <a:ext uri="{FF2B5EF4-FFF2-40B4-BE49-F238E27FC236}">
                <a16:creationId xmlns:a16="http://schemas.microsoft.com/office/drawing/2014/main" id="{E7EE64B9-EB7F-4314-B6E8-0EF8C7C7FC0A}"/>
              </a:ext>
            </a:extLst>
          </p:cNvPr>
          <p:cNvSpPr txBox="1"/>
          <p:nvPr/>
        </p:nvSpPr>
        <p:spPr>
          <a:xfrm flipH="1">
            <a:off x="665662" y="4882971"/>
            <a:ext cx="339307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Computers Older than 2010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2019 – 190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2020 – 87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Lucida Sans Unicode"/>
              </a:rPr>
              <a:t>2021 - 112</a:t>
            </a: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17" name="TextBox 16">
            <a:extLst>
              <a:ext uri="{FF2B5EF4-FFF2-40B4-BE49-F238E27FC236}">
                <a16:creationId xmlns:a16="http://schemas.microsoft.com/office/drawing/2014/main" id="{01082FB0-4FC8-45A3-945A-5F20D0D5F91A}"/>
              </a:ext>
            </a:extLst>
          </p:cNvPr>
          <p:cNvSpPr txBox="1"/>
          <p:nvPr/>
        </p:nvSpPr>
        <p:spPr>
          <a:xfrm>
            <a:off x="7982712" y="1842700"/>
            <a:ext cx="25908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Approximate Total of Purple Tagged Assets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2019 – 2,575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2020 – 2,669</a:t>
            </a:r>
          </a:p>
        </p:txBody>
      </p:sp>
    </p:spTree>
    <p:extLst>
      <p:ext uri="{BB962C8B-B14F-4D97-AF65-F5344CB8AC3E}">
        <p14:creationId xmlns:p14="http://schemas.microsoft.com/office/powerpoint/2010/main" val="116692293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IT Assets</a:t>
            </a:r>
            <a:br>
              <a:rPr lang="en-US" sz="2400" dirty="0"/>
            </a:br>
            <a:endParaRPr lang="en-US" sz="2400" dirty="0"/>
          </a:p>
        </p:txBody>
      </p:sp>
      <p:sp>
        <p:nvSpPr>
          <p:cNvPr id="6" name="Text Placeholder 2"/>
          <p:cNvSpPr>
            <a:spLocks noGrp="1"/>
          </p:cNvSpPr>
          <p:nvPr>
            <p:ph type="body" idx="1"/>
          </p:nvPr>
        </p:nvSpPr>
        <p:spPr>
          <a:xfrm>
            <a:off x="914400" y="1428928"/>
            <a:ext cx="9753600" cy="4525963"/>
          </a:xfrm>
        </p:spPr>
        <p:txBody>
          <a:bodyPr>
            <a:normAutofit fontScale="85000" lnSpcReduction="20000"/>
          </a:bodyPr>
          <a:lstStyle/>
          <a:p>
            <a:pPr lvl="0"/>
            <a:r>
              <a:rPr lang="en-US" dirty="0"/>
              <a:t>Computers</a:t>
            </a:r>
            <a:br>
              <a:rPr lang="en-US" dirty="0"/>
            </a:br>
            <a:r>
              <a:rPr lang="en-US" dirty="0"/>
              <a:t>a. Laptops &amp; tablets</a:t>
            </a:r>
            <a:br>
              <a:rPr lang="en-US" dirty="0"/>
            </a:br>
            <a:r>
              <a:rPr lang="en-US" dirty="0"/>
              <a:t>b. Desktops</a:t>
            </a:r>
          </a:p>
          <a:p>
            <a:pPr lvl="0"/>
            <a:r>
              <a:rPr lang="en-US" dirty="0"/>
              <a:t>Printers for Paw Print only</a:t>
            </a:r>
          </a:p>
          <a:p>
            <a:pPr lvl="0"/>
            <a:r>
              <a:rPr lang="en-US" dirty="0"/>
              <a:t>Servers</a:t>
            </a:r>
            <a:br>
              <a:rPr lang="en-US" dirty="0"/>
            </a:br>
            <a:r>
              <a:rPr lang="en-US" dirty="0"/>
              <a:t>a. Enterprise level</a:t>
            </a:r>
            <a:br>
              <a:rPr lang="en-US" dirty="0"/>
            </a:br>
            <a:r>
              <a:rPr lang="en-US" dirty="0"/>
              <a:t>b. Snap</a:t>
            </a:r>
          </a:p>
          <a:p>
            <a:pPr lvl="0"/>
            <a:r>
              <a:rPr lang="en-US" dirty="0"/>
              <a:t>Enterprise level networking</a:t>
            </a:r>
            <a:br>
              <a:rPr lang="en-US" dirty="0"/>
            </a:br>
            <a:r>
              <a:rPr lang="en-US" dirty="0"/>
              <a:t>a. Switches</a:t>
            </a:r>
            <a:br>
              <a:rPr lang="en-US" dirty="0"/>
            </a:br>
            <a:r>
              <a:rPr lang="en-US" dirty="0"/>
              <a:t>b. Routers</a:t>
            </a:r>
            <a:br>
              <a:rPr lang="en-US" dirty="0"/>
            </a:br>
            <a:r>
              <a:rPr lang="en-US" dirty="0"/>
              <a:t>c. Wireless APs</a:t>
            </a:r>
          </a:p>
          <a:p>
            <a:pPr lvl="0"/>
            <a:r>
              <a:rPr lang="en-US" dirty="0"/>
              <a:t>Smart boards</a:t>
            </a:r>
          </a:p>
          <a:p>
            <a:pPr lvl="0"/>
            <a:r>
              <a:rPr lang="en-US" dirty="0"/>
              <a:t>Data projectors installed in classrooms</a:t>
            </a:r>
          </a:p>
          <a:p>
            <a:pPr lvl="0"/>
            <a:r>
              <a:rPr lang="en-US" dirty="0"/>
              <a:t>All technology assets purchased by DoIT</a:t>
            </a:r>
          </a:p>
          <a:p>
            <a:endParaRPr lang="en-US" dirty="0"/>
          </a:p>
        </p:txBody>
      </p:sp>
    </p:spTree>
    <p:extLst>
      <p:ext uri="{BB962C8B-B14F-4D97-AF65-F5344CB8AC3E}">
        <p14:creationId xmlns:p14="http://schemas.microsoft.com/office/powerpoint/2010/main" val="1393088334"/>
      </p:ext>
    </p:extLst>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All IT items $5,000 and greater will be tracked by the Controller’s Office and the Department via IT database </a:t>
            </a:r>
          </a:p>
        </p:txBody>
      </p:sp>
      <p:sp>
        <p:nvSpPr>
          <p:cNvPr id="5" name="Text Placeholder 2"/>
          <p:cNvSpPr>
            <a:spLocks noGrp="1"/>
          </p:cNvSpPr>
          <p:nvPr>
            <p:ph type="body" idx="1"/>
          </p:nvPr>
        </p:nvSpPr>
        <p:spPr>
          <a:xfrm>
            <a:off x="2286000" y="2057401"/>
            <a:ext cx="7520940" cy="3579849"/>
          </a:xfrm>
        </p:spPr>
        <p:txBody>
          <a:bodyPr>
            <a:normAutofit/>
          </a:bodyPr>
          <a:lstStyle/>
          <a:p>
            <a:r>
              <a:rPr lang="en-US" dirty="0"/>
              <a:t>Please do not remove any old tags.</a:t>
            </a:r>
          </a:p>
          <a:p>
            <a:r>
              <a:rPr lang="en-US" dirty="0"/>
              <a:t>Best Practice to Check for all tags</a:t>
            </a:r>
          </a:p>
          <a:p>
            <a:r>
              <a:rPr lang="en-US" dirty="0"/>
              <a:t>Report All Tags: red, green, purple.</a:t>
            </a:r>
          </a:p>
          <a:p>
            <a:r>
              <a:rPr lang="en-US" dirty="0"/>
              <a:t>Try to Capture Serial Numbers</a:t>
            </a:r>
          </a:p>
          <a:p>
            <a:r>
              <a:rPr lang="en-US" dirty="0"/>
              <a:t>Verify all information</a:t>
            </a:r>
          </a:p>
          <a:p>
            <a:r>
              <a:rPr lang="en-US" dirty="0">
                <a:hlinkClick r:id="rId2"/>
              </a:rPr>
              <a:t>https://hulahula.wcu.edu/reports/browse/Campus%20Asset%20Reporting</a:t>
            </a:r>
            <a:endParaRPr lang="en-US" dirty="0"/>
          </a:p>
          <a:p>
            <a:pPr marL="109728" indent="0">
              <a:buNone/>
            </a:pPr>
            <a:endParaRPr lang="en-US" dirty="0"/>
          </a:p>
          <a:p>
            <a:endParaRPr lang="en-US" dirty="0"/>
          </a:p>
          <a:p>
            <a:endParaRPr lang="en-US" u="sng" dirty="0">
              <a:uFill>
                <a:solidFill>
                  <a:srgbClr val="FF0000"/>
                </a:solidFill>
              </a:uFill>
            </a:endParaRPr>
          </a:p>
        </p:txBody>
      </p:sp>
    </p:spTree>
    <p:extLst>
      <p:ext uri="{BB962C8B-B14F-4D97-AF65-F5344CB8AC3E}">
        <p14:creationId xmlns:p14="http://schemas.microsoft.com/office/powerpoint/2010/main" val="2932058438"/>
      </p:ext>
    </p:extLst>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normAutofit fontScale="90000"/>
          </a:bodyPr>
          <a:lstStyle/>
          <a:p>
            <a:r>
              <a:rPr lang="en-US" sz="2400" dirty="0"/>
              <a:t>It is highly recommended that departments track assets of significant value to their unit and highly mobile such as listed below.</a:t>
            </a:r>
            <a:br>
              <a:rPr lang="en-US" sz="2400" dirty="0"/>
            </a:br>
            <a:endParaRPr lang="en-US" sz="2400" dirty="0"/>
          </a:p>
        </p:txBody>
      </p:sp>
      <p:sp>
        <p:nvSpPr>
          <p:cNvPr id="5" name="Text Placeholder 2"/>
          <p:cNvSpPr>
            <a:spLocks noGrp="1"/>
          </p:cNvSpPr>
          <p:nvPr>
            <p:ph type="body" idx="1"/>
          </p:nvPr>
        </p:nvSpPr>
        <p:spPr>
          <a:xfrm>
            <a:off x="2286000" y="1524000"/>
            <a:ext cx="7772400" cy="4191000"/>
          </a:xfrm>
        </p:spPr>
        <p:txBody>
          <a:bodyPr>
            <a:normAutofit fontScale="62500" lnSpcReduction="20000"/>
          </a:bodyPr>
          <a:lstStyle/>
          <a:p>
            <a:pPr lvl="0"/>
            <a:r>
              <a:rPr lang="en-US" dirty="0"/>
              <a:t>Scientific equipment (including computer if needed)</a:t>
            </a:r>
          </a:p>
          <a:p>
            <a:pPr lvl="0"/>
            <a:r>
              <a:rPr lang="en-US" dirty="0"/>
              <a:t>Portable hard drives (use server space)</a:t>
            </a:r>
          </a:p>
          <a:p>
            <a:pPr lvl="0"/>
            <a:r>
              <a:rPr lang="en-US" dirty="0"/>
              <a:t>Docking Stations</a:t>
            </a:r>
          </a:p>
          <a:p>
            <a:pPr lvl="0"/>
            <a:r>
              <a:rPr lang="en-US" dirty="0"/>
              <a:t>Monitors</a:t>
            </a:r>
          </a:p>
          <a:p>
            <a:pPr lvl="0"/>
            <a:r>
              <a:rPr lang="en-US" dirty="0"/>
              <a:t>Cameras of any kind</a:t>
            </a:r>
          </a:p>
          <a:p>
            <a:pPr lvl="0"/>
            <a:r>
              <a:rPr lang="en-US" dirty="0"/>
              <a:t>Keyboards / Mice</a:t>
            </a:r>
          </a:p>
          <a:p>
            <a:pPr lvl="0"/>
            <a:r>
              <a:rPr lang="en-US" dirty="0"/>
              <a:t>Portable CD drives</a:t>
            </a:r>
          </a:p>
          <a:p>
            <a:pPr lvl="0"/>
            <a:r>
              <a:rPr lang="en-US" dirty="0"/>
              <a:t>GPS systems</a:t>
            </a:r>
          </a:p>
          <a:p>
            <a:pPr lvl="0"/>
            <a:r>
              <a:rPr lang="en-US" dirty="0"/>
              <a:t>Smart devices - PDAs, phones, etc..</a:t>
            </a:r>
          </a:p>
          <a:p>
            <a:pPr lvl="0"/>
            <a:r>
              <a:rPr lang="en-US" dirty="0"/>
              <a:t>Label makers / Scanners</a:t>
            </a:r>
          </a:p>
          <a:p>
            <a:pPr lvl="0"/>
            <a:r>
              <a:rPr lang="en-US" dirty="0"/>
              <a:t>Audio equipment</a:t>
            </a:r>
          </a:p>
          <a:p>
            <a:pPr lvl="0"/>
            <a:r>
              <a:rPr lang="en-US" dirty="0"/>
              <a:t>Specialized digital equipment - HVAC control systems, check writing machines, etc… </a:t>
            </a:r>
          </a:p>
          <a:p>
            <a:pPr lvl="0"/>
            <a:endParaRPr lang="en-US" dirty="0"/>
          </a:p>
          <a:p>
            <a:pPr>
              <a:buNone/>
            </a:pPr>
            <a:r>
              <a:rPr lang="en-US" sz="3400" spc="-100" dirty="0">
                <a:solidFill>
                  <a:schemeClr val="tx2">
                    <a:satMod val="200000"/>
                  </a:schemeClr>
                </a:solidFill>
                <a:latin typeface="+mj-lt"/>
                <a:ea typeface="+mj-ea"/>
                <a:cs typeface="+mj-cs"/>
              </a:rPr>
              <a:t>This list is not intended to be all inclusive</a:t>
            </a:r>
          </a:p>
        </p:txBody>
      </p:sp>
    </p:spTree>
    <p:extLst>
      <p:ext uri="{BB962C8B-B14F-4D97-AF65-F5344CB8AC3E}">
        <p14:creationId xmlns:p14="http://schemas.microsoft.com/office/powerpoint/2010/main" val="3047686353"/>
      </p:ext>
    </p:extLst>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9986-8AF8-460C-ACE7-A0AAE3A1C0D2}"/>
              </a:ext>
            </a:extLst>
          </p:cNvPr>
          <p:cNvSpPr>
            <a:spLocks noGrp="1"/>
          </p:cNvSpPr>
          <p:nvPr>
            <p:ph type="title"/>
          </p:nvPr>
        </p:nvSpPr>
        <p:spPr/>
        <p:txBody>
          <a:bodyPr>
            <a:normAutofit fontScale="90000"/>
          </a:bodyPr>
          <a:lstStyle/>
          <a:p>
            <a:r>
              <a:rPr lang="en-US" dirty="0"/>
              <a:t>Portable Storage – Everyone’s Responsibility</a:t>
            </a:r>
          </a:p>
        </p:txBody>
      </p:sp>
      <p:sp>
        <p:nvSpPr>
          <p:cNvPr id="3" name="Text Placeholder 2">
            <a:extLst>
              <a:ext uri="{FF2B5EF4-FFF2-40B4-BE49-F238E27FC236}">
                <a16:creationId xmlns:a16="http://schemas.microsoft.com/office/drawing/2014/main" id="{8F4168F0-521E-4554-9D79-47FCA0E8D94F}"/>
              </a:ext>
            </a:extLst>
          </p:cNvPr>
          <p:cNvSpPr>
            <a:spLocks noGrp="1"/>
          </p:cNvSpPr>
          <p:nvPr>
            <p:ph type="body" idx="1"/>
          </p:nvPr>
        </p:nvSpPr>
        <p:spPr/>
        <p:txBody>
          <a:bodyPr/>
          <a:lstStyle/>
          <a:p>
            <a:r>
              <a:rPr lang="en-US" dirty="0"/>
              <a:t>Flash Drives, External Hard Drives, SD-Cards, Removable Internal Drives, etc.</a:t>
            </a:r>
          </a:p>
          <a:p>
            <a:r>
              <a:rPr lang="en-US" dirty="0">
                <a:solidFill>
                  <a:srgbClr val="0070C0"/>
                </a:solidFill>
                <a:hlinkClick r:id="rId2"/>
              </a:rPr>
              <a:t>https://www.wcu.edu/webfiles/itsecuritymanual/Data-Handling-Procedures.pdf</a:t>
            </a:r>
            <a:endParaRPr lang="en-US" dirty="0">
              <a:solidFill>
                <a:srgbClr val="0070C0"/>
              </a:solidFill>
            </a:endParaRPr>
          </a:p>
          <a:p>
            <a:endParaRPr lang="en-US" dirty="0"/>
          </a:p>
          <a:p>
            <a:endParaRPr lang="en-US" dirty="0"/>
          </a:p>
        </p:txBody>
      </p:sp>
      <p:pic>
        <p:nvPicPr>
          <p:cNvPr id="5" name="Picture 4">
            <a:extLst>
              <a:ext uri="{FF2B5EF4-FFF2-40B4-BE49-F238E27FC236}">
                <a16:creationId xmlns:a16="http://schemas.microsoft.com/office/drawing/2014/main" id="{2358C836-1A39-48FF-AEB8-34E880D8FFE1}"/>
              </a:ext>
            </a:extLst>
          </p:cNvPr>
          <p:cNvPicPr>
            <a:picLocks noChangeAspect="1"/>
          </p:cNvPicPr>
          <p:nvPr/>
        </p:nvPicPr>
        <p:blipFill>
          <a:blip r:embed="rId3"/>
          <a:stretch>
            <a:fillRect/>
          </a:stretch>
        </p:blipFill>
        <p:spPr>
          <a:xfrm>
            <a:off x="476250" y="3581400"/>
            <a:ext cx="2266950" cy="1104900"/>
          </a:xfrm>
          <a:prstGeom prst="rect">
            <a:avLst/>
          </a:prstGeom>
        </p:spPr>
      </p:pic>
      <p:pic>
        <p:nvPicPr>
          <p:cNvPr id="6" name="Picture 5">
            <a:extLst>
              <a:ext uri="{FF2B5EF4-FFF2-40B4-BE49-F238E27FC236}">
                <a16:creationId xmlns:a16="http://schemas.microsoft.com/office/drawing/2014/main" id="{EC4054CE-823F-4877-9675-5E0A946A8CBB}"/>
              </a:ext>
            </a:extLst>
          </p:cNvPr>
          <p:cNvPicPr>
            <a:picLocks noChangeAspect="1"/>
          </p:cNvPicPr>
          <p:nvPr/>
        </p:nvPicPr>
        <p:blipFill>
          <a:blip r:embed="rId4"/>
          <a:stretch>
            <a:fillRect/>
          </a:stretch>
        </p:blipFill>
        <p:spPr>
          <a:xfrm>
            <a:off x="2743200" y="3581400"/>
            <a:ext cx="2238375" cy="923925"/>
          </a:xfrm>
          <a:prstGeom prst="rect">
            <a:avLst/>
          </a:prstGeom>
        </p:spPr>
      </p:pic>
      <p:pic>
        <p:nvPicPr>
          <p:cNvPr id="7" name="Picture 6">
            <a:extLst>
              <a:ext uri="{FF2B5EF4-FFF2-40B4-BE49-F238E27FC236}">
                <a16:creationId xmlns:a16="http://schemas.microsoft.com/office/drawing/2014/main" id="{59E7C1BB-1110-4286-A314-5666873BA129}"/>
              </a:ext>
            </a:extLst>
          </p:cNvPr>
          <p:cNvPicPr>
            <a:picLocks noChangeAspect="1"/>
          </p:cNvPicPr>
          <p:nvPr/>
        </p:nvPicPr>
        <p:blipFill>
          <a:blip r:embed="rId5"/>
          <a:stretch>
            <a:fillRect/>
          </a:stretch>
        </p:blipFill>
        <p:spPr>
          <a:xfrm>
            <a:off x="4981575" y="3581400"/>
            <a:ext cx="2266950" cy="1143000"/>
          </a:xfrm>
          <a:prstGeom prst="rect">
            <a:avLst/>
          </a:prstGeom>
        </p:spPr>
      </p:pic>
      <p:pic>
        <p:nvPicPr>
          <p:cNvPr id="8" name="Picture 7">
            <a:extLst>
              <a:ext uri="{FF2B5EF4-FFF2-40B4-BE49-F238E27FC236}">
                <a16:creationId xmlns:a16="http://schemas.microsoft.com/office/drawing/2014/main" id="{519E3943-EC2A-46EC-B027-C838482466A2}"/>
              </a:ext>
            </a:extLst>
          </p:cNvPr>
          <p:cNvPicPr>
            <a:picLocks noChangeAspect="1"/>
          </p:cNvPicPr>
          <p:nvPr/>
        </p:nvPicPr>
        <p:blipFill>
          <a:blip r:embed="rId6"/>
          <a:stretch>
            <a:fillRect/>
          </a:stretch>
        </p:blipFill>
        <p:spPr>
          <a:xfrm>
            <a:off x="7251954" y="3581400"/>
            <a:ext cx="2266950" cy="1019175"/>
          </a:xfrm>
          <a:prstGeom prst="rect">
            <a:avLst/>
          </a:prstGeom>
        </p:spPr>
      </p:pic>
      <p:pic>
        <p:nvPicPr>
          <p:cNvPr id="9" name="Picture 8">
            <a:extLst>
              <a:ext uri="{FF2B5EF4-FFF2-40B4-BE49-F238E27FC236}">
                <a16:creationId xmlns:a16="http://schemas.microsoft.com/office/drawing/2014/main" id="{25850E55-F9EE-45A2-AA0F-649AA766919D}"/>
              </a:ext>
            </a:extLst>
          </p:cNvPr>
          <p:cNvPicPr>
            <a:picLocks noChangeAspect="1"/>
          </p:cNvPicPr>
          <p:nvPr/>
        </p:nvPicPr>
        <p:blipFill>
          <a:blip r:embed="rId7"/>
          <a:stretch>
            <a:fillRect/>
          </a:stretch>
        </p:blipFill>
        <p:spPr>
          <a:xfrm>
            <a:off x="9521952" y="3581400"/>
            <a:ext cx="2295525" cy="857250"/>
          </a:xfrm>
          <a:prstGeom prst="rect">
            <a:avLst/>
          </a:prstGeom>
        </p:spPr>
      </p:pic>
      <p:pic>
        <p:nvPicPr>
          <p:cNvPr id="10" name="Picture 9">
            <a:extLst>
              <a:ext uri="{FF2B5EF4-FFF2-40B4-BE49-F238E27FC236}">
                <a16:creationId xmlns:a16="http://schemas.microsoft.com/office/drawing/2014/main" id="{BA411234-463B-4E87-A11F-C932D475F31E}"/>
              </a:ext>
            </a:extLst>
          </p:cNvPr>
          <p:cNvPicPr>
            <a:picLocks noChangeAspect="1"/>
          </p:cNvPicPr>
          <p:nvPr/>
        </p:nvPicPr>
        <p:blipFill>
          <a:blip r:embed="rId8"/>
          <a:stretch>
            <a:fillRect/>
          </a:stretch>
        </p:blipFill>
        <p:spPr>
          <a:xfrm>
            <a:off x="472251" y="4788091"/>
            <a:ext cx="2266950" cy="1019175"/>
          </a:xfrm>
          <a:prstGeom prst="rect">
            <a:avLst/>
          </a:prstGeom>
        </p:spPr>
      </p:pic>
      <p:pic>
        <p:nvPicPr>
          <p:cNvPr id="11" name="Picture 10">
            <a:extLst>
              <a:ext uri="{FF2B5EF4-FFF2-40B4-BE49-F238E27FC236}">
                <a16:creationId xmlns:a16="http://schemas.microsoft.com/office/drawing/2014/main" id="{2E236F23-FA63-4BEC-B164-CFA449327073}"/>
              </a:ext>
            </a:extLst>
          </p:cNvPr>
          <p:cNvPicPr>
            <a:picLocks noChangeAspect="1"/>
          </p:cNvPicPr>
          <p:nvPr/>
        </p:nvPicPr>
        <p:blipFill>
          <a:blip r:embed="rId9"/>
          <a:stretch>
            <a:fillRect/>
          </a:stretch>
        </p:blipFill>
        <p:spPr>
          <a:xfrm>
            <a:off x="2737676" y="4788091"/>
            <a:ext cx="2238375" cy="866775"/>
          </a:xfrm>
          <a:prstGeom prst="rect">
            <a:avLst/>
          </a:prstGeom>
        </p:spPr>
      </p:pic>
      <p:pic>
        <p:nvPicPr>
          <p:cNvPr id="12" name="Picture 11">
            <a:extLst>
              <a:ext uri="{FF2B5EF4-FFF2-40B4-BE49-F238E27FC236}">
                <a16:creationId xmlns:a16="http://schemas.microsoft.com/office/drawing/2014/main" id="{DA6DD7F4-0261-4F04-82A3-1418C0EA617A}"/>
              </a:ext>
            </a:extLst>
          </p:cNvPr>
          <p:cNvPicPr>
            <a:picLocks noChangeAspect="1"/>
          </p:cNvPicPr>
          <p:nvPr/>
        </p:nvPicPr>
        <p:blipFill>
          <a:blip r:embed="rId10"/>
          <a:stretch>
            <a:fillRect/>
          </a:stretch>
        </p:blipFill>
        <p:spPr>
          <a:xfrm>
            <a:off x="5013388" y="4785557"/>
            <a:ext cx="2266950" cy="1038225"/>
          </a:xfrm>
          <a:prstGeom prst="rect">
            <a:avLst/>
          </a:prstGeom>
        </p:spPr>
      </p:pic>
      <p:pic>
        <p:nvPicPr>
          <p:cNvPr id="13" name="Picture 12">
            <a:extLst>
              <a:ext uri="{FF2B5EF4-FFF2-40B4-BE49-F238E27FC236}">
                <a16:creationId xmlns:a16="http://schemas.microsoft.com/office/drawing/2014/main" id="{7A951B13-55E1-45FD-9FAF-40981866E388}"/>
              </a:ext>
            </a:extLst>
          </p:cNvPr>
          <p:cNvPicPr>
            <a:picLocks noChangeAspect="1"/>
          </p:cNvPicPr>
          <p:nvPr/>
        </p:nvPicPr>
        <p:blipFill>
          <a:blip r:embed="rId11"/>
          <a:stretch>
            <a:fillRect/>
          </a:stretch>
        </p:blipFill>
        <p:spPr>
          <a:xfrm>
            <a:off x="7234237" y="4803312"/>
            <a:ext cx="2266951" cy="1343025"/>
          </a:xfrm>
          <a:prstGeom prst="rect">
            <a:avLst/>
          </a:prstGeom>
        </p:spPr>
      </p:pic>
      <p:pic>
        <p:nvPicPr>
          <p:cNvPr id="14" name="Picture 13">
            <a:extLst>
              <a:ext uri="{FF2B5EF4-FFF2-40B4-BE49-F238E27FC236}">
                <a16:creationId xmlns:a16="http://schemas.microsoft.com/office/drawing/2014/main" id="{CE15BE18-C524-42B1-AD49-512062D7EC9A}"/>
              </a:ext>
            </a:extLst>
          </p:cNvPr>
          <p:cNvPicPr>
            <a:picLocks noChangeAspect="1"/>
          </p:cNvPicPr>
          <p:nvPr/>
        </p:nvPicPr>
        <p:blipFill>
          <a:blip r:embed="rId12"/>
          <a:stretch>
            <a:fillRect/>
          </a:stretch>
        </p:blipFill>
        <p:spPr>
          <a:xfrm>
            <a:off x="9454324" y="4784875"/>
            <a:ext cx="2330577" cy="1438275"/>
          </a:xfrm>
          <a:prstGeom prst="rect">
            <a:avLst/>
          </a:prstGeom>
        </p:spPr>
      </p:pic>
      <p:sp>
        <p:nvSpPr>
          <p:cNvPr id="22" name="Rectangle 21">
            <a:extLst>
              <a:ext uri="{FF2B5EF4-FFF2-40B4-BE49-F238E27FC236}">
                <a16:creationId xmlns:a16="http://schemas.microsoft.com/office/drawing/2014/main" id="{8C8DA1AF-2E2D-4A1F-BC1B-7B515B76254D}"/>
              </a:ext>
            </a:extLst>
          </p:cNvPr>
          <p:cNvSpPr/>
          <p:nvPr/>
        </p:nvSpPr>
        <p:spPr>
          <a:xfrm>
            <a:off x="476250" y="4455650"/>
            <a:ext cx="11341227" cy="26123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pic>
        <p:nvPicPr>
          <p:cNvPr id="18" name="Graphic 17" descr="Close">
            <a:extLst>
              <a:ext uri="{FF2B5EF4-FFF2-40B4-BE49-F238E27FC236}">
                <a16:creationId xmlns:a16="http://schemas.microsoft.com/office/drawing/2014/main" id="{B3513741-6147-4EF1-8F5F-BB576ADA9E7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38800" y="3828781"/>
            <a:ext cx="914400" cy="914400"/>
          </a:xfrm>
          <a:prstGeom prst="rect">
            <a:avLst/>
          </a:prstGeom>
        </p:spPr>
      </p:pic>
      <p:pic>
        <p:nvPicPr>
          <p:cNvPr id="19" name="Graphic 18" descr="Close">
            <a:extLst>
              <a:ext uri="{FF2B5EF4-FFF2-40B4-BE49-F238E27FC236}">
                <a16:creationId xmlns:a16="http://schemas.microsoft.com/office/drawing/2014/main" id="{66055461-4C98-4DBC-B002-77A7C787C74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934515" y="3828781"/>
            <a:ext cx="914400" cy="914400"/>
          </a:xfrm>
          <a:prstGeom prst="rect">
            <a:avLst/>
          </a:prstGeom>
        </p:spPr>
      </p:pic>
      <p:pic>
        <p:nvPicPr>
          <p:cNvPr id="20" name="Graphic 19" descr="Close">
            <a:extLst>
              <a:ext uri="{FF2B5EF4-FFF2-40B4-BE49-F238E27FC236}">
                <a16:creationId xmlns:a16="http://schemas.microsoft.com/office/drawing/2014/main" id="{C5364372-1E51-4E4A-AF2E-79627AF4B3B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162412" y="3828781"/>
            <a:ext cx="914400" cy="914400"/>
          </a:xfrm>
          <a:prstGeom prst="rect">
            <a:avLst/>
          </a:prstGeom>
        </p:spPr>
      </p:pic>
      <p:pic>
        <p:nvPicPr>
          <p:cNvPr id="16" name="Graphic 15" descr="Checkmark">
            <a:extLst>
              <a:ext uri="{FF2B5EF4-FFF2-40B4-BE49-F238E27FC236}">
                <a16:creationId xmlns:a16="http://schemas.microsoft.com/office/drawing/2014/main" id="{04EA2837-7A00-4A1A-A7EE-9E38C97F266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350896" y="3814552"/>
            <a:ext cx="914400" cy="914400"/>
          </a:xfrm>
          <a:prstGeom prst="rect">
            <a:avLst/>
          </a:prstGeom>
        </p:spPr>
      </p:pic>
      <p:pic>
        <p:nvPicPr>
          <p:cNvPr id="21" name="Graphic 20" descr="Checkmark">
            <a:extLst>
              <a:ext uri="{FF2B5EF4-FFF2-40B4-BE49-F238E27FC236}">
                <a16:creationId xmlns:a16="http://schemas.microsoft.com/office/drawing/2014/main" id="{555C1DAA-561F-443D-ADA6-59D043069C8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12521" y="3800074"/>
            <a:ext cx="914400" cy="914400"/>
          </a:xfrm>
          <a:prstGeom prst="rect">
            <a:avLst/>
          </a:prstGeom>
        </p:spPr>
      </p:pic>
      <p:sp>
        <p:nvSpPr>
          <p:cNvPr id="23" name="Rectangle 22">
            <a:extLst>
              <a:ext uri="{FF2B5EF4-FFF2-40B4-BE49-F238E27FC236}">
                <a16:creationId xmlns:a16="http://schemas.microsoft.com/office/drawing/2014/main" id="{471D64C9-A317-4DDB-BA99-A04AC26E17CC}"/>
              </a:ext>
            </a:extLst>
          </p:cNvPr>
          <p:cNvSpPr/>
          <p:nvPr/>
        </p:nvSpPr>
        <p:spPr>
          <a:xfrm>
            <a:off x="476250" y="3304409"/>
            <a:ext cx="11341227" cy="26123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3434432667"/>
      </p:ext>
    </p:extLst>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2200" y="152400"/>
            <a:ext cx="7520940" cy="548640"/>
          </a:xfrm>
        </p:spPr>
        <p:txBody>
          <a:bodyPr>
            <a:normAutofit fontScale="90000"/>
          </a:bodyPr>
          <a:lstStyle/>
          <a:p>
            <a:pPr algn="ctr"/>
            <a:r>
              <a:rPr lang="en-US" dirty="0"/>
              <a:t>Basic IT Asset Lifecycle</a:t>
            </a:r>
          </a:p>
        </p:txBody>
      </p:sp>
      <p:graphicFrame>
        <p:nvGraphicFramePr>
          <p:cNvPr id="6" name="Diagram 5"/>
          <p:cNvGraphicFramePr/>
          <p:nvPr/>
        </p:nvGraphicFramePr>
        <p:xfrm>
          <a:off x="3048000" y="914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5199718"/>
      </p:ext>
    </p:extLst>
  </p:cSld>
  <p:clrMapOvr>
    <a:masterClrMapping/>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5607A3-DB36-449C-A944-1DE5D0E9FF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970BF-ABD1-4474-9C2A-CA9CE1DB5337}"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000" b="0" i="0" u="none" strike="noStrike" kern="1200" cap="none" spc="0" normalizeH="0" baseline="0" noProof="0" dirty="0">
              <a:ln>
                <a:noFill/>
              </a:ln>
              <a:solidFill>
                <a:prstClr val="white"/>
              </a:solidFill>
              <a:effectLst/>
              <a:uLnTx/>
              <a:uFillTx/>
              <a:latin typeface="Lucida Sans Unicode"/>
              <a:ea typeface="+mn-ea"/>
              <a:cs typeface="+mn-cs"/>
            </a:endParaRPr>
          </a:p>
        </p:txBody>
      </p:sp>
      <p:sp>
        <p:nvSpPr>
          <p:cNvPr id="3" name="Title 2">
            <a:extLst>
              <a:ext uri="{FF2B5EF4-FFF2-40B4-BE49-F238E27FC236}">
                <a16:creationId xmlns:a16="http://schemas.microsoft.com/office/drawing/2014/main" id="{80F2B0F9-CA20-4C70-A755-452A6FB927A4}"/>
              </a:ext>
            </a:extLst>
          </p:cNvPr>
          <p:cNvSpPr>
            <a:spLocks noGrp="1"/>
          </p:cNvSpPr>
          <p:nvPr>
            <p:ph type="title"/>
          </p:nvPr>
        </p:nvSpPr>
        <p:spPr/>
        <p:txBody>
          <a:bodyPr/>
          <a:lstStyle/>
          <a:p>
            <a:r>
              <a:rPr lang="en-US" dirty="0"/>
              <a:t>Policy 67 – Definite Lifespan</a:t>
            </a:r>
          </a:p>
        </p:txBody>
      </p:sp>
      <p:sp>
        <p:nvSpPr>
          <p:cNvPr id="4" name="TextBox 3">
            <a:extLst>
              <a:ext uri="{FF2B5EF4-FFF2-40B4-BE49-F238E27FC236}">
                <a16:creationId xmlns:a16="http://schemas.microsoft.com/office/drawing/2014/main" id="{CA8067AF-8866-4C29-976B-0171A99E9159}"/>
              </a:ext>
            </a:extLst>
          </p:cNvPr>
          <p:cNvSpPr txBox="1"/>
          <p:nvPr/>
        </p:nvSpPr>
        <p:spPr>
          <a:xfrm>
            <a:off x="381000" y="1417638"/>
            <a:ext cx="114300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Lucida Sans Unicode"/>
                <a:ea typeface="+mn-ea"/>
                <a:cs typeface="+mn-cs"/>
              </a:rPr>
              <a:t>“Endpoint device”</a:t>
            </a: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 shall mean a university-owned information technology asset that includes, but is not limited to, a desktop, laptop, notebook, or tablet computer.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All devices have a definite end-of-life, which may be based upon, but is not limited to, in-service date of 5 years, end of vendor support, security vulnerabilities, or any other factor that may require that the device be decommissioned. Any device that exceeds end-of-life may be subject to one or more of the following: increased annual asset fee; limited or no IT support; limited network access; and/or other appropriate considerations.</a:t>
            </a:r>
          </a:p>
        </p:txBody>
      </p:sp>
    </p:spTree>
    <p:extLst>
      <p:ext uri="{BB962C8B-B14F-4D97-AF65-F5344CB8AC3E}">
        <p14:creationId xmlns:p14="http://schemas.microsoft.com/office/powerpoint/2010/main" val="793483713"/>
      </p:ext>
    </p:extLst>
  </p:cSld>
  <p:clrMapOvr>
    <a:masterClrMapping/>
  </p:clrMapOvr>
  <p:transition>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Acquiring IT Assets</a:t>
            </a:r>
          </a:p>
        </p:txBody>
      </p:sp>
      <p:sp>
        <p:nvSpPr>
          <p:cNvPr id="5" name="Text Placeholder 3"/>
          <p:cNvSpPr>
            <a:spLocks noGrp="1"/>
          </p:cNvSpPr>
          <p:nvPr>
            <p:ph type="body" idx="1"/>
          </p:nvPr>
        </p:nvSpPr>
        <p:spPr>
          <a:xfrm>
            <a:off x="2209800" y="1524000"/>
            <a:ext cx="7772400" cy="4572000"/>
          </a:xfrm>
        </p:spPr>
        <p:txBody>
          <a:bodyPr>
            <a:normAutofit/>
          </a:bodyPr>
          <a:lstStyle/>
          <a:p>
            <a:pPr>
              <a:buNone/>
            </a:pPr>
            <a:r>
              <a:rPr lang="en-US" dirty="0"/>
              <a:t>Quotes:</a:t>
            </a:r>
          </a:p>
          <a:p>
            <a:pPr>
              <a:buFont typeface="Wingdings" panose="05000000000000000000" pitchFamily="2" charset="2"/>
              <a:buChar char="§"/>
            </a:pPr>
            <a:r>
              <a:rPr lang="en-US" dirty="0"/>
              <a:t>Request quote at </a:t>
            </a:r>
            <a:r>
              <a:rPr lang="en-US" dirty="0">
                <a:solidFill>
                  <a:srgbClr val="0070C0"/>
                </a:solidFill>
              </a:rPr>
              <a:t>go.wcu.edu/quote</a:t>
            </a:r>
          </a:p>
          <a:p>
            <a:pPr>
              <a:buFont typeface="Wingdings" panose="05000000000000000000" pitchFamily="2" charset="2"/>
              <a:buChar char="§"/>
            </a:pPr>
            <a:r>
              <a:rPr lang="en-US" dirty="0"/>
              <a:t>Answer 3 Basic Questions for all endpoint devices ordered:</a:t>
            </a:r>
          </a:p>
          <a:p>
            <a:pPr>
              <a:buFont typeface="Wingdings" panose="05000000000000000000" pitchFamily="2" charset="2"/>
              <a:buChar char="§"/>
            </a:pPr>
            <a:r>
              <a:rPr lang="en-US" dirty="0"/>
              <a:t>1. Whom will the asset be assigned to?</a:t>
            </a:r>
          </a:p>
          <a:p>
            <a:pPr>
              <a:buFont typeface="Wingdings" panose="05000000000000000000" pitchFamily="2" charset="2"/>
              <a:buChar char="§"/>
            </a:pPr>
            <a:r>
              <a:rPr lang="en-US" dirty="0"/>
              <a:t>2. What asset will we be picking up as a One-in, One-out?</a:t>
            </a:r>
          </a:p>
          <a:p>
            <a:pPr>
              <a:buFont typeface="Wingdings" panose="05000000000000000000" pitchFamily="2" charset="2"/>
              <a:buChar char="§"/>
            </a:pPr>
            <a:r>
              <a:rPr lang="en-US" dirty="0"/>
              <a:t>3. Whom should the cart be assigned to?</a:t>
            </a:r>
          </a:p>
          <a:p>
            <a:pPr>
              <a:buFont typeface="Courier New" pitchFamily="49" charset="0"/>
              <a:buChar char="o"/>
            </a:pPr>
            <a:endParaRPr lang="en-US" dirty="0"/>
          </a:p>
          <a:p>
            <a:pPr lvl="0">
              <a:buFont typeface="Courier New" pitchFamily="49" charset="0"/>
              <a:buChar char="o"/>
            </a:pPr>
            <a:endParaRPr lang="en-US" dirty="0"/>
          </a:p>
          <a:p>
            <a:pPr>
              <a:buFont typeface="Courier New" pitchFamily="49" charset="0"/>
              <a:buChar char="o"/>
            </a:pPr>
            <a:endParaRPr lang="en-US" dirty="0"/>
          </a:p>
          <a:p>
            <a:endParaRPr lang="en-US" dirty="0"/>
          </a:p>
        </p:txBody>
      </p:sp>
    </p:spTree>
    <p:extLst>
      <p:ext uri="{BB962C8B-B14F-4D97-AF65-F5344CB8AC3E}">
        <p14:creationId xmlns:p14="http://schemas.microsoft.com/office/powerpoint/2010/main" val="4269186350"/>
      </p:ext>
    </p:extLst>
  </p:cSld>
  <p:clrMapOvr>
    <a:masterClrMapping/>
  </p:clrMapOvr>
  <p:transition>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5607A3-DB36-449C-A944-1DE5D0E9FF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970BF-ABD1-4474-9C2A-CA9CE1DB5337}"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000" b="0" i="0" u="none" strike="noStrike" kern="1200" cap="none" spc="0" normalizeH="0" baseline="0" noProof="0" dirty="0">
              <a:ln>
                <a:noFill/>
              </a:ln>
              <a:solidFill>
                <a:prstClr val="white"/>
              </a:solidFill>
              <a:effectLst/>
              <a:uLnTx/>
              <a:uFillTx/>
              <a:latin typeface="Lucida Sans Unicode"/>
              <a:ea typeface="+mn-ea"/>
              <a:cs typeface="+mn-cs"/>
            </a:endParaRPr>
          </a:p>
        </p:txBody>
      </p:sp>
      <p:sp>
        <p:nvSpPr>
          <p:cNvPr id="3" name="Title 2">
            <a:extLst>
              <a:ext uri="{FF2B5EF4-FFF2-40B4-BE49-F238E27FC236}">
                <a16:creationId xmlns:a16="http://schemas.microsoft.com/office/drawing/2014/main" id="{80F2B0F9-CA20-4C70-A755-452A6FB927A4}"/>
              </a:ext>
            </a:extLst>
          </p:cNvPr>
          <p:cNvSpPr>
            <a:spLocks noGrp="1"/>
          </p:cNvSpPr>
          <p:nvPr>
            <p:ph type="title"/>
          </p:nvPr>
        </p:nvSpPr>
        <p:spPr/>
        <p:txBody>
          <a:bodyPr/>
          <a:lstStyle/>
          <a:p>
            <a:r>
              <a:rPr lang="en-US" dirty="0"/>
              <a:t>Policy 67 – One-in, One-out</a:t>
            </a:r>
          </a:p>
        </p:txBody>
      </p:sp>
      <p:sp>
        <p:nvSpPr>
          <p:cNvPr id="4" name="TextBox 3">
            <a:extLst>
              <a:ext uri="{FF2B5EF4-FFF2-40B4-BE49-F238E27FC236}">
                <a16:creationId xmlns:a16="http://schemas.microsoft.com/office/drawing/2014/main" id="{CA8067AF-8866-4C29-976B-0171A99E9159}"/>
              </a:ext>
            </a:extLst>
          </p:cNvPr>
          <p:cNvSpPr txBox="1"/>
          <p:nvPr/>
        </p:nvSpPr>
        <p:spPr>
          <a:xfrm>
            <a:off x="381000" y="1417638"/>
            <a:ext cx="1143000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Lucida Sans Unicode"/>
                <a:ea typeface="+mn-ea"/>
                <a:cs typeface="+mn-cs"/>
              </a:rPr>
              <a:t>“Endpoint device”</a:t>
            </a: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 shall mean a university-owned information technology asset that includes, but is not limited to, a desktop, laptop, notebook, or tablet computer.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The University maintains a one-in, one-out model. At the time of purchase of a new endpoint device, an existing endpoint device will be designated for surplus.  This designated device will be picked up for surplus at the time of the new installation is made. To minimize unintentional data loss, IT will hold systems that are picked up for surplus for 45 days before proceeding with the surplus process. If the endpoint device being replaced does not fit into any of the end-of-life indicators mentioned in item 5, the device may be requested to be repurposed and reallocated to another faculty or staff member within the unit, following the Division of IT’s procedure for doing so.  However, this redeployment may only occur one time for each new endpoint device.</a:t>
            </a:r>
          </a:p>
        </p:txBody>
      </p:sp>
    </p:spTree>
    <p:extLst>
      <p:ext uri="{BB962C8B-B14F-4D97-AF65-F5344CB8AC3E}">
        <p14:creationId xmlns:p14="http://schemas.microsoft.com/office/powerpoint/2010/main" val="1659018645"/>
      </p:ext>
    </p:extLst>
  </p:cSld>
  <p:clrMapOvr>
    <a:masterClrMapping/>
  </p:clrMapOvr>
  <p:transition>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5607A3-DB36-449C-A944-1DE5D0E9FF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970BF-ABD1-4474-9C2A-CA9CE1DB5337}"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000" b="0" i="0" u="none" strike="noStrike" kern="1200" cap="none" spc="0" normalizeH="0" baseline="0" noProof="0" dirty="0">
              <a:ln>
                <a:noFill/>
              </a:ln>
              <a:solidFill>
                <a:prstClr val="white"/>
              </a:solidFill>
              <a:effectLst/>
              <a:uLnTx/>
              <a:uFillTx/>
              <a:latin typeface="Lucida Sans Unicode"/>
              <a:ea typeface="+mn-ea"/>
              <a:cs typeface="+mn-cs"/>
            </a:endParaRPr>
          </a:p>
        </p:txBody>
      </p:sp>
      <p:sp>
        <p:nvSpPr>
          <p:cNvPr id="3" name="Title 2">
            <a:extLst>
              <a:ext uri="{FF2B5EF4-FFF2-40B4-BE49-F238E27FC236}">
                <a16:creationId xmlns:a16="http://schemas.microsoft.com/office/drawing/2014/main" id="{80F2B0F9-CA20-4C70-A755-452A6FB927A4}"/>
              </a:ext>
            </a:extLst>
          </p:cNvPr>
          <p:cNvSpPr>
            <a:spLocks noGrp="1"/>
          </p:cNvSpPr>
          <p:nvPr>
            <p:ph type="title"/>
          </p:nvPr>
        </p:nvSpPr>
        <p:spPr/>
        <p:txBody>
          <a:bodyPr/>
          <a:lstStyle/>
          <a:p>
            <a:r>
              <a:rPr lang="en-US" dirty="0"/>
              <a:t>Policy 67 – Exceptions</a:t>
            </a:r>
          </a:p>
        </p:txBody>
      </p:sp>
      <p:sp>
        <p:nvSpPr>
          <p:cNvPr id="4" name="TextBox 3">
            <a:extLst>
              <a:ext uri="{FF2B5EF4-FFF2-40B4-BE49-F238E27FC236}">
                <a16:creationId xmlns:a16="http://schemas.microsoft.com/office/drawing/2014/main" id="{CA8067AF-8866-4C29-976B-0171A99E9159}"/>
              </a:ext>
            </a:extLst>
          </p:cNvPr>
          <p:cNvSpPr txBox="1"/>
          <p:nvPr/>
        </p:nvSpPr>
        <p:spPr>
          <a:xfrm>
            <a:off x="381000" y="1417638"/>
            <a:ext cx="114300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Lucida Sans Unicode"/>
                <a:ea typeface="+mn-ea"/>
                <a:cs typeface="+mn-cs"/>
              </a:rPr>
              <a:t>Exceptions include but are not necessarily limited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Lucida Sans Unicode"/>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1" i="0" u="none" strike="noStrike" kern="1200" cap="none" spc="0" normalizeH="0" baseline="0" noProof="0" dirty="0">
                <a:ln>
                  <a:noFill/>
                </a:ln>
                <a:solidFill>
                  <a:prstClr val="white"/>
                </a:solidFill>
                <a:effectLst/>
                <a:uLnTx/>
                <a:uFillTx/>
                <a:latin typeface="Lucida Sans Unicode"/>
                <a:ea typeface="+mn-ea"/>
                <a:cs typeface="+mn-cs"/>
              </a:rPr>
              <a:t>One-in, One-out Exceptions</a:t>
            </a:r>
          </a:p>
          <a:p>
            <a:pPr marL="800100" marR="0" lvl="1"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1800" b="1" i="0" u="none" strike="noStrike" kern="1200" cap="none" spc="0" normalizeH="0" baseline="0" noProof="0" dirty="0">
                <a:ln>
                  <a:noFill/>
                </a:ln>
                <a:solidFill>
                  <a:prstClr val="white"/>
                </a:solidFill>
                <a:effectLst/>
                <a:uLnTx/>
                <a:uFillTx/>
                <a:latin typeface="Lucida Sans Unicode"/>
                <a:ea typeface="+mn-ea"/>
                <a:cs typeface="+mn-cs"/>
              </a:rPr>
              <a:t>New Position?  New Project/Grant?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1" i="0" u="none" strike="noStrike" kern="1200" cap="none" spc="0" normalizeH="0" baseline="0" noProof="0" dirty="0">
                <a:ln>
                  <a:noFill/>
                </a:ln>
                <a:solidFill>
                  <a:prstClr val="white"/>
                </a:solidFill>
                <a:effectLst/>
                <a:uLnTx/>
                <a:uFillTx/>
                <a:latin typeface="Lucida Sans Unicode"/>
                <a:ea typeface="+mn-ea"/>
                <a:cs typeface="+mn-cs"/>
              </a:rPr>
              <a:t>Purchasing Exceptions</a:t>
            </a:r>
          </a:p>
          <a:p>
            <a:pPr marL="800100" marR="0" lvl="1"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Android Tablet? Vendor Required model?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Lifecycle Exceptions (new approvals yearly)</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a)  Vital system device?</a:t>
            </a:r>
          </a:p>
        </p:txBody>
      </p:sp>
      <p:sp>
        <p:nvSpPr>
          <p:cNvPr id="5" name="TextBox 4">
            <a:extLst>
              <a:ext uri="{FF2B5EF4-FFF2-40B4-BE49-F238E27FC236}">
                <a16:creationId xmlns:a16="http://schemas.microsoft.com/office/drawing/2014/main" id="{77B1CF77-F958-4FE6-BE94-B77B59254872}"/>
              </a:ext>
            </a:extLst>
          </p:cNvPr>
          <p:cNvSpPr txBox="1"/>
          <p:nvPr/>
        </p:nvSpPr>
        <p:spPr>
          <a:xfrm>
            <a:off x="762000" y="4419600"/>
            <a:ext cx="10400604" cy="147732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All exception requests must be approved by the University Computer Exception Committee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or approved by the CIO, depending on exception type.  Exceptions must be submitted via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the Endpoint Device Exception 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See </a:t>
            </a:r>
            <a:r>
              <a:rPr kumimoji="0" lang="en-US" sz="1800" b="0" i="0" u="none" strike="noStrike" kern="1200" cap="none" spc="0" normalizeH="0" baseline="0" noProof="0" dirty="0">
                <a:ln>
                  <a:noFill/>
                </a:ln>
                <a:solidFill>
                  <a:prstClr val="white"/>
                </a:solidFill>
                <a:effectLst/>
                <a:uLnTx/>
                <a:uFillTx/>
                <a:latin typeface="Lucida Sans Unicode"/>
                <a:ea typeface="+mn-ea"/>
                <a:cs typeface="+mn-cs"/>
                <a:hlinkClick r:id="rId2"/>
              </a:rPr>
              <a:t>Policy 67</a:t>
            </a:r>
            <a:endParaRPr kumimoji="0" lang="en-US" sz="1800" b="0" i="0" u="none" strike="noStrike" kern="1200" cap="none" spc="0" normalizeH="0" baseline="0" noProof="0" dirty="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1832681844"/>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C93F06-8F70-4308-A804-B01C5C0A75E2}" type="slidenum">
              <a:rPr lang="en-US" smtClean="0">
                <a:solidFill>
                  <a:prstClr val="black">
                    <a:tint val="75000"/>
                  </a:prstClr>
                </a:solidFill>
              </a:rPr>
              <a:pPr/>
              <a:t>5</a:t>
            </a:fld>
            <a:endParaRPr lang="en-US" dirty="0">
              <a:solidFill>
                <a:prstClr val="black">
                  <a:tint val="75000"/>
                </a:prstClr>
              </a:solidFill>
            </a:endParaRPr>
          </a:p>
        </p:txBody>
      </p:sp>
      <p:sp>
        <p:nvSpPr>
          <p:cNvPr id="5" name="Rectangle 4"/>
          <p:cNvSpPr/>
          <p:nvPr/>
        </p:nvSpPr>
        <p:spPr>
          <a:xfrm>
            <a:off x="1560464" y="3657600"/>
            <a:ext cx="8915400" cy="2462213"/>
          </a:xfrm>
          <a:prstGeom prst="rect">
            <a:avLst/>
          </a:prstGeom>
        </p:spPr>
        <p:txBody>
          <a:bodyPr wrap="square">
            <a:spAutoFit/>
          </a:bodyPr>
          <a:lstStyle/>
          <a:p>
            <a:endParaRPr lang="en-US" dirty="0"/>
          </a:p>
          <a:p>
            <a:pPr>
              <a:buFont typeface="Arial" panose="020B0604020202020204" pitchFamily="34" charset="0"/>
              <a:buChar char="•"/>
            </a:pPr>
            <a:r>
              <a:rPr lang="en-US" b="1" dirty="0">
                <a:solidFill>
                  <a:srgbClr val="7030A0"/>
                </a:solidFill>
              </a:rPr>
              <a:t>FIXED ASSET POLICY</a:t>
            </a:r>
            <a:endParaRPr lang="en-US" dirty="0">
              <a:solidFill>
                <a:srgbClr val="7030A0"/>
              </a:solidFill>
            </a:endParaRPr>
          </a:p>
          <a:p>
            <a:pPr>
              <a:buFont typeface="Arial" panose="020B0604020202020204" pitchFamily="34" charset="0"/>
              <a:buChar char="•"/>
            </a:pPr>
            <a:r>
              <a:rPr lang="en-US" b="1" dirty="0">
                <a:solidFill>
                  <a:srgbClr val="7030A0"/>
                </a:solidFill>
              </a:rPr>
              <a:t>FIXED ASSET COORDINATOR (FAC) PROCEDURE AND RESPONSIBILITIES</a:t>
            </a:r>
          </a:p>
          <a:p>
            <a:pPr>
              <a:buFont typeface="Arial" panose="020B0604020202020204" pitchFamily="34" charset="0"/>
              <a:buChar char="•"/>
            </a:pPr>
            <a:r>
              <a:rPr lang="en-US" b="1" dirty="0">
                <a:solidFill>
                  <a:srgbClr val="7030A0"/>
                </a:solidFill>
              </a:rPr>
              <a:t>FIXED ASSET COORDINATOR POWERPOINT PRESENTATION</a:t>
            </a:r>
          </a:p>
          <a:p>
            <a:pPr>
              <a:buFont typeface="Arial" panose="020B0604020202020204" pitchFamily="34" charset="0"/>
              <a:buChar char="•"/>
            </a:pPr>
            <a:endParaRPr lang="en-US" dirty="0"/>
          </a:p>
          <a:p>
            <a:r>
              <a:rPr lang="en-US" b="1" dirty="0">
                <a:solidFill>
                  <a:srgbClr val="7030A0"/>
                </a:solidFill>
              </a:rPr>
              <a:t>FORMS AND REPORTS     |   List of FACs</a:t>
            </a:r>
          </a:p>
          <a:p>
            <a:pPr>
              <a:buFont typeface="Arial" panose="020B0604020202020204" pitchFamily="34" charset="0"/>
              <a:buChar char="•"/>
            </a:pPr>
            <a:endParaRPr lang="en-US" dirty="0"/>
          </a:p>
          <a:p>
            <a:endParaRPr lang="en-US" sz="1400" dirty="0"/>
          </a:p>
          <a:p>
            <a:endParaRPr lang="en-US"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3469" y="1219200"/>
            <a:ext cx="8749390" cy="2554865"/>
          </a:xfrm>
          <a:prstGeom prst="rect">
            <a:avLst/>
          </a:prstGeom>
        </p:spPr>
      </p:pic>
      <p:sp>
        <p:nvSpPr>
          <p:cNvPr id="3" name="Rectangle 2"/>
          <p:cNvSpPr/>
          <p:nvPr/>
        </p:nvSpPr>
        <p:spPr>
          <a:xfrm>
            <a:off x="1643469" y="613327"/>
            <a:ext cx="2259145" cy="584775"/>
          </a:xfrm>
          <a:prstGeom prst="rect">
            <a:avLst/>
          </a:prstGeom>
        </p:spPr>
        <p:txBody>
          <a:bodyPr wrap="none">
            <a:spAutoFit/>
          </a:bodyPr>
          <a:lstStyle/>
          <a:p>
            <a:pPr fontAlgn="base"/>
            <a:r>
              <a:rPr lang="en-US" sz="3200" b="1" dirty="0">
                <a:solidFill>
                  <a:srgbClr val="66288B"/>
                </a:solidFill>
                <a:latin typeface="freight-sans-pro-n4"/>
              </a:rPr>
              <a:t>Fixed Assets</a:t>
            </a:r>
            <a:endParaRPr lang="en-US" sz="3200" b="1" i="0" dirty="0">
              <a:solidFill>
                <a:srgbClr val="66288B"/>
              </a:solidFill>
              <a:effectLst/>
              <a:latin typeface="freight-sans-pro-n4"/>
            </a:endParaRPr>
          </a:p>
        </p:txBody>
      </p:sp>
    </p:spTree>
    <p:extLst>
      <p:ext uri="{BB962C8B-B14F-4D97-AF65-F5344CB8AC3E}">
        <p14:creationId xmlns:p14="http://schemas.microsoft.com/office/powerpoint/2010/main" val="4102965295"/>
      </p:ext>
    </p:extLst>
  </p:cSld>
  <p:clrMapOvr>
    <a:masterClrMapping/>
  </p:clrMapOvr>
  <p:transition>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Acquiring IT Assets</a:t>
            </a:r>
          </a:p>
        </p:txBody>
      </p:sp>
      <p:sp>
        <p:nvSpPr>
          <p:cNvPr id="5" name="Text Placeholder 3"/>
          <p:cNvSpPr>
            <a:spLocks noGrp="1"/>
          </p:cNvSpPr>
          <p:nvPr>
            <p:ph type="body" idx="1"/>
          </p:nvPr>
        </p:nvSpPr>
        <p:spPr>
          <a:xfrm>
            <a:off x="2209800" y="1524000"/>
            <a:ext cx="7772400" cy="4572000"/>
          </a:xfrm>
        </p:spPr>
        <p:txBody>
          <a:bodyPr>
            <a:normAutofit fontScale="92500"/>
          </a:bodyPr>
          <a:lstStyle/>
          <a:p>
            <a:pPr>
              <a:buNone/>
            </a:pPr>
            <a:r>
              <a:rPr lang="en-US" dirty="0"/>
              <a:t>Purchasing:</a:t>
            </a:r>
          </a:p>
          <a:p>
            <a:pPr>
              <a:buFont typeface="Wingdings" pitchFamily="2" charset="2"/>
              <a:buChar char="§"/>
            </a:pPr>
            <a:r>
              <a:rPr lang="en-US" dirty="0"/>
              <a:t>Department submits requisition to the Purchasing Department for purchase.</a:t>
            </a:r>
          </a:p>
          <a:p>
            <a:pPr lvl="0">
              <a:buFont typeface="Wingdings" pitchFamily="2" charset="2"/>
              <a:buChar char="§"/>
            </a:pPr>
            <a:r>
              <a:rPr lang="en-US" dirty="0"/>
              <a:t>Your Purchase isn’t made until your department Processes the Cart in </a:t>
            </a:r>
            <a:r>
              <a:rPr lang="en-US" dirty="0" err="1"/>
              <a:t>Catamart</a:t>
            </a:r>
            <a:endParaRPr lang="en-US" dirty="0"/>
          </a:p>
          <a:p>
            <a:pPr lvl="0">
              <a:buFont typeface="Wingdings" pitchFamily="2" charset="2"/>
              <a:buChar char="§"/>
            </a:pPr>
            <a:r>
              <a:rPr lang="en-US" dirty="0"/>
              <a:t>Purchasing places order for asset with “ship to” address </a:t>
            </a:r>
            <a:r>
              <a:rPr lang="en-US" b="1" dirty="0">
                <a:solidFill>
                  <a:srgbClr val="FF0000"/>
                </a:solidFill>
              </a:rPr>
              <a:t>specified by IT </a:t>
            </a:r>
            <a:r>
              <a:rPr lang="en-US" b="1" dirty="0"/>
              <a:t>(currently warehouse).  </a:t>
            </a:r>
            <a:r>
              <a:rPr lang="en-US" b="1" dirty="0">
                <a:solidFill>
                  <a:srgbClr val="FF0000"/>
                </a:solidFill>
              </a:rPr>
              <a:t>If you purchase directly from vendor make sure the asset is processed by IT.</a:t>
            </a:r>
          </a:p>
          <a:p>
            <a:pPr>
              <a:buFont typeface="Wingdings" pitchFamily="2" charset="2"/>
              <a:buChar char="§"/>
            </a:pPr>
            <a:r>
              <a:rPr lang="en-US" dirty="0"/>
              <a:t>Asset arrives at WCU and is processed by IT</a:t>
            </a:r>
          </a:p>
          <a:p>
            <a:pPr>
              <a:buFont typeface="Wingdings" pitchFamily="2" charset="2"/>
              <a:buChar char="§"/>
            </a:pPr>
            <a:endParaRPr lang="en-US" dirty="0"/>
          </a:p>
          <a:p>
            <a:pPr>
              <a:buFont typeface="Courier New" pitchFamily="49" charset="0"/>
              <a:buChar char="o"/>
            </a:pPr>
            <a:endParaRPr lang="en-US" dirty="0"/>
          </a:p>
          <a:p>
            <a:pPr lvl="0">
              <a:buFont typeface="Courier New" pitchFamily="49" charset="0"/>
              <a:buChar char="o"/>
            </a:pPr>
            <a:endParaRPr lang="en-US" dirty="0"/>
          </a:p>
          <a:p>
            <a:pPr>
              <a:buFont typeface="Courier New" pitchFamily="49" charset="0"/>
              <a:buChar char="o"/>
            </a:pPr>
            <a:endParaRPr lang="en-US" dirty="0"/>
          </a:p>
          <a:p>
            <a:endParaRPr lang="en-US" dirty="0"/>
          </a:p>
        </p:txBody>
      </p:sp>
    </p:spTree>
    <p:extLst>
      <p:ext uri="{BB962C8B-B14F-4D97-AF65-F5344CB8AC3E}">
        <p14:creationId xmlns:p14="http://schemas.microsoft.com/office/powerpoint/2010/main" val="3050562209"/>
      </p:ext>
    </p:extLst>
  </p:cSld>
  <p:clrMapOvr>
    <a:masterClrMapping/>
  </p:clrMapOvr>
  <p:transition>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Deploy Assets</a:t>
            </a:r>
          </a:p>
        </p:txBody>
      </p:sp>
      <p:sp>
        <p:nvSpPr>
          <p:cNvPr id="5" name="Text Placeholder 2"/>
          <p:cNvSpPr>
            <a:spLocks noGrp="1"/>
          </p:cNvSpPr>
          <p:nvPr>
            <p:ph type="body" idx="1"/>
          </p:nvPr>
        </p:nvSpPr>
        <p:spPr>
          <a:xfrm>
            <a:off x="1828800" y="1524000"/>
            <a:ext cx="8305800" cy="4191000"/>
          </a:xfrm>
        </p:spPr>
        <p:txBody>
          <a:bodyPr>
            <a:normAutofit fontScale="70000" lnSpcReduction="20000"/>
          </a:bodyPr>
          <a:lstStyle/>
          <a:p>
            <a:pPr>
              <a:buNone/>
            </a:pPr>
            <a:r>
              <a:rPr lang="en-US" sz="3900" dirty="0"/>
              <a:t>Desktop Services:</a:t>
            </a:r>
          </a:p>
          <a:p>
            <a:pPr>
              <a:buNone/>
            </a:pPr>
            <a:endParaRPr lang="en-US" sz="3900" dirty="0"/>
          </a:p>
          <a:p>
            <a:r>
              <a:rPr lang="en-US" sz="3900" dirty="0"/>
              <a:t>Assets are tagged and information is recorded into Cherwell.</a:t>
            </a:r>
          </a:p>
          <a:p>
            <a:pPr lvl="0"/>
            <a:r>
              <a:rPr lang="en-US" sz="3900" dirty="0"/>
              <a:t>If asset is a computer, it is prepped for WCU standards (imaging, deployment).</a:t>
            </a:r>
          </a:p>
          <a:p>
            <a:r>
              <a:rPr lang="en-US" sz="3900" dirty="0"/>
              <a:t>Asset is delivered to client and the Helpdesk is notified if additional setup is needed.</a:t>
            </a:r>
          </a:p>
          <a:p>
            <a:r>
              <a:rPr lang="en-US" sz="3900" dirty="0"/>
              <a:t>One-in, One-out Device is picked up and held for 45 days</a:t>
            </a:r>
          </a:p>
          <a:p>
            <a:pPr marL="68580" indent="0">
              <a:buNone/>
            </a:pPr>
            <a:endParaRPr lang="en-US" sz="3900" dirty="0"/>
          </a:p>
          <a:p>
            <a:endParaRPr lang="en-US" dirty="0"/>
          </a:p>
        </p:txBody>
      </p:sp>
    </p:spTree>
    <p:extLst>
      <p:ext uri="{BB962C8B-B14F-4D97-AF65-F5344CB8AC3E}">
        <p14:creationId xmlns:p14="http://schemas.microsoft.com/office/powerpoint/2010/main" val="3695905623"/>
      </p:ext>
    </p:extLst>
  </p:cSld>
  <p:clrMapOvr>
    <a:masterClrMapping/>
  </p:clrMapOvr>
  <p:transition>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Manage Assets</a:t>
            </a:r>
            <a:br>
              <a:rPr lang="en-US" dirty="0"/>
            </a:br>
            <a:endParaRPr lang="en-US" dirty="0"/>
          </a:p>
        </p:txBody>
      </p:sp>
      <p:sp>
        <p:nvSpPr>
          <p:cNvPr id="5" name="Text Placeholder 2"/>
          <p:cNvSpPr>
            <a:spLocks noGrp="1"/>
          </p:cNvSpPr>
          <p:nvPr>
            <p:ph type="body" idx="1"/>
          </p:nvPr>
        </p:nvSpPr>
        <p:spPr>
          <a:xfrm>
            <a:off x="2438400" y="1447800"/>
            <a:ext cx="7772400" cy="4572000"/>
          </a:xfrm>
          <a:noFill/>
        </p:spPr>
        <p:txBody>
          <a:bodyPr>
            <a:normAutofit fontScale="92500" lnSpcReduction="20000"/>
          </a:bodyPr>
          <a:lstStyle/>
          <a:p>
            <a:r>
              <a:rPr lang="en-US" dirty="0"/>
              <a:t>The Division of Information Technology uses an inventory management system to track university owned technology assets called Cherwell.</a:t>
            </a:r>
          </a:p>
          <a:p>
            <a:r>
              <a:rPr lang="en-US" dirty="0"/>
              <a:t>All IT assets that are being moved from one location to another must have an</a:t>
            </a:r>
            <a:r>
              <a:rPr lang="en-US" b="1" dirty="0">
                <a:solidFill>
                  <a:srgbClr val="FF0000"/>
                </a:solidFill>
              </a:rPr>
              <a:t> Asset Control Form</a:t>
            </a:r>
            <a:r>
              <a:rPr lang="en-US" b="0" dirty="0"/>
              <a:t> </a:t>
            </a:r>
            <a:r>
              <a:rPr lang="en-US" dirty="0"/>
              <a:t>completed for the move.</a:t>
            </a:r>
          </a:p>
          <a:p>
            <a:r>
              <a:rPr lang="en-US" dirty="0"/>
              <a:t>Old IT assets may not be prepped for new asset processes.  These are being manually tagged and entered when they are discovered.</a:t>
            </a:r>
          </a:p>
          <a:p>
            <a:r>
              <a:rPr lang="en-US" dirty="0"/>
              <a:t>IT assets that are stolen or lost should be reported immediately to DoIT and proper authorities, and an </a:t>
            </a:r>
            <a:r>
              <a:rPr lang="en-US" b="1" dirty="0">
                <a:solidFill>
                  <a:srgbClr val="FF0000"/>
                </a:solidFill>
              </a:rPr>
              <a:t>ACF</a:t>
            </a:r>
            <a:r>
              <a:rPr lang="en-US" dirty="0"/>
              <a:t> must be submitted.</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90370957"/>
      </p:ext>
    </p:extLst>
  </p:cSld>
  <p:clrMapOvr>
    <a:masterClrMapping/>
  </p:clrMapOvr>
  <p:transition>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27C01-E17A-42BC-A0C2-3618633C101F}"/>
              </a:ext>
            </a:extLst>
          </p:cNvPr>
          <p:cNvSpPr>
            <a:spLocks noGrp="1"/>
          </p:cNvSpPr>
          <p:nvPr>
            <p:ph type="title"/>
          </p:nvPr>
        </p:nvSpPr>
        <p:spPr/>
        <p:txBody>
          <a:bodyPr>
            <a:normAutofit/>
          </a:bodyPr>
          <a:lstStyle/>
          <a:p>
            <a:r>
              <a:rPr lang="en-US" dirty="0"/>
              <a:t>Asset Control Form</a:t>
            </a:r>
          </a:p>
        </p:txBody>
      </p:sp>
      <p:sp>
        <p:nvSpPr>
          <p:cNvPr id="3" name="Text Placeholder 2">
            <a:extLst>
              <a:ext uri="{FF2B5EF4-FFF2-40B4-BE49-F238E27FC236}">
                <a16:creationId xmlns:a16="http://schemas.microsoft.com/office/drawing/2014/main" id="{60BF0B3F-230A-419D-888C-D907AD6A3660}"/>
              </a:ext>
            </a:extLst>
          </p:cNvPr>
          <p:cNvSpPr>
            <a:spLocks noGrp="1"/>
          </p:cNvSpPr>
          <p:nvPr>
            <p:ph type="body" idx="1"/>
          </p:nvPr>
        </p:nvSpPr>
        <p:spPr/>
        <p:txBody>
          <a:bodyPr/>
          <a:lstStyle/>
          <a:p>
            <a:r>
              <a:rPr lang="en-US" dirty="0"/>
              <a:t>Staff/Faculty should be able to create an Asset Control Form</a:t>
            </a:r>
          </a:p>
          <a:p>
            <a:r>
              <a:rPr lang="en-US" dirty="0"/>
              <a:t>Go to Help.WCU.edu</a:t>
            </a:r>
          </a:p>
        </p:txBody>
      </p:sp>
      <p:pic>
        <p:nvPicPr>
          <p:cNvPr id="5" name="Picture 4">
            <a:extLst>
              <a:ext uri="{FF2B5EF4-FFF2-40B4-BE49-F238E27FC236}">
                <a16:creationId xmlns:a16="http://schemas.microsoft.com/office/drawing/2014/main" id="{4AA5850A-91BD-45AF-81B6-DFFBA6E99F86}"/>
              </a:ext>
            </a:extLst>
          </p:cNvPr>
          <p:cNvPicPr>
            <a:picLocks noChangeAspect="1"/>
          </p:cNvPicPr>
          <p:nvPr/>
        </p:nvPicPr>
        <p:blipFill>
          <a:blip r:embed="rId2"/>
          <a:stretch>
            <a:fillRect/>
          </a:stretch>
        </p:blipFill>
        <p:spPr>
          <a:xfrm>
            <a:off x="2278493" y="2438400"/>
            <a:ext cx="7635014" cy="3429000"/>
          </a:xfrm>
          <a:prstGeom prst="rect">
            <a:avLst/>
          </a:prstGeom>
        </p:spPr>
      </p:pic>
    </p:spTree>
    <p:extLst>
      <p:ext uri="{BB962C8B-B14F-4D97-AF65-F5344CB8AC3E}">
        <p14:creationId xmlns:p14="http://schemas.microsoft.com/office/powerpoint/2010/main" val="2467879583"/>
      </p:ext>
    </p:extLst>
  </p:cSld>
  <p:clrMapOvr>
    <a:masterClrMapping/>
  </p:clrMapOvr>
  <p:transition>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1" y="0"/>
            <a:ext cx="9143999" cy="6858000"/>
          </a:xfrm>
          <a:prstGeom prst="rect">
            <a:avLst/>
          </a:prstGeom>
        </p:spPr>
      </p:pic>
      <p:sp>
        <p:nvSpPr>
          <p:cNvPr id="3" name="TextBox 2"/>
          <p:cNvSpPr txBox="1"/>
          <p:nvPr/>
        </p:nvSpPr>
        <p:spPr>
          <a:xfrm>
            <a:off x="6707318" y="3124201"/>
            <a:ext cx="3429000" cy="461665"/>
          </a:xfrm>
          <a:prstGeom prst="rect">
            <a:avLst/>
          </a:prstGeom>
          <a:solidFill>
            <a:srgbClr val="7030A0">
              <a:alpha val="22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To locate an asset, first enter appropriate tag number here and click find.</a:t>
            </a:r>
          </a:p>
        </p:txBody>
      </p:sp>
      <p:cxnSp>
        <p:nvCxnSpPr>
          <p:cNvPr id="9" name="Straight Arrow Connector 8"/>
          <p:cNvCxnSpPr/>
          <p:nvPr/>
        </p:nvCxnSpPr>
        <p:spPr>
          <a:xfrm flipH="1" flipV="1">
            <a:off x="3124200" y="838200"/>
            <a:ext cx="3505200" cy="2438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4038600" y="838200"/>
            <a:ext cx="2590800" cy="2438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4876800" y="838200"/>
            <a:ext cx="1752600" cy="2438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2068C5D-4E54-438D-8363-18024FEF45B1}"/>
              </a:ext>
            </a:extLst>
          </p:cNvPr>
          <p:cNvSpPr txBox="1"/>
          <p:nvPr/>
        </p:nvSpPr>
        <p:spPr>
          <a:xfrm>
            <a:off x="2689860" y="655022"/>
            <a:ext cx="34977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IT</a:t>
            </a:r>
          </a:p>
        </p:txBody>
      </p:sp>
      <p:sp>
        <p:nvSpPr>
          <p:cNvPr id="6" name="TextBox 5">
            <a:extLst>
              <a:ext uri="{FF2B5EF4-FFF2-40B4-BE49-F238E27FC236}">
                <a16:creationId xmlns:a16="http://schemas.microsoft.com/office/drawing/2014/main" id="{FB74D5A2-CD7D-4D0A-8C3F-426785B0D2BC}"/>
              </a:ext>
            </a:extLst>
          </p:cNvPr>
          <p:cNvSpPr txBox="1"/>
          <p:nvPr/>
        </p:nvSpPr>
        <p:spPr>
          <a:xfrm>
            <a:off x="3444384" y="649224"/>
            <a:ext cx="58702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WCU</a:t>
            </a:r>
          </a:p>
        </p:txBody>
      </p:sp>
      <p:sp>
        <p:nvSpPr>
          <p:cNvPr id="8" name="TextBox 7">
            <a:extLst>
              <a:ext uri="{FF2B5EF4-FFF2-40B4-BE49-F238E27FC236}">
                <a16:creationId xmlns:a16="http://schemas.microsoft.com/office/drawing/2014/main" id="{663216B5-F340-47D0-8BB8-AD87DF5B29C2}"/>
              </a:ext>
            </a:extLst>
          </p:cNvPr>
          <p:cNvSpPr txBox="1"/>
          <p:nvPr/>
        </p:nvSpPr>
        <p:spPr>
          <a:xfrm>
            <a:off x="4436152" y="643128"/>
            <a:ext cx="33855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W</a:t>
            </a:r>
          </a:p>
        </p:txBody>
      </p:sp>
    </p:spTree>
    <p:extLst>
      <p:ext uri="{BB962C8B-B14F-4D97-AF65-F5344CB8AC3E}">
        <p14:creationId xmlns:p14="http://schemas.microsoft.com/office/powerpoint/2010/main" val="1649432520"/>
      </p:ext>
    </p:extLst>
  </p:cSld>
  <p:clrMapOvr>
    <a:masterClrMapping/>
  </p:clrMapOvr>
  <p:transition>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tretch/>
        </p:blipFill>
        <p:spPr>
          <a:xfrm>
            <a:off x="1524000" y="-4086"/>
            <a:ext cx="9144000" cy="6862086"/>
          </a:xfrm>
          <a:prstGeom prst="rect">
            <a:avLst/>
          </a:prstGeom>
        </p:spPr>
      </p:pic>
      <p:sp>
        <p:nvSpPr>
          <p:cNvPr id="3" name="TextBox 2"/>
          <p:cNvSpPr txBox="1"/>
          <p:nvPr/>
        </p:nvSpPr>
        <p:spPr>
          <a:xfrm>
            <a:off x="7108032" y="3581401"/>
            <a:ext cx="3429000" cy="646331"/>
          </a:xfrm>
          <a:prstGeom prst="rect">
            <a:avLst/>
          </a:prstGeom>
          <a:solidFill>
            <a:srgbClr val="7030A0">
              <a:alpha val="22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Current information regarding asset is now displayed.  If Blank, it likely did not attach to an asset in our system.</a:t>
            </a:r>
          </a:p>
        </p:txBody>
      </p:sp>
      <p:graphicFrame>
        <p:nvGraphicFramePr>
          <p:cNvPr id="13" name="Table 12"/>
          <p:cNvGraphicFramePr>
            <a:graphicFrameLocks noGrp="1"/>
          </p:cNvGraphicFramePr>
          <p:nvPr/>
        </p:nvGraphicFramePr>
        <p:xfrm>
          <a:off x="1624668" y="990600"/>
          <a:ext cx="8942664" cy="1862356"/>
        </p:xfrm>
        <a:graphic>
          <a:graphicData uri="http://schemas.openxmlformats.org/drawingml/2006/table">
            <a:tbl>
              <a:tblPr/>
              <a:tblGrid>
                <a:gridCol w="8942664">
                  <a:extLst>
                    <a:ext uri="{9D8B030D-6E8A-4147-A177-3AD203B41FA5}">
                      <a16:colId xmlns:a16="http://schemas.microsoft.com/office/drawing/2014/main" val="385805380"/>
                    </a:ext>
                  </a:extLst>
                </a:gridCol>
              </a:tblGrid>
              <a:tr h="1862356">
                <a:tc>
                  <a:txBody>
                    <a:bodyPr/>
                    <a:lstStyle/>
                    <a:p>
                      <a:endParaRPr lang="en-US"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1537426602"/>
                  </a:ext>
                </a:extLst>
              </a:tr>
            </a:tbl>
          </a:graphicData>
        </a:graphic>
      </p:graphicFrame>
      <p:cxnSp>
        <p:nvCxnSpPr>
          <p:cNvPr id="15" name="Straight Arrow Connector 14"/>
          <p:cNvCxnSpPr>
            <a:endCxn id="13" idx="2"/>
          </p:cNvCxnSpPr>
          <p:nvPr/>
        </p:nvCxnSpPr>
        <p:spPr>
          <a:xfrm flipH="1" flipV="1">
            <a:off x="6096000" y="2852956"/>
            <a:ext cx="990600" cy="804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977107"/>
      </p:ext>
    </p:extLst>
  </p:cSld>
  <p:clrMapOvr>
    <a:masterClrMapping/>
  </p:clrMapOvr>
  <p:transition>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tretch/>
        </p:blipFill>
        <p:spPr>
          <a:xfrm>
            <a:off x="1524000" y="-4086"/>
            <a:ext cx="9144000" cy="6862086"/>
          </a:xfrm>
          <a:prstGeom prst="rect">
            <a:avLst/>
          </a:prstGeom>
        </p:spPr>
      </p:pic>
      <p:sp>
        <p:nvSpPr>
          <p:cNvPr id="3" name="TextBox 2"/>
          <p:cNvSpPr txBox="1"/>
          <p:nvPr/>
        </p:nvSpPr>
        <p:spPr>
          <a:xfrm>
            <a:off x="7076573" y="2667001"/>
            <a:ext cx="3429000" cy="830997"/>
          </a:xfrm>
          <a:prstGeom prst="rect">
            <a:avLst/>
          </a:prstGeom>
          <a:solidFill>
            <a:srgbClr val="7030A0">
              <a:alpha val="22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To update an asset’s information or ownership, first click “Asset Details need to be corrected”, “Assignee has changed”, or “Location has changed”.</a:t>
            </a:r>
          </a:p>
        </p:txBody>
      </p:sp>
      <p:cxnSp>
        <p:nvCxnSpPr>
          <p:cNvPr id="6" name="Straight Arrow Connector 5"/>
          <p:cNvCxnSpPr/>
          <p:nvPr/>
        </p:nvCxnSpPr>
        <p:spPr>
          <a:xfrm flipH="1">
            <a:off x="2057400" y="2897832"/>
            <a:ext cx="4953000" cy="302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133600" y="2897832"/>
            <a:ext cx="4876800" cy="1902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133601" y="2897832"/>
            <a:ext cx="4876801" cy="2131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450487"/>
      </p:ext>
    </p:extLst>
  </p:cSld>
  <p:clrMapOvr>
    <a:masterClrMapping/>
  </p:clrMapOvr>
  <p:transition>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0" y="0"/>
            <a:ext cx="9144000" cy="6858000"/>
          </a:xfrm>
          <a:prstGeom prst="rect">
            <a:avLst/>
          </a:prstGeom>
        </p:spPr>
      </p:pic>
      <p:sp>
        <p:nvSpPr>
          <p:cNvPr id="3" name="TextBox 2"/>
          <p:cNvSpPr txBox="1"/>
          <p:nvPr/>
        </p:nvSpPr>
        <p:spPr>
          <a:xfrm>
            <a:off x="7104157" y="5831980"/>
            <a:ext cx="3429000" cy="461665"/>
          </a:xfrm>
          <a:prstGeom prst="rect">
            <a:avLst/>
          </a:prstGeom>
          <a:solidFill>
            <a:srgbClr val="7030A0">
              <a:alpha val="22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After updating assets’ information, click Save form to save changes to asset.</a:t>
            </a:r>
          </a:p>
        </p:txBody>
      </p:sp>
      <p:graphicFrame>
        <p:nvGraphicFramePr>
          <p:cNvPr id="7" name="Table 6"/>
          <p:cNvGraphicFramePr>
            <a:graphicFrameLocks noGrp="1"/>
          </p:cNvGraphicFramePr>
          <p:nvPr/>
        </p:nvGraphicFramePr>
        <p:xfrm>
          <a:off x="1624668" y="2897832"/>
          <a:ext cx="8942664" cy="2512368"/>
        </p:xfrm>
        <a:graphic>
          <a:graphicData uri="http://schemas.openxmlformats.org/drawingml/2006/table">
            <a:tbl>
              <a:tblPr/>
              <a:tblGrid>
                <a:gridCol w="8942664">
                  <a:extLst>
                    <a:ext uri="{9D8B030D-6E8A-4147-A177-3AD203B41FA5}">
                      <a16:colId xmlns:a16="http://schemas.microsoft.com/office/drawing/2014/main" val="385805380"/>
                    </a:ext>
                  </a:extLst>
                </a:gridCol>
              </a:tblGrid>
              <a:tr h="2512368">
                <a:tc>
                  <a:txBody>
                    <a:bodyPr/>
                    <a:lstStyle/>
                    <a:p>
                      <a:endParaRPr lang="en-US"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1537426602"/>
                  </a:ext>
                </a:extLst>
              </a:tr>
            </a:tbl>
          </a:graphicData>
        </a:graphic>
      </p:graphicFrame>
      <p:cxnSp>
        <p:nvCxnSpPr>
          <p:cNvPr id="9" name="Straight Arrow Connector 8"/>
          <p:cNvCxnSpPr/>
          <p:nvPr/>
        </p:nvCxnSpPr>
        <p:spPr>
          <a:xfrm flipH="1" flipV="1">
            <a:off x="6553200" y="5486400"/>
            <a:ext cx="533400" cy="571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286002" y="6062812"/>
            <a:ext cx="4800599" cy="642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015040"/>
      </p:ext>
    </p:extLst>
  </p:cSld>
  <p:clrMapOvr>
    <a:masterClrMapping/>
  </p:clrMapOvr>
  <p:transition>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1" y="0"/>
            <a:ext cx="9143999" cy="6858000"/>
          </a:xfrm>
          <a:prstGeom prst="rect">
            <a:avLst/>
          </a:prstGeom>
        </p:spPr>
      </p:pic>
      <p:sp>
        <p:nvSpPr>
          <p:cNvPr id="3" name="TextBox 2"/>
          <p:cNvSpPr txBox="1"/>
          <p:nvPr/>
        </p:nvSpPr>
        <p:spPr>
          <a:xfrm>
            <a:off x="6707318" y="3124201"/>
            <a:ext cx="3429000" cy="461665"/>
          </a:xfrm>
          <a:prstGeom prst="rect">
            <a:avLst/>
          </a:prstGeom>
          <a:solidFill>
            <a:srgbClr val="7030A0">
              <a:alpha val="22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To report an asset lost or stolen, first enter the appropriate tag number and click find.</a:t>
            </a:r>
          </a:p>
        </p:txBody>
      </p:sp>
      <p:cxnSp>
        <p:nvCxnSpPr>
          <p:cNvPr id="9" name="Straight Arrow Connector 8"/>
          <p:cNvCxnSpPr/>
          <p:nvPr/>
        </p:nvCxnSpPr>
        <p:spPr>
          <a:xfrm flipH="1" flipV="1">
            <a:off x="3124200" y="838200"/>
            <a:ext cx="3505200" cy="2438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707318" y="3810001"/>
            <a:ext cx="3429000" cy="461665"/>
          </a:xfrm>
          <a:prstGeom prst="rect">
            <a:avLst/>
          </a:prstGeom>
          <a:solidFill>
            <a:srgbClr val="7030A0">
              <a:alpha val="22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Next, check “Asset should be removed from inventory”.</a:t>
            </a:r>
          </a:p>
        </p:txBody>
      </p:sp>
      <p:cxnSp>
        <p:nvCxnSpPr>
          <p:cNvPr id="7" name="Straight Arrow Connector 6"/>
          <p:cNvCxnSpPr/>
          <p:nvPr/>
        </p:nvCxnSpPr>
        <p:spPr>
          <a:xfrm flipH="1">
            <a:off x="1981200" y="4294470"/>
            <a:ext cx="4648200" cy="1496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3711996"/>
      </p:ext>
    </p:extLst>
  </p:cSld>
  <p:clrMapOvr>
    <a:masterClrMapping/>
  </p:clrMapOvr>
  <p:transition>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nvPr/>
        </p:nvPicPr>
        <p:blipFill rotWithShape="1">
          <a:blip r:embed="rId2"/>
          <a:srcRect l="50167" t="25583" r="26289" b="4626"/>
          <a:stretch/>
        </p:blipFill>
        <p:spPr bwMode="auto">
          <a:xfrm>
            <a:off x="1524000" y="-16410"/>
            <a:ext cx="9144000" cy="687441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7084083" y="3718561"/>
            <a:ext cx="3429000" cy="830997"/>
          </a:xfrm>
          <a:prstGeom prst="rect">
            <a:avLst/>
          </a:prstGeom>
          <a:solidFill>
            <a:srgbClr val="7030A0">
              <a:alpha val="22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Next, use the drop-down menu to select either Lost or Stolen, and provide details about the missing asset’s status in the Details text box.</a:t>
            </a:r>
          </a:p>
        </p:txBody>
      </p:sp>
      <p:sp>
        <p:nvSpPr>
          <p:cNvPr id="11" name="TextBox 10"/>
          <p:cNvSpPr txBox="1"/>
          <p:nvPr/>
        </p:nvSpPr>
        <p:spPr>
          <a:xfrm>
            <a:off x="3200400" y="4419601"/>
            <a:ext cx="3429000" cy="461665"/>
          </a:xfrm>
          <a:prstGeom prst="rect">
            <a:avLst/>
          </a:prstGeom>
          <a:solidFill>
            <a:srgbClr val="7030A0">
              <a:alpha val="22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When finished, click Save form to save changes to the asset.</a:t>
            </a:r>
          </a:p>
        </p:txBody>
      </p:sp>
      <p:cxnSp>
        <p:nvCxnSpPr>
          <p:cNvPr id="12" name="Straight Arrow Connector 11"/>
          <p:cNvCxnSpPr/>
          <p:nvPr/>
        </p:nvCxnSpPr>
        <p:spPr>
          <a:xfrm flipH="1">
            <a:off x="5715001" y="4564798"/>
            <a:ext cx="1369083" cy="1302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084084" y="4564798"/>
            <a:ext cx="154917" cy="1150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131088" y="4881266"/>
            <a:ext cx="1069313" cy="1709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74015"/>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Fixed Asset Policy</a:t>
            </a:r>
          </a:p>
        </p:txBody>
      </p:sp>
      <p:sp>
        <p:nvSpPr>
          <p:cNvPr id="3" name="Text Placeholder 2"/>
          <p:cNvSpPr>
            <a:spLocks noGrp="1"/>
          </p:cNvSpPr>
          <p:nvPr>
            <p:ph type="body" idx="1"/>
          </p:nvPr>
        </p:nvSpPr>
        <p:spPr/>
        <p:txBody>
          <a:bodyPr>
            <a:normAutofit/>
          </a:bodyPr>
          <a:lstStyle/>
          <a:p>
            <a:pPr>
              <a:buNone/>
            </a:pPr>
            <a:endParaRPr lang="en-US" sz="1900" dirty="0"/>
          </a:p>
          <a:p>
            <a:r>
              <a:rPr lang="en-US" sz="1900" dirty="0"/>
              <a:t>Fixed Asset Coordinator (FAC)</a:t>
            </a:r>
          </a:p>
          <a:p>
            <a:pPr marL="109728" indent="0">
              <a:buNone/>
            </a:pPr>
            <a:endParaRPr lang="en-US" sz="1900" dirty="0"/>
          </a:p>
          <a:p>
            <a:r>
              <a:rPr lang="en-US" sz="1900" dirty="0"/>
              <a:t>Tracking of Equipment</a:t>
            </a:r>
          </a:p>
          <a:p>
            <a:pPr lvl="1">
              <a:buFont typeface="Wingdings" pitchFamily="2" charset="2"/>
              <a:buChar char="§"/>
            </a:pPr>
            <a:r>
              <a:rPr lang="en-US" sz="1900" dirty="0"/>
              <a:t>Controller’s Office – “Capital Assets” (IT/Non-IT =&gt;5,000)</a:t>
            </a:r>
          </a:p>
          <a:p>
            <a:pPr lvl="1">
              <a:buFont typeface="Wingdings" pitchFamily="2" charset="2"/>
              <a:buChar char="§"/>
            </a:pPr>
            <a:r>
              <a:rPr lang="en-US" sz="1900" dirty="0"/>
              <a:t>Information Technology (IT)</a:t>
            </a:r>
          </a:p>
          <a:p>
            <a:pPr lvl="1">
              <a:buNone/>
            </a:pPr>
            <a:endParaRPr lang="en-US" sz="1900" dirty="0"/>
          </a:p>
        </p:txBody>
      </p:sp>
      <p:sp>
        <p:nvSpPr>
          <p:cNvPr id="6" name="Slide Number Placeholder 5"/>
          <p:cNvSpPr>
            <a:spLocks noGrp="1"/>
          </p:cNvSpPr>
          <p:nvPr>
            <p:ph type="sldNum" sz="quarter" idx="12"/>
          </p:nvPr>
        </p:nvSpPr>
        <p:spPr/>
        <p:txBody>
          <a:bodyPr/>
          <a:lstStyle/>
          <a:p>
            <a:fld id="{2ACBFF3C-8E98-4B66-8D4A-A2434F9F111B}" type="slidenum">
              <a:rPr lang="en-US" smtClean="0"/>
              <a:pPr/>
              <a:t>6</a:t>
            </a:fld>
            <a:endParaRPr lang="en-US" dirty="0"/>
          </a:p>
        </p:txBody>
      </p:sp>
    </p:spTree>
  </p:cSld>
  <p:clrMapOvr>
    <a:masterClrMapping/>
  </p:clrMapOvr>
  <p:transition>
    <p:wipe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Retire Assets</a:t>
            </a:r>
          </a:p>
        </p:txBody>
      </p:sp>
      <p:sp>
        <p:nvSpPr>
          <p:cNvPr id="5" name="Text Placeholder 2"/>
          <p:cNvSpPr>
            <a:spLocks noGrp="1"/>
          </p:cNvSpPr>
          <p:nvPr>
            <p:ph type="body" idx="1"/>
          </p:nvPr>
        </p:nvSpPr>
        <p:spPr>
          <a:xfrm>
            <a:off x="1752600" y="1783560"/>
            <a:ext cx="8686800" cy="4572000"/>
          </a:xfrm>
        </p:spPr>
        <p:txBody>
          <a:bodyPr>
            <a:normAutofit/>
          </a:bodyPr>
          <a:lstStyle/>
          <a:p>
            <a:pPr>
              <a:buNone/>
            </a:pPr>
            <a:r>
              <a:rPr lang="en-US" dirty="0"/>
              <a:t>Reallocation and Surplus:</a:t>
            </a:r>
          </a:p>
          <a:p>
            <a:r>
              <a:rPr lang="en-US" dirty="0"/>
              <a:t>Use the Asset Control Form if you need to move an asset.</a:t>
            </a:r>
          </a:p>
          <a:p>
            <a:r>
              <a:rPr lang="en-US" dirty="0"/>
              <a:t>Any time an asset is switching over to a new assignee, please call the Help Desk.  They can help setup the user and </a:t>
            </a:r>
            <a:r>
              <a:rPr lang="en-US"/>
              <a:t>delete prior data.</a:t>
            </a:r>
            <a:endParaRPr lang="en-US" dirty="0"/>
          </a:p>
          <a:p>
            <a:r>
              <a:rPr lang="en-US" dirty="0"/>
              <a:t>All assets to be surplused will be submitted through the </a:t>
            </a:r>
            <a:r>
              <a:rPr lang="en-US" b="1" dirty="0">
                <a:solidFill>
                  <a:srgbClr val="FF0000"/>
                </a:solidFill>
              </a:rPr>
              <a:t>IT Self-Service Portal </a:t>
            </a:r>
            <a:r>
              <a:rPr lang="en-US" dirty="0"/>
              <a:t>on-line form.</a:t>
            </a:r>
          </a:p>
        </p:txBody>
      </p:sp>
    </p:spTree>
    <p:extLst>
      <p:ext uri="{BB962C8B-B14F-4D97-AF65-F5344CB8AC3E}">
        <p14:creationId xmlns:p14="http://schemas.microsoft.com/office/powerpoint/2010/main" val="3421144920"/>
      </p:ext>
    </p:extLst>
  </p:cSld>
  <p:clrMapOvr>
    <a:masterClrMapping/>
  </p:clrMapOvr>
  <p:transition>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27C01-E17A-42BC-A0C2-3618633C101F}"/>
              </a:ext>
            </a:extLst>
          </p:cNvPr>
          <p:cNvSpPr>
            <a:spLocks noGrp="1"/>
          </p:cNvSpPr>
          <p:nvPr>
            <p:ph type="title"/>
          </p:nvPr>
        </p:nvSpPr>
        <p:spPr/>
        <p:txBody>
          <a:bodyPr>
            <a:normAutofit/>
          </a:bodyPr>
          <a:lstStyle/>
          <a:p>
            <a:r>
              <a:rPr lang="en-US" dirty="0"/>
              <a:t>Surplus Request Form</a:t>
            </a:r>
          </a:p>
        </p:txBody>
      </p:sp>
      <p:sp>
        <p:nvSpPr>
          <p:cNvPr id="3" name="Text Placeholder 2">
            <a:extLst>
              <a:ext uri="{FF2B5EF4-FFF2-40B4-BE49-F238E27FC236}">
                <a16:creationId xmlns:a16="http://schemas.microsoft.com/office/drawing/2014/main" id="{60BF0B3F-230A-419D-888C-D907AD6A3660}"/>
              </a:ext>
            </a:extLst>
          </p:cNvPr>
          <p:cNvSpPr>
            <a:spLocks noGrp="1"/>
          </p:cNvSpPr>
          <p:nvPr>
            <p:ph type="body" idx="1"/>
          </p:nvPr>
        </p:nvSpPr>
        <p:spPr>
          <a:xfrm>
            <a:off x="533400" y="1481329"/>
            <a:ext cx="11049000" cy="4525963"/>
          </a:xfrm>
        </p:spPr>
        <p:txBody>
          <a:bodyPr/>
          <a:lstStyle/>
          <a:p>
            <a:r>
              <a:rPr lang="en-US" dirty="0"/>
              <a:t>Staff/Faculty should be able to create an Surplus Request Form</a:t>
            </a:r>
          </a:p>
          <a:p>
            <a:r>
              <a:rPr lang="en-US" dirty="0"/>
              <a:t>Go to Help.WCU.edu</a:t>
            </a:r>
          </a:p>
        </p:txBody>
      </p:sp>
      <p:pic>
        <p:nvPicPr>
          <p:cNvPr id="5" name="Picture 4">
            <a:extLst>
              <a:ext uri="{FF2B5EF4-FFF2-40B4-BE49-F238E27FC236}">
                <a16:creationId xmlns:a16="http://schemas.microsoft.com/office/drawing/2014/main" id="{4AA5850A-91BD-45AF-81B6-DFFBA6E99F86}"/>
              </a:ext>
            </a:extLst>
          </p:cNvPr>
          <p:cNvPicPr>
            <a:picLocks noChangeAspect="1"/>
          </p:cNvPicPr>
          <p:nvPr/>
        </p:nvPicPr>
        <p:blipFill>
          <a:blip r:embed="rId2"/>
          <a:stretch>
            <a:fillRect/>
          </a:stretch>
        </p:blipFill>
        <p:spPr>
          <a:xfrm>
            <a:off x="2278493" y="2438400"/>
            <a:ext cx="7635014" cy="3429000"/>
          </a:xfrm>
          <a:prstGeom prst="rect">
            <a:avLst/>
          </a:prstGeom>
        </p:spPr>
      </p:pic>
    </p:spTree>
    <p:extLst>
      <p:ext uri="{BB962C8B-B14F-4D97-AF65-F5344CB8AC3E}">
        <p14:creationId xmlns:p14="http://schemas.microsoft.com/office/powerpoint/2010/main" val="2105800666"/>
      </p:ext>
    </p:extLst>
  </p:cSld>
  <p:clrMapOvr>
    <a:masterClrMapping/>
  </p:clrMapOvr>
  <p:transition>
    <p:wipe dir="d"/>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AA6E0B-793A-4F42-92AB-9AE35C391685}"/>
              </a:ext>
            </a:extLst>
          </p:cNvPr>
          <p:cNvPicPr>
            <a:picLocks noChangeAspect="1"/>
          </p:cNvPicPr>
          <p:nvPr/>
        </p:nvPicPr>
        <p:blipFill>
          <a:blip r:embed="rId2"/>
          <a:stretch>
            <a:fillRect/>
          </a:stretch>
        </p:blipFill>
        <p:spPr>
          <a:xfrm>
            <a:off x="2088497" y="800100"/>
            <a:ext cx="8015006" cy="5257800"/>
          </a:xfrm>
          <a:prstGeom prst="rect">
            <a:avLst/>
          </a:prstGeom>
        </p:spPr>
      </p:pic>
      <p:sp>
        <p:nvSpPr>
          <p:cNvPr id="4" name="Arrow: Up 3">
            <a:extLst>
              <a:ext uri="{FF2B5EF4-FFF2-40B4-BE49-F238E27FC236}">
                <a16:creationId xmlns:a16="http://schemas.microsoft.com/office/drawing/2014/main" id="{4329C201-39E8-4492-99F4-44F36D42AEC1}"/>
              </a:ext>
            </a:extLst>
          </p:cNvPr>
          <p:cNvSpPr/>
          <p:nvPr/>
        </p:nvSpPr>
        <p:spPr>
          <a:xfrm>
            <a:off x="2209800" y="43434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6D3D704C-085F-48DB-96AA-E80B93D8BEA3}"/>
              </a:ext>
            </a:extLst>
          </p:cNvPr>
          <p:cNvSpPr txBox="1"/>
          <p:nvPr/>
        </p:nvSpPr>
        <p:spPr>
          <a:xfrm>
            <a:off x="2895600" y="4724400"/>
            <a:ext cx="3200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Enter your Tag Number, and click Find</a:t>
            </a:r>
          </a:p>
        </p:txBody>
      </p:sp>
    </p:spTree>
    <p:extLst>
      <p:ext uri="{BB962C8B-B14F-4D97-AF65-F5344CB8AC3E}">
        <p14:creationId xmlns:p14="http://schemas.microsoft.com/office/powerpoint/2010/main" val="3888191433"/>
      </p:ext>
    </p:extLst>
  </p:cSld>
  <p:clrMapOvr>
    <a:masterClrMapping/>
  </p:clrMapOvr>
  <p:transition>
    <p:wipe dir="d"/>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31B51E-A3CC-427B-8523-FB40AF846E92}"/>
              </a:ext>
            </a:extLst>
          </p:cNvPr>
          <p:cNvPicPr>
            <a:picLocks noChangeAspect="1"/>
          </p:cNvPicPr>
          <p:nvPr/>
        </p:nvPicPr>
        <p:blipFill>
          <a:blip r:embed="rId2"/>
          <a:stretch>
            <a:fillRect/>
          </a:stretch>
        </p:blipFill>
        <p:spPr>
          <a:xfrm>
            <a:off x="2481905" y="799851"/>
            <a:ext cx="7228190" cy="5258298"/>
          </a:xfrm>
          <a:prstGeom prst="rect">
            <a:avLst/>
          </a:prstGeom>
        </p:spPr>
      </p:pic>
      <p:sp>
        <p:nvSpPr>
          <p:cNvPr id="6" name="Arrow: Up 5">
            <a:extLst>
              <a:ext uri="{FF2B5EF4-FFF2-40B4-BE49-F238E27FC236}">
                <a16:creationId xmlns:a16="http://schemas.microsoft.com/office/drawing/2014/main" id="{98195DB4-04A4-48F7-9FEA-70784379BC13}"/>
              </a:ext>
            </a:extLst>
          </p:cNvPr>
          <p:cNvSpPr/>
          <p:nvPr/>
        </p:nvSpPr>
        <p:spPr>
          <a:xfrm>
            <a:off x="8305800" y="43434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7" name="TextBox 6">
            <a:extLst>
              <a:ext uri="{FF2B5EF4-FFF2-40B4-BE49-F238E27FC236}">
                <a16:creationId xmlns:a16="http://schemas.microsoft.com/office/drawing/2014/main" id="{5489D8C6-C5C3-4B7B-B41D-92928E0EFF98}"/>
              </a:ext>
            </a:extLst>
          </p:cNvPr>
          <p:cNvSpPr txBox="1"/>
          <p:nvPr/>
        </p:nvSpPr>
        <p:spPr>
          <a:xfrm>
            <a:off x="4000500" y="4572000"/>
            <a:ext cx="419099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Fill in a Pick up location where the items will be kept (securely) and enter a condition.  Click Next.  You can enter up to 5 Items.  Once all have a (       ) in the upper right of the listing, click Save.</a:t>
            </a:r>
          </a:p>
        </p:txBody>
      </p:sp>
      <p:pic>
        <p:nvPicPr>
          <p:cNvPr id="10" name="Picture 9">
            <a:extLst>
              <a:ext uri="{FF2B5EF4-FFF2-40B4-BE49-F238E27FC236}">
                <a16:creationId xmlns:a16="http://schemas.microsoft.com/office/drawing/2014/main" id="{A70623B2-F9CA-4E7B-BA34-F506FE7ED6C4}"/>
              </a:ext>
            </a:extLst>
          </p:cNvPr>
          <p:cNvPicPr>
            <a:picLocks noChangeAspect="1"/>
          </p:cNvPicPr>
          <p:nvPr/>
        </p:nvPicPr>
        <p:blipFill>
          <a:blip r:embed="rId3"/>
          <a:stretch>
            <a:fillRect/>
          </a:stretch>
        </p:blipFill>
        <p:spPr>
          <a:xfrm>
            <a:off x="6858000" y="5410200"/>
            <a:ext cx="261938" cy="304800"/>
          </a:xfrm>
          <a:prstGeom prst="rect">
            <a:avLst/>
          </a:prstGeom>
        </p:spPr>
      </p:pic>
      <p:pic>
        <p:nvPicPr>
          <p:cNvPr id="11" name="Picture 10">
            <a:extLst>
              <a:ext uri="{FF2B5EF4-FFF2-40B4-BE49-F238E27FC236}">
                <a16:creationId xmlns:a16="http://schemas.microsoft.com/office/drawing/2014/main" id="{605294DE-0021-4550-8DC7-06FFD1BCB9D0}"/>
              </a:ext>
            </a:extLst>
          </p:cNvPr>
          <p:cNvPicPr>
            <a:picLocks noChangeAspect="1"/>
          </p:cNvPicPr>
          <p:nvPr/>
        </p:nvPicPr>
        <p:blipFill>
          <a:blip r:embed="rId3"/>
          <a:stretch>
            <a:fillRect/>
          </a:stretch>
        </p:blipFill>
        <p:spPr>
          <a:xfrm>
            <a:off x="9260927" y="3200400"/>
            <a:ext cx="261938" cy="304800"/>
          </a:xfrm>
          <a:prstGeom prst="rect">
            <a:avLst/>
          </a:prstGeom>
        </p:spPr>
      </p:pic>
      <p:sp>
        <p:nvSpPr>
          <p:cNvPr id="12" name="Arrow: Up 11">
            <a:extLst>
              <a:ext uri="{FF2B5EF4-FFF2-40B4-BE49-F238E27FC236}">
                <a16:creationId xmlns:a16="http://schemas.microsoft.com/office/drawing/2014/main" id="{C845E65F-7B1E-460D-84AF-17FC3899B5F7}"/>
              </a:ext>
            </a:extLst>
          </p:cNvPr>
          <p:cNvSpPr/>
          <p:nvPr/>
        </p:nvSpPr>
        <p:spPr>
          <a:xfrm rot="13394126">
            <a:off x="9117997" y="3512082"/>
            <a:ext cx="92734" cy="1833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3" name="Arrow: Up 12">
            <a:extLst>
              <a:ext uri="{FF2B5EF4-FFF2-40B4-BE49-F238E27FC236}">
                <a16:creationId xmlns:a16="http://schemas.microsoft.com/office/drawing/2014/main" id="{512263A3-7001-41D3-8D4B-7D52AA604805}"/>
              </a:ext>
            </a:extLst>
          </p:cNvPr>
          <p:cNvSpPr/>
          <p:nvPr/>
        </p:nvSpPr>
        <p:spPr>
          <a:xfrm rot="5400000">
            <a:off x="1818644" y="1734311"/>
            <a:ext cx="2560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4" name="TextBox 13">
            <a:extLst>
              <a:ext uri="{FF2B5EF4-FFF2-40B4-BE49-F238E27FC236}">
                <a16:creationId xmlns:a16="http://schemas.microsoft.com/office/drawing/2014/main" id="{A657541F-50C3-40EF-9E92-8BF2F3403C12}"/>
              </a:ext>
            </a:extLst>
          </p:cNvPr>
          <p:cNvSpPr txBox="1"/>
          <p:nvPr/>
        </p:nvSpPr>
        <p:spPr>
          <a:xfrm>
            <a:off x="304800" y="2038849"/>
            <a:ext cx="11861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Franklin Gothic Book"/>
                <a:ea typeface="+mn-ea"/>
                <a:cs typeface="+mn-cs"/>
              </a:rPr>
              <a:t>Save Here</a:t>
            </a:r>
          </a:p>
        </p:txBody>
      </p:sp>
    </p:spTree>
    <p:extLst>
      <p:ext uri="{BB962C8B-B14F-4D97-AF65-F5344CB8AC3E}">
        <p14:creationId xmlns:p14="http://schemas.microsoft.com/office/powerpoint/2010/main" val="2011070403"/>
      </p:ext>
    </p:extLst>
  </p:cSld>
  <p:clrMapOvr>
    <a:masterClrMapping/>
  </p:clrMapOvr>
  <p:transition>
    <p:wipe dir="d"/>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DC2EE2-703A-4887-A971-C167CB7F33C5}"/>
              </a:ext>
            </a:extLst>
          </p:cNvPr>
          <p:cNvPicPr>
            <a:picLocks noChangeAspect="1"/>
          </p:cNvPicPr>
          <p:nvPr/>
        </p:nvPicPr>
        <p:blipFill>
          <a:blip r:embed="rId2"/>
          <a:stretch>
            <a:fillRect/>
          </a:stretch>
        </p:blipFill>
        <p:spPr>
          <a:xfrm>
            <a:off x="2088497" y="800100"/>
            <a:ext cx="8015006" cy="5257800"/>
          </a:xfrm>
          <a:prstGeom prst="rect">
            <a:avLst/>
          </a:prstGeom>
        </p:spPr>
      </p:pic>
      <p:sp>
        <p:nvSpPr>
          <p:cNvPr id="3" name="TextBox 2">
            <a:extLst>
              <a:ext uri="{FF2B5EF4-FFF2-40B4-BE49-F238E27FC236}">
                <a16:creationId xmlns:a16="http://schemas.microsoft.com/office/drawing/2014/main" id="{7BB2300E-BE06-4FAD-93E6-73C3EC39C1CF}"/>
              </a:ext>
            </a:extLst>
          </p:cNvPr>
          <p:cNvSpPr txBox="1"/>
          <p:nvPr/>
        </p:nvSpPr>
        <p:spPr>
          <a:xfrm>
            <a:off x="2590800" y="4419600"/>
            <a:ext cx="6553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If you have a box of cables or something without a Tag, you can put text into these fields, ex. </a:t>
            </a:r>
            <a:r>
              <a:rPr kumimoji="0" lang="en-US" sz="1800" b="0" i="0" u="none" strike="noStrike" kern="1200" cap="none" spc="0" normalizeH="0" baseline="0" noProof="0" dirty="0" err="1">
                <a:ln>
                  <a:noFill/>
                </a:ln>
                <a:solidFill>
                  <a:prstClr val="black"/>
                </a:solidFill>
                <a:effectLst/>
                <a:uLnTx/>
                <a:uFillTx/>
                <a:latin typeface="Franklin Gothic Book"/>
                <a:ea typeface="+mn-ea"/>
                <a:cs typeface="+mn-cs"/>
              </a:rPr>
              <a:t>ITCables</a:t>
            </a: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 and then add a description</a:t>
            </a:r>
          </a:p>
        </p:txBody>
      </p:sp>
      <p:sp>
        <p:nvSpPr>
          <p:cNvPr id="4" name="Arrow: Up 3">
            <a:extLst>
              <a:ext uri="{FF2B5EF4-FFF2-40B4-BE49-F238E27FC236}">
                <a16:creationId xmlns:a16="http://schemas.microsoft.com/office/drawing/2014/main" id="{2C5C6B2F-076A-42C1-BF71-329E823265E7}"/>
              </a:ext>
            </a:extLst>
          </p:cNvPr>
          <p:cNvSpPr/>
          <p:nvPr/>
        </p:nvSpPr>
        <p:spPr>
          <a:xfrm rot="10800000">
            <a:off x="5257800" y="1295400"/>
            <a:ext cx="2560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extBox 1">
            <a:extLst>
              <a:ext uri="{FF2B5EF4-FFF2-40B4-BE49-F238E27FC236}">
                <a16:creationId xmlns:a16="http://schemas.microsoft.com/office/drawing/2014/main" id="{3B6A2B5D-0E37-418E-A62B-69A8C4A9B40D}"/>
              </a:ext>
            </a:extLst>
          </p:cNvPr>
          <p:cNvSpPr txBox="1"/>
          <p:nvPr/>
        </p:nvSpPr>
        <p:spPr>
          <a:xfrm>
            <a:off x="5513832" y="972233"/>
            <a:ext cx="384637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You can attach Pictures or Supporting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documents here</a:t>
            </a:r>
          </a:p>
        </p:txBody>
      </p:sp>
    </p:spTree>
    <p:extLst>
      <p:ext uri="{BB962C8B-B14F-4D97-AF65-F5344CB8AC3E}">
        <p14:creationId xmlns:p14="http://schemas.microsoft.com/office/powerpoint/2010/main" val="2232722092"/>
      </p:ext>
    </p:extLst>
  </p:cSld>
  <p:clrMapOvr>
    <a:masterClrMapping/>
  </p:clrMapOvr>
  <p:transition>
    <p:wipe dir="d"/>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4DD5DD-E2F9-4725-8D23-B0BA9206C016}"/>
              </a:ext>
            </a:extLst>
          </p:cNvPr>
          <p:cNvPicPr>
            <a:picLocks noChangeAspect="1"/>
          </p:cNvPicPr>
          <p:nvPr/>
        </p:nvPicPr>
        <p:blipFill rotWithShape="1">
          <a:blip r:embed="rId2"/>
          <a:srcRect b="65311"/>
          <a:stretch/>
        </p:blipFill>
        <p:spPr>
          <a:xfrm>
            <a:off x="990600" y="1219200"/>
            <a:ext cx="10258425" cy="2071688"/>
          </a:xfrm>
          <a:prstGeom prst="rect">
            <a:avLst/>
          </a:prstGeom>
        </p:spPr>
      </p:pic>
      <p:sp>
        <p:nvSpPr>
          <p:cNvPr id="7" name="Arrow: Up 6">
            <a:extLst>
              <a:ext uri="{FF2B5EF4-FFF2-40B4-BE49-F238E27FC236}">
                <a16:creationId xmlns:a16="http://schemas.microsoft.com/office/drawing/2014/main" id="{4151632F-BE67-4E5E-9D4C-7A25F83D8ABB}"/>
              </a:ext>
            </a:extLst>
          </p:cNvPr>
          <p:cNvSpPr/>
          <p:nvPr/>
        </p:nvSpPr>
        <p:spPr>
          <a:xfrm rot="13394126">
            <a:off x="3350608" y="3089812"/>
            <a:ext cx="92734" cy="1833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TextBox 9">
            <a:extLst>
              <a:ext uri="{FF2B5EF4-FFF2-40B4-BE49-F238E27FC236}">
                <a16:creationId xmlns:a16="http://schemas.microsoft.com/office/drawing/2014/main" id="{D3536E37-7836-4283-A945-9A7082179E0F}"/>
              </a:ext>
            </a:extLst>
          </p:cNvPr>
          <p:cNvSpPr txBox="1"/>
          <p:nvPr/>
        </p:nvSpPr>
        <p:spPr>
          <a:xfrm>
            <a:off x="3605213" y="2812133"/>
            <a:ext cx="4088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Only Your approved forms will show here</a:t>
            </a:r>
          </a:p>
        </p:txBody>
      </p:sp>
      <p:pic>
        <p:nvPicPr>
          <p:cNvPr id="5" name="Picture 4">
            <a:extLst>
              <a:ext uri="{FF2B5EF4-FFF2-40B4-BE49-F238E27FC236}">
                <a16:creationId xmlns:a16="http://schemas.microsoft.com/office/drawing/2014/main" id="{03066714-0312-4072-8CEC-8548DED7CA38}"/>
              </a:ext>
            </a:extLst>
          </p:cNvPr>
          <p:cNvPicPr>
            <a:picLocks noChangeAspect="1"/>
          </p:cNvPicPr>
          <p:nvPr/>
        </p:nvPicPr>
        <p:blipFill>
          <a:blip r:embed="rId3"/>
          <a:stretch>
            <a:fillRect/>
          </a:stretch>
        </p:blipFill>
        <p:spPr>
          <a:xfrm>
            <a:off x="990600" y="3290888"/>
            <a:ext cx="10258425" cy="2314575"/>
          </a:xfrm>
          <a:prstGeom prst="rect">
            <a:avLst/>
          </a:prstGeom>
        </p:spPr>
      </p:pic>
    </p:spTree>
    <p:extLst>
      <p:ext uri="{BB962C8B-B14F-4D97-AF65-F5344CB8AC3E}">
        <p14:creationId xmlns:p14="http://schemas.microsoft.com/office/powerpoint/2010/main" val="1484402872"/>
      </p:ext>
    </p:extLst>
  </p:cSld>
  <p:clrMapOvr>
    <a:masterClrMapping/>
  </p:clrMapOvr>
  <p:transition>
    <p:wipe dir="d"/>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B1A422-19B6-461E-ACFF-0C18F3A5F075}"/>
              </a:ext>
            </a:extLst>
          </p:cNvPr>
          <p:cNvPicPr>
            <a:picLocks noChangeAspect="1"/>
          </p:cNvPicPr>
          <p:nvPr/>
        </p:nvPicPr>
        <p:blipFill>
          <a:blip r:embed="rId2"/>
          <a:stretch>
            <a:fillRect/>
          </a:stretch>
        </p:blipFill>
        <p:spPr>
          <a:xfrm>
            <a:off x="304801" y="533401"/>
            <a:ext cx="5670826" cy="2667000"/>
          </a:xfrm>
          <a:prstGeom prst="rect">
            <a:avLst/>
          </a:prstGeom>
        </p:spPr>
      </p:pic>
      <p:pic>
        <p:nvPicPr>
          <p:cNvPr id="5" name="Picture 4">
            <a:extLst>
              <a:ext uri="{FF2B5EF4-FFF2-40B4-BE49-F238E27FC236}">
                <a16:creationId xmlns:a16="http://schemas.microsoft.com/office/drawing/2014/main" id="{AD621371-245E-4321-A753-ACA0ACE5CE85}"/>
              </a:ext>
            </a:extLst>
          </p:cNvPr>
          <p:cNvPicPr>
            <a:picLocks noChangeAspect="1"/>
          </p:cNvPicPr>
          <p:nvPr/>
        </p:nvPicPr>
        <p:blipFill>
          <a:blip r:embed="rId3"/>
          <a:stretch>
            <a:fillRect/>
          </a:stretch>
        </p:blipFill>
        <p:spPr>
          <a:xfrm>
            <a:off x="6159972" y="2057400"/>
            <a:ext cx="5751787" cy="4419599"/>
          </a:xfrm>
          <a:prstGeom prst="rect">
            <a:avLst/>
          </a:prstGeom>
        </p:spPr>
      </p:pic>
      <p:sp>
        <p:nvSpPr>
          <p:cNvPr id="12" name="Arrow: Up 11">
            <a:extLst>
              <a:ext uri="{FF2B5EF4-FFF2-40B4-BE49-F238E27FC236}">
                <a16:creationId xmlns:a16="http://schemas.microsoft.com/office/drawing/2014/main" id="{61ED579E-D054-4553-8EAD-F424D65174CE}"/>
              </a:ext>
            </a:extLst>
          </p:cNvPr>
          <p:cNvSpPr/>
          <p:nvPr/>
        </p:nvSpPr>
        <p:spPr>
          <a:xfrm rot="5400000">
            <a:off x="5358407" y="3486372"/>
            <a:ext cx="2560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3" name="Arrow: Up 12">
            <a:extLst>
              <a:ext uri="{FF2B5EF4-FFF2-40B4-BE49-F238E27FC236}">
                <a16:creationId xmlns:a16="http://schemas.microsoft.com/office/drawing/2014/main" id="{79EF2BFB-F0E1-4009-AD35-88AC890AA7E5}"/>
              </a:ext>
            </a:extLst>
          </p:cNvPr>
          <p:cNvSpPr/>
          <p:nvPr/>
        </p:nvSpPr>
        <p:spPr>
          <a:xfrm rot="16200000">
            <a:off x="6555167" y="629412"/>
            <a:ext cx="2560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4" name="TextBox 13">
            <a:extLst>
              <a:ext uri="{FF2B5EF4-FFF2-40B4-BE49-F238E27FC236}">
                <a16:creationId xmlns:a16="http://schemas.microsoft.com/office/drawing/2014/main" id="{6101EC9A-F5FF-405F-971E-C747298BC0C3}"/>
              </a:ext>
            </a:extLst>
          </p:cNvPr>
          <p:cNvSpPr txBox="1"/>
          <p:nvPr/>
        </p:nvSpPr>
        <p:spPr>
          <a:xfrm>
            <a:off x="7393888" y="933950"/>
            <a:ext cx="38743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Franklin Gothic Book"/>
                <a:ea typeface="+mn-ea"/>
                <a:cs typeface="+mn-cs"/>
              </a:rPr>
              <a:t>Pick a Time, it looks at both calendars</a:t>
            </a:r>
          </a:p>
        </p:txBody>
      </p:sp>
      <p:sp>
        <p:nvSpPr>
          <p:cNvPr id="15" name="TextBox 14">
            <a:extLst>
              <a:ext uri="{FF2B5EF4-FFF2-40B4-BE49-F238E27FC236}">
                <a16:creationId xmlns:a16="http://schemas.microsoft.com/office/drawing/2014/main" id="{55F84B9C-343C-48F4-B0DD-4AB845283A1B}"/>
              </a:ext>
            </a:extLst>
          </p:cNvPr>
          <p:cNvSpPr txBox="1"/>
          <p:nvPr/>
        </p:nvSpPr>
        <p:spPr>
          <a:xfrm>
            <a:off x="1589683" y="3513911"/>
            <a:ext cx="340753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Franklin Gothic Book"/>
                <a:ea typeface="+mn-ea"/>
                <a:cs typeface="+mn-cs"/>
              </a:rPr>
              <a:t>Confirm your details and please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Franklin Gothic Book"/>
                <a:ea typeface="+mn-ea"/>
                <a:cs typeface="+mn-cs"/>
              </a:rPr>
              <a:t>be prepared to be present for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Franklin Gothic Book"/>
                <a:ea typeface="+mn-ea"/>
                <a:cs typeface="+mn-cs"/>
              </a:rPr>
              <a:t>chosen time slot</a:t>
            </a:r>
          </a:p>
        </p:txBody>
      </p:sp>
      <p:sp>
        <p:nvSpPr>
          <p:cNvPr id="16" name="TextBox 15">
            <a:extLst>
              <a:ext uri="{FF2B5EF4-FFF2-40B4-BE49-F238E27FC236}">
                <a16:creationId xmlns:a16="http://schemas.microsoft.com/office/drawing/2014/main" id="{D20792FD-F62C-48B2-BE21-6C1C7402128E}"/>
              </a:ext>
            </a:extLst>
          </p:cNvPr>
          <p:cNvSpPr txBox="1"/>
          <p:nvPr/>
        </p:nvSpPr>
        <p:spPr>
          <a:xfrm>
            <a:off x="152400" y="4750751"/>
            <a:ext cx="5877699" cy="1754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Franklin Gothic Book"/>
                <a:ea typeface="+mn-ea"/>
                <a:cs typeface="+mn-cs"/>
              </a:rPr>
              <a:t>If you have had to add a bunch of non-tagged items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Franklin Gothic Book"/>
                <a:ea typeface="+mn-ea"/>
                <a:cs typeface="+mn-cs"/>
              </a:rPr>
              <a:t>(keyboards, wires, etc.) please provide a courtesy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Franklin Gothic Book"/>
                <a:ea typeface="+mn-ea"/>
                <a:cs typeface="+mn-cs"/>
              </a:rPr>
              <a:t>email by selecting “Reply All” on your initial schedule email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Franklin Gothic Book"/>
                <a:ea typeface="+mn-ea"/>
                <a:cs typeface="+mn-cs"/>
              </a:rPr>
              <a:t>so that we can be prepared to handle your request.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FFFF00"/>
                </a:solidFill>
                <a:effectLst/>
                <a:uLnTx/>
                <a:uFillTx/>
                <a:latin typeface="Franklin Gothic Book"/>
                <a:ea typeface="+mn-ea"/>
                <a:cs typeface="+mn-cs"/>
              </a:rPr>
              <a:t>We will retain the right to reschedule if we cannot pickup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FFFF00"/>
                </a:solidFill>
                <a:effectLst/>
                <a:uLnTx/>
                <a:uFillTx/>
                <a:latin typeface="Franklin Gothic Book"/>
                <a:ea typeface="+mn-ea"/>
                <a:cs typeface="+mn-cs"/>
              </a:rPr>
              <a:t>all items due to additions or items left off initial request.</a:t>
            </a:r>
          </a:p>
        </p:txBody>
      </p:sp>
    </p:spTree>
    <p:extLst>
      <p:ext uri="{BB962C8B-B14F-4D97-AF65-F5344CB8AC3E}">
        <p14:creationId xmlns:p14="http://schemas.microsoft.com/office/powerpoint/2010/main" val="3843036512"/>
      </p:ext>
    </p:extLst>
  </p:cSld>
  <p:clrMapOvr>
    <a:masterClrMapping/>
  </p:clrMapOvr>
  <p:transition>
    <p:wipe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Plan Assets</a:t>
            </a:r>
          </a:p>
        </p:txBody>
      </p:sp>
      <p:sp>
        <p:nvSpPr>
          <p:cNvPr id="5" name="Text Placeholder 2"/>
          <p:cNvSpPr>
            <a:spLocks noGrp="1"/>
          </p:cNvSpPr>
          <p:nvPr>
            <p:ph type="body" idx="1"/>
          </p:nvPr>
        </p:nvSpPr>
        <p:spPr>
          <a:xfrm>
            <a:off x="990600" y="1143001"/>
            <a:ext cx="10134600" cy="4864292"/>
          </a:xfrm>
        </p:spPr>
        <p:txBody>
          <a:bodyPr>
            <a:normAutofit fontScale="92500" lnSpcReduction="20000"/>
          </a:bodyPr>
          <a:lstStyle/>
          <a:p>
            <a:r>
              <a:rPr lang="en-US" dirty="0"/>
              <a:t>What is your need?</a:t>
            </a:r>
          </a:p>
          <a:p>
            <a:r>
              <a:rPr lang="en-US" dirty="0"/>
              <a:t>Can a Laptop Fulfill this need?</a:t>
            </a:r>
          </a:p>
          <a:p>
            <a:r>
              <a:rPr lang="en-US" dirty="0"/>
              <a:t>Do you have existing hardware that can do this?</a:t>
            </a:r>
          </a:p>
          <a:p>
            <a:r>
              <a:rPr lang="en-US" dirty="0"/>
              <a:t>Will you need specific software with the hardware?</a:t>
            </a:r>
          </a:p>
          <a:p>
            <a:pPr lvl="1"/>
            <a:r>
              <a:rPr lang="en-US" dirty="0"/>
              <a:t>Can the Virtual Environment help?</a:t>
            </a:r>
          </a:p>
          <a:p>
            <a:r>
              <a:rPr lang="en-US" dirty="0"/>
              <a:t>Does every computer have to be “High-End”?</a:t>
            </a:r>
          </a:p>
          <a:p>
            <a:r>
              <a:rPr lang="en-US" dirty="0"/>
              <a:t>Do you have a One-in, One-out or does this need constitute an additional Asset Fee per device when billing time comes?</a:t>
            </a:r>
          </a:p>
          <a:p>
            <a:pPr lvl="1"/>
            <a:r>
              <a:rPr lang="en-US" dirty="0"/>
              <a:t>If you don’t have a One-in, One-out, will this be approved?</a:t>
            </a:r>
          </a:p>
          <a:p>
            <a:r>
              <a:rPr lang="en-US" dirty="0"/>
              <a:t>Are existing items able to be securely handled, are there enough staff for tracking the devices?</a:t>
            </a:r>
          </a:p>
          <a:p>
            <a:r>
              <a:rPr lang="en-US" dirty="0"/>
              <a:t>Can the Technology Commons help with your need?</a:t>
            </a:r>
          </a:p>
          <a:p>
            <a:r>
              <a:rPr lang="en-US" dirty="0"/>
              <a:t>Are your department’s assets up to date?</a:t>
            </a:r>
          </a:p>
          <a:p>
            <a:endParaRPr lang="en-US" dirty="0"/>
          </a:p>
        </p:txBody>
      </p:sp>
    </p:spTree>
    <p:extLst>
      <p:ext uri="{BB962C8B-B14F-4D97-AF65-F5344CB8AC3E}">
        <p14:creationId xmlns:p14="http://schemas.microsoft.com/office/powerpoint/2010/main" val="320095227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500"/>
                                        <p:tgtEl>
                                          <p:spTgt spid="5">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xEl>
                                              <p:pRg st="9" end="9"/>
                                            </p:txEl>
                                          </p:spTgt>
                                        </p:tgtEl>
                                        <p:attrNameLst>
                                          <p:attrName>style.visibility</p:attrName>
                                        </p:attrNameLst>
                                      </p:cBhvr>
                                      <p:to>
                                        <p:strVal val="visible"/>
                                      </p:to>
                                    </p:set>
                                    <p:animEffect transition="in" filter="fade">
                                      <p:cBhvr>
                                        <p:cTn id="48" dur="500"/>
                                        <p:tgtEl>
                                          <p:spTgt spid="5">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Effect transition="in" filter="fade">
                                      <p:cBhvr>
                                        <p:cTn id="53"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Fixed Asset Coordinator (FAC)</a:t>
            </a:r>
          </a:p>
        </p:txBody>
      </p:sp>
      <p:sp>
        <p:nvSpPr>
          <p:cNvPr id="3" name="Text Placeholder 2"/>
          <p:cNvSpPr>
            <a:spLocks noGrp="1"/>
          </p:cNvSpPr>
          <p:nvPr>
            <p:ph type="body" idx="1"/>
          </p:nvPr>
        </p:nvSpPr>
        <p:spPr/>
        <p:txBody>
          <a:bodyPr>
            <a:normAutofit fontScale="92500" lnSpcReduction="10000"/>
          </a:bodyPr>
          <a:lstStyle/>
          <a:p>
            <a:pPr>
              <a:buNone/>
            </a:pPr>
            <a:endParaRPr lang="en-US" dirty="0"/>
          </a:p>
          <a:p>
            <a:r>
              <a:rPr lang="en-US" dirty="0"/>
              <a:t>The FAC will serve as the liaison between the unit and the University’s Fixed Assets Accountant (Controller’s Office) for items recorded in the University’s Fixed Assets System and as the liaison to Information Technology for data processing items tracked by Information Technology.  The FAC will become the unit’s resident fixed assets expert.</a:t>
            </a:r>
          </a:p>
          <a:p>
            <a:pPr>
              <a:buNone/>
            </a:pPr>
            <a:endParaRPr lang="en-US" dirty="0"/>
          </a:p>
          <a:p>
            <a:r>
              <a:rPr lang="en-US" dirty="0"/>
              <a:t>Pursuant to WCU Policy # 75,  accountability for property purchased by (or for) a department, college, or other unit of the university is the responsibility of the department/administrative head of that unit.</a:t>
            </a:r>
          </a:p>
          <a:p>
            <a:endParaRPr lang="en-US" dirty="0"/>
          </a:p>
          <a:p>
            <a:endParaRPr lang="en-US" dirty="0"/>
          </a:p>
        </p:txBody>
      </p:sp>
      <p:sp>
        <p:nvSpPr>
          <p:cNvPr id="6" name="Slide Number Placeholder 5"/>
          <p:cNvSpPr>
            <a:spLocks noGrp="1"/>
          </p:cNvSpPr>
          <p:nvPr>
            <p:ph type="sldNum" sz="quarter" idx="12"/>
          </p:nvPr>
        </p:nvSpPr>
        <p:spPr/>
        <p:txBody>
          <a:bodyPr/>
          <a:lstStyle/>
          <a:p>
            <a:fld id="{2ACBFF3C-8E98-4B66-8D4A-A2434F9F111B}" type="slidenum">
              <a:rPr lang="en-US" smtClean="0"/>
              <a:pPr/>
              <a:t>7</a:t>
            </a:fld>
            <a:endParaRPr lang="en-US" dirty="0"/>
          </a:p>
        </p:txBody>
      </p:sp>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FAC’s  Responsibilities</a:t>
            </a:r>
          </a:p>
        </p:txBody>
      </p:sp>
      <p:sp>
        <p:nvSpPr>
          <p:cNvPr id="3" name="Text Placeholder 2"/>
          <p:cNvSpPr>
            <a:spLocks noGrp="1"/>
          </p:cNvSpPr>
          <p:nvPr>
            <p:ph type="body" idx="1"/>
          </p:nvPr>
        </p:nvSpPr>
        <p:spPr>
          <a:xfrm>
            <a:off x="1981200" y="1524000"/>
            <a:ext cx="8229600" cy="4267200"/>
          </a:xfrm>
        </p:spPr>
        <p:txBody>
          <a:bodyPr>
            <a:normAutofit fontScale="92500" lnSpcReduction="20000"/>
          </a:bodyPr>
          <a:lstStyle/>
          <a:p>
            <a:pPr>
              <a:buNone/>
            </a:pPr>
            <a:r>
              <a:rPr lang="en-US" dirty="0"/>
              <a:t>The next several slides will demonstrate the</a:t>
            </a:r>
          </a:p>
          <a:p>
            <a:pPr>
              <a:buNone/>
            </a:pPr>
            <a:r>
              <a:rPr lang="en-US" dirty="0"/>
              <a:t>process of completing the WCU Asset Inventory</a:t>
            </a:r>
          </a:p>
          <a:p>
            <a:pPr>
              <a:buNone/>
            </a:pPr>
            <a:r>
              <a:rPr lang="en-US" dirty="0"/>
              <a:t>Control Form for the following situations:</a:t>
            </a:r>
          </a:p>
          <a:p>
            <a:pPr>
              <a:buNone/>
            </a:pPr>
            <a:endParaRPr lang="en-US" dirty="0"/>
          </a:p>
          <a:p>
            <a:r>
              <a:rPr lang="en-US" dirty="0"/>
              <a:t>Updating asset’s location, condition, serial number, etc. (timely manner)</a:t>
            </a:r>
          </a:p>
          <a:p>
            <a:endParaRPr lang="en-US" dirty="0"/>
          </a:p>
          <a:p>
            <a:r>
              <a:rPr lang="en-US" dirty="0"/>
              <a:t>Missing asset (steps taken to locate)</a:t>
            </a:r>
          </a:p>
          <a:p>
            <a:pPr>
              <a:buNone/>
            </a:pPr>
            <a:endParaRPr lang="en-US" dirty="0"/>
          </a:p>
          <a:p>
            <a:r>
              <a:rPr lang="en-US" dirty="0"/>
              <a:t>Vandalized/Stolen asset</a:t>
            </a:r>
          </a:p>
          <a:p>
            <a:pPr lvl="1">
              <a:buFont typeface="Wingdings" pitchFamily="2" charset="2"/>
              <a:buChar char="§"/>
            </a:pPr>
            <a:r>
              <a:rPr lang="en-US" dirty="0"/>
              <a:t>Campus Police</a:t>
            </a:r>
          </a:p>
          <a:p>
            <a:pPr lvl="1">
              <a:buFont typeface="Wingdings" pitchFamily="2" charset="2"/>
              <a:buChar char="§"/>
            </a:pPr>
            <a:r>
              <a:rPr lang="en-US" dirty="0"/>
              <a:t>Fixed Asset Accountant (Controller’s Office)</a:t>
            </a:r>
          </a:p>
        </p:txBody>
      </p:sp>
      <p:sp>
        <p:nvSpPr>
          <p:cNvPr id="6" name="Slide Number Placeholder 5"/>
          <p:cNvSpPr>
            <a:spLocks noGrp="1"/>
          </p:cNvSpPr>
          <p:nvPr>
            <p:ph type="sldNum" sz="quarter" idx="12"/>
          </p:nvPr>
        </p:nvSpPr>
        <p:spPr/>
        <p:txBody>
          <a:bodyPr/>
          <a:lstStyle/>
          <a:p>
            <a:fld id="{2ACBFF3C-8E98-4B66-8D4A-A2434F9F111B}" type="slidenum">
              <a:rPr lang="en-US" smtClean="0"/>
              <a:pPr/>
              <a:t>8</a:t>
            </a:fld>
            <a:endParaRPr lang="en-US" dirty="0"/>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C93F06-8F70-4308-A804-B01C5C0A75E2}" type="slidenum">
              <a:rPr lang="en-US" smtClean="0">
                <a:solidFill>
                  <a:prstClr val="black">
                    <a:tint val="75000"/>
                  </a:prstClr>
                </a:solidFill>
              </a:rPr>
              <a:pPr/>
              <a:t>9</a:t>
            </a:fld>
            <a:endParaRPr lang="en-US" dirty="0">
              <a:solidFill>
                <a:prstClr val="black">
                  <a:tint val="75000"/>
                </a:prstClr>
              </a:solidFill>
            </a:endParaRPr>
          </a:p>
        </p:txBody>
      </p:sp>
      <p:sp>
        <p:nvSpPr>
          <p:cNvPr id="5" name="Rectangle 4"/>
          <p:cNvSpPr/>
          <p:nvPr/>
        </p:nvSpPr>
        <p:spPr>
          <a:xfrm>
            <a:off x="1668780" y="2676468"/>
            <a:ext cx="8915400" cy="4124206"/>
          </a:xfrm>
          <a:prstGeom prst="rect">
            <a:avLst/>
          </a:prstGeom>
        </p:spPr>
        <p:txBody>
          <a:bodyPr wrap="square">
            <a:spAutoFit/>
          </a:bodyPr>
          <a:lstStyle/>
          <a:p>
            <a:endParaRPr lang="en-US" dirty="0"/>
          </a:p>
          <a:p>
            <a:pPr>
              <a:buFont typeface="Arial" panose="020B0604020202020204" pitchFamily="34" charset="0"/>
              <a:buChar char="•"/>
            </a:pPr>
            <a:r>
              <a:rPr lang="en-US" b="1" dirty="0">
                <a:solidFill>
                  <a:srgbClr val="7030A0"/>
                </a:solidFill>
              </a:rPr>
              <a:t>Fixed Asset Policy</a:t>
            </a:r>
            <a:r>
              <a:rPr lang="en-US" dirty="0">
                <a:solidFill>
                  <a:srgbClr val="7030A0"/>
                </a:solidFill>
              </a:rPr>
              <a:t> </a:t>
            </a:r>
          </a:p>
          <a:p>
            <a:pPr>
              <a:buFont typeface="Arial" panose="020B0604020202020204" pitchFamily="34" charset="0"/>
              <a:buChar char="•"/>
            </a:pPr>
            <a:r>
              <a:rPr lang="en-US" b="1" dirty="0">
                <a:solidFill>
                  <a:srgbClr val="7030A0"/>
                </a:solidFill>
              </a:rPr>
              <a:t>Fixed Asset Coordinator (FAC) Procedures and Responsibilities</a:t>
            </a:r>
          </a:p>
          <a:p>
            <a:pPr>
              <a:buFont typeface="Arial" panose="020B0604020202020204" pitchFamily="34" charset="0"/>
              <a:buChar char="•"/>
            </a:pPr>
            <a:r>
              <a:rPr lang="en-US" b="1" dirty="0">
                <a:solidFill>
                  <a:srgbClr val="7030A0"/>
                </a:solidFill>
              </a:rPr>
              <a:t>Fixed Asset Coordinator PowerPoint Presentation</a:t>
            </a:r>
          </a:p>
          <a:p>
            <a:pPr>
              <a:buFont typeface="Arial" panose="020B0604020202020204" pitchFamily="34" charset="0"/>
              <a:buChar char="•"/>
            </a:pPr>
            <a:endParaRPr lang="en-US" dirty="0"/>
          </a:p>
          <a:p>
            <a:pPr>
              <a:buFont typeface="Arial" panose="020B0604020202020204" pitchFamily="34" charset="0"/>
              <a:buChar char="•"/>
            </a:pPr>
            <a:r>
              <a:rPr lang="en-US" b="1" dirty="0">
                <a:solidFill>
                  <a:srgbClr val="7030A0"/>
                </a:solidFill>
              </a:rPr>
              <a:t>FORMS AND REPORTS        List of FACs</a:t>
            </a:r>
          </a:p>
          <a:p>
            <a:pPr>
              <a:buFont typeface="Arial" panose="020B0604020202020204" pitchFamily="34" charset="0"/>
              <a:buChar char="•"/>
            </a:pPr>
            <a:endParaRPr lang="en-US" dirty="0"/>
          </a:p>
          <a:p>
            <a:r>
              <a:rPr lang="en-US" b="1" dirty="0"/>
              <a:t>WCU Asset Inventory Control</a:t>
            </a:r>
          </a:p>
          <a:p>
            <a:endParaRPr lang="en-US" sz="1400" dirty="0"/>
          </a:p>
          <a:p>
            <a:r>
              <a:rPr lang="en-US" dirty="0">
                <a:solidFill>
                  <a:srgbClr val="7030A0"/>
                </a:solidFill>
              </a:rPr>
              <a:t>WCU Asset Inventory Control Form</a:t>
            </a:r>
            <a:br>
              <a:rPr lang="en-US" dirty="0"/>
            </a:br>
            <a:r>
              <a:rPr lang="en-US" dirty="0"/>
              <a:t>Whenever a qualifying asset is permanently moved, missing, or stolen, the department is required to complete this form (an asset qualifies if it is $5,000 or greater, or an IT tracked asset). If you have questions about whether an asset qualifies, please contact Lacy Ensley (227-2583) or Jason Pry (227-2734). </a:t>
            </a:r>
          </a:p>
          <a:p>
            <a:endParaRPr lang="en-US"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8780" y="304800"/>
            <a:ext cx="8749390" cy="2554865"/>
          </a:xfrm>
          <a:prstGeom prst="rect">
            <a:avLst/>
          </a:prstGeom>
        </p:spPr>
      </p:pic>
    </p:spTree>
    <p:extLst>
      <p:ext uri="{BB962C8B-B14F-4D97-AF65-F5344CB8AC3E}">
        <p14:creationId xmlns:p14="http://schemas.microsoft.com/office/powerpoint/2010/main" val="882417497"/>
      </p:ext>
    </p:extLst>
  </p:cSld>
  <p:clrMapOvr>
    <a:masterClrMapping/>
  </p:clrMapOvr>
  <p:transition>
    <p:wipe dir="d"/>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7290</TotalTime>
  <Words>3469</Words>
  <Application>Microsoft Office PowerPoint</Application>
  <PresentationFormat>Widescreen</PresentationFormat>
  <Paragraphs>444</Paragraphs>
  <Slides>67</Slides>
  <Notes>25</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67</vt:i4>
      </vt:variant>
    </vt:vector>
  </HeadingPairs>
  <TitlesOfParts>
    <vt:vector size="84" baseType="lpstr">
      <vt:lpstr>Arial</vt:lpstr>
      <vt:lpstr>Calibri</vt:lpstr>
      <vt:lpstr>Courier New</vt:lpstr>
      <vt:lpstr>Franklin Gothic Book</vt:lpstr>
      <vt:lpstr>freight-sans-pro-n4</vt:lpstr>
      <vt:lpstr>Lucida Sans Unicode</vt:lpstr>
      <vt:lpstr>Times New Roman</vt:lpstr>
      <vt:lpstr>Tw Cen MT</vt:lpstr>
      <vt:lpstr>Verdana</vt:lpstr>
      <vt:lpstr>Wingdings</vt:lpstr>
      <vt:lpstr>Wingdings 2</vt:lpstr>
      <vt:lpstr>Wingdings 3</vt:lpstr>
      <vt:lpstr>Custom Design</vt:lpstr>
      <vt:lpstr>Concourse</vt:lpstr>
      <vt:lpstr>1_Custom Design</vt:lpstr>
      <vt:lpstr>2_Custom Design</vt:lpstr>
      <vt:lpstr>Circuit</vt:lpstr>
      <vt:lpstr>Western Carolina University</vt:lpstr>
      <vt:lpstr>Governing Standards</vt:lpstr>
      <vt:lpstr>Controller’s Office Responsibilities</vt:lpstr>
      <vt:lpstr>Fixed Asset Policy Fixed Asset Coordinator (FAC) Procedures and Responsibilities Fixed Asset Coordinator Powerpoint Presentation</vt:lpstr>
      <vt:lpstr>PowerPoint Presentation</vt:lpstr>
      <vt:lpstr>Fixed Asset Policy</vt:lpstr>
      <vt:lpstr>Fixed Asset Coordinator (FAC)</vt:lpstr>
      <vt:lpstr>FAC’s  Responsibilities</vt:lpstr>
      <vt:lpstr>PowerPoint Presentation</vt:lpstr>
      <vt:lpstr>PowerPoint Presentation</vt:lpstr>
      <vt:lpstr>PowerPoint Presentation</vt:lpstr>
      <vt:lpstr>PowerPoint Presentation</vt:lpstr>
      <vt:lpstr>PowerPoint Presentation</vt:lpstr>
      <vt:lpstr>PowerPoint Presentation</vt:lpstr>
      <vt:lpstr>Gifts, Donations, Fabrications</vt:lpstr>
      <vt:lpstr>PowerPoint Presentation</vt:lpstr>
      <vt:lpstr>Trade-Ins / Returns to Vendor</vt:lpstr>
      <vt:lpstr>Trade-Ins / Returns to Vendor – Continued</vt:lpstr>
      <vt:lpstr>PowerPoint Presentation</vt:lpstr>
      <vt:lpstr>Transfer of Fixed Assets</vt:lpstr>
      <vt:lpstr>Transfer of Fixed Assets - Continued</vt:lpstr>
      <vt:lpstr>PowerPoint Presentation</vt:lpstr>
      <vt:lpstr>  FIXED ASSET COORDINATOR  </vt:lpstr>
      <vt:lpstr>FAC’s Responsibilities</vt:lpstr>
      <vt:lpstr>PowerPoint Presentation</vt:lpstr>
      <vt:lpstr>PowerPoint Presentation</vt:lpstr>
      <vt:lpstr>PowerPoint Presentation</vt:lpstr>
      <vt:lpstr>PowerPoint Presentation</vt:lpstr>
      <vt:lpstr>PowerPoint Presentation</vt:lpstr>
      <vt:lpstr>PowerPoint Presentation</vt:lpstr>
      <vt:lpstr>Annual Departmental Fixed Asset Inventory</vt:lpstr>
      <vt:lpstr>PowerPoint Presentation</vt:lpstr>
      <vt:lpstr>Capital Assets - Impairments</vt:lpstr>
      <vt:lpstr>PowerPoint Presentation</vt:lpstr>
      <vt:lpstr>PowerPoint Presentation</vt:lpstr>
      <vt:lpstr>Fixed Asset Policy </vt:lpstr>
      <vt:lpstr>Tracking is beneficial for Significant Change of Events</vt:lpstr>
      <vt:lpstr>PowerPoint Presentation</vt:lpstr>
      <vt:lpstr>Western Carolina University</vt:lpstr>
      <vt:lpstr>IT Assets</vt:lpstr>
      <vt:lpstr>IT Assets </vt:lpstr>
      <vt:lpstr>All IT items $5,000 and greater will be tracked by the Controller’s Office and the Department via IT database </vt:lpstr>
      <vt:lpstr>It is highly recommended that departments track assets of significant value to their unit and highly mobile such as listed below. </vt:lpstr>
      <vt:lpstr>Portable Storage – Everyone’s Responsibility</vt:lpstr>
      <vt:lpstr>Basic IT Asset Lifecycle</vt:lpstr>
      <vt:lpstr>Policy 67 – Definite Lifespan</vt:lpstr>
      <vt:lpstr>Acquiring IT Assets</vt:lpstr>
      <vt:lpstr>Policy 67 – One-in, One-out</vt:lpstr>
      <vt:lpstr>Policy 67 – Exceptions</vt:lpstr>
      <vt:lpstr>Acquiring IT Assets</vt:lpstr>
      <vt:lpstr>Deploy Assets</vt:lpstr>
      <vt:lpstr>Manage Assets </vt:lpstr>
      <vt:lpstr>Asset Control Form</vt:lpstr>
      <vt:lpstr>PowerPoint Presentation</vt:lpstr>
      <vt:lpstr>PowerPoint Presentation</vt:lpstr>
      <vt:lpstr>PowerPoint Presentation</vt:lpstr>
      <vt:lpstr>PowerPoint Presentation</vt:lpstr>
      <vt:lpstr>PowerPoint Presentation</vt:lpstr>
      <vt:lpstr>PowerPoint Presentation</vt:lpstr>
      <vt:lpstr>Retire Assets</vt:lpstr>
      <vt:lpstr>Surplus Request Form</vt:lpstr>
      <vt:lpstr>PowerPoint Presentation</vt:lpstr>
      <vt:lpstr>PowerPoint Presentation</vt:lpstr>
      <vt:lpstr>PowerPoint Presentation</vt:lpstr>
      <vt:lpstr>PowerPoint Presentation</vt:lpstr>
      <vt:lpstr>PowerPoint Presentation</vt:lpstr>
      <vt:lpstr>Plan Assets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edlawson</dc:creator>
  <cp:lastModifiedBy>Jason Pry</cp:lastModifiedBy>
  <cp:revision>844</cp:revision>
  <cp:lastPrinted>2017-02-14T15:35:15Z</cp:lastPrinted>
  <dcterms:created xsi:type="dcterms:W3CDTF">2009-02-25T15:17:19Z</dcterms:created>
  <dcterms:modified xsi:type="dcterms:W3CDTF">2021-03-02T11:54:33Z</dcterms:modified>
</cp:coreProperties>
</file>