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19" r:id="rId2"/>
    <p:sldId id="425" r:id="rId3"/>
    <p:sldId id="427" r:id="rId4"/>
    <p:sldId id="423" r:id="rId5"/>
    <p:sldId id="421" r:id="rId6"/>
    <p:sldId id="422" r:id="rId7"/>
    <p:sldId id="424" r:id="rId8"/>
  </p:sldIdLst>
  <p:sldSz cx="9144000" cy="6858000" type="screen4x3"/>
  <p:notesSz cx="9144000" cy="6858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00AE"/>
    <a:srgbClr val="592C88"/>
    <a:srgbClr val="AF8B48"/>
    <a:srgbClr val="5C0093"/>
    <a:srgbClr val="50008E"/>
    <a:srgbClr val="440D62"/>
    <a:srgbClr val="FFA9E8"/>
    <a:srgbClr val="08428B"/>
    <a:srgbClr val="5D890C"/>
    <a:srgbClr val="460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2" autoAdjust="0"/>
    <p:restoredTop sz="97862" autoAdjust="0"/>
  </p:normalViewPr>
  <p:slideViewPr>
    <p:cSldViewPr snapToGrid="0" snapToObjects="1">
      <p:cViewPr varScale="1">
        <p:scale>
          <a:sx n="71" d="100"/>
          <a:sy n="71" d="100"/>
        </p:scale>
        <p:origin x="106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64049-CEF9-7240-8989-BBCED8FE5734}" type="datetimeFigureOut">
              <a:rPr lang="en-US" smtClean="0"/>
              <a:t>4/8/2024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2DE4D-9728-5E4D-8E7B-AA46949C7F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036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3CC1C-1AD9-3E47-B4F6-9F17E1F08FC4}" type="datetimeFigureOut">
              <a:rPr lang="en-US" smtClean="0"/>
              <a:t>4/8/2024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0A6F5-EED2-C946-9B6F-74E805C805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040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ull pageppt.jp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" y="0"/>
            <a:ext cx="9144000" cy="6858000"/>
          </a:xfrm>
          <a:prstGeom prst="rect">
            <a:avLst/>
          </a:prstGeom>
        </p:spPr>
      </p:pic>
      <p:pic>
        <p:nvPicPr>
          <p:cNvPr id="5" name="Picture 8" descr="WCULogo-singularwhite.eps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763532" y="4980480"/>
            <a:ext cx="2606411" cy="1072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224" y="2137767"/>
            <a:ext cx="7772400" cy="83831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1170" y="3080458"/>
            <a:ext cx="6400800" cy="7129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4EA800-A587-3D4C-B06A-4DAA66CC7AB0}" type="datetime1">
              <a:rPr lang="en-US"/>
              <a:pPr/>
              <a:t>4/8/2024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E0DCB0-9F10-5948-BE8C-8A19F5A5362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6007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C0093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F50F9E-ABA1-5D42-B278-4639D3ACEA0E}" type="datetime1">
              <a:rPr lang="en-US"/>
              <a:pPr/>
              <a:t>4/8/2024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5F435-6EED-1E46-9E88-EDE8BD84487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4600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3CFC13-72C5-F24C-828F-C5EA27E99046}" type="datetime1">
              <a:rPr lang="en-US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C6D34-4F59-E146-949A-9074366225A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944078" y="0"/>
            <a:ext cx="2199921" cy="6858000"/>
          </a:xfrm>
          <a:prstGeom prst="rect">
            <a:avLst/>
          </a:prstGeom>
          <a:solidFill>
            <a:srgbClr val="4600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4078" y="277141"/>
            <a:ext cx="2057400" cy="58515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9823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4B1238-2971-3541-8417-A89A7B120892}" type="datetime1">
              <a:rPr lang="en-US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C3967-0F2D-E345-BA6B-0C359C34211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eadergraphicppt.jpg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020" t="4975" r="-1069"/>
          <a:stretch/>
        </p:blipFill>
        <p:spPr>
          <a:xfrm>
            <a:off x="0" y="-29455"/>
            <a:ext cx="9271000" cy="1447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038"/>
            <a:ext cx="6184900" cy="1143000"/>
          </a:xfrm>
        </p:spPr>
        <p:txBody>
          <a:bodyPr/>
          <a:lstStyle>
            <a:lvl1pPr algn="l">
              <a:lnSpc>
                <a:spcPts val="448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9DB7AC-00D2-CD4B-AD5F-947518BE0444}" type="datetime1">
              <a:rPr lang="en-US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5A7D3-DBA7-014C-8B7E-3048C79928A5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0" name="Picture 8" descr="WCULogo-singularwhite.eps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259690" y="323850"/>
            <a:ext cx="1548018" cy="636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094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92C8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Isosceles Triangle 17"/>
          <p:cNvSpPr/>
          <p:nvPr userDrawn="1"/>
        </p:nvSpPr>
        <p:spPr>
          <a:xfrm rot="6065288">
            <a:off x="-2021358" y="-1364047"/>
            <a:ext cx="9125871" cy="9376792"/>
          </a:xfrm>
          <a:prstGeom prst="triangl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Triangle 18"/>
          <p:cNvSpPr/>
          <p:nvPr userDrawn="1"/>
        </p:nvSpPr>
        <p:spPr>
          <a:xfrm flipH="1">
            <a:off x="-2791864" y="3683000"/>
            <a:ext cx="11938000" cy="3162300"/>
          </a:xfrm>
          <a:prstGeom prst="rtTriangle">
            <a:avLst/>
          </a:prstGeom>
          <a:solidFill>
            <a:srgbClr val="FFFFFF">
              <a:alpha val="1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8" descr="WCULogo-singularwhite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763532" y="4980480"/>
            <a:ext cx="2606411" cy="1072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224" y="2137767"/>
            <a:ext cx="7772400" cy="83831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1170" y="3080458"/>
            <a:ext cx="6400800" cy="7129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4EA800-A587-3D4C-B06A-4DAA66CC7AB0}" type="datetime1">
              <a:rPr lang="en-US"/>
              <a:pPr/>
              <a:t>4/8/2024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E0DCB0-9F10-5948-BE8C-8A19F5A5362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11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389 0.52593 C 0.36076 0.49699 0.35816 0.46829 0.35139 0.44074 C 0.34687 0.42292 0.33871 0.41181 0.33194 0.3963 C 0.32344 0.37685 0.31823 0.35486 0.30833 0.33704 C 0.29149 0.30718 0.27743 0.27477 0.25972 0.2463 C 0.25035 0.23148 0.24045 0.21736 0.23194 0.20185 C 0.20469 0.15185 0.17378 0.1125 0.13611 0.07778 C 0.12448 0.0669 0.11406 0.05509 0.10278 0.04444 C 0.09774 0.03958 0.09149 0.03819 0.08611 0.03519 C 0.07639 0.02963 0.06632 0.02292 0.05694 0.01667 C 0.05243 0.01366 0.04774 0.00741 0.04305 0.00556 C 0.02969 2.59259E-6 0.01354 2.59259E-6 -1.94444E-6 2.59259E-6 " pathEditMode="relative" ptsTypes="fffffffffff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5 -0.49629 C -0.80312 -0.49328 -0.75642 -0.48865 -0.70972 -0.48518 C -0.67413 -0.47754 -0.63941 -0.47153 -0.60399 -0.46296 C -0.59323 -0.46041 -0.56736 -0.45671 -0.55555 -0.45185 C -0.5085 -0.4331 -0.46319 -0.41227 -0.41527 -0.39629 C -0.37083 -0.38148 -0.32187 -0.36458 -0.28055 -0.33518 C -0.25625 -0.31782 -0.23177 -0.3 -0.20694 -0.28333 C -0.18541 -0.26898 -0.16423 -0.25671 -0.14444 -0.23703 C -0.13333 -0.22592 -0.12274 -0.21643 -0.1125 -0.2037 C -0.10833 -0.19838 -0.10416 -0.19259 -0.1 -0.18703 C -0.09826 -0.18472 -0.09444 -0.17963 -0.09444 -0.17963 C -0.09097 -0.16528 -0.08281 -0.15972 -0.07639 -0.14815 C -0.06996 -0.13657 -0.06354 -0.12453 -0.05694 -0.11296 C -0.05225 -0.10463 -0.05086 -0.09722 -0.04583 -0.08889 C -0.04444 -0.08333 -0.04479 -0.07639 -0.04166 -0.07222 C -0.03611 -0.06481 -0.03194 -0.0574 -0.02639 -0.05 C -0.02309 -0.0368 -0.02083 -0.04097 -0.01389 -0.03333 C -0.00677 -0.02546 2.77778E-7 -0.01296 2.77778E-7 -3.7037E-7 " pathEditMode="relative" ptsTypes="fffffffffffffffffA">
                                      <p:cBhvr>
                                        <p:cTn id="9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eadergraphicppt.jpg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975"/>
          <a:stretch/>
        </p:blipFill>
        <p:spPr>
          <a:xfrm>
            <a:off x="0" y="-3"/>
            <a:ext cx="9144000" cy="1102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852" y="355791"/>
            <a:ext cx="6712850" cy="543415"/>
          </a:xfrm>
          <a:noFill/>
        </p:spPr>
        <p:txBody>
          <a:bodyPr anchor="b"/>
          <a:lstStyle>
            <a:lvl1pPr algn="l">
              <a:defRPr sz="3800" b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2945"/>
            <a:ext cx="5018891" cy="37281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D166CC-E70A-DF4D-B691-C9D9745F130F}" type="datetime1">
              <a:rPr lang="en-US"/>
              <a:pPr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317C8-4395-304F-A087-01E0648D7D4C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1" name="Picture 8" descr="WCULogo-singularwhite.eps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399390" y="273050"/>
            <a:ext cx="1548018" cy="636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658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eadergraphicppt.jpg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020" t="4975" r="-1069"/>
          <a:stretch/>
        </p:blipFill>
        <p:spPr>
          <a:xfrm>
            <a:off x="0" y="-29455"/>
            <a:ext cx="9271000" cy="1447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038"/>
            <a:ext cx="6184900" cy="1143000"/>
          </a:xfrm>
        </p:spPr>
        <p:txBody>
          <a:bodyPr/>
          <a:lstStyle>
            <a:lvl1pPr algn="l">
              <a:lnSpc>
                <a:spcPts val="3980"/>
              </a:lnSpc>
              <a:defRPr sz="3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9DB7AC-00D2-CD4B-AD5F-947518BE0444}" type="datetime1">
              <a:rPr lang="en-US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5A7D3-DBA7-014C-8B7E-3048C79928A5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0" name="Picture 8" descr="WCULogo-singularwhite.eps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259690" y="323850"/>
            <a:ext cx="1548018" cy="636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850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eadergraphicppt.jpg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975"/>
          <a:stretch/>
        </p:blipFill>
        <p:spPr>
          <a:xfrm>
            <a:off x="0" y="-3"/>
            <a:ext cx="9144000" cy="1102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852" y="355791"/>
            <a:ext cx="6712850" cy="543415"/>
          </a:xfrm>
          <a:noFill/>
        </p:spPr>
        <p:txBody>
          <a:bodyPr anchor="b"/>
          <a:lstStyle>
            <a:lvl1pPr algn="l">
              <a:defRPr sz="3800" b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2945"/>
            <a:ext cx="5018891" cy="37281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D166CC-E70A-DF4D-B691-C9D9745F130F}" type="datetime1">
              <a:rPr lang="en-US"/>
              <a:pPr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317C8-4395-304F-A087-01E0648D7D4C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1" name="Picture 8" descr="WCULogo-singularwhite.eps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399390" y="273050"/>
            <a:ext cx="1548018" cy="636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438" y="291894"/>
            <a:ext cx="8555703" cy="1362075"/>
          </a:xfrm>
        </p:spPr>
        <p:txBody>
          <a:bodyPr anchor="t"/>
          <a:lstStyle>
            <a:lvl1pPr algn="l">
              <a:defRPr sz="4000" b="1" cap="all">
                <a:solidFill>
                  <a:srgbClr val="5C009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135" y="1974858"/>
            <a:ext cx="7772400" cy="48260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EE3A44-E7DC-1046-B667-691AF03E7E50}" type="datetime1">
              <a:rPr lang="en-US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33DEA-F637-A14A-AA70-22236EA0A8D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6007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8" descr="WCULogo-singularwhite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923342" y="210172"/>
            <a:ext cx="1843353" cy="75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805" y="5320877"/>
            <a:ext cx="8205890" cy="566738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9053" y="1198285"/>
            <a:ext cx="8197642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0697" y="5892445"/>
            <a:ext cx="7555998" cy="449125"/>
          </a:xfrm>
        </p:spPr>
        <p:txBody>
          <a:bodyPr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571453-802C-6642-AE6A-D1C05B971A02}" type="datetime1">
              <a:rPr lang="en-US"/>
              <a:pPr/>
              <a:t>4/8/2024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06C4A-B357-8A4D-A147-EA8045E739F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4600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609C27-1553-0A42-8BF7-C4AD5EDE8280}" type="datetime1">
              <a:rPr lang="en-US"/>
              <a:pPr/>
              <a:t>4/8/2024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4A0AC-6388-F24E-A972-D23A9B57F09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24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60667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FreightSans Pro Book" pitchFamily="-106" charset="0"/>
                <a:ea typeface="FreightSans Pro Book" pitchFamily="-106" charset="0"/>
                <a:cs typeface="FreightSans Pro Book" pitchFamily="-106" charset="0"/>
              </a:defRPr>
            </a:lvl1pPr>
          </a:lstStyle>
          <a:p>
            <a:fld id="{0587523B-9E77-8648-8EAE-30C632555FDF}" type="datetime1">
              <a:rPr lang="en-US"/>
              <a:pPr/>
              <a:t>4/8/2024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879" y="6356350"/>
            <a:ext cx="45616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FreightSans Pro Semibold" pitchFamily="-106" charset="0"/>
                <a:ea typeface="FreightSans Pro Semibold" pitchFamily="-106" charset="0"/>
                <a:cs typeface="FreightSans Pro Semibold" pitchFamily="-106" charset="0"/>
              </a:defRPr>
            </a:lvl1pPr>
          </a:lstStyle>
          <a:p>
            <a:fld id="{99436826-A72D-CE46-A396-8D0584EE0C8F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2" r:id="rId2"/>
    <p:sldLayoutId id="2147483683" r:id="rId3"/>
    <p:sldLayoutId id="2147483686" r:id="rId4"/>
    <p:sldLayoutId id="2147483687" r:id="rId5"/>
    <p:sldLayoutId id="2147483678" r:id="rId6"/>
    <p:sldLayoutId id="2147483673" r:id="rId7"/>
    <p:sldLayoutId id="2147483679" r:id="rId8"/>
    <p:sldLayoutId id="2147483676" r:id="rId9"/>
    <p:sldLayoutId id="2147483677" r:id="rId10"/>
    <p:sldLayoutId id="2147483680" r:id="rId11"/>
    <p:sldLayoutId id="2147483681" r:id="rId1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FreightSans Pro Bold"/>
          <a:ea typeface="ＭＳ Ｐゴシック" pitchFamily="-106" charset="-128"/>
          <a:cs typeface="FreightSans Pro Bold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eightSans Pro Bold" pitchFamily="-106" charset="0"/>
          <a:ea typeface="ＭＳ Ｐゴシック" pitchFamily="-106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eightSans Pro Bold" pitchFamily="-106" charset="0"/>
          <a:ea typeface="ＭＳ Ｐゴシック" pitchFamily="-106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eightSans Pro Bold" pitchFamily="-106" charset="0"/>
          <a:ea typeface="ＭＳ Ｐゴシック" pitchFamily="-106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eightSans Pro Bold" pitchFamily="-106" charset="0"/>
          <a:ea typeface="ＭＳ Ｐゴシック" pitchFamily="-106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eightSans Pro Bold" pitchFamily="-106" charset="0"/>
          <a:ea typeface="ＭＳ Ｐゴシック" pitchFamily="-106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eightSans Pro Bold" pitchFamily="-106" charset="0"/>
          <a:ea typeface="ＭＳ Ｐゴシック" pitchFamily="-106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eightSans Pro Bold" pitchFamily="-106" charset="0"/>
          <a:ea typeface="ＭＳ Ｐゴシック" pitchFamily="-106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eightSans Pro Bold" pitchFamily="-106" charset="0"/>
          <a:ea typeface="ＭＳ Ｐゴシック" pitchFamily="-106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SzPct val="97000"/>
        <a:buFont typeface="Arial"/>
        <a:buChar char="•"/>
        <a:defRPr sz="2400" b="1" i="0" kern="1200">
          <a:solidFill>
            <a:schemeClr val="tx1"/>
          </a:solidFill>
          <a:latin typeface="FreightSans Pro Medium"/>
          <a:ea typeface="ＭＳ Ｐゴシック" pitchFamily="-106" charset="-128"/>
          <a:cs typeface="FreightSans Pro Medium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-106" charset="0"/>
        <a:buChar char="–"/>
        <a:defRPr sz="2000" kern="1200">
          <a:solidFill>
            <a:schemeClr val="tx1"/>
          </a:solidFill>
          <a:latin typeface="FreightSans Pro Book"/>
          <a:ea typeface="FreightSans Pro Book" pitchFamily="-106" charset="0"/>
          <a:cs typeface="FreightSans Pro Book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-106" charset="0"/>
        <a:buChar char="•"/>
        <a:defRPr sz="2400" kern="1200">
          <a:solidFill>
            <a:schemeClr val="tx1"/>
          </a:solidFill>
          <a:latin typeface="FreightSans Pro Book"/>
          <a:ea typeface="FreightSans Pro Book" pitchFamily="-106" charset="0"/>
          <a:cs typeface="FreightSans Pro Book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-106" charset="0"/>
        <a:buChar char="–"/>
        <a:defRPr sz="2000" kern="1200">
          <a:solidFill>
            <a:schemeClr val="tx1"/>
          </a:solidFill>
          <a:latin typeface="FreightSans Pro Book"/>
          <a:ea typeface="FreightSans Pro Book" pitchFamily="-106" charset="0"/>
          <a:cs typeface="FreightSans Pro Book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-106" charset="0"/>
        <a:buChar char="»"/>
        <a:defRPr sz="2000" kern="1200">
          <a:solidFill>
            <a:schemeClr val="tx1"/>
          </a:solidFill>
          <a:latin typeface="FreightSans Pro Book"/>
          <a:ea typeface="FreightSans Pro Book" pitchFamily="-106" charset="0"/>
          <a:cs typeface="FreightSans Pro 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Department of Intercollegiate Athletics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6024" y="3274281"/>
            <a:ext cx="6400800" cy="712967"/>
          </a:xfrm>
        </p:spPr>
        <p:txBody>
          <a:bodyPr/>
          <a:lstStyle/>
          <a:p>
            <a:r>
              <a:rPr lang="en-US" dirty="0"/>
              <a:t>2024-2025 Budget Hearing</a:t>
            </a:r>
          </a:p>
        </p:txBody>
      </p:sp>
    </p:spTree>
    <p:extLst>
      <p:ext uri="{BB962C8B-B14F-4D97-AF65-F5344CB8AC3E}">
        <p14:creationId xmlns:p14="http://schemas.microsoft.com/office/powerpoint/2010/main" val="2692341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FY24 Budget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73624" y="4729648"/>
            <a:ext cx="49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en-US" sz="2000" dirty="0">
                <a:latin typeface="FreightMacro Pro Medium" panose="02000603040000020004" pitchFamily="50" charset="0"/>
                <a:cs typeface="Arial" panose="020B0604020202020204" pitchFamily="34" charset="0"/>
              </a:rPr>
              <a:t>Student Fees + Institutional Support = 62%</a:t>
            </a:r>
          </a:p>
          <a:p>
            <a:pPr>
              <a:defRPr/>
            </a:pPr>
            <a:r>
              <a:rPr lang="en-US" altLang="en-US" sz="2000" dirty="0">
                <a:latin typeface="FreightMacro Pro Medium" panose="02000603040000020004" pitchFamily="50" charset="0"/>
                <a:cs typeface="Arial" panose="020B0604020202020204" pitchFamily="34" charset="0"/>
              </a:rPr>
              <a:t>Southern Conference AVERAGE is 70%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F0A156-3D04-8F8E-ACE5-2A670E2DCDAE}"/>
              </a:ext>
            </a:extLst>
          </p:cNvPr>
          <p:cNvSpPr txBox="1"/>
          <p:nvPr/>
        </p:nvSpPr>
        <p:spPr>
          <a:xfrm>
            <a:off x="654424" y="2146087"/>
            <a:ext cx="371138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>
                <a:latin typeface="FreightMacro Pro Medium" panose="02000603040000020004" pitchFamily="50" charset="0"/>
              </a:rPr>
              <a:t>Expenses</a:t>
            </a:r>
          </a:p>
          <a:p>
            <a:endParaRPr lang="en-US" sz="2000" dirty="0">
              <a:latin typeface="FreightMacro Pro Medium" panose="02000603040000020004" pitchFamily="50" charset="0"/>
            </a:endParaRPr>
          </a:p>
          <a:p>
            <a:r>
              <a:rPr lang="en-US" sz="2000" dirty="0">
                <a:latin typeface="FreightMacro Pro Medium" panose="02000603040000020004" pitchFamily="50" charset="0"/>
              </a:rPr>
              <a:t>Salaries &amp; Benefits		47%</a:t>
            </a:r>
          </a:p>
          <a:p>
            <a:r>
              <a:rPr lang="en-US" sz="2000" dirty="0">
                <a:latin typeface="FreightMacro Pro Medium" panose="02000603040000020004" pitchFamily="50" charset="0"/>
              </a:rPr>
              <a:t>Operating Budgets		29%</a:t>
            </a:r>
          </a:p>
          <a:p>
            <a:r>
              <a:rPr lang="en-US" sz="2000" dirty="0">
                <a:latin typeface="FreightMacro Pro Medium" panose="02000603040000020004" pitchFamily="50" charset="0"/>
              </a:rPr>
              <a:t>Scholarships			24%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C24E10-3548-D9A1-DB3C-50B8FC73A0AA}"/>
              </a:ext>
            </a:extLst>
          </p:cNvPr>
          <p:cNvSpPr txBox="1"/>
          <p:nvPr/>
        </p:nvSpPr>
        <p:spPr>
          <a:xfrm>
            <a:off x="4670613" y="2146087"/>
            <a:ext cx="37113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>
                <a:latin typeface="FreightMacro Pro Medium" panose="02000603040000020004" pitchFamily="50" charset="0"/>
              </a:rPr>
              <a:t>Revenues</a:t>
            </a:r>
          </a:p>
          <a:p>
            <a:endParaRPr lang="en-US" sz="2000" dirty="0">
              <a:latin typeface="FreightMacro Pro Medium" panose="02000603040000020004" pitchFamily="50" charset="0"/>
            </a:endParaRPr>
          </a:p>
          <a:p>
            <a:r>
              <a:rPr lang="en-US" sz="2000" dirty="0">
                <a:latin typeface="FreightMacro Pro Medium" panose="02000603040000020004" pitchFamily="50" charset="0"/>
              </a:rPr>
              <a:t>Student Fees			49%</a:t>
            </a:r>
          </a:p>
          <a:p>
            <a:r>
              <a:rPr lang="en-US" sz="2000" dirty="0">
                <a:latin typeface="FreightMacro Pro Medium" panose="02000603040000020004" pitchFamily="50" charset="0"/>
              </a:rPr>
              <a:t>Self-Generated			31%</a:t>
            </a:r>
          </a:p>
          <a:p>
            <a:r>
              <a:rPr lang="en-US" sz="2000" dirty="0">
                <a:latin typeface="FreightMacro Pro Medium" panose="02000603040000020004" pitchFamily="50" charset="0"/>
              </a:rPr>
              <a:t>Institutional Support	13%</a:t>
            </a:r>
          </a:p>
          <a:p>
            <a:r>
              <a:rPr lang="en-US" sz="2000" dirty="0">
                <a:latin typeface="FreightMacro Pro Medium" panose="02000603040000020004" pitchFamily="50" charset="0"/>
              </a:rPr>
              <a:t>NCAA/SoCon 		  	7%</a:t>
            </a:r>
          </a:p>
        </p:txBody>
      </p:sp>
    </p:spTree>
    <p:extLst>
      <p:ext uri="{BB962C8B-B14F-4D97-AF65-F5344CB8AC3E}">
        <p14:creationId xmlns:p14="http://schemas.microsoft.com/office/powerpoint/2010/main" val="663481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Pressures &amp;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6388"/>
            <a:ext cx="8229600" cy="4597400"/>
          </a:xfrm>
        </p:spPr>
        <p:txBody>
          <a:bodyPr/>
          <a:lstStyle/>
          <a:p>
            <a:pPr marL="0" indent="0">
              <a:buNone/>
            </a:pPr>
            <a:r>
              <a:rPr lang="en-US" sz="2000" u="sng" dirty="0">
                <a:latin typeface="FreightMacro Pro Medium" panose="02000603040000020004" pitchFamily="50" charset="0"/>
              </a:rPr>
              <a:t>Revenues</a:t>
            </a:r>
          </a:p>
          <a:p>
            <a:r>
              <a:rPr lang="en-US" sz="2000" b="0" dirty="0">
                <a:latin typeface="FreightMacro Pro Medium" panose="02000603040000020004" pitchFamily="50" charset="0"/>
              </a:rPr>
              <a:t>Enrollment/Student fees</a:t>
            </a:r>
          </a:p>
          <a:p>
            <a:r>
              <a:rPr lang="en-US" sz="2000" b="0" dirty="0">
                <a:latin typeface="FreightMacro Pro Medium" panose="02000603040000020004" pitchFamily="50" charset="0"/>
              </a:rPr>
              <a:t>Sports Wagering</a:t>
            </a:r>
          </a:p>
          <a:p>
            <a:pPr marL="0" indent="0">
              <a:buNone/>
            </a:pPr>
            <a:endParaRPr lang="en-US" sz="2000" b="0" dirty="0">
              <a:latin typeface="FreightMacro Pro Medium" panose="02000603040000020004" pitchFamily="50" charset="0"/>
            </a:endParaRPr>
          </a:p>
          <a:p>
            <a:pPr marL="0" indent="0">
              <a:buNone/>
            </a:pPr>
            <a:r>
              <a:rPr lang="en-US" sz="2000" u="sng" dirty="0">
                <a:latin typeface="FreightMacro Pro Medium" panose="02000603040000020004" pitchFamily="50" charset="0"/>
              </a:rPr>
              <a:t>Expenditures</a:t>
            </a:r>
          </a:p>
          <a:p>
            <a:r>
              <a:rPr lang="en-US" sz="2000" b="0" dirty="0">
                <a:latin typeface="FreightMacro Pro Medium" panose="02000603040000020004" pitchFamily="50" charset="0"/>
              </a:rPr>
              <a:t>Market fluctuations in travel and equipment</a:t>
            </a:r>
          </a:p>
          <a:p>
            <a:r>
              <a:rPr lang="en-US" sz="2000" b="0" dirty="0">
                <a:latin typeface="FreightMacro Pro Medium" panose="02000603040000020004" pitchFamily="50" charset="0"/>
              </a:rPr>
              <a:t>Deferred maintenance in facilities and operations</a:t>
            </a:r>
          </a:p>
          <a:p>
            <a:r>
              <a:rPr lang="en-US" sz="2000" b="0" dirty="0">
                <a:latin typeface="FreightMacro Pro Medium" panose="02000603040000020004" pitchFamily="50" charset="0"/>
              </a:rPr>
              <a:t>FY22 &amp; FY23 legislative increase - $220,271</a:t>
            </a:r>
          </a:p>
          <a:p>
            <a:r>
              <a:rPr lang="en-US" sz="2000" b="0" dirty="0">
                <a:latin typeface="FreightMacro Pro Medium" panose="02000603040000020004" pitchFamily="50" charset="0"/>
              </a:rPr>
              <a:t>FY24 &amp; FY25 legislative increase - $427,188</a:t>
            </a:r>
          </a:p>
          <a:p>
            <a:r>
              <a:rPr lang="en-US" sz="2000" b="0" dirty="0">
                <a:latin typeface="FreightMacro Pro Medium" panose="02000603040000020004" pitchFamily="50" charset="0"/>
              </a:rPr>
              <a:t>Evolving NCAA legislation (i.e. COA, NIL, Alston)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42317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2023-2024 Facility Enhancement Priorities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76109" y="1882507"/>
            <a:ext cx="500063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>
                <a:latin typeface="FreightMacro Pro Medium" panose="02000603040000020004" pitchFamily="50" charset="0"/>
              </a:rPr>
              <a:t>Phase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FreightMacro Pro Medium" panose="02000603040000020004" pitchFamily="50" charset="0"/>
              </a:rPr>
              <a:t>Strength &amp; Conditioning Center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FreightMacro Pro Medium" panose="02000603040000020004" pitchFamily="50" charset="0"/>
              </a:rPr>
              <a:t>EJ Whitmire Stadium West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FreightMacro Pro Medium" panose="02000603040000020004" pitchFamily="50" charset="0"/>
              </a:rPr>
              <a:t>Football Stadium Press Box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FreightMacro Pro Medium" panose="02000603040000020004" pitchFamily="50" charset="0"/>
              </a:rPr>
              <a:t>Football Coaches Offices &amp; Meeting Rooms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FreightMacro Pro Medium" panose="02000603040000020004" pitchFamily="50" charset="0"/>
              </a:rPr>
              <a:t>Field Sports Complex</a:t>
            </a:r>
          </a:p>
          <a:p>
            <a:endParaRPr lang="en-US" sz="1600" b="1" dirty="0">
              <a:latin typeface="FreightMacro Pro Medium" panose="02000603040000020004" pitchFamily="50" charset="0"/>
            </a:endParaRPr>
          </a:p>
          <a:p>
            <a:r>
              <a:rPr lang="en-US" sz="1600" b="1" u="sng" dirty="0">
                <a:latin typeface="FreightMacro Pro Medium" panose="02000603040000020004" pitchFamily="50" charset="0"/>
              </a:rPr>
              <a:t>Phase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FreightMacro Pro Medium" panose="02000603040000020004" pitchFamily="50" charset="0"/>
              </a:rPr>
              <a:t>Football Locker Room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FreightMacro Pro Medium" panose="02000603040000020004" pitchFamily="50" charset="0"/>
              </a:rPr>
              <a:t>Sports Medicine Suite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FreightMacro Pro Medium" panose="02000603040000020004" pitchFamily="50" charset="0"/>
              </a:rPr>
              <a:t>Grand Entry “Hall of Champions”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FreightMacro Pro Medium" panose="02000603040000020004" pitchFamily="50" charset="0"/>
              </a:rPr>
              <a:t>Athletics Equipment</a:t>
            </a:r>
          </a:p>
          <a:p>
            <a:endParaRPr lang="en-US" sz="1600" b="1" dirty="0">
              <a:latin typeface="FreightMacro Pro Medium" panose="02000603040000020004" pitchFamily="50" charset="0"/>
            </a:endParaRPr>
          </a:p>
          <a:p>
            <a:r>
              <a:rPr lang="en-US" sz="1600" b="1" u="sng" dirty="0">
                <a:latin typeface="FreightMacro Pro Medium" panose="02000603040000020004" pitchFamily="50" charset="0"/>
              </a:rPr>
              <a:t>Additional Priorities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>
                <a:latin typeface="FreightMacro Pro Medium" panose="02000603040000020004" pitchFamily="50" charset="0"/>
              </a:rPr>
              <a:t>Baseball Clubhouse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>
                <a:latin typeface="FreightMacro Pro Medium" panose="02000603040000020004" pitchFamily="50" charset="0"/>
              </a:rPr>
              <a:t>All Sports Indoor Training Facility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>
                <a:latin typeface="FreightMacro Pro Medium" panose="02000603040000020004" pitchFamily="50" charset="0"/>
              </a:rPr>
              <a:t>Ramsey Renovations</a:t>
            </a:r>
          </a:p>
        </p:txBody>
      </p:sp>
      <p:pic>
        <p:nvPicPr>
          <p:cNvPr id="8" name="Content Placeholder 7" descr="Map&#10;&#10;Description automatically generated">
            <a:extLst>
              <a:ext uri="{FF2B5EF4-FFF2-40B4-BE49-F238E27FC236}">
                <a16:creationId xmlns:a16="http://schemas.microsoft.com/office/drawing/2014/main" id="{A3C60A6B-1358-4C68-8BF6-FBD8D916F7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8869" y="1709593"/>
            <a:ext cx="2719006" cy="4810549"/>
          </a:xfrm>
        </p:spPr>
      </p:pic>
    </p:spTree>
    <p:extLst>
      <p:ext uri="{BB962C8B-B14F-4D97-AF65-F5344CB8AC3E}">
        <p14:creationId xmlns:p14="http://schemas.microsoft.com/office/powerpoint/2010/main" val="964091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2024-2025 Non-Recurring Budget Requests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4CAF17EB-2C3E-713D-E69F-16AA88EF9A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9730" y="1734671"/>
            <a:ext cx="7524539" cy="424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68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2024-2025 Recurring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0830"/>
            <a:ext cx="8229600" cy="424021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200" dirty="0"/>
              <a:t>Assistant Director of Compliance				</a:t>
            </a:r>
          </a:p>
          <a:p>
            <a:pPr marL="457200" indent="-457200">
              <a:buAutoNum type="arabicPeriod"/>
            </a:pPr>
            <a:r>
              <a:rPr lang="en-US" sz="2200" dirty="0"/>
              <a:t>Countable Coach Allotments					</a:t>
            </a:r>
          </a:p>
          <a:p>
            <a:pPr marL="0" indent="0" algn="just">
              <a:buNone/>
            </a:pPr>
            <a:endParaRPr lang="en-US" sz="2200" dirty="0"/>
          </a:p>
          <a:p>
            <a:pPr marL="0" indent="0" algn="just">
              <a:buNone/>
            </a:pPr>
            <a:r>
              <a:rPr lang="en-US" sz="2200" b="0" dirty="0"/>
              <a:t>Continue to invest in our people by allocating funds to address wage and salary needs to align with the University wide initiative.</a:t>
            </a:r>
          </a:p>
          <a:p>
            <a:pPr marL="0" indent="0" algn="just">
              <a:buNone/>
            </a:pPr>
            <a:endParaRPr lang="en-US" sz="2200" b="0" dirty="0"/>
          </a:p>
          <a:p>
            <a:pPr marL="0" indent="0" algn="just">
              <a:buNone/>
            </a:pPr>
            <a:r>
              <a:rPr lang="en-US" sz="2200" b="0" dirty="0"/>
              <a:t>Continue to invest in our people by allocating funds for professional development activities.</a:t>
            </a:r>
          </a:p>
        </p:txBody>
      </p:sp>
    </p:spTree>
    <p:extLst>
      <p:ext uri="{BB962C8B-B14F-4D97-AF65-F5344CB8AC3E}">
        <p14:creationId xmlns:p14="http://schemas.microsoft.com/office/powerpoint/2010/main" val="1796478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72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65321402"/>
      </p:ext>
    </p:extLst>
  </p:cSld>
  <p:clrMapOvr>
    <a:masterClrMapping/>
  </p:clrMapOvr>
</p:sld>
</file>

<file path=ppt/theme/theme1.xml><?xml version="1.0" encoding="utf-8"?>
<a:theme xmlns:a="http://schemas.openxmlformats.org/drawingml/2006/main" name="WCU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33966</TotalTime>
  <Words>243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FreightMacro Pro Medium</vt:lpstr>
      <vt:lpstr>FreightSans Pro Bold</vt:lpstr>
      <vt:lpstr>FreightSans Pro Book</vt:lpstr>
      <vt:lpstr>FreightSans Pro Medium</vt:lpstr>
      <vt:lpstr>FreightSans Pro Semibold</vt:lpstr>
      <vt:lpstr>WCUtemplate</vt:lpstr>
      <vt:lpstr>Department of Intercollegiate Athletics</vt:lpstr>
      <vt:lpstr>FY24 Budget</vt:lpstr>
      <vt:lpstr>Budget Pressures &amp; Challenges</vt:lpstr>
      <vt:lpstr>2023-2024 Facility Enhancement Priorities</vt:lpstr>
      <vt:lpstr>2024-2025 Non-Recurring Budget Requests</vt:lpstr>
      <vt:lpstr>2024-2025 Recurring Priorities</vt:lpstr>
      <vt:lpstr>PowerPoint Presentation</vt:lpstr>
    </vt:vector>
  </TitlesOfParts>
  <Company>Western Carolina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Haley Medford</dc:creator>
  <cp:lastModifiedBy>Amanda Murchie</cp:lastModifiedBy>
  <cp:revision>283</cp:revision>
  <cp:lastPrinted>2015-09-03T13:46:05Z</cp:lastPrinted>
  <dcterms:created xsi:type="dcterms:W3CDTF">2015-02-12T18:12:26Z</dcterms:created>
  <dcterms:modified xsi:type="dcterms:W3CDTF">2024-04-08T13:56:42Z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d321b5f-a4ea-42e4-9273-2f91b9a1a708_Enabled">
    <vt:lpwstr>true</vt:lpwstr>
  </property>
  <property fmtid="{D5CDD505-2E9C-101B-9397-08002B2CF9AE}" pid="3" name="MSIP_Label_8d321b5f-a4ea-42e4-9273-2f91b9a1a708_SetDate">
    <vt:lpwstr>2024-04-05T17:13:03Z</vt:lpwstr>
  </property>
  <property fmtid="{D5CDD505-2E9C-101B-9397-08002B2CF9AE}" pid="4" name="MSIP_Label_8d321b5f-a4ea-42e4-9273-2f91b9a1a708_Method">
    <vt:lpwstr>Standard</vt:lpwstr>
  </property>
  <property fmtid="{D5CDD505-2E9C-101B-9397-08002B2CF9AE}" pid="5" name="MSIP_Label_8d321b5f-a4ea-42e4-9273-2f91b9a1a708_Name">
    <vt:lpwstr>Low Confidentiality - Green</vt:lpwstr>
  </property>
  <property fmtid="{D5CDD505-2E9C-101B-9397-08002B2CF9AE}" pid="6" name="MSIP_Label_8d321b5f-a4ea-42e4-9273-2f91b9a1a708_SiteId">
    <vt:lpwstr>c5b35b5a-16d5-4414-8ee1-7bde70543f1b</vt:lpwstr>
  </property>
  <property fmtid="{D5CDD505-2E9C-101B-9397-08002B2CF9AE}" pid="7" name="MSIP_Label_8d321b5f-a4ea-42e4-9273-2f91b9a1a708_ActionId">
    <vt:lpwstr>de80506a-eb2f-4fdd-acbf-d8ae2e9aa402</vt:lpwstr>
  </property>
  <property fmtid="{D5CDD505-2E9C-101B-9397-08002B2CF9AE}" pid="8" name="MSIP_Label_8d321b5f-a4ea-42e4-9273-2f91b9a1a708_ContentBits">
    <vt:lpwstr>0</vt:lpwstr>
  </property>
</Properties>
</file>