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</p:sldMasterIdLst>
  <p:notesMasterIdLst>
    <p:notesMasterId r:id="rId18"/>
  </p:notesMasterIdLst>
  <p:sldIdLst>
    <p:sldId id="256" r:id="rId3"/>
    <p:sldId id="440" r:id="rId4"/>
    <p:sldId id="438" r:id="rId5"/>
    <p:sldId id="429" r:id="rId6"/>
    <p:sldId id="430" r:id="rId7"/>
    <p:sldId id="432" r:id="rId8"/>
    <p:sldId id="435" r:id="rId9"/>
    <p:sldId id="259" r:id="rId10"/>
    <p:sldId id="436" r:id="rId11"/>
    <p:sldId id="428" r:id="rId12"/>
    <p:sldId id="427" r:id="rId13"/>
    <p:sldId id="424" r:id="rId14"/>
    <p:sldId id="422" r:id="rId15"/>
    <p:sldId id="412" r:id="rId16"/>
    <p:sldId id="26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45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f59120a6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f59120a6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185b32126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185b32126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85b32126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85b32126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/>
        </p:blipFill>
        <p:spPr>
          <a:xfrm>
            <a:off x="0" y="-2"/>
            <a:ext cx="9144000" cy="827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52" y="266844"/>
            <a:ext cx="6712850" cy="407561"/>
          </a:xfrm>
          <a:noFill/>
        </p:spPr>
        <p:txBody>
          <a:bodyPr anchor="b"/>
          <a:lstStyle>
            <a:lvl1pPr algn="l">
              <a:defRPr sz="285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44709"/>
            <a:ext cx="5018891" cy="27961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D166CC-E70A-DF4D-B691-C9D9745F130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17C8-4395-304F-A087-01E0648D7D4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9390" y="2047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139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/>
        </p:blipFill>
        <p:spPr>
          <a:xfrm>
            <a:off x="0" y="-2"/>
            <a:ext cx="9144000" cy="827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52" y="266844"/>
            <a:ext cx="6712850" cy="407561"/>
          </a:xfrm>
          <a:noFill/>
        </p:spPr>
        <p:txBody>
          <a:bodyPr anchor="b"/>
          <a:lstStyle>
            <a:lvl1pPr algn="l">
              <a:defRPr sz="285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44709"/>
            <a:ext cx="5018891" cy="27961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D166CC-E70A-DF4D-B691-C9D9745F130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17C8-4395-304F-A087-01E0648D7D4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9390" y="2047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06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473677" y="5842000"/>
            <a:ext cx="184666" cy="506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Sans Pro Semibold"/>
              <a:ea typeface="+mn-ea"/>
              <a:cs typeface="FreightSans Pro Semibold"/>
            </a:endParaRPr>
          </a:p>
        </p:txBody>
      </p:sp>
      <p:pic>
        <p:nvPicPr>
          <p:cNvPr id="2" name="Google Shape;86;p15">
            <a:extLst>
              <a:ext uri="{FF2B5EF4-FFF2-40B4-BE49-F238E27FC236}">
                <a16:creationId xmlns:a16="http://schemas.microsoft.com/office/drawing/2014/main" id="{ABD0DA8C-B655-5807-0506-B0EBEEEB758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90730"/>
          <a:stretch/>
        </p:blipFill>
        <p:spPr>
          <a:xfrm>
            <a:off x="0" y="0"/>
            <a:ext cx="7715250" cy="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7;p15">
            <a:extLst>
              <a:ext uri="{FF2B5EF4-FFF2-40B4-BE49-F238E27FC236}">
                <a16:creationId xmlns:a16="http://schemas.microsoft.com/office/drawing/2014/main" id="{8ACF57AE-320E-E926-B78D-D6E1929F6A6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81481" b="90730"/>
          <a:stretch/>
        </p:blipFill>
        <p:spPr>
          <a:xfrm>
            <a:off x="7715250" y="0"/>
            <a:ext cx="1428751" cy="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2;p15">
            <a:extLst>
              <a:ext uri="{FF2B5EF4-FFF2-40B4-BE49-F238E27FC236}">
                <a16:creationId xmlns:a16="http://schemas.microsoft.com/office/drawing/2014/main" id="{3C49E69B-81C3-C05A-52C9-1F054DBA336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550" y="703000"/>
            <a:ext cx="160300" cy="37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3;p15">
            <a:extLst>
              <a:ext uri="{FF2B5EF4-FFF2-40B4-BE49-F238E27FC236}">
                <a16:creationId xmlns:a16="http://schemas.microsoft.com/office/drawing/2014/main" id="{E442BA40-CEFC-6796-8806-15CCEEDDF6E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70300" y="703000"/>
            <a:ext cx="160300" cy="37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B802C4-C32F-DAF1-97B8-50A62FBC67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679" y="758825"/>
            <a:ext cx="1860550" cy="39211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BIG IDEA: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B7778F-30DA-B081-7051-99D23A9BA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402" y="1555973"/>
            <a:ext cx="6523037" cy="2795587"/>
          </a:xfrm>
        </p:spPr>
        <p:txBody>
          <a:bodyPr>
            <a:normAutofit/>
          </a:bodyPr>
          <a:lstStyle>
            <a:lvl1pPr marL="0" indent="0" algn="ctr">
              <a:buNone/>
              <a:defRPr lang="en" sz="2600" b="1" kern="1200" dirty="0" smtClean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lvl="0"/>
            <a:r>
              <a:rPr lang="en-US" sz="2600" b="1" dirty="0">
                <a:latin typeface="+mj-lt"/>
              </a:rPr>
              <a:t>Nam </a:t>
            </a:r>
            <a:r>
              <a:rPr lang="en-US" sz="2600" b="1" dirty="0" err="1">
                <a:latin typeface="+mj-lt"/>
              </a:rPr>
              <a:t>aut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vollab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invendus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essita</a:t>
            </a:r>
            <a:r>
              <a:rPr lang="en" sz="2600" b="1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 velloribus, commoluptat offictatiate et hicidem ilicias dolluptatur repedi rest, cuptae ma poritat issimagnat ex excessit?</a:t>
            </a:r>
            <a:endParaRPr lang="en-US" dirty="0"/>
          </a:p>
        </p:txBody>
      </p:sp>
      <p:cxnSp>
        <p:nvCxnSpPr>
          <p:cNvPr id="25" name="Google Shape;63;p14">
            <a:extLst>
              <a:ext uri="{FF2B5EF4-FFF2-40B4-BE49-F238E27FC236}">
                <a16:creationId xmlns:a16="http://schemas.microsoft.com/office/drawing/2014/main" id="{01F21CD6-652C-2DDD-47DC-59904CCB4DBF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rgbClr val="592D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Footer Placeholder 23">
            <a:extLst>
              <a:ext uri="{FF2B5EF4-FFF2-40B4-BE49-F238E27FC236}">
                <a16:creationId xmlns:a16="http://schemas.microsoft.com/office/drawing/2014/main" id="{EFBC3D47-31EB-A7FC-E5ED-A55FB51B86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  <a:endParaRPr lang="en-US" dirty="0">
              <a:solidFill>
                <a:srgbClr val="592D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Slide Number Placeholder 24">
            <a:extLst>
              <a:ext uri="{FF2B5EF4-FFF2-40B4-BE49-F238E27FC236}">
                <a16:creationId xmlns:a16="http://schemas.microsoft.com/office/drawing/2014/main" id="{BEF86E85-54C9-0632-DA69-3B91019B77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12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ull pageppt.jp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" y="0"/>
            <a:ext cx="9144000" cy="5143500"/>
          </a:xfrm>
          <a:prstGeom prst="rect">
            <a:avLst/>
          </a:prstGeom>
        </p:spPr>
      </p:pic>
      <p:pic>
        <p:nvPicPr>
          <p:cNvPr id="5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763533" y="3735360"/>
            <a:ext cx="2606411" cy="80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224" y="1603326"/>
            <a:ext cx="7772400" cy="628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1170" y="2310344"/>
            <a:ext cx="6400800" cy="534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EA800-A587-3D4C-B06A-4DAA66CC7AB0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E0DCB0-9F10-5948-BE8C-8A19F5A536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4975" r="-1069"/>
          <a:stretch/>
        </p:blipFill>
        <p:spPr>
          <a:xfrm>
            <a:off x="0" y="-22091"/>
            <a:ext cx="9271000" cy="108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79"/>
            <a:ext cx="6184900" cy="857250"/>
          </a:xfrm>
        </p:spPr>
        <p:txBody>
          <a:bodyPr/>
          <a:lstStyle>
            <a:lvl1pPr algn="l">
              <a:lnSpc>
                <a:spcPts val="336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9DB7AC-00D2-CD4B-AD5F-947518BE0444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5A7D3-DBA7-014C-8B7E-3048C79928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59690" y="2428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558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2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Isosceles Triangle 17"/>
          <p:cNvSpPr/>
          <p:nvPr userDrawn="1"/>
        </p:nvSpPr>
        <p:spPr>
          <a:xfrm rot="6065288">
            <a:off x="-880624" y="-2195134"/>
            <a:ext cx="6844403" cy="9376792"/>
          </a:xfrm>
          <a:prstGeom prst="triangl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ight Triangle 18"/>
          <p:cNvSpPr/>
          <p:nvPr userDrawn="1"/>
        </p:nvSpPr>
        <p:spPr>
          <a:xfrm flipH="1">
            <a:off x="-2791864" y="2762250"/>
            <a:ext cx="11938000" cy="2371725"/>
          </a:xfrm>
          <a:prstGeom prst="rtTriangle">
            <a:avLst/>
          </a:prstGeom>
          <a:solidFill>
            <a:srgbClr val="FFFFFF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8" descr="WCULogo-singularwhite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63533" y="3735360"/>
            <a:ext cx="2606411" cy="80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224" y="1603326"/>
            <a:ext cx="7772400" cy="628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1170" y="2310344"/>
            <a:ext cx="6400800" cy="534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EA800-A587-3D4C-B06A-4DAA66CC7AB0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E0DCB0-9F10-5948-BE8C-8A19F5A536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0.52593 C 0.36076 0.49699 0.35816 0.46829 0.35139 0.44074 C 0.34687 0.42292 0.33871 0.41181 0.33194 0.3963 C 0.32344 0.37685 0.31823 0.35486 0.30833 0.33704 C 0.29149 0.30718 0.27743 0.27477 0.25972 0.2463 C 0.25035 0.23148 0.24045 0.21736 0.23194 0.20185 C 0.20469 0.15185 0.17378 0.1125 0.13611 0.07778 C 0.12448 0.0669 0.11406 0.05509 0.10278 0.04444 C 0.09774 0.03958 0.09149 0.03819 0.08611 0.03519 C 0.07639 0.02963 0.06632 0.02292 0.05694 0.01667 C 0.05243 0.01366 0.04774 0.00741 0.04305 0.00556 C 0.02969 2.59259E-6 0.01354 2.59259E-6 -1.94444E-6 2.59259E-6 " pathEditMode="relative" ptsTypes="fffffffffff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 -0.49629 C -0.80312 -0.49328 -0.75642 -0.48865 -0.70972 -0.48518 C -0.67413 -0.47754 -0.63941 -0.47153 -0.60399 -0.46296 C -0.59323 -0.46041 -0.56736 -0.45671 -0.55555 -0.45185 C -0.5085 -0.4331 -0.46319 -0.41227 -0.41527 -0.39629 C -0.37083 -0.38148 -0.32187 -0.36458 -0.28055 -0.33518 C -0.25625 -0.31782 -0.23177 -0.3 -0.20694 -0.28333 C -0.18541 -0.26898 -0.16423 -0.25671 -0.14444 -0.23703 C -0.13333 -0.22592 -0.12274 -0.21643 -0.1125 -0.2037 C -0.10833 -0.19838 -0.10416 -0.19259 -0.1 -0.18703 C -0.09826 -0.18472 -0.09444 -0.17963 -0.09444 -0.17963 C -0.09097 -0.16528 -0.08281 -0.15972 -0.07639 -0.14815 C -0.06996 -0.13657 -0.06354 -0.12453 -0.05694 -0.11296 C -0.05225 -0.10463 -0.05086 -0.09722 -0.04583 -0.08889 C -0.04444 -0.08333 -0.04479 -0.07639 -0.04166 -0.07222 C -0.03611 -0.06481 -0.03194 -0.0574 -0.02639 -0.05 C -0.02309 -0.0368 -0.02083 -0.04097 -0.01389 -0.03333 C -0.00677 -0.02546 2.77778E-7 -0.01296 2.77778E-7 -3.7037E-7 " pathEditMode="relative" ptsTypes="fffffffffffffffffA">
                                      <p:cBhvr>
                                        <p:cTn id="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/>
        </p:blipFill>
        <p:spPr>
          <a:xfrm>
            <a:off x="0" y="-2"/>
            <a:ext cx="9144000" cy="827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52" y="266844"/>
            <a:ext cx="6712850" cy="407561"/>
          </a:xfrm>
          <a:noFill/>
        </p:spPr>
        <p:txBody>
          <a:bodyPr anchor="b"/>
          <a:lstStyle>
            <a:lvl1pPr algn="l">
              <a:defRPr sz="285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44709"/>
            <a:ext cx="5018891" cy="27961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D166CC-E70A-DF4D-B691-C9D9745F130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17C8-4395-304F-A087-01E0648D7D4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9390" y="2047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678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4975" r="-1069"/>
          <a:stretch/>
        </p:blipFill>
        <p:spPr>
          <a:xfrm>
            <a:off x="0" y="-22091"/>
            <a:ext cx="9271000" cy="108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779"/>
            <a:ext cx="6184900" cy="857250"/>
          </a:xfrm>
        </p:spPr>
        <p:txBody>
          <a:bodyPr/>
          <a:lstStyle>
            <a:lvl1pPr algn="l">
              <a:lnSpc>
                <a:spcPts val="2985"/>
              </a:lnSpc>
              <a:defRPr sz="28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9DB7AC-00D2-CD4B-AD5F-947518BE0444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5A7D3-DBA7-014C-8B7E-3048C79928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59690" y="2428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26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eadergraphic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/>
        </p:blipFill>
        <p:spPr>
          <a:xfrm>
            <a:off x="0" y="-2"/>
            <a:ext cx="9144000" cy="827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52" y="266844"/>
            <a:ext cx="6712850" cy="407561"/>
          </a:xfrm>
          <a:noFill/>
        </p:spPr>
        <p:txBody>
          <a:bodyPr anchor="b"/>
          <a:lstStyle>
            <a:lvl1pPr algn="l">
              <a:defRPr sz="285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44709"/>
            <a:ext cx="5018891" cy="27961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D166CC-E70A-DF4D-B691-C9D9745F130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17C8-4395-304F-A087-01E0648D7D4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8" descr="WCULogo-singularwhite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9390" y="204787"/>
            <a:ext cx="1548018" cy="47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89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39" y="218921"/>
            <a:ext cx="8555703" cy="1021556"/>
          </a:xfrm>
        </p:spPr>
        <p:txBody>
          <a:bodyPr anchor="t"/>
          <a:lstStyle>
            <a:lvl1pPr algn="l">
              <a:defRPr sz="3000" b="1" cap="all">
                <a:solidFill>
                  <a:srgbClr val="5C00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135" y="1481144"/>
            <a:ext cx="7772400" cy="36195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E3A44-E7DC-1046-B667-691AF03E7E50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33DEA-F637-A14A-AA70-22236EA0A8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9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00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/>
          </a:p>
        </p:txBody>
      </p:sp>
      <p:pic>
        <p:nvPicPr>
          <p:cNvPr id="9" name="Picture 8" descr="WCULogo-singularwhite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23343" y="157629"/>
            <a:ext cx="1843353" cy="56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05" y="3990658"/>
            <a:ext cx="8205890" cy="425054"/>
          </a:xfrm>
        </p:spPr>
        <p:txBody>
          <a:bodyPr anchor="b"/>
          <a:lstStyle>
            <a:lvl1pPr algn="l">
              <a:defRPr sz="15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9053" y="898714"/>
            <a:ext cx="8197642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697" y="4419334"/>
            <a:ext cx="7555998" cy="336844"/>
          </a:xfrm>
        </p:spPr>
        <p:txBody>
          <a:bodyPr/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571453-802C-6642-AE6A-D1C05B971A02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06C4A-B357-8A4D-A147-EA8045E739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2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063229"/>
          </a:xfrm>
          <a:prstGeom prst="rect">
            <a:avLst/>
          </a:prstGeom>
          <a:solidFill>
            <a:srgbClr val="4600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09C27-1553-0A42-8BF7-C4AD5EDE8280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A0AC-6388-F24E-A972-D23A9B57F0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00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rgbClr val="5C009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F50F9E-ABA1-5D42-B278-4639D3ACEA0E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5F435-6EED-1E46-9E88-EDE8BD844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84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63229"/>
          </a:xfrm>
          <a:prstGeom prst="rect">
            <a:avLst/>
          </a:prstGeom>
          <a:solidFill>
            <a:srgbClr val="4600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3CFC13-72C5-F24C-828F-C5EA27E99046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C6D34-4F59-E146-949A-907436622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44079" y="0"/>
            <a:ext cx="2199921" cy="5143500"/>
          </a:xfrm>
          <a:prstGeom prst="rect">
            <a:avLst/>
          </a:prstGeom>
          <a:solidFill>
            <a:srgbClr val="4600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4078" y="207856"/>
            <a:ext cx="2057400" cy="438864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1982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4B1238-2971-3541-8417-A89A7B120892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C3967-0F2D-E345-BA6B-0C359C3421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6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2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" name="Isosceles Triangle 2"/>
          <p:cNvSpPr/>
          <p:nvPr userDrawn="1"/>
        </p:nvSpPr>
        <p:spPr>
          <a:xfrm rot="6065288">
            <a:off x="-880864" y="-2206030"/>
            <a:ext cx="6844904" cy="9375775"/>
          </a:xfrm>
          <a:prstGeom prst="triangl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-2792413" y="2762250"/>
            <a:ext cx="11938001" cy="2371725"/>
          </a:xfrm>
          <a:prstGeom prst="rtTriangle">
            <a:avLst/>
          </a:prstGeom>
          <a:solidFill>
            <a:srgbClr val="FFFFFF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14D887-9E95-8D4C-8C0C-660F089612B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69A63B-552F-2C49-864B-3763EDDF4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9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48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1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606679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FreightSans Pro Book" pitchFamily="-106" charset="0"/>
                <a:ea typeface="FreightSans Pro Book" pitchFamily="-106" charset="0"/>
                <a:cs typeface="FreightSans Pro Book" pitchFamily="-106" charset="0"/>
              </a:defRPr>
            </a:lvl1pPr>
          </a:lstStyle>
          <a:p>
            <a:fld id="{0587523B-9E77-8648-8EAE-30C632555FDF}" type="datetime1">
              <a:rPr lang="en-US"/>
              <a:pPr/>
              <a:t>3/27/2024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880" y="4767263"/>
            <a:ext cx="456169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FreightSans Pro Semibold" pitchFamily="-106" charset="0"/>
                <a:ea typeface="FreightSans Pro Semibold" pitchFamily="-106" charset="0"/>
                <a:cs typeface="FreightSans Pro Semibold" pitchFamily="-106" charset="0"/>
              </a:defRPr>
            </a:lvl1pPr>
          </a:lstStyle>
          <a:p>
            <a:fld id="{99436826-A72D-CE46-A396-8D0584EE0C8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1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FreightSans Pro Bold"/>
          <a:ea typeface="ＭＳ Ｐゴシック" pitchFamily="-106" charset="-128"/>
          <a:cs typeface="FreightSans Pro Bold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FreightSans Pro Bold" pitchFamily="-106" charset="0"/>
          <a:ea typeface="ＭＳ Ｐゴシック" pitchFamily="-106" charset="-128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SzPct val="97000"/>
        <a:buFont typeface="Arial"/>
        <a:buChar char="•"/>
        <a:defRPr sz="1800" b="1" i="0" kern="1200">
          <a:solidFill>
            <a:schemeClr val="tx1"/>
          </a:solidFill>
          <a:latin typeface="FreightSans Pro Medium"/>
          <a:ea typeface="ＭＳ Ｐゴシック" pitchFamily="-106" charset="-128"/>
          <a:cs typeface="FreightSans Pro Medium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itchFamily="-106" charset="0"/>
        <a:buChar char="–"/>
        <a:defRPr sz="1500" kern="1200">
          <a:solidFill>
            <a:schemeClr val="tx1"/>
          </a:solidFill>
          <a:latin typeface="FreightSans Pro Book"/>
          <a:ea typeface="FreightSans Pro Book" pitchFamily="-106" charset="0"/>
          <a:cs typeface="FreightSans Pro Book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itchFamily="-106" charset="0"/>
        <a:buChar char="•"/>
        <a:defRPr sz="1800" kern="1200">
          <a:solidFill>
            <a:schemeClr val="tx1"/>
          </a:solidFill>
          <a:latin typeface="FreightSans Pro Book"/>
          <a:ea typeface="FreightSans Pro Book" pitchFamily="-106" charset="0"/>
          <a:cs typeface="FreightSans Pro Book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itchFamily="-106" charset="0"/>
        <a:buChar char="–"/>
        <a:defRPr sz="1500" kern="1200">
          <a:solidFill>
            <a:schemeClr val="tx1"/>
          </a:solidFill>
          <a:latin typeface="FreightSans Pro Book"/>
          <a:ea typeface="FreightSans Pro Book" pitchFamily="-106" charset="0"/>
          <a:cs typeface="FreightSans Pro Book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itchFamily="-106" charset="0"/>
        <a:buChar char="»"/>
        <a:defRPr sz="1500" kern="1200">
          <a:solidFill>
            <a:schemeClr val="tx1"/>
          </a:solidFill>
          <a:latin typeface="FreightSans Pro Book"/>
          <a:ea typeface="FreightSans Pro Book" pitchFamily="-106" charset="0"/>
          <a:cs typeface="FreightSans Pro Book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67500" y="1444175"/>
            <a:ext cx="7579500" cy="1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University Budget Forum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443700" y="4511400"/>
            <a:ext cx="528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altLang="en-US" sz="1400" b="1" dirty="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April 2024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265900" y="3008476"/>
            <a:ext cx="3567900" cy="74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en-US" sz="1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Administration &amp; Finance</a:t>
            </a:r>
          </a:p>
        </p:txBody>
      </p:sp>
      <p:cxnSp>
        <p:nvCxnSpPr>
          <p:cNvPr id="58" name="Google Shape;58;p13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8650" y="2925025"/>
            <a:ext cx="3897600" cy="0"/>
          </a:xfrm>
          <a:prstGeom prst="straightConnector1">
            <a:avLst/>
          </a:prstGeom>
          <a:noFill/>
          <a:ln w="9525" cap="flat" cmpd="sng">
            <a:solidFill>
              <a:srgbClr val="C0A77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9BD8-620E-4843-5B6D-F8CC0B4C5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8B3DBD-7447-4DBF-3F64-DDD30B975640}"/>
              </a:ext>
            </a:extLst>
          </p:cNvPr>
          <p:cNvSpPr txBox="1">
            <a:spLocks/>
          </p:cNvSpPr>
          <p:nvPr/>
        </p:nvSpPr>
        <p:spPr bwMode="auto">
          <a:xfrm>
            <a:off x="241300" y="0"/>
            <a:ext cx="6343650" cy="8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rgbClr val="FFFFFF"/>
                </a:solidFill>
                <a:latin typeface="FreightSans Pro Bold"/>
                <a:ea typeface="ＭＳ Ｐゴシック" pitchFamily="-106" charset="-128"/>
                <a:cs typeface="FreightSans Pro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9pPr>
          </a:lstStyle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2024-25 A&amp;F Budget Priorities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Reallocated Resources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4F503-9120-4EA2-5CFB-4EA08BC4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9691"/>
            <a:ext cx="5886450" cy="12333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Repurpose of Existing Positions vs. New</a:t>
            </a:r>
          </a:p>
          <a:p>
            <a:pPr marL="0" indent="0" algn="ctr">
              <a:buNone/>
            </a:pPr>
            <a:r>
              <a:rPr lang="en-US" sz="1400" i="1" dirty="0">
                <a:latin typeface="Poppins" panose="00000500000000000000" pitchFamily="2" charset="0"/>
                <a:cs typeface="Poppins" panose="00000500000000000000" pitchFamily="2" charset="0"/>
              </a:rPr>
              <a:t>Restructuring and reconfiguration within Facilities Management and Human Resources allowed those areas to adapt to emerging needs without adding personnel.</a:t>
            </a:r>
            <a:endParaRPr lang="en-US" sz="14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1AF5C-18B2-4686-80C8-D261988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45" y="1029691"/>
            <a:ext cx="1957385" cy="1468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950D2-5910-3013-1989-43089C8EAD99}"/>
              </a:ext>
            </a:extLst>
          </p:cNvPr>
          <p:cNvSpPr txBox="1"/>
          <p:nvPr/>
        </p:nvSpPr>
        <p:spPr>
          <a:xfrm>
            <a:off x="0" y="4157915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Renegotiation of existing service/vendor contracts </a:t>
            </a:r>
          </a:p>
          <a:p>
            <a:pPr algn="ctr"/>
            <a:r>
              <a:rPr lang="en-US" i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Recognized year over year cost savings which have been redirected to increased/inflationary costs in other supplies and services.</a:t>
            </a:r>
            <a:endParaRPr lang="en-US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58877-4043-B059-6EA5-401F73D01787}"/>
              </a:ext>
            </a:extLst>
          </p:cNvPr>
          <p:cNvSpPr txBox="1"/>
          <p:nvPr/>
        </p:nvSpPr>
        <p:spPr>
          <a:xfrm>
            <a:off x="241300" y="2476447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Reallocation of Savings from Efficiency </a:t>
            </a:r>
          </a:p>
          <a:p>
            <a:pPr algn="ctr"/>
            <a:r>
              <a:rPr lang="en-US" i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Reduced the number of </a:t>
            </a:r>
            <a:r>
              <a:rPr lang="en-US" i="1" dirty="0" err="1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PawPrint</a:t>
            </a:r>
            <a:r>
              <a:rPr lang="en-US" i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machines and benefit from print volume, allowing units to stay within the current budget.</a:t>
            </a:r>
          </a:p>
          <a:p>
            <a:pPr algn="ctr"/>
            <a:endParaRPr lang="en-US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i="1" dirty="0">
                <a:latin typeface="Poppins" panose="00000500000000000000" pitchFamily="2" charset="0"/>
                <a:cs typeface="Poppins" panose="00000500000000000000" pitchFamily="2" charset="0"/>
              </a:rPr>
              <a:t>Natural Gas usage is down as new plant steam plant comes online (35% more efficient).  Savings used to offset higher electricity costs</a:t>
            </a:r>
          </a:p>
        </p:txBody>
      </p:sp>
    </p:spTree>
    <p:extLst>
      <p:ext uri="{BB962C8B-B14F-4D97-AF65-F5344CB8AC3E}">
        <p14:creationId xmlns:p14="http://schemas.microsoft.com/office/powerpoint/2010/main" val="119132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86608" y="-33323"/>
            <a:ext cx="6343650" cy="8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rgbClr val="FFFFFF"/>
                </a:solidFill>
                <a:latin typeface="FreightSans Pro Bold"/>
                <a:ea typeface="ＭＳ Ｐゴシック" pitchFamily="-106" charset="-128"/>
                <a:cs typeface="FreightSans Pro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9pPr>
          </a:lstStyle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2024-25 A&amp;F Budget Priorities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People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822" y="844680"/>
            <a:ext cx="4990694" cy="22858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In-house Construction Crew</a:t>
            </a:r>
          </a:p>
          <a:p>
            <a:pPr marL="0" indent="0" algn="ctr">
              <a:buNone/>
            </a:pPr>
            <a:r>
              <a:rPr lang="en-US" sz="1600" i="1" dirty="0">
                <a:latin typeface="Poppins" panose="00000500000000000000" pitchFamily="2" charset="0"/>
                <a:cs typeface="Poppins" panose="00000500000000000000" pitchFamily="2" charset="0"/>
              </a:rPr>
              <a:t>To offset rising construction costs, many small informal construction projects can be performed with in-house labor. This proposal adds additional laborers (carpentry, electrical, plumbing, HVAC, &amp; administrative support) to provide labor cost savings, scheduling efficiencies, a higher quality work product, and trade employee development.</a:t>
            </a:r>
          </a:p>
          <a:p>
            <a:pPr marL="0" indent="0" algn="ctr">
              <a:buNone/>
            </a:pPr>
            <a:endParaRPr lang="en-US" sz="1600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$775,000 or Self-Funding</a:t>
            </a:r>
          </a:p>
          <a:p>
            <a:pPr marL="0" indent="0" algn="ctr">
              <a:buNone/>
            </a:pPr>
            <a:endParaRPr lang="en-US" sz="1200" i="1" dirty="0">
              <a:solidFill>
                <a:srgbClr val="FF0000"/>
              </a:solidFill>
              <a:latin typeface="+mn-lt"/>
            </a:endParaRPr>
          </a:p>
          <a:p>
            <a:pPr marL="0" indent="0" algn="ctr">
              <a:buNone/>
            </a:pPr>
            <a:endParaRPr lang="en-US" sz="2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A picture containing floor, indoor, person, preparing&#10;&#10;Description automatically generated">
            <a:extLst>
              <a:ext uri="{FF2B5EF4-FFF2-40B4-BE49-F238E27FC236}">
                <a16:creationId xmlns:a16="http://schemas.microsoft.com/office/drawing/2014/main" id="{477017DA-9275-F8CA-952D-22182757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876" y="902242"/>
            <a:ext cx="1382516" cy="2457807"/>
          </a:xfrm>
          <a:prstGeom prst="rect">
            <a:avLst/>
          </a:prstGeom>
        </p:spPr>
      </p:pic>
      <p:pic>
        <p:nvPicPr>
          <p:cNvPr id="7" name="Picture 6" descr="A picture containing indoor, person, metal, stair&#10;&#10;Description automatically generated">
            <a:extLst>
              <a:ext uri="{FF2B5EF4-FFF2-40B4-BE49-F238E27FC236}">
                <a16:creationId xmlns:a16="http://schemas.microsoft.com/office/drawing/2014/main" id="{61CE94A9-CAD9-C524-D41C-D016E0CCF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938" y="902243"/>
            <a:ext cx="1382516" cy="2457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32F40A-05B9-0758-1EDA-FA41B57AF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94" y="3375055"/>
            <a:ext cx="1333907" cy="156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51A52-F4CA-47F4-E05E-CDDB23B66D3D}"/>
              </a:ext>
            </a:extLst>
          </p:cNvPr>
          <p:cNvSpPr txBox="1"/>
          <p:nvPr/>
        </p:nvSpPr>
        <p:spPr>
          <a:xfrm>
            <a:off x="2036423" y="3367721"/>
            <a:ext cx="2162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latin typeface="Poppins" panose="00000500000000000000" pitchFamily="2" charset="0"/>
                <a:cs typeface="Poppins" panose="00000500000000000000" pitchFamily="2" charset="0"/>
              </a:rPr>
              <a:t>Reid 119 Toilet Renovation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56 sq ft space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Low Bid = $170,460 (next lowest bid = $231,715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$3,044 per sq 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A9B8B-C1CF-E9DF-5964-968F4726CDEB}"/>
              </a:ext>
            </a:extLst>
          </p:cNvPr>
          <p:cNvSpPr txBox="1"/>
          <p:nvPr/>
        </p:nvSpPr>
        <p:spPr>
          <a:xfrm>
            <a:off x="5838196" y="3513990"/>
            <a:ext cx="2162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latin typeface="Poppins" panose="00000500000000000000" pitchFamily="2" charset="0"/>
                <a:cs typeface="Poppins" panose="00000500000000000000" pitchFamily="2" charset="0"/>
              </a:rPr>
              <a:t>HFR Suite 420 Renovation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2923 sq ft space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Low Bid = $800,829 (next lowest bid = $922,300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$274 per sq 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Decision to Self-perform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Cost of work = $380,825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$130 per sq ft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8AC7CF-4152-CFFA-8F6E-18D7D5DBE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84369">
            <a:off x="2141389" y="4394695"/>
            <a:ext cx="667736" cy="405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C6C34-CE72-258D-9739-010455F5C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14008">
            <a:off x="5095714" y="3376362"/>
            <a:ext cx="768163" cy="6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5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23825" y="57410"/>
            <a:ext cx="6343650" cy="7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rgbClr val="FFFFFF"/>
                </a:solidFill>
                <a:latin typeface="FreightSans Pro Bold"/>
                <a:ea typeface="ＭＳ Ｐゴシック" pitchFamily="-106" charset="-128"/>
                <a:cs typeface="FreightSans Pro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9pPr>
          </a:lstStyle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2024-25 A&amp;F Budget Priorities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People – Law Enforcement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71C3-3B24-430F-B94B-2555A07A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680" y="1121729"/>
            <a:ext cx="5034638" cy="6327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Law Enforcement Accreditation</a:t>
            </a:r>
            <a:br>
              <a:rPr lang="en-US" sz="1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$100,000+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Content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1D13D264-7C4F-4DDB-984F-BD93E57A8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083" y="1754501"/>
            <a:ext cx="4417832" cy="2960150"/>
          </a:xfrm>
        </p:spPr>
      </p:pic>
    </p:spTree>
    <p:extLst>
      <p:ext uri="{BB962C8B-B14F-4D97-AF65-F5344CB8AC3E}">
        <p14:creationId xmlns:p14="http://schemas.microsoft.com/office/powerpoint/2010/main" val="141407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07259" y="32345"/>
            <a:ext cx="6343650" cy="7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rgbClr val="FFFFFF"/>
                </a:solidFill>
                <a:latin typeface="FreightSans Pro Bold"/>
                <a:ea typeface="ＭＳ Ｐゴシック" pitchFamily="-106" charset="-128"/>
                <a:cs typeface="FreightSans Pro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9pPr>
          </a:lstStyle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2024-25 A&amp;F Budget Priorities</a:t>
            </a:r>
          </a:p>
          <a:p>
            <a:r>
              <a:rPr lang="en-US" alt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Unfunded Mandates &amp; 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Inflation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9517" y="3106945"/>
            <a:ext cx="4473724" cy="1983692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Inflationary Increases </a:t>
            </a:r>
            <a:endParaRPr lang="en-US" sz="1400" b="1" i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1400" i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i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Electricity cost increase </a:t>
            </a:r>
            <a:r>
              <a:rPr lang="en-US" sz="1400" i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(20%....$725k)</a:t>
            </a:r>
          </a:p>
          <a:p>
            <a:r>
              <a:rPr lang="en-US" sz="1400" i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Supplies and material cost increases</a:t>
            </a:r>
          </a:p>
          <a:p>
            <a:r>
              <a:rPr lang="en-US" sz="1400" i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Software Annual Maintenance Fee Increases</a:t>
            </a:r>
          </a:p>
          <a:p>
            <a:pPr marL="0" indent="0">
              <a:buNone/>
            </a:pPr>
            <a:endParaRPr lang="en-US" sz="1350" i="1" dirty="0">
              <a:latin typeface="+mn-lt"/>
            </a:endParaRPr>
          </a:p>
          <a:p>
            <a:pPr marL="0" indent="0" algn="ctr">
              <a:buNone/>
            </a:pPr>
            <a:endParaRPr lang="en-US" sz="1200" i="1" dirty="0">
              <a:latin typeface="+mn-lt"/>
            </a:endParaRPr>
          </a:p>
          <a:p>
            <a:pPr marL="0" indent="0" algn="ctr">
              <a:buNone/>
            </a:pPr>
            <a:endParaRPr lang="en-US" sz="2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F6FA3D-68A7-4FF9-8C97-3AF095A6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951" y="2975063"/>
            <a:ext cx="1996532" cy="1983692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0B3238C-E7E3-8CBB-5EED-594B5FEAE684}"/>
              </a:ext>
            </a:extLst>
          </p:cNvPr>
          <p:cNvSpPr txBox="1">
            <a:spLocks/>
          </p:cNvSpPr>
          <p:nvPr/>
        </p:nvSpPr>
        <p:spPr bwMode="auto">
          <a:xfrm>
            <a:off x="1143000" y="1044710"/>
            <a:ext cx="6858000" cy="1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SzPct val="97000"/>
              <a:buFont typeface="Arial"/>
              <a:buChar char="•"/>
              <a:defRPr sz="3200" b="1" i="0" kern="1200">
                <a:solidFill>
                  <a:schemeClr val="tx1"/>
                </a:solidFill>
                <a:latin typeface="FreightSans Pro Medium"/>
                <a:ea typeface="ＭＳ Ｐゴシック" pitchFamily="-106" charset="-128"/>
                <a:cs typeface="FreightSans Pro Medium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8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24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0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20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Many Supply and Services costs have been paid from non-recurring funding.   These costs need to be paid from recurring funding to ensure continuity of operations. </a:t>
            </a:r>
          </a:p>
          <a:p>
            <a:pPr lvl="1" algn="ctr">
              <a:spcBef>
                <a:spcPts val="0"/>
              </a:spcBef>
              <a:spcAft>
                <a:spcPts val="450"/>
              </a:spcAft>
            </a:pPr>
            <a:r>
              <a:rPr lang="en-US" sz="1400" b="1" i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Annual Licenses, Maintenance Agreements, Software, Equipment, Training, Programming 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26247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68259" y="1963"/>
            <a:ext cx="6343650" cy="7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800" b="1" kern="1200">
                <a:solidFill>
                  <a:srgbClr val="FFFFFF"/>
                </a:solidFill>
                <a:latin typeface="FreightSans Pro Bold"/>
                <a:ea typeface="ＭＳ Ｐゴシック" pitchFamily="-106" charset="-128"/>
                <a:cs typeface="FreightSans Pro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FreightSans Pro Bold" pitchFamily="-106" charset="0"/>
                <a:ea typeface="ＭＳ Ｐゴシック" pitchFamily="-106" charset="-128"/>
              </a:defRPr>
            </a:lvl9pPr>
          </a:lstStyle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2024-25 A&amp;F Budget Priorities </a:t>
            </a:r>
          </a:p>
          <a:p>
            <a:r>
              <a:rPr lang="en-US" alt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Support for Campus-Wide Investment</a:t>
            </a:r>
          </a:p>
        </p:txBody>
      </p:sp>
      <p:pic>
        <p:nvPicPr>
          <p:cNvPr id="6146" name="Picture 2" descr="Image result for invest in people images">
            <a:extLst>
              <a:ext uri="{FF2B5EF4-FFF2-40B4-BE49-F238E27FC236}">
                <a16:creationId xmlns:a16="http://schemas.microsoft.com/office/drawing/2014/main" id="{64B6BA3D-2B2D-49DF-82EE-E94B2D44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85" y="2478037"/>
            <a:ext cx="2128665" cy="17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33F39-C944-4842-9FD6-56246850DFCC}"/>
              </a:ext>
            </a:extLst>
          </p:cNvPr>
          <p:cNvSpPr txBox="1"/>
          <p:nvPr/>
        </p:nvSpPr>
        <p:spPr>
          <a:xfrm>
            <a:off x="2625618" y="3016667"/>
            <a:ext cx="2575041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00A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Staff Senate Proposal: </a:t>
            </a:r>
          </a:p>
          <a:p>
            <a:pPr algn="ctr"/>
            <a:r>
              <a:rPr lang="en-US" b="1" dirty="0">
                <a:solidFill>
                  <a:srgbClr val="6000A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External Professional </a:t>
            </a:r>
          </a:p>
          <a:p>
            <a:pPr algn="ctr"/>
            <a:r>
              <a:rPr lang="en-US" b="1" dirty="0">
                <a:solidFill>
                  <a:srgbClr val="6000A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Development Fund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$20k</a:t>
            </a:r>
          </a:p>
          <a:p>
            <a:endParaRPr lang="en-US" sz="105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7AC5440-5CC6-063E-B253-A35F917D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450" y="1046876"/>
            <a:ext cx="6343650" cy="143116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spcAft>
                <a:spcPts val="338"/>
              </a:spcAft>
              <a:buNone/>
            </a:pPr>
            <a:r>
              <a:rPr lang="en-US" sz="1700" b="1" dirty="0">
                <a:solidFill>
                  <a:srgbClr val="5C009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ability to electronically lock all exterior doors on all buildings. </a:t>
            </a:r>
          </a:p>
          <a:p>
            <a:pPr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Need to place electronic locks on 71 remaining exterior doors.</a:t>
            </a:r>
          </a:p>
          <a:p>
            <a:pPr>
              <a:spcAft>
                <a:spcPts val="338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Estimated </a:t>
            </a:r>
            <a:r>
              <a:rPr lang="en-US" sz="17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$2 million </a:t>
            </a:r>
            <a:r>
              <a:rPr lang="en-US" sz="17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complete.  </a:t>
            </a:r>
          </a:p>
          <a:p>
            <a:pPr marL="0" indent="0">
              <a:buNone/>
            </a:pPr>
            <a:endParaRPr lang="en-US" sz="1575" dirty="0"/>
          </a:p>
          <a:p>
            <a:pPr marL="0" indent="0">
              <a:buNone/>
            </a:pPr>
            <a:endParaRPr lang="en-US" sz="1575" dirty="0"/>
          </a:p>
        </p:txBody>
      </p:sp>
      <p:pic>
        <p:nvPicPr>
          <p:cNvPr id="4" name="Picture 3" descr="A glass door on a brick building&#10;&#10;Description automatically generated">
            <a:extLst>
              <a:ext uri="{FF2B5EF4-FFF2-40B4-BE49-F238E27FC236}">
                <a16:creationId xmlns:a16="http://schemas.microsoft.com/office/drawing/2014/main" id="{0D3EDD20-A000-AB37-D28E-5BC394431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9" y="932774"/>
            <a:ext cx="1749481" cy="233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07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t="249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6762" y="2091875"/>
            <a:ext cx="1410475" cy="5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EE2F7D-F7FA-A0EC-1CE8-48D4F58E1F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6300" y="1107613"/>
            <a:ext cx="2159000" cy="544975"/>
          </a:xfrm>
        </p:spPr>
        <p:txBody>
          <a:bodyPr>
            <a:normAutofit/>
          </a:bodyPr>
          <a:lstStyle/>
          <a:p>
            <a:r>
              <a:rPr lang="en-US" sz="1600" u="sng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503D3-37E7-D4C0-EDA8-7C7088F524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0" dirty="0"/>
              <a:t>WCU Budget Update</a:t>
            </a:r>
          </a:p>
          <a:p>
            <a:endParaRPr lang="en-US" dirty="0"/>
          </a:p>
          <a:p>
            <a:r>
              <a:rPr lang="en-US" u="sng" dirty="0"/>
              <a:t>2023-24 Division Presentations</a:t>
            </a:r>
          </a:p>
          <a:p>
            <a:r>
              <a:rPr lang="en-US" b="0" dirty="0"/>
              <a:t>Administration and Finance</a:t>
            </a:r>
          </a:p>
          <a:p>
            <a:r>
              <a:rPr lang="en-US" b="0" dirty="0"/>
              <a:t>Academic Affairs</a:t>
            </a:r>
          </a:p>
          <a:p>
            <a:r>
              <a:rPr lang="en-US" b="0" dirty="0"/>
              <a:t>Student Affairs</a:t>
            </a:r>
          </a:p>
          <a:p>
            <a:r>
              <a:rPr lang="en-US" b="0" dirty="0"/>
              <a:t>Athletics</a:t>
            </a:r>
          </a:p>
          <a:p>
            <a:r>
              <a:rPr lang="en-US" b="0" dirty="0"/>
              <a:t>IT</a:t>
            </a:r>
          </a:p>
          <a:p>
            <a:r>
              <a:rPr lang="en-US" b="0" dirty="0"/>
              <a:t>Advancement</a:t>
            </a:r>
          </a:p>
          <a:p>
            <a:r>
              <a:rPr lang="en-US" b="0" dirty="0"/>
              <a:t>Chancellor’s Division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828EB-8EC0-7D3C-5070-5CDD77F8EF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University Budget Forum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BDBAD-851D-FFCA-03DF-322AAE479D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rmAutofit fontScale="92500" lnSpcReduction="10000"/>
          </a:bodyPr>
          <a:lstStyle/>
          <a:p>
            <a:fld id="{D56D9E85-60E1-204E-9031-842F3CBB95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3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503D3-37E7-D4C0-EDA8-7C7088F524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WCU </a:t>
            </a:r>
          </a:p>
          <a:p>
            <a:pPr algn="l"/>
            <a:r>
              <a:rPr lang="en-US" sz="4000" dirty="0"/>
              <a:t>Budget Update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828EB-8EC0-7D3C-5070-5CDD77F8EF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University Budget Forum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BDBAD-851D-FFCA-03DF-322AAE479D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rmAutofit fontScale="92500" lnSpcReduction="10000"/>
          </a:bodyPr>
          <a:lstStyle/>
          <a:p>
            <a:fld id="{D56D9E85-60E1-204E-9031-842F3CBB95E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6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89" y="44043"/>
            <a:ext cx="5034638" cy="781364"/>
          </a:xfrm>
        </p:spPr>
        <p:txBody>
          <a:bodyPr/>
          <a:lstStyle/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Allocations made at WCU</a:t>
            </a:r>
            <a:b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in 2019-20 and 2020-21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03300" y="830126"/>
            <a:ext cx="7327900" cy="4224386"/>
          </a:xfrm>
        </p:spPr>
        <p:txBody>
          <a:bodyPr/>
          <a:lstStyle/>
          <a:p>
            <a:pPr marL="0" indent="0" algn="r">
              <a:buNone/>
              <a:defRPr/>
            </a:pPr>
            <a:r>
              <a:rPr lang="en-US" sz="1800" u="sng" dirty="0">
                <a:latin typeface="Poppins" panose="00000500000000000000" pitchFamily="2" charset="0"/>
                <a:cs typeface="Poppins" panose="00000500000000000000" pitchFamily="2" charset="0"/>
              </a:rPr>
              <a:t>2019-20</a:t>
            </a:r>
          </a:p>
          <a:p>
            <a:pPr algn="r"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No increases from legislative action</a:t>
            </a:r>
          </a:p>
          <a:p>
            <a:pPr algn="r"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WCU released $2.5 million from enrollment </a:t>
            </a:r>
          </a:p>
          <a:p>
            <a:pPr marL="0" indent="0" algn="r">
              <a:buNone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growth funds for faculty/staff increases to </a:t>
            </a:r>
          </a:p>
          <a:p>
            <a:pPr marL="0" indent="0" algn="r">
              <a:buNone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address compression/inversion, </a:t>
            </a:r>
          </a:p>
          <a:p>
            <a:pPr marL="0" indent="0" algn="r">
              <a:buNone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additional positions</a:t>
            </a:r>
          </a:p>
          <a:p>
            <a:pPr marL="0" indent="0">
              <a:buNone/>
              <a:defRPr/>
            </a:pPr>
            <a:endParaRPr lang="en-US" sz="1800" u="sng" dirty="0">
              <a:latin typeface="+mn-lt"/>
            </a:endParaRPr>
          </a:p>
          <a:p>
            <a:pPr marL="0" indent="0">
              <a:buNone/>
              <a:defRPr/>
            </a:pPr>
            <a:r>
              <a:rPr lang="en-US" sz="1800" u="sng" dirty="0">
                <a:latin typeface="Poppins" panose="00000500000000000000" pitchFamily="2" charset="0"/>
                <a:cs typeface="Poppins" panose="00000500000000000000" pitchFamily="2" charset="0"/>
              </a:rPr>
              <a:t>2020-21</a:t>
            </a:r>
            <a:endParaRPr lang="en-US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No recurring increases from legislative action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One-time funds released in February 2021 </a:t>
            </a:r>
          </a:p>
          <a:p>
            <a:pPr marL="0" indent="0">
              <a:buNone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	for strategic purchases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3074" name="Picture 2" descr="Legislative branch | NCpedia">
            <a:extLst>
              <a:ext uri="{FF2B5EF4-FFF2-40B4-BE49-F238E27FC236}">
                <a16:creationId xmlns:a16="http://schemas.microsoft.com/office/drawing/2014/main" id="{D050CA52-7EE3-49A5-BFDE-38CF8703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049206"/>
            <a:ext cx="1850231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C System (@UNC_System) / Twitter">
            <a:extLst>
              <a:ext uri="{FF2B5EF4-FFF2-40B4-BE49-F238E27FC236}">
                <a16:creationId xmlns:a16="http://schemas.microsoft.com/office/drawing/2014/main" id="{AD8243CB-ADD8-4A26-BDA1-56B72704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13" y="3196319"/>
            <a:ext cx="1781087" cy="17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89" y="44043"/>
            <a:ext cx="5034638" cy="781364"/>
          </a:xfrm>
        </p:spPr>
        <p:txBody>
          <a:bodyPr/>
          <a:lstStyle/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Appropriations to WCU</a:t>
            </a:r>
            <a:b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in 2021-22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006680"/>
            <a:ext cx="8147050" cy="409277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 u="sng" dirty="0">
                <a:latin typeface="Poppins" panose="00000500000000000000" pitchFamily="2" charset="0"/>
                <a:cs typeface="Poppins" panose="00000500000000000000" pitchFamily="2" charset="0"/>
              </a:rPr>
              <a:t>2021-22 Funding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2.5% legislative increase to salaries and wages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$1000-$1500 one-time legislative bonuses in December 2021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$6 million in enrollment growth funds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$8 million in one-time funds released in Spring 2022 for strategic purchases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$3.4 million O&amp;M legislative funding for Apodaca Science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$35.5 million for Moore Renovation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$12 million for various R&amp;R projects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$6.7 million in one-time funds carried </a:t>
            </a:r>
          </a:p>
          <a:p>
            <a:pPr marL="0" indent="0">
              <a:buNone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	forward for R&amp;R projects</a:t>
            </a:r>
          </a:p>
          <a:p>
            <a:pPr marL="0" indent="0">
              <a:buNone/>
              <a:defRPr/>
            </a:pPr>
            <a:endParaRPr lang="en-US" sz="2100" dirty="0">
              <a:latin typeface="+mn-lt"/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1028" name="Picture 4" descr="How the 2021 General Assembly handled education - EducationNC">
            <a:extLst>
              <a:ext uri="{FF2B5EF4-FFF2-40B4-BE49-F238E27FC236}">
                <a16:creationId xmlns:a16="http://schemas.microsoft.com/office/drawing/2014/main" id="{5A7294D0-8588-42F8-A622-D4FEDB7B5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82" y="3443876"/>
            <a:ext cx="1850231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3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37322"/>
            <a:ext cx="9144000" cy="422438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600" u="sng" dirty="0">
                <a:latin typeface="Poppins" panose="00000500000000000000" pitchFamily="2" charset="0"/>
                <a:cs typeface="Poppins" panose="00000500000000000000" pitchFamily="2" charset="0"/>
              </a:rPr>
              <a:t>2022-23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3.5% legislative increase to salaries and wages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Funds were allocated from the Chancellor’s reserve for additional Advising positions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Earlier (August) release of non-recurring funds, with additional releases in February and April</a:t>
            </a:r>
          </a:p>
          <a:p>
            <a:pPr marL="0" indent="0">
              <a:buNone/>
              <a:defRPr/>
            </a:pPr>
            <a:endParaRPr lang="en-US" sz="1600" u="sng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  <a:defRPr/>
            </a:pPr>
            <a:r>
              <a:rPr lang="en-US" sz="1600" u="sng" dirty="0">
                <a:latin typeface="Poppins" panose="00000500000000000000" pitchFamily="2" charset="0"/>
                <a:cs typeface="Poppins" panose="00000500000000000000" pitchFamily="2" charset="0"/>
              </a:rPr>
              <a:t>2023-24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050" name="Picture 2" descr="Key NC lawmaker: Don't expect a new state budget until the fall :: WRAL.com">
            <a:extLst>
              <a:ext uri="{FF2B5EF4-FFF2-40B4-BE49-F238E27FC236}">
                <a16:creationId xmlns:a16="http://schemas.microsoft.com/office/drawing/2014/main" id="{5C0BEA5C-225F-443D-A0E5-FC4D7589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80" y="883483"/>
            <a:ext cx="1155120" cy="6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85C0D5-B2FC-8D6C-B482-4E8CA8BA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39606"/>
            <a:ext cx="5339954" cy="592101"/>
          </a:xfrm>
        </p:spPr>
        <p:txBody>
          <a:bodyPr/>
          <a:lstStyle/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Appropriations to WCU</a:t>
            </a:r>
            <a:b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in 2022-23 and 2023-24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62AC95-B75D-21AB-896C-E367A8679846}"/>
              </a:ext>
            </a:extLst>
          </p:cNvPr>
          <p:cNvSpPr txBox="1">
            <a:spLocks/>
          </p:cNvSpPr>
          <p:nvPr/>
        </p:nvSpPr>
        <p:spPr bwMode="auto">
          <a:xfrm>
            <a:off x="0" y="2425700"/>
            <a:ext cx="91440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fontAlgn="base">
              <a:spcBef>
                <a:spcPct val="20000"/>
              </a:spcBef>
              <a:spcAft>
                <a:spcPct val="0"/>
              </a:spcAft>
              <a:buSzPct val="97000"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FreightSans Pro Medium"/>
                <a:ea typeface="ＭＳ Ｐゴシック" pitchFamily="-106" charset="-128"/>
                <a:cs typeface="FreightSans Pro Medium"/>
              </a:defRPr>
            </a:lvl1pPr>
            <a:lvl2pPr marL="557213" indent="-214313" algn="l" defTabSz="3429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21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2pPr>
            <a:lvl3pPr marL="8572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•"/>
              <a:defRPr sz="18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3pPr>
            <a:lvl4pPr marL="12001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–"/>
              <a:defRPr sz="15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4pPr>
            <a:lvl5pPr marL="15430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itchFamily="-106" charset="0"/>
              <a:buChar char="»"/>
              <a:defRPr sz="1500" kern="1200">
                <a:solidFill>
                  <a:schemeClr val="tx1"/>
                </a:solidFill>
                <a:latin typeface="FreightSans Pro Book"/>
                <a:ea typeface="FreightSans Pro Book" pitchFamily="-106" charset="0"/>
                <a:cs typeface="FreightSans Pro Book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4% legislative increase to salaries and wages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$95.3 Million for New Engineering Facility + $3.5 million recurring for Engineering expansion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$1 million non-recurring for Athletics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WCU received a budget </a:t>
            </a:r>
            <a:r>
              <a:rPr lang="en-US" sz="1400" b="0" u="sng" dirty="0">
                <a:latin typeface="Poppins" panose="00000500000000000000" pitchFamily="2" charset="0"/>
                <a:cs typeface="Poppins" panose="00000500000000000000" pitchFamily="2" charset="0"/>
              </a:rPr>
              <a:t>reduction</a:t>
            </a: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 (from enrollment decline) of $2.5 million. $3 million had been set aside in reserves from previous enrollment growth funds for this expected reversion.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The new funding model added summer credit hours and performance weighting of $1.2 million, making the actual reduction only $1.3 million.  The remaining reserve ($1.7 million) was allocated to summer operations and adjunct pay, now that summer is on the funding model, rather than self supporting.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b="0" dirty="0">
                <a:latin typeface="Poppins" panose="00000500000000000000" pitchFamily="2" charset="0"/>
                <a:cs typeface="Poppins" panose="00000500000000000000" pitchFamily="2" charset="0"/>
              </a:rPr>
              <a:t>Early release of non-recurring funds was withheld to support R&amp;R needs due to construction cost escalation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0" indent="0">
              <a:buClrTx/>
              <a:buFont typeface="Arial"/>
              <a:buNone/>
              <a:defRPr/>
            </a:pPr>
            <a:endParaRPr lang="en-US" sz="3200" dirty="0">
              <a:latin typeface="+mn-lt"/>
            </a:endParaRPr>
          </a:p>
          <a:p>
            <a:pPr marL="0" indent="0">
              <a:buClrTx/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1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89" y="44043"/>
            <a:ext cx="5034638" cy="566257"/>
          </a:xfrm>
        </p:spPr>
        <p:txBody>
          <a:bodyPr/>
          <a:lstStyle/>
          <a:p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Outlook for 2024-25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000" y="837321"/>
            <a:ext cx="6858000" cy="43061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A 3% legislative increase is expected in the 2024 session.</a:t>
            </a:r>
          </a:p>
          <a:p>
            <a:pPr marL="0" indent="0">
              <a:buNone/>
              <a:defRPr/>
            </a:pPr>
            <a:endParaRPr lang="en-US" sz="1600" b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WCU will receive a budget </a:t>
            </a:r>
            <a:r>
              <a:rPr lang="en-US" sz="1600" b="0" u="sng" dirty="0">
                <a:latin typeface="Poppins" panose="00000500000000000000" pitchFamily="2" charset="0"/>
                <a:cs typeface="Poppins" panose="00000500000000000000" pitchFamily="2" charset="0"/>
              </a:rPr>
              <a:t>reduction</a:t>
            </a: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 (from enrollment decline) of $1,262,032, which had been set aside in reserves from previous enrollment growth funds</a:t>
            </a:r>
          </a:p>
          <a:p>
            <a:pPr marL="0" indent="0">
              <a:buClrTx/>
              <a:buNone/>
              <a:defRPr/>
            </a:pPr>
            <a:endParaRPr lang="en-US" sz="1600" b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$700k+ for Athletics, non-recurring</a:t>
            </a:r>
          </a:p>
          <a:p>
            <a:pPr marL="0" indent="0">
              <a:buNone/>
              <a:defRPr/>
            </a:pPr>
            <a:endParaRPr lang="en-US" sz="1600" b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No expected ability to fund new positions or compensation allocations from existing WCU funds without reallocation of resources.</a:t>
            </a:r>
          </a:p>
          <a:p>
            <a:pPr marL="0" indent="0">
              <a:buNone/>
              <a:defRPr/>
            </a:pPr>
            <a:endParaRPr lang="en-US" sz="1600" b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Poppins" panose="00000500000000000000" pitchFamily="2" charset="0"/>
                <a:cs typeface="Poppins" panose="00000500000000000000" pitchFamily="2" charset="0"/>
              </a:rPr>
              <a:t>Expect early release of non-recurring funds in August 2024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1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marL="0" indent="0">
              <a:buNone/>
              <a:defRPr/>
            </a:pPr>
            <a:endParaRPr lang="en-US" dirty="0">
              <a:latin typeface="+mn-lt"/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2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8354983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8</a:t>
            </a:fld>
            <a:endParaRPr sz="700">
              <a:solidFill>
                <a:srgbClr val="592D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59172" y="4739425"/>
            <a:ext cx="1729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University Budget Forum</a:t>
            </a:r>
            <a:endParaRPr sz="700" dirty="0">
              <a:solidFill>
                <a:srgbClr val="592D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" name="Google Shape;94;p16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b="7235"/>
          <a:stretch/>
        </p:blipFill>
        <p:spPr>
          <a:xfrm>
            <a:off x="0" y="0"/>
            <a:ext cx="9144000" cy="47714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1395900" y="272500"/>
            <a:ext cx="6352200" cy="18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 sz="32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3000"/>
            <a:ext cx="9144000" cy="474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367500" y="1932300"/>
            <a:ext cx="4366200" cy="1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Administration and Finance</a:t>
            </a:r>
            <a:endParaRPr sz="41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2" name="Google Shape;102;p17"/>
          <p:cNvCxnSpPr/>
          <p:nvPr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/>
          <p:nvPr/>
        </p:nvSpPr>
        <p:spPr>
          <a:xfrm>
            <a:off x="8354983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9</a:t>
            </a:fld>
            <a:endParaRPr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159172" y="4739425"/>
            <a:ext cx="1729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Division Presentation - April 2024</a:t>
            </a:r>
            <a:endParaRPr sz="7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0C41AB-11E5-4B68-87E4-F187BD4B9A0B}" vid="{DB04E677-BAB0-4C63-BE8D-2CF11CC53476}"/>
    </a:ext>
  </a:extLst>
</a:theme>
</file>

<file path=ppt/theme/theme2.xml><?xml version="1.0" encoding="utf-8"?>
<a:theme xmlns:a="http://schemas.openxmlformats.org/drawingml/2006/main" name="WCU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Live Western Template</Template>
  <TotalTime>1271</TotalTime>
  <Words>837</Words>
  <Application>Microsoft Office PowerPoint</Application>
  <PresentationFormat>On-screen Show (16:9)</PresentationFormat>
  <Paragraphs>125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FreightSans Pro Bold</vt:lpstr>
      <vt:lpstr>FreightSans Pro Book</vt:lpstr>
      <vt:lpstr>FreightSans Pro Medium</vt:lpstr>
      <vt:lpstr>FreightSans Pro Semibold</vt:lpstr>
      <vt:lpstr>Poppins</vt:lpstr>
      <vt:lpstr>Wingdings</vt:lpstr>
      <vt:lpstr>Simple Light</vt:lpstr>
      <vt:lpstr>WCUtemplate</vt:lpstr>
      <vt:lpstr>PowerPoint Presentation</vt:lpstr>
      <vt:lpstr>PowerPoint Presentation</vt:lpstr>
      <vt:lpstr>PowerPoint Presentation</vt:lpstr>
      <vt:lpstr>Allocations made at WCU in 2019-20 and 2020-21</vt:lpstr>
      <vt:lpstr>Appropriations to WCU in 2021-22</vt:lpstr>
      <vt:lpstr>Appropriations to WCU in 2022-23 and 2023-24</vt:lpstr>
      <vt:lpstr>Outlook for 2024-25</vt:lpstr>
      <vt:lpstr>PowerPoint Presentation</vt:lpstr>
      <vt:lpstr>PowerPoint Presentation</vt:lpstr>
      <vt:lpstr>PowerPoint Presentation</vt:lpstr>
      <vt:lpstr>PowerPoint Presentation</vt:lpstr>
      <vt:lpstr>Law Enforcement Accreditation $100,000+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Byers</dc:creator>
  <cp:lastModifiedBy>Mike Byers</cp:lastModifiedBy>
  <cp:revision>9</cp:revision>
  <dcterms:created xsi:type="dcterms:W3CDTF">2024-03-12T14:44:20Z</dcterms:created>
  <dcterms:modified xsi:type="dcterms:W3CDTF">2024-03-27T19:24:24Z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321b5f-a4ea-42e4-9273-2f91b9a1a708_Enabled">
    <vt:lpwstr>true</vt:lpwstr>
  </property>
  <property fmtid="{D5CDD505-2E9C-101B-9397-08002B2CF9AE}" pid="3" name="MSIP_Label_8d321b5f-a4ea-42e4-9273-2f91b9a1a708_SetDate">
    <vt:lpwstr>2023-04-18T15:18:02Z</vt:lpwstr>
  </property>
  <property fmtid="{D5CDD505-2E9C-101B-9397-08002B2CF9AE}" pid="4" name="MSIP_Label_8d321b5f-a4ea-42e4-9273-2f91b9a1a708_Method">
    <vt:lpwstr>Standard</vt:lpwstr>
  </property>
  <property fmtid="{D5CDD505-2E9C-101B-9397-08002B2CF9AE}" pid="5" name="MSIP_Label_8d321b5f-a4ea-42e4-9273-2f91b9a1a708_Name">
    <vt:lpwstr>Low Confidentiality - Green</vt:lpwstr>
  </property>
  <property fmtid="{D5CDD505-2E9C-101B-9397-08002B2CF9AE}" pid="6" name="MSIP_Label_8d321b5f-a4ea-42e4-9273-2f91b9a1a708_SiteId">
    <vt:lpwstr>c5b35b5a-16d5-4414-8ee1-7bde70543f1b</vt:lpwstr>
  </property>
  <property fmtid="{D5CDD505-2E9C-101B-9397-08002B2CF9AE}" pid="7" name="MSIP_Label_8d321b5f-a4ea-42e4-9273-2f91b9a1a708_ActionId">
    <vt:lpwstr>12a61f66-3999-4eaf-b1c1-de7162e4c4fc</vt:lpwstr>
  </property>
  <property fmtid="{D5CDD505-2E9C-101B-9397-08002B2CF9AE}" pid="8" name="MSIP_Label_8d321b5f-a4ea-42e4-9273-2f91b9a1a708_ContentBits">
    <vt:lpwstr>0</vt:lpwstr>
  </property>
</Properties>
</file>