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3"/>
  </p:notesMasterIdLst>
  <p:sldIdLst>
    <p:sldId id="256" r:id="rId2"/>
    <p:sldId id="264" r:id="rId3"/>
    <p:sldId id="259" r:id="rId4"/>
    <p:sldId id="261" r:id="rId5"/>
    <p:sldId id="262" r:id="rId6"/>
    <p:sldId id="266" r:id="rId7"/>
    <p:sldId id="265" r:id="rId8"/>
    <p:sldId id="270" r:id="rId9"/>
    <p:sldId id="284" r:id="rId10"/>
    <p:sldId id="282" r:id="rId11"/>
    <p:sldId id="283"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Work Sans" panose="020B0604020202020204" charset="0"/>
      <p:regular r:id="rId18"/>
      <p:bold r:id="rId19"/>
      <p:italic r:id="rId20"/>
      <p:boldItalic r:id="rId21"/>
    </p:embeddedFont>
    <p:embeddedFont>
      <p:font typeface="Work Sans Regular" panose="020B0604020202020204" charset="0"/>
      <p:bold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02">
          <p15:clr>
            <a:srgbClr val="FF0000"/>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78B0081-38C6-4595-AD9B-885ACD33C4F6}">
  <a:tblStyle styleId="{678B0081-38C6-4595-AD9B-885ACD33C4F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067" autoAdjust="0"/>
  </p:normalViewPr>
  <p:slideViewPr>
    <p:cSldViewPr snapToGrid="0">
      <p:cViewPr varScale="1">
        <p:scale>
          <a:sx n="102" d="100"/>
          <a:sy n="102" d="100"/>
        </p:scale>
        <p:origin x="894" y="114"/>
      </p:cViewPr>
      <p:guideLst>
        <p:guide orient="horz" pos="50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71fdc4dfea_0_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71fdc4dfea_0_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71fdc4dfe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71fdc4dfe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70e318683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70e318683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Talk a little bit about a few examples of internships from your department specifically. Maybe mention an example of a place someone interned at and got a job at afterward.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70e318683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70e318683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Internships allow student the opportunity to better understand their career goals. Students learn about their strengths, their work values, the type of company they may be able to envision themselves in.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Many people who complete internships get offered a full-time job after their internship. In 2018, according to NACE a higher education organization, 59% of interns were offered a job.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There is also a lot of data that states that students with internships on their resume after they graduate often get paid more than students without internships in their first job.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71fdc4dfe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71fdc4dfe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Make sure students know that if they want to do an internship for class credit there will be certain requirements for the class like class assignments, logging hours, possibility filling out forms and meeting a certain number of hours while working at the internship. (There will be another slide for your majors academic requirements with internships.)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When students are looking for an internship AND planning on doing the internship for class credit, they should make sure their internship can meet those hours requirements before agreeing to do the internship.</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71fdc4dfea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71fdc4dfe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a student is concerned about getting a paid internship and is unable to find one, then they could do a mini internship that’s only for a month or so OR they could work for a company five hours a week and still work another job. Make sure students understand that each internship has different hours requirements and not all internships are full time. In fact, many are part time or are willing to work with students on their hours. This is especially true for smaller companies and nonprofits.</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71fdc4dfe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71fdc4dfe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Strong internships allow the intern to gain skills that can be marketed to a job after graduation. It’s also important that the intern is in regular communication with their manager. When a student is searching for an internship, one of the questions they can ask is how long the internship has been in existence at that company. If the internship is new, ask them what the specific tasks are that the intern will be accomplishing.</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1fdc4dfe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1fdc4dfe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71fdc4dfea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71fdc4dfe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Students need to be able to balance and prioritize </a:t>
            </a:r>
            <a:r>
              <a:rPr lang="en-US"/>
              <a:t>their schoolwork, </a:t>
            </a:r>
            <a:r>
              <a:rPr lang="en-US" dirty="0"/>
              <a:t>while still meeting deadlines at their internship. One way to do that is to be sure what deadlines at their internship overlap with different class projects early on so they can either make sure they have enough time to complete assignments, or communicate to their supervisor at their internship if they need to miss a day for a test. Students should treat their internship like a fulltime job and give advanced notice if they need to be out one day (even if it’s an unpaid opportunity).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students have an idea for a project, or feel they can help with additional work, they should communicate that to their direct supervisor. The students that are eager to learn, grow and take on additional tasks at an internship always stand out.</a:t>
            </a:r>
            <a:endParaRPr dirty="0"/>
          </a:p>
        </p:txBody>
      </p:sp>
    </p:spTree>
    <p:extLst>
      <p:ext uri="{BB962C8B-B14F-4D97-AF65-F5344CB8AC3E}">
        <p14:creationId xmlns:p14="http://schemas.microsoft.com/office/powerpoint/2010/main" val="3356091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97504" y="744575"/>
            <a:ext cx="4493400" cy="20526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Font typeface="Work Sans Regular"/>
              <a:buNone/>
              <a:defRPr sz="5200">
                <a:latin typeface="Work Sans Regular"/>
                <a:ea typeface="Work Sans Regular"/>
                <a:cs typeface="Work Sans Regular"/>
                <a:sym typeface="Work Sans Regular"/>
              </a:defRPr>
            </a:lvl1pPr>
            <a:lvl2pPr lvl="1">
              <a:lnSpc>
                <a:spcPct val="90000"/>
              </a:lnSpc>
              <a:spcBef>
                <a:spcPts val="0"/>
              </a:spcBef>
              <a:spcAft>
                <a:spcPts val="0"/>
              </a:spcAft>
              <a:buSzPts val="5200"/>
              <a:buNone/>
              <a:defRPr sz="5200"/>
            </a:lvl2pPr>
            <a:lvl3pPr lvl="2">
              <a:lnSpc>
                <a:spcPct val="90000"/>
              </a:lnSpc>
              <a:spcBef>
                <a:spcPts val="0"/>
              </a:spcBef>
              <a:spcAft>
                <a:spcPts val="0"/>
              </a:spcAft>
              <a:buSzPts val="5200"/>
              <a:buNone/>
              <a:defRPr sz="5200"/>
            </a:lvl3pPr>
            <a:lvl4pPr lvl="3">
              <a:lnSpc>
                <a:spcPct val="90000"/>
              </a:lnSpc>
              <a:spcBef>
                <a:spcPts val="0"/>
              </a:spcBef>
              <a:spcAft>
                <a:spcPts val="0"/>
              </a:spcAft>
              <a:buSzPts val="5200"/>
              <a:buNone/>
              <a:defRPr sz="5200"/>
            </a:lvl4pPr>
            <a:lvl5pPr lvl="4">
              <a:lnSpc>
                <a:spcPct val="90000"/>
              </a:lnSpc>
              <a:spcBef>
                <a:spcPts val="0"/>
              </a:spcBef>
              <a:spcAft>
                <a:spcPts val="0"/>
              </a:spcAft>
              <a:buSzPts val="5200"/>
              <a:buNone/>
              <a:defRPr sz="5200"/>
            </a:lvl5pPr>
            <a:lvl6pPr lvl="5">
              <a:lnSpc>
                <a:spcPct val="90000"/>
              </a:lnSpc>
              <a:spcBef>
                <a:spcPts val="0"/>
              </a:spcBef>
              <a:spcAft>
                <a:spcPts val="0"/>
              </a:spcAft>
              <a:buSzPts val="5200"/>
              <a:buNone/>
              <a:defRPr sz="5200"/>
            </a:lvl6pPr>
            <a:lvl7pPr lvl="6">
              <a:lnSpc>
                <a:spcPct val="90000"/>
              </a:lnSpc>
              <a:spcBef>
                <a:spcPts val="0"/>
              </a:spcBef>
              <a:spcAft>
                <a:spcPts val="0"/>
              </a:spcAft>
              <a:buSzPts val="5200"/>
              <a:buNone/>
              <a:defRPr sz="5200"/>
            </a:lvl7pPr>
            <a:lvl8pPr lvl="7">
              <a:lnSpc>
                <a:spcPct val="90000"/>
              </a:lnSpc>
              <a:spcBef>
                <a:spcPts val="0"/>
              </a:spcBef>
              <a:spcAft>
                <a:spcPts val="0"/>
              </a:spcAft>
              <a:buSzPts val="5200"/>
              <a:buNone/>
              <a:defRPr sz="5200"/>
            </a:lvl8pPr>
            <a:lvl9pPr lvl="8">
              <a:lnSpc>
                <a:spcPct val="9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997500" y="2834125"/>
            <a:ext cx="29208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Bullet Points">
  <p:cSld name="SECTION_TITLE_AND_DESCRIPTION_1_1_4_1">
    <p:spTree>
      <p:nvGrpSpPr>
        <p:cNvPr id="1" name="Shape 153"/>
        <p:cNvGrpSpPr/>
        <p:nvPr/>
      </p:nvGrpSpPr>
      <p:grpSpPr>
        <a:xfrm>
          <a:off x="0" y="0"/>
          <a:ext cx="0" cy="0"/>
          <a:chOff x="0" y="0"/>
          <a:chExt cx="0" cy="0"/>
        </a:xfrm>
      </p:grpSpPr>
      <p:sp>
        <p:nvSpPr>
          <p:cNvPr id="154" name="Google Shape;154;p26"/>
          <p:cNvSpPr/>
          <p:nvPr/>
        </p:nvSpPr>
        <p:spPr>
          <a:xfrm>
            <a:off x="6058950" y="3351050"/>
            <a:ext cx="3232200" cy="1830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6"/>
          <p:cNvSpPr/>
          <p:nvPr/>
        </p:nvSpPr>
        <p:spPr>
          <a:xfrm>
            <a:off x="-81450" y="-64250"/>
            <a:ext cx="9291000" cy="150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6"/>
          <p:cNvSpPr txBox="1">
            <a:spLocks noGrp="1"/>
          </p:cNvSpPr>
          <p:nvPr>
            <p:ph type="body" idx="1"/>
          </p:nvPr>
        </p:nvSpPr>
        <p:spPr>
          <a:xfrm>
            <a:off x="875200" y="1824025"/>
            <a:ext cx="4580100" cy="2644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57" name="Google Shape;157;p26"/>
          <p:cNvSpPr txBox="1">
            <a:spLocks noGrp="1"/>
          </p:cNvSpPr>
          <p:nvPr>
            <p:ph type="title"/>
          </p:nvPr>
        </p:nvSpPr>
        <p:spPr>
          <a:xfrm>
            <a:off x="875200" y="391925"/>
            <a:ext cx="42297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2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p:nvPr/>
        </p:nvSpPr>
        <p:spPr>
          <a:xfrm>
            <a:off x="-48800" y="1503250"/>
            <a:ext cx="9372600" cy="3151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7"/>
          <p:cNvSpPr txBox="1">
            <a:spLocks noGrp="1"/>
          </p:cNvSpPr>
          <p:nvPr>
            <p:ph type="title"/>
          </p:nvPr>
        </p:nvSpPr>
        <p:spPr>
          <a:xfrm>
            <a:off x="875200" y="391932"/>
            <a:ext cx="2808000" cy="7557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sz="26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875200" y="2096950"/>
            <a:ext cx="2885400" cy="19641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67250" y="0"/>
            <a:ext cx="82095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p:nvPr/>
        </p:nvSpPr>
        <p:spPr>
          <a:xfrm>
            <a:off x="5470425" y="1231350"/>
            <a:ext cx="3673500" cy="268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subTitle" idx="1"/>
          </p:nvPr>
        </p:nvSpPr>
        <p:spPr>
          <a:xfrm>
            <a:off x="875200" y="1617050"/>
            <a:ext cx="2707800" cy="4476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1600"/>
              <a:buFont typeface="Work Sans Regular"/>
              <a:buNone/>
              <a:defRPr sz="1600">
                <a:latin typeface="Work Sans Regular"/>
                <a:ea typeface="Work Sans Regular"/>
                <a:cs typeface="Work Sans Regular"/>
                <a:sym typeface="Work Sans Regular"/>
              </a:defRPr>
            </a:lvl1pPr>
            <a:lvl2pPr lvl="1" algn="ctr">
              <a:lnSpc>
                <a:spcPct val="100000"/>
              </a:lnSpc>
              <a:spcBef>
                <a:spcPts val="0"/>
              </a:spcBef>
              <a:spcAft>
                <a:spcPts val="0"/>
              </a:spcAft>
              <a:buSzPts val="1600"/>
              <a:buFont typeface="Work Sans Regular"/>
              <a:buNone/>
              <a:defRPr sz="1600">
                <a:latin typeface="Work Sans Regular"/>
                <a:ea typeface="Work Sans Regular"/>
                <a:cs typeface="Work Sans Regular"/>
                <a:sym typeface="Work Sans Regular"/>
              </a:defRPr>
            </a:lvl2pPr>
            <a:lvl3pPr lvl="2" algn="ctr">
              <a:lnSpc>
                <a:spcPct val="100000"/>
              </a:lnSpc>
              <a:spcBef>
                <a:spcPts val="0"/>
              </a:spcBef>
              <a:spcAft>
                <a:spcPts val="0"/>
              </a:spcAft>
              <a:buSzPts val="1600"/>
              <a:buFont typeface="Work Sans Regular"/>
              <a:buNone/>
              <a:defRPr sz="1600">
                <a:latin typeface="Work Sans Regular"/>
                <a:ea typeface="Work Sans Regular"/>
                <a:cs typeface="Work Sans Regular"/>
                <a:sym typeface="Work Sans Regular"/>
              </a:defRPr>
            </a:lvl3pPr>
            <a:lvl4pPr lvl="3" algn="ctr">
              <a:lnSpc>
                <a:spcPct val="100000"/>
              </a:lnSpc>
              <a:spcBef>
                <a:spcPts val="0"/>
              </a:spcBef>
              <a:spcAft>
                <a:spcPts val="0"/>
              </a:spcAft>
              <a:buSzPts val="1600"/>
              <a:buFont typeface="Work Sans Regular"/>
              <a:buNone/>
              <a:defRPr sz="1600">
                <a:latin typeface="Work Sans Regular"/>
                <a:ea typeface="Work Sans Regular"/>
                <a:cs typeface="Work Sans Regular"/>
                <a:sym typeface="Work Sans Regular"/>
              </a:defRPr>
            </a:lvl4pPr>
            <a:lvl5pPr lvl="4" algn="ctr">
              <a:lnSpc>
                <a:spcPct val="100000"/>
              </a:lnSpc>
              <a:spcBef>
                <a:spcPts val="0"/>
              </a:spcBef>
              <a:spcAft>
                <a:spcPts val="0"/>
              </a:spcAft>
              <a:buSzPts val="1600"/>
              <a:buFont typeface="Work Sans Regular"/>
              <a:buNone/>
              <a:defRPr sz="1600">
                <a:latin typeface="Work Sans Regular"/>
                <a:ea typeface="Work Sans Regular"/>
                <a:cs typeface="Work Sans Regular"/>
                <a:sym typeface="Work Sans Regular"/>
              </a:defRPr>
            </a:lvl5pPr>
            <a:lvl6pPr lvl="5" algn="ctr">
              <a:lnSpc>
                <a:spcPct val="100000"/>
              </a:lnSpc>
              <a:spcBef>
                <a:spcPts val="0"/>
              </a:spcBef>
              <a:spcAft>
                <a:spcPts val="0"/>
              </a:spcAft>
              <a:buSzPts val="1600"/>
              <a:buFont typeface="Work Sans Regular"/>
              <a:buNone/>
              <a:defRPr sz="1600">
                <a:latin typeface="Work Sans Regular"/>
                <a:ea typeface="Work Sans Regular"/>
                <a:cs typeface="Work Sans Regular"/>
                <a:sym typeface="Work Sans Regular"/>
              </a:defRPr>
            </a:lvl6pPr>
            <a:lvl7pPr lvl="6" algn="ctr">
              <a:lnSpc>
                <a:spcPct val="100000"/>
              </a:lnSpc>
              <a:spcBef>
                <a:spcPts val="0"/>
              </a:spcBef>
              <a:spcAft>
                <a:spcPts val="0"/>
              </a:spcAft>
              <a:buSzPts val="1600"/>
              <a:buFont typeface="Work Sans Regular"/>
              <a:buNone/>
              <a:defRPr sz="1600">
                <a:latin typeface="Work Sans Regular"/>
                <a:ea typeface="Work Sans Regular"/>
                <a:cs typeface="Work Sans Regular"/>
                <a:sym typeface="Work Sans Regular"/>
              </a:defRPr>
            </a:lvl7pPr>
            <a:lvl8pPr lvl="7" algn="ctr">
              <a:lnSpc>
                <a:spcPct val="100000"/>
              </a:lnSpc>
              <a:spcBef>
                <a:spcPts val="0"/>
              </a:spcBef>
              <a:spcAft>
                <a:spcPts val="0"/>
              </a:spcAft>
              <a:buSzPts val="1600"/>
              <a:buFont typeface="Work Sans Regular"/>
              <a:buNone/>
              <a:defRPr sz="1600">
                <a:latin typeface="Work Sans Regular"/>
                <a:ea typeface="Work Sans Regular"/>
                <a:cs typeface="Work Sans Regular"/>
                <a:sym typeface="Work Sans Regular"/>
              </a:defRPr>
            </a:lvl8pPr>
            <a:lvl9pPr lvl="8" algn="ctr">
              <a:lnSpc>
                <a:spcPct val="100000"/>
              </a:lnSpc>
              <a:spcBef>
                <a:spcPts val="0"/>
              </a:spcBef>
              <a:spcAft>
                <a:spcPts val="0"/>
              </a:spcAft>
              <a:buSzPts val="1600"/>
              <a:buFont typeface="Work Sans Regular"/>
              <a:buNone/>
              <a:defRPr sz="1600">
                <a:latin typeface="Work Sans Regular"/>
                <a:ea typeface="Work Sans Regular"/>
                <a:cs typeface="Work Sans Regular"/>
                <a:sym typeface="Work Sans Regular"/>
              </a:defRPr>
            </a:lvl9pPr>
          </a:lstStyle>
          <a:p>
            <a:endParaRPr/>
          </a:p>
        </p:txBody>
      </p:sp>
      <p:sp>
        <p:nvSpPr>
          <p:cNvPr id="40" name="Google Shape;40;p9"/>
          <p:cNvSpPr txBox="1">
            <a:spLocks noGrp="1"/>
          </p:cNvSpPr>
          <p:nvPr>
            <p:ph type="title"/>
          </p:nvPr>
        </p:nvSpPr>
        <p:spPr>
          <a:xfrm>
            <a:off x="875200" y="391925"/>
            <a:ext cx="39252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2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1" name="Google Shape;41;p9"/>
          <p:cNvSpPr txBox="1">
            <a:spLocks noGrp="1"/>
          </p:cNvSpPr>
          <p:nvPr>
            <p:ph type="body" idx="2"/>
          </p:nvPr>
        </p:nvSpPr>
        <p:spPr>
          <a:xfrm>
            <a:off x="875200" y="2126325"/>
            <a:ext cx="2904900" cy="2341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hree Columns">
  <p:cSld name="SECTION_TITLE_AND_DESCRIPTION_1_1">
    <p:spTree>
      <p:nvGrpSpPr>
        <p:cNvPr id="1" name="Shape 75"/>
        <p:cNvGrpSpPr/>
        <p:nvPr/>
      </p:nvGrpSpPr>
      <p:grpSpPr>
        <a:xfrm>
          <a:off x="0" y="0"/>
          <a:ext cx="0" cy="0"/>
          <a:chOff x="0" y="0"/>
          <a:chExt cx="0" cy="0"/>
        </a:xfrm>
      </p:grpSpPr>
      <p:sp>
        <p:nvSpPr>
          <p:cNvPr id="76" name="Google Shape;76;p14"/>
          <p:cNvSpPr/>
          <p:nvPr/>
        </p:nvSpPr>
        <p:spPr>
          <a:xfrm>
            <a:off x="467250" y="2483000"/>
            <a:ext cx="8209500" cy="2206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title"/>
          </p:nvPr>
        </p:nvSpPr>
        <p:spPr>
          <a:xfrm>
            <a:off x="813650" y="3284561"/>
            <a:ext cx="24006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8" name="Google Shape;78;p14"/>
          <p:cNvSpPr txBox="1">
            <a:spLocks noGrp="1"/>
          </p:cNvSpPr>
          <p:nvPr>
            <p:ph type="subTitle" idx="1"/>
          </p:nvPr>
        </p:nvSpPr>
        <p:spPr>
          <a:xfrm>
            <a:off x="813650" y="3655636"/>
            <a:ext cx="2400600" cy="62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9" name="Google Shape;79;p14"/>
          <p:cNvSpPr txBox="1">
            <a:spLocks noGrp="1"/>
          </p:cNvSpPr>
          <p:nvPr>
            <p:ph type="title" idx="2"/>
          </p:nvPr>
        </p:nvSpPr>
        <p:spPr>
          <a:xfrm>
            <a:off x="3371700" y="3284561"/>
            <a:ext cx="24006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0" name="Google Shape;80;p14"/>
          <p:cNvSpPr txBox="1">
            <a:spLocks noGrp="1"/>
          </p:cNvSpPr>
          <p:nvPr>
            <p:ph type="subTitle" idx="3"/>
          </p:nvPr>
        </p:nvSpPr>
        <p:spPr>
          <a:xfrm>
            <a:off x="3371700" y="3655636"/>
            <a:ext cx="2400600" cy="62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1" name="Google Shape;81;p14"/>
          <p:cNvSpPr/>
          <p:nvPr/>
        </p:nvSpPr>
        <p:spPr>
          <a:xfrm>
            <a:off x="-81450" y="-64250"/>
            <a:ext cx="9291000" cy="150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txBox="1">
            <a:spLocks noGrp="1"/>
          </p:cNvSpPr>
          <p:nvPr>
            <p:ph type="title" idx="4"/>
          </p:nvPr>
        </p:nvSpPr>
        <p:spPr>
          <a:xfrm>
            <a:off x="5929750" y="3284561"/>
            <a:ext cx="24006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3" name="Google Shape;83;p14"/>
          <p:cNvSpPr txBox="1">
            <a:spLocks noGrp="1"/>
          </p:cNvSpPr>
          <p:nvPr>
            <p:ph type="subTitle" idx="5"/>
          </p:nvPr>
        </p:nvSpPr>
        <p:spPr>
          <a:xfrm>
            <a:off x="5929750" y="3655636"/>
            <a:ext cx="2400600" cy="62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14"/>
          <p:cNvSpPr txBox="1">
            <a:spLocks noGrp="1"/>
          </p:cNvSpPr>
          <p:nvPr>
            <p:ph type="title" idx="6"/>
          </p:nvPr>
        </p:nvSpPr>
        <p:spPr>
          <a:xfrm>
            <a:off x="1812750" y="393056"/>
            <a:ext cx="5518500" cy="44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600"/>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5"/>
        <p:cNvGrpSpPr/>
        <p:nvPr/>
      </p:nvGrpSpPr>
      <p:grpSpPr>
        <a:xfrm>
          <a:off x="0" y="0"/>
          <a:ext cx="0" cy="0"/>
          <a:chOff x="0" y="0"/>
          <a:chExt cx="0" cy="0"/>
        </a:xfrm>
      </p:grpSpPr>
      <p:sp>
        <p:nvSpPr>
          <p:cNvPr id="86" name="Google Shape;86;p15"/>
          <p:cNvSpPr/>
          <p:nvPr/>
        </p:nvSpPr>
        <p:spPr>
          <a:xfrm>
            <a:off x="0" y="2571750"/>
            <a:ext cx="9144000" cy="2117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1963950" y="769575"/>
            <a:ext cx="5216100" cy="3092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txBox="1">
            <a:spLocks noGrp="1"/>
          </p:cNvSpPr>
          <p:nvPr>
            <p:ph type="title"/>
          </p:nvPr>
        </p:nvSpPr>
        <p:spPr>
          <a:xfrm>
            <a:off x="3277050" y="3086109"/>
            <a:ext cx="2589900" cy="44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89" name="Google Shape;89;p15"/>
          <p:cNvSpPr txBox="1">
            <a:spLocks noGrp="1"/>
          </p:cNvSpPr>
          <p:nvPr>
            <p:ph type="subTitle" idx="1"/>
          </p:nvPr>
        </p:nvSpPr>
        <p:spPr>
          <a:xfrm>
            <a:off x="2550600" y="1102950"/>
            <a:ext cx="4042800" cy="140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200"/>
              <a:buNone/>
              <a:defRPr sz="22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Text">
  <p:cSld name="TITLE_ONLY_1">
    <p:spTree>
      <p:nvGrpSpPr>
        <p:cNvPr id="1" name="Shape 90"/>
        <p:cNvGrpSpPr/>
        <p:nvPr/>
      </p:nvGrpSpPr>
      <p:grpSpPr>
        <a:xfrm>
          <a:off x="0" y="0"/>
          <a:ext cx="0" cy="0"/>
          <a:chOff x="0" y="0"/>
          <a:chExt cx="0" cy="0"/>
        </a:xfrm>
      </p:grpSpPr>
      <p:sp>
        <p:nvSpPr>
          <p:cNvPr id="91" name="Google Shape;91;p16"/>
          <p:cNvSpPr/>
          <p:nvPr/>
        </p:nvSpPr>
        <p:spPr>
          <a:xfrm>
            <a:off x="467250" y="453900"/>
            <a:ext cx="8209500" cy="4235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6"/>
          <p:cNvSpPr txBox="1">
            <a:spLocks noGrp="1"/>
          </p:cNvSpPr>
          <p:nvPr>
            <p:ph type="title"/>
          </p:nvPr>
        </p:nvSpPr>
        <p:spPr>
          <a:xfrm>
            <a:off x="5586925" y="1624438"/>
            <a:ext cx="20724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600"/>
              <a:buNone/>
              <a:defRPr sz="2600"/>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endParaRPr/>
          </a:p>
        </p:txBody>
      </p:sp>
      <p:sp>
        <p:nvSpPr>
          <p:cNvPr id="93" name="Google Shape;93;p16"/>
          <p:cNvSpPr txBox="1">
            <a:spLocks noGrp="1"/>
          </p:cNvSpPr>
          <p:nvPr>
            <p:ph type="subTitle" idx="1"/>
          </p:nvPr>
        </p:nvSpPr>
        <p:spPr>
          <a:xfrm>
            <a:off x="5360125" y="2256663"/>
            <a:ext cx="2526000" cy="126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Text 1">
  <p:cSld name="TITLE_ONLY_1_1">
    <p:spTree>
      <p:nvGrpSpPr>
        <p:cNvPr id="1" name="Shape 94"/>
        <p:cNvGrpSpPr/>
        <p:nvPr/>
      </p:nvGrpSpPr>
      <p:grpSpPr>
        <a:xfrm>
          <a:off x="0" y="0"/>
          <a:ext cx="0" cy="0"/>
          <a:chOff x="0" y="0"/>
          <a:chExt cx="0" cy="0"/>
        </a:xfrm>
      </p:grpSpPr>
      <p:sp>
        <p:nvSpPr>
          <p:cNvPr id="95" name="Google Shape;95;p17"/>
          <p:cNvSpPr/>
          <p:nvPr/>
        </p:nvSpPr>
        <p:spPr>
          <a:xfrm>
            <a:off x="467250" y="453900"/>
            <a:ext cx="8209500" cy="423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txBox="1">
            <a:spLocks noGrp="1"/>
          </p:cNvSpPr>
          <p:nvPr>
            <p:ph type="title"/>
          </p:nvPr>
        </p:nvSpPr>
        <p:spPr>
          <a:xfrm>
            <a:off x="1484609" y="1624438"/>
            <a:ext cx="20724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600"/>
              <a:buNone/>
              <a:defRPr sz="2600"/>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endParaRPr/>
          </a:p>
        </p:txBody>
      </p:sp>
      <p:sp>
        <p:nvSpPr>
          <p:cNvPr id="97" name="Google Shape;97;p17"/>
          <p:cNvSpPr txBox="1">
            <a:spLocks noGrp="1"/>
          </p:cNvSpPr>
          <p:nvPr>
            <p:ph type="subTitle" idx="1"/>
          </p:nvPr>
        </p:nvSpPr>
        <p:spPr>
          <a:xfrm>
            <a:off x="1257809" y="2256663"/>
            <a:ext cx="2526000" cy="126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Four Columns ">
  <p:cSld name="SECTION_TITLE_AND_DESCRIPTION_1_1_3">
    <p:spTree>
      <p:nvGrpSpPr>
        <p:cNvPr id="1" name="Shape 106"/>
        <p:cNvGrpSpPr/>
        <p:nvPr/>
      </p:nvGrpSpPr>
      <p:grpSpPr>
        <a:xfrm>
          <a:off x="0" y="0"/>
          <a:ext cx="0" cy="0"/>
          <a:chOff x="0" y="0"/>
          <a:chExt cx="0" cy="0"/>
        </a:xfrm>
      </p:grpSpPr>
      <p:sp>
        <p:nvSpPr>
          <p:cNvPr id="107" name="Google Shape;107;p19"/>
          <p:cNvSpPr/>
          <p:nvPr/>
        </p:nvSpPr>
        <p:spPr>
          <a:xfrm>
            <a:off x="467250" y="2483000"/>
            <a:ext cx="8209500" cy="2206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9"/>
          <p:cNvSpPr txBox="1">
            <a:spLocks noGrp="1"/>
          </p:cNvSpPr>
          <p:nvPr>
            <p:ph type="title"/>
          </p:nvPr>
        </p:nvSpPr>
        <p:spPr>
          <a:xfrm>
            <a:off x="867225" y="3284550"/>
            <a:ext cx="16782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9" name="Google Shape;109;p19"/>
          <p:cNvSpPr txBox="1">
            <a:spLocks noGrp="1"/>
          </p:cNvSpPr>
          <p:nvPr>
            <p:ph type="subTitle" idx="1"/>
          </p:nvPr>
        </p:nvSpPr>
        <p:spPr>
          <a:xfrm>
            <a:off x="867225" y="3655625"/>
            <a:ext cx="1678200" cy="62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0" name="Google Shape;110;p19"/>
          <p:cNvSpPr/>
          <p:nvPr/>
        </p:nvSpPr>
        <p:spPr>
          <a:xfrm>
            <a:off x="-81450" y="-64250"/>
            <a:ext cx="9291000" cy="150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9"/>
          <p:cNvSpPr txBox="1">
            <a:spLocks noGrp="1"/>
          </p:cNvSpPr>
          <p:nvPr>
            <p:ph type="title" idx="2"/>
          </p:nvPr>
        </p:nvSpPr>
        <p:spPr>
          <a:xfrm>
            <a:off x="1812750" y="393056"/>
            <a:ext cx="5518500" cy="44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600"/>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endParaRPr/>
          </a:p>
        </p:txBody>
      </p:sp>
      <p:sp>
        <p:nvSpPr>
          <p:cNvPr id="112" name="Google Shape;112;p19"/>
          <p:cNvSpPr txBox="1">
            <a:spLocks noGrp="1"/>
          </p:cNvSpPr>
          <p:nvPr>
            <p:ph type="title" idx="3"/>
          </p:nvPr>
        </p:nvSpPr>
        <p:spPr>
          <a:xfrm>
            <a:off x="2777675" y="3284550"/>
            <a:ext cx="16782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13" name="Google Shape;113;p19"/>
          <p:cNvSpPr txBox="1">
            <a:spLocks noGrp="1"/>
          </p:cNvSpPr>
          <p:nvPr>
            <p:ph type="subTitle" idx="4"/>
          </p:nvPr>
        </p:nvSpPr>
        <p:spPr>
          <a:xfrm>
            <a:off x="2777675" y="3655625"/>
            <a:ext cx="1678200" cy="62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4" name="Google Shape;114;p19"/>
          <p:cNvSpPr txBox="1">
            <a:spLocks noGrp="1"/>
          </p:cNvSpPr>
          <p:nvPr>
            <p:ph type="title" idx="5"/>
          </p:nvPr>
        </p:nvSpPr>
        <p:spPr>
          <a:xfrm>
            <a:off x="4688125" y="3284550"/>
            <a:ext cx="16782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15" name="Google Shape;115;p19"/>
          <p:cNvSpPr txBox="1">
            <a:spLocks noGrp="1"/>
          </p:cNvSpPr>
          <p:nvPr>
            <p:ph type="subTitle" idx="6"/>
          </p:nvPr>
        </p:nvSpPr>
        <p:spPr>
          <a:xfrm>
            <a:off x="4688125" y="3655625"/>
            <a:ext cx="1678200" cy="62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6" name="Google Shape;116;p19"/>
          <p:cNvSpPr txBox="1">
            <a:spLocks noGrp="1"/>
          </p:cNvSpPr>
          <p:nvPr>
            <p:ph type="title" idx="7"/>
          </p:nvPr>
        </p:nvSpPr>
        <p:spPr>
          <a:xfrm>
            <a:off x="6598575" y="3284550"/>
            <a:ext cx="16782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17" name="Google Shape;117;p19"/>
          <p:cNvSpPr txBox="1">
            <a:spLocks noGrp="1"/>
          </p:cNvSpPr>
          <p:nvPr>
            <p:ph type="subTitle" idx="8"/>
          </p:nvPr>
        </p:nvSpPr>
        <p:spPr>
          <a:xfrm>
            <a:off x="6598575" y="3655625"/>
            <a:ext cx="1678200" cy="62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Work Sans Regular"/>
              <a:buNone/>
              <a:defRPr sz="2800">
                <a:solidFill>
                  <a:schemeClr val="accent2"/>
                </a:solidFill>
                <a:latin typeface="Work Sans Regular"/>
                <a:ea typeface="Work Sans Regular"/>
                <a:cs typeface="Work Sans Regular"/>
                <a:sym typeface="Work Sans Regular"/>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Work Sans"/>
              <a:buChar char="●"/>
              <a:defRPr sz="1800">
                <a:solidFill>
                  <a:schemeClr val="accent2"/>
                </a:solidFill>
                <a:latin typeface="Work Sans"/>
                <a:ea typeface="Work Sans"/>
                <a:cs typeface="Work Sans"/>
                <a:sym typeface="Work Sans"/>
              </a:defRPr>
            </a:lvl1pPr>
            <a:lvl2pPr marL="914400" lvl="1" indent="-317500">
              <a:lnSpc>
                <a:spcPct val="100000"/>
              </a:lnSpc>
              <a:spcBef>
                <a:spcPts val="1600"/>
              </a:spcBef>
              <a:spcAft>
                <a:spcPts val="0"/>
              </a:spcAft>
              <a:buClr>
                <a:schemeClr val="accent2"/>
              </a:buClr>
              <a:buSzPts val="1400"/>
              <a:buFont typeface="Work Sans"/>
              <a:buChar char="○"/>
              <a:defRPr>
                <a:solidFill>
                  <a:schemeClr val="accent2"/>
                </a:solidFill>
                <a:latin typeface="Work Sans"/>
                <a:ea typeface="Work Sans"/>
                <a:cs typeface="Work Sans"/>
                <a:sym typeface="Work Sans"/>
              </a:defRPr>
            </a:lvl2pPr>
            <a:lvl3pPr marL="1371600" lvl="2" indent="-317500">
              <a:lnSpc>
                <a:spcPct val="100000"/>
              </a:lnSpc>
              <a:spcBef>
                <a:spcPts val="1600"/>
              </a:spcBef>
              <a:spcAft>
                <a:spcPts val="0"/>
              </a:spcAft>
              <a:buClr>
                <a:schemeClr val="accent2"/>
              </a:buClr>
              <a:buSzPts val="1400"/>
              <a:buFont typeface="Work Sans"/>
              <a:buChar char="■"/>
              <a:defRPr>
                <a:solidFill>
                  <a:schemeClr val="accent2"/>
                </a:solidFill>
                <a:latin typeface="Work Sans"/>
                <a:ea typeface="Work Sans"/>
                <a:cs typeface="Work Sans"/>
                <a:sym typeface="Work Sans"/>
              </a:defRPr>
            </a:lvl3pPr>
            <a:lvl4pPr marL="1828800" lvl="3" indent="-317500">
              <a:lnSpc>
                <a:spcPct val="100000"/>
              </a:lnSpc>
              <a:spcBef>
                <a:spcPts val="1600"/>
              </a:spcBef>
              <a:spcAft>
                <a:spcPts val="0"/>
              </a:spcAft>
              <a:buClr>
                <a:schemeClr val="accent2"/>
              </a:buClr>
              <a:buSzPts val="1400"/>
              <a:buFont typeface="Work Sans"/>
              <a:buChar char="●"/>
              <a:defRPr>
                <a:solidFill>
                  <a:schemeClr val="accent2"/>
                </a:solidFill>
                <a:latin typeface="Work Sans"/>
                <a:ea typeface="Work Sans"/>
                <a:cs typeface="Work Sans"/>
                <a:sym typeface="Work Sans"/>
              </a:defRPr>
            </a:lvl4pPr>
            <a:lvl5pPr marL="2286000" lvl="4" indent="-317500">
              <a:lnSpc>
                <a:spcPct val="100000"/>
              </a:lnSpc>
              <a:spcBef>
                <a:spcPts val="1600"/>
              </a:spcBef>
              <a:spcAft>
                <a:spcPts val="0"/>
              </a:spcAft>
              <a:buClr>
                <a:schemeClr val="accent2"/>
              </a:buClr>
              <a:buSzPts val="1400"/>
              <a:buFont typeface="Work Sans"/>
              <a:buChar char="○"/>
              <a:defRPr>
                <a:solidFill>
                  <a:schemeClr val="accent2"/>
                </a:solidFill>
                <a:latin typeface="Work Sans"/>
                <a:ea typeface="Work Sans"/>
                <a:cs typeface="Work Sans"/>
                <a:sym typeface="Work Sans"/>
              </a:defRPr>
            </a:lvl5pPr>
            <a:lvl6pPr marL="2743200" lvl="5" indent="-317500">
              <a:lnSpc>
                <a:spcPct val="100000"/>
              </a:lnSpc>
              <a:spcBef>
                <a:spcPts val="1600"/>
              </a:spcBef>
              <a:spcAft>
                <a:spcPts val="0"/>
              </a:spcAft>
              <a:buClr>
                <a:schemeClr val="accent2"/>
              </a:buClr>
              <a:buSzPts val="1400"/>
              <a:buFont typeface="Work Sans"/>
              <a:buChar char="■"/>
              <a:defRPr>
                <a:solidFill>
                  <a:schemeClr val="accent2"/>
                </a:solidFill>
                <a:latin typeface="Work Sans"/>
                <a:ea typeface="Work Sans"/>
                <a:cs typeface="Work Sans"/>
                <a:sym typeface="Work Sans"/>
              </a:defRPr>
            </a:lvl6pPr>
            <a:lvl7pPr marL="3200400" lvl="6" indent="-317500">
              <a:lnSpc>
                <a:spcPct val="100000"/>
              </a:lnSpc>
              <a:spcBef>
                <a:spcPts val="1600"/>
              </a:spcBef>
              <a:spcAft>
                <a:spcPts val="0"/>
              </a:spcAft>
              <a:buClr>
                <a:schemeClr val="accent2"/>
              </a:buClr>
              <a:buSzPts val="1400"/>
              <a:buFont typeface="Work Sans"/>
              <a:buChar char="●"/>
              <a:defRPr>
                <a:solidFill>
                  <a:schemeClr val="accent2"/>
                </a:solidFill>
                <a:latin typeface="Work Sans"/>
                <a:ea typeface="Work Sans"/>
                <a:cs typeface="Work Sans"/>
                <a:sym typeface="Work Sans"/>
              </a:defRPr>
            </a:lvl7pPr>
            <a:lvl8pPr marL="3657600" lvl="7" indent="-317500">
              <a:lnSpc>
                <a:spcPct val="100000"/>
              </a:lnSpc>
              <a:spcBef>
                <a:spcPts val="1600"/>
              </a:spcBef>
              <a:spcAft>
                <a:spcPts val="0"/>
              </a:spcAft>
              <a:buClr>
                <a:schemeClr val="accent2"/>
              </a:buClr>
              <a:buSzPts val="1400"/>
              <a:buFont typeface="Work Sans"/>
              <a:buChar char="○"/>
              <a:defRPr>
                <a:solidFill>
                  <a:schemeClr val="accent2"/>
                </a:solidFill>
                <a:latin typeface="Work Sans"/>
                <a:ea typeface="Work Sans"/>
                <a:cs typeface="Work Sans"/>
                <a:sym typeface="Work Sans"/>
              </a:defRPr>
            </a:lvl8pPr>
            <a:lvl9pPr marL="4114800" lvl="8" indent="-317500">
              <a:lnSpc>
                <a:spcPct val="100000"/>
              </a:lnSpc>
              <a:spcBef>
                <a:spcPts val="1600"/>
              </a:spcBef>
              <a:spcAft>
                <a:spcPts val="1600"/>
              </a:spcAft>
              <a:buClr>
                <a:schemeClr val="accent2"/>
              </a:buClr>
              <a:buSzPts val="1400"/>
              <a:buFont typeface="Work Sans"/>
              <a:buChar char="■"/>
              <a:defRPr>
                <a:solidFill>
                  <a:schemeClr val="accent2"/>
                </a:solidFill>
                <a:latin typeface="Work Sans"/>
                <a:ea typeface="Work Sans"/>
                <a:cs typeface="Work Sans"/>
                <a:sym typeface="Work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5" r:id="rId3"/>
    <p:sldLayoutId id="2147483658" r:id="rId4"/>
    <p:sldLayoutId id="2147483660" r:id="rId5"/>
    <p:sldLayoutId id="2147483661" r:id="rId6"/>
    <p:sldLayoutId id="2147483662" r:id="rId7"/>
    <p:sldLayoutId id="2147483663" r:id="rId8"/>
    <p:sldLayoutId id="2147483665"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15:clr>
            <a:srgbClr val="EA4335"/>
          </p15:clr>
        </p15:guide>
        <p15:guide id="3" pos="5760">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903">
          <p15:clr>
            <a:srgbClr val="EA4335"/>
          </p15:clr>
        </p15:guide>
        <p15:guide id="10" orient="horz" pos="3237">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ideo" Target="https://www.youtube.com/embed/TEDR6Jg2Pls?feature=oembed"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5"/>
        <p:cNvGrpSpPr/>
        <p:nvPr/>
      </p:nvGrpSpPr>
      <p:grpSpPr>
        <a:xfrm>
          <a:off x="0" y="0"/>
          <a:ext cx="0" cy="0"/>
          <a:chOff x="0" y="0"/>
          <a:chExt cx="0" cy="0"/>
        </a:xfrm>
      </p:grpSpPr>
      <p:sp>
        <p:nvSpPr>
          <p:cNvPr id="166" name="Google Shape;166;p29"/>
          <p:cNvSpPr txBox="1">
            <a:spLocks noGrp="1"/>
          </p:cNvSpPr>
          <p:nvPr>
            <p:ph type="ctrTitle"/>
          </p:nvPr>
        </p:nvSpPr>
        <p:spPr>
          <a:xfrm>
            <a:off x="997504" y="744575"/>
            <a:ext cx="44934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What Is An Internship? </a:t>
            </a:r>
            <a:endParaRPr dirty="0">
              <a:solidFill>
                <a:schemeClr val="accent1"/>
              </a:solidFill>
            </a:endParaRPr>
          </a:p>
        </p:txBody>
      </p:sp>
      <p:sp>
        <p:nvSpPr>
          <p:cNvPr id="167" name="Google Shape;167;p29"/>
          <p:cNvSpPr txBox="1">
            <a:spLocks noGrp="1"/>
          </p:cNvSpPr>
          <p:nvPr>
            <p:ph type="subTitle" idx="1"/>
          </p:nvPr>
        </p:nvSpPr>
        <p:spPr>
          <a:xfrm>
            <a:off x="997500" y="2834125"/>
            <a:ext cx="29208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Western Carolina University</a:t>
            </a:r>
            <a:endParaRP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55"/>
          <p:cNvSpPr txBox="1">
            <a:spLocks noGrp="1"/>
          </p:cNvSpPr>
          <p:nvPr>
            <p:ph type="body" idx="1"/>
          </p:nvPr>
        </p:nvSpPr>
        <p:spPr>
          <a:xfrm>
            <a:off x="875200" y="1824025"/>
            <a:ext cx="4580100" cy="2644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dirty="0">
                <a:uFill>
                  <a:noFill/>
                </a:uFill>
              </a:rPr>
              <a:t>List out some of the requirements for this major specifically.</a:t>
            </a:r>
          </a:p>
          <a:p>
            <a:pPr marL="457200" lvl="0" indent="-317500" algn="l" rtl="0">
              <a:spcBef>
                <a:spcPts val="0"/>
              </a:spcBef>
              <a:spcAft>
                <a:spcPts val="0"/>
              </a:spcAft>
              <a:buSzPts val="1400"/>
              <a:buChar char="●"/>
            </a:pPr>
            <a:r>
              <a:rPr lang="en-US" dirty="0">
                <a:uFill>
                  <a:noFill/>
                </a:uFill>
              </a:rPr>
              <a:t>List out what employers look for experience in when it comes to this major.</a:t>
            </a:r>
          </a:p>
          <a:p>
            <a:pPr marL="457200" lvl="0" indent="-317500" algn="l" rtl="0">
              <a:spcBef>
                <a:spcPts val="0"/>
              </a:spcBef>
              <a:spcAft>
                <a:spcPts val="0"/>
              </a:spcAft>
              <a:buSzPts val="1400"/>
              <a:buChar char="●"/>
            </a:pPr>
            <a:r>
              <a:rPr lang="en-US" dirty="0">
                <a:uFill>
                  <a:noFill/>
                </a:uFill>
              </a:rPr>
              <a:t>Give more examples of strong internships in this major.</a:t>
            </a:r>
            <a:endParaRPr dirty="0"/>
          </a:p>
        </p:txBody>
      </p:sp>
      <p:sp>
        <p:nvSpPr>
          <p:cNvPr id="726" name="Google Shape;726;p55"/>
          <p:cNvSpPr txBox="1">
            <a:spLocks noGrp="1"/>
          </p:cNvSpPr>
          <p:nvPr>
            <p:ph type="title"/>
          </p:nvPr>
        </p:nvSpPr>
        <p:spPr>
          <a:xfrm>
            <a:off x="875200" y="391925"/>
            <a:ext cx="4168288" cy="75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Requirements &amp; Tips – [Insert Major Here]</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A9E558-A969-476E-9150-E5AEF08DF930}"/>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575969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Online Media 5" title="Why Are Internships So Important? - Version F">
            <a:hlinkClick r:id="" action="ppaction://media"/>
            <a:extLst>
              <a:ext uri="{FF2B5EF4-FFF2-40B4-BE49-F238E27FC236}">
                <a16:creationId xmlns:a16="http://schemas.microsoft.com/office/drawing/2014/main" id="{5594CF76-E292-4DBF-AA78-22DD07A6359B}"/>
              </a:ext>
            </a:extLst>
          </p:cNvPr>
          <p:cNvPicPr>
            <a:picLocks noRot="1" noChangeAspect="1"/>
          </p:cNvPicPr>
          <p:nvPr>
            <a:videoFile r:link="rId1"/>
          </p:nvPr>
        </p:nvPicPr>
        <p:blipFill>
          <a:blip r:embed="rId4"/>
          <a:stretch>
            <a:fillRect/>
          </a:stretch>
        </p:blipFill>
        <p:spPr>
          <a:xfrm>
            <a:off x="1524000" y="700088"/>
            <a:ext cx="609600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32"/>
          <p:cNvPicPr preferRelativeResize="0"/>
          <p:nvPr/>
        </p:nvPicPr>
        <p:blipFill rotWithShape="1">
          <a:blip r:embed="rId3">
            <a:duotone>
              <a:prstClr val="black"/>
              <a:schemeClr val="tx2">
                <a:tint val="45000"/>
                <a:satMod val="400000"/>
              </a:schemeClr>
            </a:duotone>
          </a:blip>
          <a:srcRect r="37373"/>
          <a:stretch/>
        </p:blipFill>
        <p:spPr>
          <a:xfrm>
            <a:off x="4803111" y="364972"/>
            <a:ext cx="4340889" cy="4289778"/>
          </a:xfrm>
          <a:prstGeom prst="rect">
            <a:avLst/>
          </a:prstGeom>
          <a:noFill/>
          <a:ln>
            <a:noFill/>
          </a:ln>
        </p:spPr>
      </p:pic>
      <p:sp>
        <p:nvSpPr>
          <p:cNvPr id="203" name="Google Shape;203;p32"/>
          <p:cNvSpPr/>
          <p:nvPr/>
        </p:nvSpPr>
        <p:spPr>
          <a:xfrm>
            <a:off x="-48800" y="1503250"/>
            <a:ext cx="5128800" cy="3151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2"/>
          <p:cNvSpPr txBox="1">
            <a:spLocks noGrp="1"/>
          </p:cNvSpPr>
          <p:nvPr>
            <p:ph type="title"/>
          </p:nvPr>
        </p:nvSpPr>
        <p:spPr>
          <a:xfrm>
            <a:off x="875200" y="391932"/>
            <a:ext cx="2808000" cy="75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Internships</a:t>
            </a:r>
            <a:endParaRPr dirty="0"/>
          </a:p>
        </p:txBody>
      </p:sp>
      <p:sp>
        <p:nvSpPr>
          <p:cNvPr id="205" name="Google Shape;205;p32"/>
          <p:cNvSpPr txBox="1">
            <a:spLocks noGrp="1"/>
          </p:cNvSpPr>
          <p:nvPr>
            <p:ph type="body" idx="1"/>
          </p:nvPr>
        </p:nvSpPr>
        <p:spPr>
          <a:xfrm>
            <a:off x="225779" y="1503249"/>
            <a:ext cx="4577332" cy="3151499"/>
          </a:xfrm>
          <a:prstGeom prst="rect">
            <a:avLst/>
          </a:prstGeom>
        </p:spPr>
        <p:txBody>
          <a:bodyPr spcFirstLastPara="1" wrap="square" lIns="91425" tIns="91425" rIns="91425" bIns="91425" anchor="t" anchorCtr="0">
            <a:noAutofit/>
          </a:bodyPr>
          <a:lstStyle/>
          <a:p>
            <a:pPr marL="285750" indent="-285750">
              <a:spcAft>
                <a:spcPts val="1600"/>
              </a:spcAft>
              <a:buFont typeface="Wingdings" panose="05000000000000000000" pitchFamily="2" charset="2"/>
              <a:buChar char="§"/>
            </a:pPr>
            <a:r>
              <a:rPr lang="en" sz="1200" dirty="0">
                <a:latin typeface="Work Sans" panose="020B0604020202020204" charset="0"/>
                <a:cs typeface="Calibri" panose="020F0502020204030204" pitchFamily="34" charset="0"/>
              </a:rPr>
              <a:t>Internships are real world work experience in the f</a:t>
            </a:r>
            <a:r>
              <a:rPr lang="en-US" sz="1200" dirty="0" err="1">
                <a:latin typeface="Work Sans" panose="020B0604020202020204" charset="0"/>
                <a:cs typeface="Calibri" panose="020F0502020204030204" pitchFamily="34" charset="0"/>
              </a:rPr>
              <a:t>ie</a:t>
            </a:r>
            <a:r>
              <a:rPr lang="en" sz="1200" dirty="0">
                <a:latin typeface="Work Sans" panose="020B0604020202020204" charset="0"/>
                <a:cs typeface="Calibri" panose="020F0502020204030204" pitchFamily="34" charset="0"/>
              </a:rPr>
              <a:t>ld you hope to pursue.</a:t>
            </a:r>
          </a:p>
          <a:p>
            <a:pPr marL="285750" indent="-285750">
              <a:spcAft>
                <a:spcPts val="1600"/>
              </a:spcAft>
              <a:buFont typeface="Wingdings" panose="05000000000000000000" pitchFamily="2" charset="2"/>
              <a:buChar char="§"/>
            </a:pPr>
            <a:r>
              <a:rPr lang="en" sz="1200" dirty="0">
                <a:latin typeface="Work Sans" panose="020B0604020202020204" charset="0"/>
                <a:cs typeface="Calibri" panose="020F0502020204030204" pitchFamily="34" charset="0"/>
              </a:rPr>
              <a:t>Internships typically last one or two semesters, but they can be longer.</a:t>
            </a:r>
          </a:p>
          <a:p>
            <a:pPr marL="285750" indent="-285750">
              <a:spcAft>
                <a:spcPts val="1600"/>
              </a:spcAft>
              <a:buFont typeface="Wingdings" panose="05000000000000000000" pitchFamily="2" charset="2"/>
              <a:buChar char="§"/>
            </a:pPr>
            <a:r>
              <a:rPr lang="en-US" sz="1200" dirty="0">
                <a:latin typeface="Work Sans" panose="020B0604020202020204" charset="0"/>
                <a:cs typeface="Calibri" panose="020F0502020204030204" pitchFamily="34" charset="0"/>
              </a:rPr>
              <a:t>Sometimes you can get class credit for internships, other times you may not.</a:t>
            </a:r>
          </a:p>
          <a:p>
            <a:pPr marL="285750" indent="-285750">
              <a:spcAft>
                <a:spcPts val="1600"/>
              </a:spcAft>
              <a:buFont typeface="Wingdings" panose="05000000000000000000" pitchFamily="2" charset="2"/>
              <a:buChar char="§"/>
            </a:pPr>
            <a:r>
              <a:rPr lang="en-US" sz="1200" dirty="0">
                <a:latin typeface="Work Sans" panose="020B0604020202020204" charset="0"/>
                <a:cs typeface="Calibri" panose="020F0502020204030204" pitchFamily="34" charset="0"/>
              </a:rPr>
              <a:t>Some internships are paid, and some are unpaid.</a:t>
            </a:r>
          </a:p>
          <a:p>
            <a:pPr marL="285750" indent="-285750">
              <a:spcAft>
                <a:spcPts val="1600"/>
              </a:spcAft>
              <a:buFont typeface="Wingdings" panose="05000000000000000000" pitchFamily="2" charset="2"/>
              <a:buChar char="§"/>
            </a:pPr>
            <a:r>
              <a:rPr lang="en-US" sz="1200" dirty="0">
                <a:latin typeface="Work Sans" panose="020B0604020202020204" charset="0"/>
                <a:cs typeface="Calibri" panose="020F0502020204030204" pitchFamily="34" charset="0"/>
              </a:rPr>
              <a:t>The common factor is that internships are learning experiences where you get to try out a certain profession.</a:t>
            </a:r>
            <a:endParaRPr sz="1200" dirty="0">
              <a:latin typeface="Work Sans" panose="020B060402020202020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4"/>
          <p:cNvSpPr txBox="1">
            <a:spLocks noGrp="1"/>
          </p:cNvSpPr>
          <p:nvPr>
            <p:ph type="title" idx="6"/>
          </p:nvPr>
        </p:nvSpPr>
        <p:spPr>
          <a:xfrm>
            <a:off x="1083733" y="393056"/>
            <a:ext cx="6920089" cy="44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Reasons Why Internships Are Important</a:t>
            </a:r>
            <a:endParaRPr dirty="0"/>
          </a:p>
        </p:txBody>
      </p:sp>
      <p:sp>
        <p:nvSpPr>
          <p:cNvPr id="218" name="Google Shape;218;p34"/>
          <p:cNvSpPr/>
          <p:nvPr/>
        </p:nvSpPr>
        <p:spPr>
          <a:xfrm>
            <a:off x="1466900" y="1943081"/>
            <a:ext cx="1094100" cy="1094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4"/>
          <p:cNvSpPr/>
          <p:nvPr/>
        </p:nvSpPr>
        <p:spPr>
          <a:xfrm>
            <a:off x="4024950" y="1943081"/>
            <a:ext cx="1094100" cy="1094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4"/>
          <p:cNvSpPr/>
          <p:nvPr/>
        </p:nvSpPr>
        <p:spPr>
          <a:xfrm>
            <a:off x="6583000" y="1943081"/>
            <a:ext cx="1094100" cy="1094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34"/>
          <p:cNvGrpSpPr/>
          <p:nvPr/>
        </p:nvGrpSpPr>
        <p:grpSpPr>
          <a:xfrm>
            <a:off x="4301207" y="2224481"/>
            <a:ext cx="541586" cy="531300"/>
            <a:chOff x="-1183550" y="3586525"/>
            <a:chExt cx="296175" cy="290550"/>
          </a:xfrm>
        </p:grpSpPr>
        <p:sp>
          <p:nvSpPr>
            <p:cNvPr id="222" name="Google Shape;222;p34"/>
            <p:cNvSpPr/>
            <p:nvPr/>
          </p:nvSpPr>
          <p:spPr>
            <a:xfrm>
              <a:off x="-927575" y="3671500"/>
              <a:ext cx="40200" cy="16575"/>
            </a:xfrm>
            <a:custGeom>
              <a:avLst/>
              <a:gdLst/>
              <a:ahLst/>
              <a:cxnLst/>
              <a:rect l="l" t="t" r="r" b="b"/>
              <a:pathLst>
                <a:path w="1608" h="663" extrusionOk="0">
                  <a:moveTo>
                    <a:pt x="473" y="0"/>
                  </a:moveTo>
                  <a:cubicBezTo>
                    <a:pt x="32" y="0"/>
                    <a:pt x="1" y="662"/>
                    <a:pt x="473" y="662"/>
                  </a:cubicBezTo>
                  <a:lnTo>
                    <a:pt x="1135" y="662"/>
                  </a:lnTo>
                  <a:cubicBezTo>
                    <a:pt x="1145" y="663"/>
                    <a:pt x="1156" y="663"/>
                    <a:pt x="1166" y="663"/>
                  </a:cubicBezTo>
                  <a:cubicBezTo>
                    <a:pt x="1607" y="663"/>
                    <a:pt x="1597"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4"/>
            <p:cNvSpPr/>
            <p:nvPr/>
          </p:nvSpPr>
          <p:spPr>
            <a:xfrm>
              <a:off x="-1183550" y="3671500"/>
              <a:ext cx="39400" cy="16575"/>
            </a:xfrm>
            <a:custGeom>
              <a:avLst/>
              <a:gdLst/>
              <a:ahLst/>
              <a:cxnLst/>
              <a:rect l="l" t="t" r="r" b="b"/>
              <a:pathLst>
                <a:path w="1576" h="663" extrusionOk="0">
                  <a:moveTo>
                    <a:pt x="473" y="0"/>
                  </a:moveTo>
                  <a:cubicBezTo>
                    <a:pt x="32" y="0"/>
                    <a:pt x="1" y="662"/>
                    <a:pt x="473" y="662"/>
                  </a:cubicBezTo>
                  <a:lnTo>
                    <a:pt x="1135" y="662"/>
                  </a:lnTo>
                  <a:cubicBezTo>
                    <a:pt x="1145" y="663"/>
                    <a:pt x="1154" y="663"/>
                    <a:pt x="1163" y="663"/>
                  </a:cubicBezTo>
                  <a:cubicBezTo>
                    <a:pt x="1576" y="663"/>
                    <a:pt x="1566"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4"/>
            <p:cNvSpPr/>
            <p:nvPr/>
          </p:nvSpPr>
          <p:spPr>
            <a:xfrm>
              <a:off x="-944250" y="3603025"/>
              <a:ext cx="39525" cy="26375"/>
            </a:xfrm>
            <a:custGeom>
              <a:avLst/>
              <a:gdLst/>
              <a:ahLst/>
              <a:cxnLst/>
              <a:rect l="l" t="t" r="r" b="b"/>
              <a:pathLst>
                <a:path w="1581" h="1055" extrusionOk="0">
                  <a:moveTo>
                    <a:pt x="1086" y="1"/>
                  </a:moveTo>
                  <a:cubicBezTo>
                    <a:pt x="1024" y="1"/>
                    <a:pt x="957" y="19"/>
                    <a:pt x="888" y="61"/>
                  </a:cubicBezTo>
                  <a:lnTo>
                    <a:pt x="321" y="408"/>
                  </a:lnTo>
                  <a:cubicBezTo>
                    <a:pt x="0" y="595"/>
                    <a:pt x="179" y="1054"/>
                    <a:pt x="490" y="1054"/>
                  </a:cubicBezTo>
                  <a:cubicBezTo>
                    <a:pt x="546" y="1054"/>
                    <a:pt x="606" y="1040"/>
                    <a:pt x="668" y="1006"/>
                  </a:cubicBezTo>
                  <a:lnTo>
                    <a:pt x="1266" y="660"/>
                  </a:lnTo>
                  <a:cubicBezTo>
                    <a:pt x="1581" y="450"/>
                    <a:pt x="1394" y="1"/>
                    <a:pt x="1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4"/>
            <p:cNvSpPr/>
            <p:nvPr/>
          </p:nvSpPr>
          <p:spPr>
            <a:xfrm>
              <a:off x="-1166200" y="3731225"/>
              <a:ext cx="39700" cy="26075"/>
            </a:xfrm>
            <a:custGeom>
              <a:avLst/>
              <a:gdLst/>
              <a:ahLst/>
              <a:cxnLst/>
              <a:rect l="l" t="t" r="r" b="b"/>
              <a:pathLst>
                <a:path w="1588" h="1043" extrusionOk="0">
                  <a:moveTo>
                    <a:pt x="1071" y="1"/>
                  </a:moveTo>
                  <a:cubicBezTo>
                    <a:pt x="1021" y="1"/>
                    <a:pt x="968" y="12"/>
                    <a:pt x="913" y="37"/>
                  </a:cubicBezTo>
                  <a:lnTo>
                    <a:pt x="315" y="384"/>
                  </a:lnTo>
                  <a:cubicBezTo>
                    <a:pt x="0" y="593"/>
                    <a:pt x="187" y="1043"/>
                    <a:pt x="495" y="1043"/>
                  </a:cubicBezTo>
                  <a:cubicBezTo>
                    <a:pt x="557" y="1043"/>
                    <a:pt x="624" y="1025"/>
                    <a:pt x="693" y="982"/>
                  </a:cubicBezTo>
                  <a:lnTo>
                    <a:pt x="1260" y="636"/>
                  </a:lnTo>
                  <a:cubicBezTo>
                    <a:pt x="1587" y="472"/>
                    <a:pt x="1395" y="1"/>
                    <a:pt x="10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4"/>
            <p:cNvSpPr/>
            <p:nvPr/>
          </p:nvSpPr>
          <p:spPr>
            <a:xfrm>
              <a:off x="-944925" y="3730950"/>
              <a:ext cx="40200" cy="26375"/>
            </a:xfrm>
            <a:custGeom>
              <a:avLst/>
              <a:gdLst/>
              <a:ahLst/>
              <a:cxnLst/>
              <a:rect l="l" t="t" r="r" b="b"/>
              <a:pathLst>
                <a:path w="1608" h="1055" extrusionOk="0">
                  <a:moveTo>
                    <a:pt x="515" y="0"/>
                  </a:moveTo>
                  <a:cubicBezTo>
                    <a:pt x="198" y="0"/>
                    <a:pt x="1" y="460"/>
                    <a:pt x="348" y="647"/>
                  </a:cubicBezTo>
                  <a:lnTo>
                    <a:pt x="915" y="993"/>
                  </a:lnTo>
                  <a:cubicBezTo>
                    <a:pt x="984" y="1036"/>
                    <a:pt x="1052" y="1054"/>
                    <a:pt x="1114" y="1054"/>
                  </a:cubicBezTo>
                  <a:cubicBezTo>
                    <a:pt x="1421" y="1054"/>
                    <a:pt x="1608" y="609"/>
                    <a:pt x="1293" y="426"/>
                  </a:cubicBezTo>
                  <a:lnTo>
                    <a:pt x="695" y="48"/>
                  </a:lnTo>
                  <a:cubicBezTo>
                    <a:pt x="633" y="15"/>
                    <a:pt x="572"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4"/>
            <p:cNvSpPr/>
            <p:nvPr/>
          </p:nvSpPr>
          <p:spPr>
            <a:xfrm>
              <a:off x="-1167000" y="3603025"/>
              <a:ext cx="40200" cy="26375"/>
            </a:xfrm>
            <a:custGeom>
              <a:avLst/>
              <a:gdLst/>
              <a:ahLst/>
              <a:cxnLst/>
              <a:rect l="l" t="t" r="r" b="b"/>
              <a:pathLst>
                <a:path w="1608" h="1055" extrusionOk="0">
                  <a:moveTo>
                    <a:pt x="477" y="1"/>
                  </a:moveTo>
                  <a:cubicBezTo>
                    <a:pt x="188" y="1"/>
                    <a:pt x="1" y="450"/>
                    <a:pt x="315" y="660"/>
                  </a:cubicBezTo>
                  <a:lnTo>
                    <a:pt x="914" y="1006"/>
                  </a:lnTo>
                  <a:cubicBezTo>
                    <a:pt x="981" y="1040"/>
                    <a:pt x="1044" y="1054"/>
                    <a:pt x="1103" y="1054"/>
                  </a:cubicBezTo>
                  <a:cubicBezTo>
                    <a:pt x="1434" y="1054"/>
                    <a:pt x="1608" y="595"/>
                    <a:pt x="1260" y="408"/>
                  </a:cubicBezTo>
                  <a:lnTo>
                    <a:pt x="662" y="61"/>
                  </a:lnTo>
                  <a:cubicBezTo>
                    <a:pt x="598" y="19"/>
                    <a:pt x="536" y="1"/>
                    <a:pt x="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4"/>
            <p:cNvSpPr/>
            <p:nvPr/>
          </p:nvSpPr>
          <p:spPr>
            <a:xfrm>
              <a:off x="-1065400" y="3658900"/>
              <a:ext cx="59875" cy="77200"/>
            </a:xfrm>
            <a:custGeom>
              <a:avLst/>
              <a:gdLst/>
              <a:ahLst/>
              <a:cxnLst/>
              <a:rect l="l" t="t" r="r" b="b"/>
              <a:pathLst>
                <a:path w="2395" h="3088" extrusionOk="0">
                  <a:moveTo>
                    <a:pt x="882" y="0"/>
                  </a:moveTo>
                  <a:lnTo>
                    <a:pt x="0" y="1355"/>
                  </a:lnTo>
                  <a:lnTo>
                    <a:pt x="1355" y="1922"/>
                  </a:lnTo>
                  <a:cubicBezTo>
                    <a:pt x="1450" y="1953"/>
                    <a:pt x="1544" y="2111"/>
                    <a:pt x="1544" y="2237"/>
                  </a:cubicBezTo>
                  <a:lnTo>
                    <a:pt x="1544" y="3088"/>
                  </a:lnTo>
                  <a:lnTo>
                    <a:pt x="2395" y="1733"/>
                  </a:lnTo>
                  <a:lnTo>
                    <a:pt x="1071" y="1166"/>
                  </a:lnTo>
                  <a:cubicBezTo>
                    <a:pt x="945" y="1134"/>
                    <a:pt x="882" y="1008"/>
                    <a:pt x="882" y="851"/>
                  </a:cubicBezTo>
                  <a:lnTo>
                    <a:pt x="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4"/>
            <p:cNvSpPr/>
            <p:nvPr/>
          </p:nvSpPr>
          <p:spPr>
            <a:xfrm>
              <a:off x="-1078000" y="3809325"/>
              <a:ext cx="85075" cy="67750"/>
            </a:xfrm>
            <a:custGeom>
              <a:avLst/>
              <a:gdLst/>
              <a:ahLst/>
              <a:cxnLst/>
              <a:rect l="l" t="t" r="r" b="b"/>
              <a:pathLst>
                <a:path w="3403" h="2710" extrusionOk="0">
                  <a:moveTo>
                    <a:pt x="0" y="1"/>
                  </a:moveTo>
                  <a:lnTo>
                    <a:pt x="0" y="662"/>
                  </a:lnTo>
                  <a:lnTo>
                    <a:pt x="1008" y="662"/>
                  </a:lnTo>
                  <a:cubicBezTo>
                    <a:pt x="1449" y="662"/>
                    <a:pt x="1481" y="1324"/>
                    <a:pt x="1008" y="1324"/>
                  </a:cubicBezTo>
                  <a:lnTo>
                    <a:pt x="0" y="1324"/>
                  </a:lnTo>
                  <a:lnTo>
                    <a:pt x="0" y="1670"/>
                  </a:lnTo>
                  <a:cubicBezTo>
                    <a:pt x="0" y="2237"/>
                    <a:pt x="473" y="2710"/>
                    <a:pt x="1008" y="2710"/>
                  </a:cubicBezTo>
                  <a:lnTo>
                    <a:pt x="2395" y="2710"/>
                  </a:lnTo>
                  <a:cubicBezTo>
                    <a:pt x="2962" y="2710"/>
                    <a:pt x="3403" y="2237"/>
                    <a:pt x="3403" y="1670"/>
                  </a:cubicBezTo>
                  <a:lnTo>
                    <a:pt x="3403" y="1324"/>
                  </a:lnTo>
                  <a:lnTo>
                    <a:pt x="2395" y="1324"/>
                  </a:lnTo>
                  <a:cubicBezTo>
                    <a:pt x="1954" y="1324"/>
                    <a:pt x="1922" y="662"/>
                    <a:pt x="2395" y="662"/>
                  </a:cubicBezTo>
                  <a:lnTo>
                    <a:pt x="3403" y="662"/>
                  </a:lnTo>
                  <a:lnTo>
                    <a:pt x="34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4"/>
            <p:cNvSpPr/>
            <p:nvPr/>
          </p:nvSpPr>
          <p:spPr>
            <a:xfrm>
              <a:off x="-1135500" y="3586525"/>
              <a:ext cx="193775" cy="204700"/>
            </a:xfrm>
            <a:custGeom>
              <a:avLst/>
              <a:gdLst/>
              <a:ahLst/>
              <a:cxnLst/>
              <a:rect l="l" t="t" r="r" b="b"/>
              <a:pathLst>
                <a:path w="7751" h="8188" extrusionOk="0">
                  <a:moveTo>
                    <a:pt x="4023" y="1424"/>
                  </a:moveTo>
                  <a:cubicBezTo>
                    <a:pt x="4201" y="1424"/>
                    <a:pt x="4380" y="1561"/>
                    <a:pt x="4380" y="1761"/>
                  </a:cubicBezTo>
                  <a:lnTo>
                    <a:pt x="4380" y="3588"/>
                  </a:lnTo>
                  <a:lnTo>
                    <a:pt x="5892" y="4124"/>
                  </a:lnTo>
                  <a:cubicBezTo>
                    <a:pt x="5955" y="4187"/>
                    <a:pt x="6049" y="4250"/>
                    <a:pt x="6081" y="4344"/>
                  </a:cubicBezTo>
                  <a:cubicBezTo>
                    <a:pt x="6081" y="4407"/>
                    <a:pt x="6081" y="4533"/>
                    <a:pt x="5986" y="4628"/>
                  </a:cubicBezTo>
                  <a:lnTo>
                    <a:pt x="4285" y="7369"/>
                  </a:lnTo>
                  <a:cubicBezTo>
                    <a:pt x="4222" y="7495"/>
                    <a:pt x="4127" y="7526"/>
                    <a:pt x="4033" y="7526"/>
                  </a:cubicBezTo>
                  <a:lnTo>
                    <a:pt x="3938" y="7526"/>
                  </a:lnTo>
                  <a:cubicBezTo>
                    <a:pt x="3781" y="7495"/>
                    <a:pt x="3718" y="7369"/>
                    <a:pt x="3718" y="7211"/>
                  </a:cubicBezTo>
                  <a:lnTo>
                    <a:pt x="3718" y="5384"/>
                  </a:lnTo>
                  <a:lnTo>
                    <a:pt x="2206" y="4817"/>
                  </a:lnTo>
                  <a:cubicBezTo>
                    <a:pt x="2143" y="4754"/>
                    <a:pt x="2048" y="4691"/>
                    <a:pt x="2017" y="4596"/>
                  </a:cubicBezTo>
                  <a:cubicBezTo>
                    <a:pt x="1985" y="4533"/>
                    <a:pt x="2017" y="4407"/>
                    <a:pt x="2048" y="4344"/>
                  </a:cubicBezTo>
                  <a:lnTo>
                    <a:pt x="3749" y="1572"/>
                  </a:lnTo>
                  <a:cubicBezTo>
                    <a:pt x="3818" y="1469"/>
                    <a:pt x="3920" y="1424"/>
                    <a:pt x="4023" y="1424"/>
                  </a:cubicBezTo>
                  <a:close/>
                  <a:moveTo>
                    <a:pt x="4019" y="1"/>
                  </a:moveTo>
                  <a:cubicBezTo>
                    <a:pt x="3743" y="1"/>
                    <a:pt x="3463" y="31"/>
                    <a:pt x="3182" y="91"/>
                  </a:cubicBezTo>
                  <a:cubicBezTo>
                    <a:pt x="1733" y="406"/>
                    <a:pt x="567" y="1572"/>
                    <a:pt x="284" y="3084"/>
                  </a:cubicBezTo>
                  <a:cubicBezTo>
                    <a:pt x="0" y="4533"/>
                    <a:pt x="599" y="5479"/>
                    <a:pt x="1040" y="6140"/>
                  </a:cubicBezTo>
                  <a:cubicBezTo>
                    <a:pt x="1922" y="7526"/>
                    <a:pt x="1387" y="7526"/>
                    <a:pt x="1670" y="8188"/>
                  </a:cubicBezTo>
                  <a:lnTo>
                    <a:pt x="6301" y="8188"/>
                  </a:lnTo>
                  <a:cubicBezTo>
                    <a:pt x="6553" y="7526"/>
                    <a:pt x="6018" y="7526"/>
                    <a:pt x="6931" y="6109"/>
                  </a:cubicBezTo>
                  <a:cubicBezTo>
                    <a:pt x="7373" y="5447"/>
                    <a:pt x="7719" y="4817"/>
                    <a:pt x="7719" y="3746"/>
                  </a:cubicBezTo>
                  <a:cubicBezTo>
                    <a:pt x="7751" y="2612"/>
                    <a:pt x="7246" y="1540"/>
                    <a:pt x="6396" y="847"/>
                  </a:cubicBezTo>
                  <a:cubicBezTo>
                    <a:pt x="5726" y="297"/>
                    <a:pt x="4892" y="1"/>
                    <a:pt x="4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231;p34"/>
          <p:cNvGrpSpPr/>
          <p:nvPr/>
        </p:nvGrpSpPr>
        <p:grpSpPr>
          <a:xfrm>
            <a:off x="6862869" y="2240230"/>
            <a:ext cx="534363" cy="499802"/>
            <a:chOff x="-4118225" y="3990475"/>
            <a:chExt cx="292225" cy="273325"/>
          </a:xfrm>
        </p:grpSpPr>
        <p:sp>
          <p:nvSpPr>
            <p:cNvPr id="232" name="Google Shape;232;p34"/>
            <p:cNvSpPr/>
            <p:nvPr/>
          </p:nvSpPr>
          <p:spPr>
            <a:xfrm>
              <a:off x="-3963850" y="4040100"/>
              <a:ext cx="51200" cy="51225"/>
            </a:xfrm>
            <a:custGeom>
              <a:avLst/>
              <a:gdLst/>
              <a:ahLst/>
              <a:cxnLst/>
              <a:rect l="l" t="t" r="r" b="b"/>
              <a:pathLst>
                <a:path w="2048" h="2049" extrusionOk="0">
                  <a:moveTo>
                    <a:pt x="1008" y="0"/>
                  </a:moveTo>
                  <a:cubicBezTo>
                    <a:pt x="473" y="0"/>
                    <a:pt x="0" y="473"/>
                    <a:pt x="0" y="1040"/>
                  </a:cubicBezTo>
                  <a:cubicBezTo>
                    <a:pt x="0" y="1607"/>
                    <a:pt x="473" y="2048"/>
                    <a:pt x="1008" y="2048"/>
                  </a:cubicBezTo>
                  <a:cubicBezTo>
                    <a:pt x="1575" y="2048"/>
                    <a:pt x="2048" y="1607"/>
                    <a:pt x="2048" y="1040"/>
                  </a:cubicBezTo>
                  <a:cubicBezTo>
                    <a:pt x="2048" y="473"/>
                    <a:pt x="1575" y="0"/>
                    <a:pt x="1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4"/>
            <p:cNvSpPr/>
            <p:nvPr/>
          </p:nvSpPr>
          <p:spPr>
            <a:xfrm>
              <a:off x="-4015050" y="3990475"/>
              <a:ext cx="153600" cy="153625"/>
            </a:xfrm>
            <a:custGeom>
              <a:avLst/>
              <a:gdLst/>
              <a:ahLst/>
              <a:cxnLst/>
              <a:rect l="l" t="t" r="r" b="b"/>
              <a:pathLst>
                <a:path w="6144" h="6145" extrusionOk="0">
                  <a:moveTo>
                    <a:pt x="3056" y="1324"/>
                  </a:moveTo>
                  <a:cubicBezTo>
                    <a:pt x="4001" y="1324"/>
                    <a:pt x="4757" y="2080"/>
                    <a:pt x="4757" y="3025"/>
                  </a:cubicBezTo>
                  <a:cubicBezTo>
                    <a:pt x="4757" y="3970"/>
                    <a:pt x="4033" y="4726"/>
                    <a:pt x="3056" y="4726"/>
                  </a:cubicBezTo>
                  <a:cubicBezTo>
                    <a:pt x="2111" y="4726"/>
                    <a:pt x="1386" y="3970"/>
                    <a:pt x="1386" y="3025"/>
                  </a:cubicBezTo>
                  <a:cubicBezTo>
                    <a:pt x="1386" y="2080"/>
                    <a:pt x="2111" y="1324"/>
                    <a:pt x="3056" y="1324"/>
                  </a:cubicBezTo>
                  <a:close/>
                  <a:moveTo>
                    <a:pt x="3056" y="1"/>
                  </a:moveTo>
                  <a:cubicBezTo>
                    <a:pt x="1386" y="1"/>
                    <a:pt x="0" y="1355"/>
                    <a:pt x="0" y="3057"/>
                  </a:cubicBezTo>
                  <a:cubicBezTo>
                    <a:pt x="0" y="4758"/>
                    <a:pt x="1323" y="6144"/>
                    <a:pt x="3056" y="6144"/>
                  </a:cubicBezTo>
                  <a:cubicBezTo>
                    <a:pt x="4757" y="6144"/>
                    <a:pt x="6144" y="4758"/>
                    <a:pt x="6144" y="3057"/>
                  </a:cubicBezTo>
                  <a:cubicBezTo>
                    <a:pt x="6144" y="1355"/>
                    <a:pt x="4757" y="1"/>
                    <a:pt x="30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4"/>
            <p:cNvSpPr/>
            <p:nvPr/>
          </p:nvSpPr>
          <p:spPr>
            <a:xfrm>
              <a:off x="-4118225" y="4144075"/>
              <a:ext cx="33875" cy="119725"/>
            </a:xfrm>
            <a:custGeom>
              <a:avLst/>
              <a:gdLst/>
              <a:ahLst/>
              <a:cxnLst/>
              <a:rect l="l" t="t" r="r" b="b"/>
              <a:pathLst>
                <a:path w="1355" h="4789" extrusionOk="0">
                  <a:moveTo>
                    <a:pt x="347" y="0"/>
                  </a:moveTo>
                  <a:cubicBezTo>
                    <a:pt x="158" y="0"/>
                    <a:pt x="0" y="158"/>
                    <a:pt x="0" y="347"/>
                  </a:cubicBezTo>
                  <a:lnTo>
                    <a:pt x="0" y="4442"/>
                  </a:lnTo>
                  <a:cubicBezTo>
                    <a:pt x="0" y="4631"/>
                    <a:pt x="158" y="4789"/>
                    <a:pt x="347" y="4789"/>
                  </a:cubicBezTo>
                  <a:lnTo>
                    <a:pt x="1008" y="4789"/>
                  </a:lnTo>
                  <a:cubicBezTo>
                    <a:pt x="1134" y="4789"/>
                    <a:pt x="1260" y="4757"/>
                    <a:pt x="1355" y="4726"/>
                  </a:cubicBezTo>
                  <a:lnTo>
                    <a:pt x="1355" y="63"/>
                  </a:lnTo>
                  <a:cubicBezTo>
                    <a:pt x="1260" y="32"/>
                    <a:pt x="1134" y="0"/>
                    <a:pt x="1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4"/>
            <p:cNvSpPr/>
            <p:nvPr/>
          </p:nvSpPr>
          <p:spPr>
            <a:xfrm>
              <a:off x="-4067050" y="4143750"/>
              <a:ext cx="241050" cy="120050"/>
            </a:xfrm>
            <a:custGeom>
              <a:avLst/>
              <a:gdLst/>
              <a:ahLst/>
              <a:cxnLst/>
              <a:rect l="l" t="t" r="r" b="b"/>
              <a:pathLst>
                <a:path w="9642" h="4802" extrusionOk="0">
                  <a:moveTo>
                    <a:pt x="1750" y="1"/>
                  </a:moveTo>
                  <a:cubicBezTo>
                    <a:pt x="1124" y="1"/>
                    <a:pt x="537" y="197"/>
                    <a:pt x="1" y="549"/>
                  </a:cubicBezTo>
                  <a:lnTo>
                    <a:pt x="1" y="4550"/>
                  </a:lnTo>
                  <a:cubicBezTo>
                    <a:pt x="410" y="4707"/>
                    <a:pt x="883" y="4802"/>
                    <a:pt x="1356" y="4802"/>
                  </a:cubicBezTo>
                  <a:lnTo>
                    <a:pt x="5294" y="4802"/>
                  </a:lnTo>
                  <a:cubicBezTo>
                    <a:pt x="5735" y="4802"/>
                    <a:pt x="6144" y="4644"/>
                    <a:pt x="6459" y="4392"/>
                  </a:cubicBezTo>
                  <a:cubicBezTo>
                    <a:pt x="6459" y="4392"/>
                    <a:pt x="8507" y="2502"/>
                    <a:pt x="9169" y="1872"/>
                  </a:cubicBezTo>
                  <a:cubicBezTo>
                    <a:pt x="9169" y="1872"/>
                    <a:pt x="9547" y="1399"/>
                    <a:pt x="9547" y="1021"/>
                  </a:cubicBezTo>
                  <a:cubicBezTo>
                    <a:pt x="9641" y="454"/>
                    <a:pt x="9169" y="13"/>
                    <a:pt x="8602" y="13"/>
                  </a:cubicBezTo>
                  <a:cubicBezTo>
                    <a:pt x="8413" y="13"/>
                    <a:pt x="7751" y="202"/>
                    <a:pt x="6711" y="1777"/>
                  </a:cubicBezTo>
                  <a:cubicBezTo>
                    <a:pt x="6333" y="2376"/>
                    <a:pt x="5766" y="2754"/>
                    <a:pt x="5199" y="2754"/>
                  </a:cubicBezTo>
                  <a:lnTo>
                    <a:pt x="2710" y="2754"/>
                  </a:lnTo>
                  <a:cubicBezTo>
                    <a:pt x="2584" y="2754"/>
                    <a:pt x="2458" y="2849"/>
                    <a:pt x="2395" y="2975"/>
                  </a:cubicBezTo>
                  <a:cubicBezTo>
                    <a:pt x="2333" y="3099"/>
                    <a:pt x="2223" y="3152"/>
                    <a:pt x="2110" y="3152"/>
                  </a:cubicBezTo>
                  <a:cubicBezTo>
                    <a:pt x="1880" y="3152"/>
                    <a:pt x="1638" y="2934"/>
                    <a:pt x="1765" y="2660"/>
                  </a:cubicBezTo>
                  <a:cubicBezTo>
                    <a:pt x="1923" y="2344"/>
                    <a:pt x="2238" y="2092"/>
                    <a:pt x="2616" y="2092"/>
                  </a:cubicBezTo>
                  <a:lnTo>
                    <a:pt x="5231" y="2092"/>
                  </a:lnTo>
                  <a:cubicBezTo>
                    <a:pt x="6081" y="2061"/>
                    <a:pt x="6081" y="706"/>
                    <a:pt x="5136" y="706"/>
                  </a:cubicBezTo>
                  <a:lnTo>
                    <a:pt x="3844" y="706"/>
                  </a:lnTo>
                  <a:cubicBezTo>
                    <a:pt x="3116" y="220"/>
                    <a:pt x="2412" y="1"/>
                    <a:pt x="1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34"/>
          <p:cNvGrpSpPr/>
          <p:nvPr/>
        </p:nvGrpSpPr>
        <p:grpSpPr>
          <a:xfrm>
            <a:off x="1807355" y="2158751"/>
            <a:ext cx="537288" cy="538660"/>
            <a:chOff x="-1591550" y="3597475"/>
            <a:chExt cx="293825" cy="294575"/>
          </a:xfrm>
        </p:grpSpPr>
        <p:sp>
          <p:nvSpPr>
            <p:cNvPr id="237" name="Google Shape;237;p34"/>
            <p:cNvSpPr/>
            <p:nvPr/>
          </p:nvSpPr>
          <p:spPr>
            <a:xfrm>
              <a:off x="-1509625" y="3597475"/>
              <a:ext cx="211900" cy="207150"/>
            </a:xfrm>
            <a:custGeom>
              <a:avLst/>
              <a:gdLst/>
              <a:ahLst/>
              <a:cxnLst/>
              <a:rect l="l" t="t" r="r" b="b"/>
              <a:pathLst>
                <a:path w="8476" h="8286" extrusionOk="0">
                  <a:moveTo>
                    <a:pt x="6105" y="1"/>
                  </a:moveTo>
                  <a:cubicBezTo>
                    <a:pt x="6014" y="1"/>
                    <a:pt x="5916" y="39"/>
                    <a:pt x="5829" y="126"/>
                  </a:cubicBezTo>
                  <a:lnTo>
                    <a:pt x="3781" y="2205"/>
                  </a:lnTo>
                  <a:cubicBezTo>
                    <a:pt x="3718" y="2268"/>
                    <a:pt x="3655" y="2363"/>
                    <a:pt x="3655" y="2426"/>
                  </a:cubicBezTo>
                  <a:lnTo>
                    <a:pt x="3655" y="4253"/>
                  </a:lnTo>
                  <a:lnTo>
                    <a:pt x="1544" y="6332"/>
                  </a:lnTo>
                  <a:cubicBezTo>
                    <a:pt x="1400" y="6270"/>
                    <a:pt x="1256" y="6242"/>
                    <a:pt x="1119" y="6242"/>
                  </a:cubicBezTo>
                  <a:cubicBezTo>
                    <a:pt x="835" y="6242"/>
                    <a:pt x="580" y="6362"/>
                    <a:pt x="410" y="6553"/>
                  </a:cubicBezTo>
                  <a:cubicBezTo>
                    <a:pt x="0" y="6931"/>
                    <a:pt x="0" y="7592"/>
                    <a:pt x="410" y="8002"/>
                  </a:cubicBezTo>
                  <a:cubicBezTo>
                    <a:pt x="599" y="8191"/>
                    <a:pt x="859" y="8286"/>
                    <a:pt x="1123" y="8286"/>
                  </a:cubicBezTo>
                  <a:cubicBezTo>
                    <a:pt x="1387" y="8286"/>
                    <a:pt x="1655" y="8191"/>
                    <a:pt x="1859" y="8002"/>
                  </a:cubicBezTo>
                  <a:cubicBezTo>
                    <a:pt x="2174" y="7687"/>
                    <a:pt x="2206" y="7214"/>
                    <a:pt x="2048" y="6868"/>
                  </a:cubicBezTo>
                  <a:lnTo>
                    <a:pt x="4128" y="4757"/>
                  </a:lnTo>
                  <a:lnTo>
                    <a:pt x="5955" y="4757"/>
                  </a:lnTo>
                  <a:cubicBezTo>
                    <a:pt x="6018" y="4757"/>
                    <a:pt x="6144" y="4725"/>
                    <a:pt x="6175" y="4662"/>
                  </a:cubicBezTo>
                  <a:lnTo>
                    <a:pt x="8286" y="2552"/>
                  </a:lnTo>
                  <a:cubicBezTo>
                    <a:pt x="8475" y="2331"/>
                    <a:pt x="8349" y="1985"/>
                    <a:pt x="8034" y="1985"/>
                  </a:cubicBezTo>
                  <a:lnTo>
                    <a:pt x="6428" y="1985"/>
                  </a:lnTo>
                  <a:lnTo>
                    <a:pt x="6428" y="346"/>
                  </a:lnTo>
                  <a:cubicBezTo>
                    <a:pt x="6428" y="140"/>
                    <a:pt x="6278" y="1"/>
                    <a:pt x="6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4"/>
            <p:cNvSpPr/>
            <p:nvPr/>
          </p:nvSpPr>
          <p:spPr>
            <a:xfrm>
              <a:off x="-1541125" y="3719125"/>
              <a:ext cx="120525" cy="118275"/>
            </a:xfrm>
            <a:custGeom>
              <a:avLst/>
              <a:gdLst/>
              <a:ahLst/>
              <a:cxnLst/>
              <a:rect l="l" t="t" r="r" b="b"/>
              <a:pathLst>
                <a:path w="4821" h="4731" extrusionOk="0">
                  <a:moveTo>
                    <a:pt x="2340" y="1"/>
                  </a:moveTo>
                  <a:cubicBezTo>
                    <a:pt x="1722" y="1"/>
                    <a:pt x="1163" y="241"/>
                    <a:pt x="725" y="679"/>
                  </a:cubicBezTo>
                  <a:cubicBezTo>
                    <a:pt x="284" y="1120"/>
                    <a:pt x="0" y="1750"/>
                    <a:pt x="0" y="2380"/>
                  </a:cubicBezTo>
                  <a:cubicBezTo>
                    <a:pt x="0" y="3943"/>
                    <a:pt x="1211" y="4731"/>
                    <a:pt x="2420" y="4731"/>
                  </a:cubicBezTo>
                  <a:cubicBezTo>
                    <a:pt x="3622" y="4731"/>
                    <a:pt x="4821" y="3951"/>
                    <a:pt x="4821" y="2380"/>
                  </a:cubicBezTo>
                  <a:cubicBezTo>
                    <a:pt x="4821" y="2096"/>
                    <a:pt x="4758" y="1844"/>
                    <a:pt x="4663" y="1592"/>
                  </a:cubicBezTo>
                  <a:lnTo>
                    <a:pt x="4096" y="2159"/>
                  </a:lnTo>
                  <a:cubicBezTo>
                    <a:pt x="4253" y="3199"/>
                    <a:pt x="3434" y="4081"/>
                    <a:pt x="2395" y="4081"/>
                  </a:cubicBezTo>
                  <a:cubicBezTo>
                    <a:pt x="882" y="4081"/>
                    <a:pt x="126" y="2222"/>
                    <a:pt x="1197" y="1151"/>
                  </a:cubicBezTo>
                  <a:cubicBezTo>
                    <a:pt x="1522" y="827"/>
                    <a:pt x="1984" y="665"/>
                    <a:pt x="2428" y="665"/>
                  </a:cubicBezTo>
                  <a:cubicBezTo>
                    <a:pt x="2501" y="665"/>
                    <a:pt x="2575" y="670"/>
                    <a:pt x="2647" y="679"/>
                  </a:cubicBezTo>
                  <a:lnTo>
                    <a:pt x="3182" y="143"/>
                  </a:lnTo>
                  <a:cubicBezTo>
                    <a:pt x="2894" y="47"/>
                    <a:pt x="2611" y="1"/>
                    <a:pt x="2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4"/>
            <p:cNvSpPr/>
            <p:nvPr/>
          </p:nvSpPr>
          <p:spPr>
            <a:xfrm>
              <a:off x="-1591550" y="3668825"/>
              <a:ext cx="222925" cy="223225"/>
            </a:xfrm>
            <a:custGeom>
              <a:avLst/>
              <a:gdLst/>
              <a:ahLst/>
              <a:cxnLst/>
              <a:rect l="l" t="t" r="r" b="b"/>
              <a:pathLst>
                <a:path w="8917" h="8929" extrusionOk="0">
                  <a:moveTo>
                    <a:pt x="4475" y="1"/>
                  </a:moveTo>
                  <a:cubicBezTo>
                    <a:pt x="3329" y="1"/>
                    <a:pt x="2187" y="454"/>
                    <a:pt x="1324" y="1336"/>
                  </a:cubicBezTo>
                  <a:cubicBezTo>
                    <a:pt x="474" y="2155"/>
                    <a:pt x="1" y="3289"/>
                    <a:pt x="1" y="4486"/>
                  </a:cubicBezTo>
                  <a:cubicBezTo>
                    <a:pt x="1" y="6912"/>
                    <a:pt x="2017" y="8929"/>
                    <a:pt x="4475" y="8929"/>
                  </a:cubicBezTo>
                  <a:cubicBezTo>
                    <a:pt x="6901" y="8929"/>
                    <a:pt x="8917" y="6912"/>
                    <a:pt x="8917" y="4486"/>
                  </a:cubicBezTo>
                  <a:cubicBezTo>
                    <a:pt x="8917" y="3604"/>
                    <a:pt x="8696" y="2817"/>
                    <a:pt x="8255" y="2124"/>
                  </a:cubicBezTo>
                  <a:cubicBezTo>
                    <a:pt x="8098" y="2218"/>
                    <a:pt x="7342" y="2943"/>
                    <a:pt x="7184" y="3100"/>
                  </a:cubicBezTo>
                  <a:cubicBezTo>
                    <a:pt x="8161" y="5148"/>
                    <a:pt x="6680" y="7511"/>
                    <a:pt x="4412" y="7511"/>
                  </a:cubicBezTo>
                  <a:cubicBezTo>
                    <a:pt x="1702" y="7511"/>
                    <a:pt x="316" y="4203"/>
                    <a:pt x="2269" y="2281"/>
                  </a:cubicBezTo>
                  <a:cubicBezTo>
                    <a:pt x="2869" y="1681"/>
                    <a:pt x="3659" y="1373"/>
                    <a:pt x="4447" y="1373"/>
                  </a:cubicBezTo>
                  <a:cubicBezTo>
                    <a:pt x="4900" y="1373"/>
                    <a:pt x="5352" y="1475"/>
                    <a:pt x="5766" y="1682"/>
                  </a:cubicBezTo>
                  <a:cubicBezTo>
                    <a:pt x="5924" y="1525"/>
                    <a:pt x="6617" y="800"/>
                    <a:pt x="6838" y="706"/>
                  </a:cubicBezTo>
                  <a:cubicBezTo>
                    <a:pt x="6115" y="233"/>
                    <a:pt x="5294" y="1"/>
                    <a:pt x="44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34"/>
          <p:cNvSpPr txBox="1">
            <a:spLocks noGrp="1"/>
          </p:cNvSpPr>
          <p:nvPr>
            <p:ph type="title"/>
          </p:nvPr>
        </p:nvSpPr>
        <p:spPr>
          <a:xfrm>
            <a:off x="813650" y="3284561"/>
            <a:ext cx="2400600" cy="44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Learn</a:t>
            </a:r>
            <a:endParaRPr dirty="0"/>
          </a:p>
        </p:txBody>
      </p:sp>
      <p:sp>
        <p:nvSpPr>
          <p:cNvPr id="241" name="Google Shape;241;p34"/>
          <p:cNvSpPr txBox="1">
            <a:spLocks noGrp="1"/>
          </p:cNvSpPr>
          <p:nvPr>
            <p:ph type="subTitle" idx="1"/>
          </p:nvPr>
        </p:nvSpPr>
        <p:spPr>
          <a:xfrm>
            <a:off x="813650" y="3655636"/>
            <a:ext cx="2400600" cy="6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Get an idea of the type of career or job you want to go into after college.</a:t>
            </a:r>
            <a:endParaRPr dirty="0"/>
          </a:p>
        </p:txBody>
      </p:sp>
      <p:sp>
        <p:nvSpPr>
          <p:cNvPr id="242" name="Google Shape;242;p34"/>
          <p:cNvSpPr txBox="1">
            <a:spLocks noGrp="1"/>
          </p:cNvSpPr>
          <p:nvPr>
            <p:ph type="title" idx="2"/>
          </p:nvPr>
        </p:nvSpPr>
        <p:spPr>
          <a:xfrm>
            <a:off x="3371700" y="3284561"/>
            <a:ext cx="2400600" cy="44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Connect</a:t>
            </a:r>
            <a:endParaRPr dirty="0"/>
          </a:p>
        </p:txBody>
      </p:sp>
      <p:sp>
        <p:nvSpPr>
          <p:cNvPr id="243" name="Google Shape;243;p34"/>
          <p:cNvSpPr txBox="1">
            <a:spLocks noGrp="1"/>
          </p:cNvSpPr>
          <p:nvPr>
            <p:ph type="subTitle" idx="3"/>
          </p:nvPr>
        </p:nvSpPr>
        <p:spPr>
          <a:xfrm>
            <a:off x="3371700" y="3655636"/>
            <a:ext cx="2400600" cy="6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Connect with other professionals in your area of interest and gain a mentor.</a:t>
            </a:r>
            <a:endParaRPr dirty="0"/>
          </a:p>
        </p:txBody>
      </p:sp>
      <p:sp>
        <p:nvSpPr>
          <p:cNvPr id="244" name="Google Shape;244;p34"/>
          <p:cNvSpPr txBox="1">
            <a:spLocks noGrp="1"/>
          </p:cNvSpPr>
          <p:nvPr>
            <p:ph type="title" idx="4"/>
          </p:nvPr>
        </p:nvSpPr>
        <p:spPr>
          <a:xfrm>
            <a:off x="5929750" y="3284561"/>
            <a:ext cx="2400600" cy="44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Grow</a:t>
            </a:r>
            <a:endParaRPr dirty="0"/>
          </a:p>
        </p:txBody>
      </p:sp>
      <p:sp>
        <p:nvSpPr>
          <p:cNvPr id="245" name="Google Shape;245;p34"/>
          <p:cNvSpPr txBox="1">
            <a:spLocks noGrp="1"/>
          </p:cNvSpPr>
          <p:nvPr>
            <p:ph type="subTitle" idx="5"/>
          </p:nvPr>
        </p:nvSpPr>
        <p:spPr>
          <a:xfrm>
            <a:off x="5929750" y="3655636"/>
            <a:ext cx="2400600" cy="6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Grow your experience and knowledge, which will help you build your resume.</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5"/>
          <p:cNvSpPr txBox="1">
            <a:spLocks noGrp="1"/>
          </p:cNvSpPr>
          <p:nvPr>
            <p:ph type="subTitle" idx="1"/>
          </p:nvPr>
        </p:nvSpPr>
        <p:spPr>
          <a:xfrm>
            <a:off x="875200" y="1617050"/>
            <a:ext cx="3956444" cy="44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dirty="0"/>
              <a:t>Some majors allow you to take a course to gain academic credit (3 credits) for your internship.</a:t>
            </a:r>
            <a:endParaRPr sz="1600" dirty="0"/>
          </a:p>
        </p:txBody>
      </p:sp>
      <p:sp>
        <p:nvSpPr>
          <p:cNvPr id="251" name="Google Shape;251;p35"/>
          <p:cNvSpPr txBox="1">
            <a:spLocks noGrp="1"/>
          </p:cNvSpPr>
          <p:nvPr>
            <p:ph type="title"/>
          </p:nvPr>
        </p:nvSpPr>
        <p:spPr>
          <a:xfrm>
            <a:off x="875199" y="391925"/>
            <a:ext cx="4317689" cy="75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Academic Credit Option</a:t>
            </a:r>
            <a:endParaRPr dirty="0"/>
          </a:p>
        </p:txBody>
      </p:sp>
      <p:sp>
        <p:nvSpPr>
          <p:cNvPr id="252" name="Google Shape;252;p35"/>
          <p:cNvSpPr txBox="1">
            <a:spLocks noGrp="1"/>
          </p:cNvSpPr>
          <p:nvPr>
            <p:ph type="body" idx="2"/>
          </p:nvPr>
        </p:nvSpPr>
        <p:spPr>
          <a:xfrm>
            <a:off x="671514" y="2064650"/>
            <a:ext cx="4729162" cy="2403475"/>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accent1"/>
              </a:buClr>
              <a:buSzPts val="1400"/>
              <a:buChar char="●"/>
            </a:pPr>
            <a:r>
              <a:rPr lang="en" dirty="0"/>
              <a:t>Your class is not your internship. You must find a separate internship. </a:t>
            </a:r>
            <a:endParaRPr lang="en-US" dirty="0"/>
          </a:p>
          <a:p>
            <a:pPr marL="457200" lvl="0" indent="-317500" algn="l" rtl="0">
              <a:spcBef>
                <a:spcPts val="1000"/>
              </a:spcBef>
              <a:spcAft>
                <a:spcPts val="0"/>
              </a:spcAft>
              <a:buClr>
                <a:schemeClr val="accent1"/>
              </a:buClr>
              <a:buSzPts val="1400"/>
              <a:buChar char="●"/>
            </a:pPr>
            <a:r>
              <a:rPr lang="en-US" dirty="0"/>
              <a:t>You can still complete an internship even if you are not getting class credit – build your resume that way!</a:t>
            </a:r>
          </a:p>
          <a:p>
            <a:pPr marL="457200" lvl="0" indent="-317500" algn="l" rtl="0">
              <a:spcBef>
                <a:spcPts val="1000"/>
              </a:spcBef>
              <a:spcAft>
                <a:spcPts val="0"/>
              </a:spcAft>
              <a:buClr>
                <a:schemeClr val="accent1"/>
              </a:buClr>
              <a:buSzPts val="1400"/>
              <a:buChar char="●"/>
            </a:pPr>
            <a:r>
              <a:rPr lang="en-US" dirty="0"/>
              <a:t>Each internship class is different so ask the professor that teaches your internship course for more information about the requirements for the course.</a:t>
            </a:r>
          </a:p>
          <a:p>
            <a:pPr marL="457200" lvl="0" indent="-317500" algn="l" rtl="0">
              <a:spcBef>
                <a:spcPts val="1000"/>
              </a:spcBef>
              <a:spcAft>
                <a:spcPts val="0"/>
              </a:spcAft>
              <a:buClr>
                <a:schemeClr val="accent1"/>
              </a:buClr>
              <a:buSzPts val="1400"/>
              <a:buChar char="●"/>
            </a:pPr>
            <a:r>
              <a:rPr lang="en-US" dirty="0"/>
              <a:t>Students planning on taking the class need to be sure their internship can meet the hours requirements for the class. </a:t>
            </a:r>
          </a:p>
        </p:txBody>
      </p:sp>
      <p:pic>
        <p:nvPicPr>
          <p:cNvPr id="253" name="Google Shape;253;p35"/>
          <p:cNvPicPr preferRelativeResize="0"/>
          <p:nvPr/>
        </p:nvPicPr>
        <p:blipFill>
          <a:blip r:embed="rId3">
            <a:grayscl/>
          </a:blip>
          <a:srcRect/>
          <a:stretch/>
        </p:blipFill>
        <p:spPr>
          <a:xfrm>
            <a:off x="5888450" y="1486024"/>
            <a:ext cx="3255549" cy="21714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39"/>
          <p:cNvPicPr preferRelativeResize="0"/>
          <p:nvPr/>
        </p:nvPicPr>
        <p:blipFill>
          <a:blip r:embed="rId3">
            <a:grayscl/>
          </a:blip>
          <a:srcRect/>
          <a:stretch/>
        </p:blipFill>
        <p:spPr>
          <a:xfrm>
            <a:off x="4571998" y="1071563"/>
            <a:ext cx="4571999" cy="3000374"/>
          </a:xfrm>
          <a:prstGeom prst="rect">
            <a:avLst/>
          </a:prstGeom>
          <a:noFill/>
          <a:ln>
            <a:noFill/>
          </a:ln>
        </p:spPr>
      </p:pic>
      <p:sp>
        <p:nvSpPr>
          <p:cNvPr id="278" name="Google Shape;278;p39"/>
          <p:cNvSpPr txBox="1">
            <a:spLocks noGrp="1"/>
          </p:cNvSpPr>
          <p:nvPr>
            <p:ph type="title"/>
          </p:nvPr>
        </p:nvSpPr>
        <p:spPr>
          <a:xfrm>
            <a:off x="1373976" y="1240616"/>
            <a:ext cx="2072400" cy="44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Paid vs Unpaid</a:t>
            </a:r>
            <a:endParaRPr dirty="0"/>
          </a:p>
        </p:txBody>
      </p:sp>
      <p:sp>
        <p:nvSpPr>
          <p:cNvPr id="279" name="Google Shape;279;p39"/>
          <p:cNvSpPr txBox="1">
            <a:spLocks noGrp="1"/>
          </p:cNvSpPr>
          <p:nvPr>
            <p:ph type="subTitle" idx="1"/>
          </p:nvPr>
        </p:nvSpPr>
        <p:spPr>
          <a:xfrm>
            <a:off x="474131" y="1688216"/>
            <a:ext cx="3872089" cy="2567695"/>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Wingdings" panose="05000000000000000000" pitchFamily="2" charset="2"/>
              <a:buChar char="§"/>
            </a:pPr>
            <a:r>
              <a:rPr lang="en-US" sz="1200" dirty="0">
                <a:latin typeface="Work Sans" panose="020B0604020202020204" charset="0"/>
                <a:cs typeface="Calibri" panose="020F0502020204030204" pitchFamily="34" charset="0"/>
              </a:rPr>
              <a:t>Depending on the internship it may be paid or unpaid.</a:t>
            </a:r>
            <a:br>
              <a:rPr lang="en-US" sz="1200" dirty="0">
                <a:latin typeface="Work Sans" panose="020B0604020202020204" charset="0"/>
                <a:cs typeface="Calibri" panose="020F0502020204030204" pitchFamily="34" charset="0"/>
              </a:rPr>
            </a:br>
            <a:endParaRPr lang="en-US" sz="1200" dirty="0">
              <a:latin typeface="Work Sans" panose="020B0604020202020204" charset="0"/>
              <a:cs typeface="Calibri" panose="020F0502020204030204" pitchFamily="34" charset="0"/>
            </a:endParaRPr>
          </a:p>
          <a:p>
            <a:pPr marL="285750" lvl="0" indent="-285750" algn="l" rtl="0">
              <a:spcBef>
                <a:spcPts val="0"/>
              </a:spcBef>
              <a:spcAft>
                <a:spcPts val="0"/>
              </a:spcAft>
              <a:buFont typeface="Wingdings" panose="05000000000000000000" pitchFamily="2" charset="2"/>
              <a:buChar char="§"/>
            </a:pPr>
            <a:r>
              <a:rPr lang="en-US" sz="1200" dirty="0">
                <a:latin typeface="Work Sans" panose="020B0604020202020204" charset="0"/>
                <a:cs typeface="Calibri" panose="020F0502020204030204" pitchFamily="34" charset="0"/>
              </a:rPr>
              <a:t>Certain industries like engineering, IT and hospitality more commonly have paid internships.</a:t>
            </a:r>
            <a:br>
              <a:rPr lang="en-US" sz="1200" dirty="0">
                <a:latin typeface="Work Sans" panose="020B0604020202020204" charset="0"/>
                <a:cs typeface="Calibri" panose="020F0502020204030204" pitchFamily="34" charset="0"/>
              </a:rPr>
            </a:br>
            <a:endParaRPr lang="en-US" sz="1200" dirty="0">
              <a:latin typeface="Work Sans" panose="020B0604020202020204" charset="0"/>
              <a:cs typeface="Calibri" panose="020F0502020204030204" pitchFamily="34" charset="0"/>
            </a:endParaRPr>
          </a:p>
          <a:p>
            <a:pPr marL="285750" lvl="0" indent="-285750" algn="l" rtl="0">
              <a:spcBef>
                <a:spcPts val="0"/>
              </a:spcBef>
              <a:spcAft>
                <a:spcPts val="0"/>
              </a:spcAft>
              <a:buFont typeface="Wingdings" panose="05000000000000000000" pitchFamily="2" charset="2"/>
              <a:buChar char="§"/>
            </a:pPr>
            <a:r>
              <a:rPr lang="en-US" sz="1200" dirty="0">
                <a:latin typeface="Work Sans" panose="020B0604020202020204" charset="0"/>
                <a:cs typeface="Calibri" panose="020F0502020204030204" pitchFamily="34" charset="0"/>
              </a:rPr>
              <a:t>Nonprofits, marketing and communications may have unpaid internships.</a:t>
            </a:r>
            <a:br>
              <a:rPr lang="en-US" sz="1200" dirty="0">
                <a:latin typeface="Work Sans" panose="020B0604020202020204" charset="0"/>
                <a:cs typeface="Calibri" panose="020F0502020204030204" pitchFamily="34" charset="0"/>
              </a:rPr>
            </a:br>
            <a:endParaRPr lang="en-US" sz="1200" dirty="0">
              <a:latin typeface="Work Sans" panose="020B0604020202020204" charset="0"/>
              <a:cs typeface="Calibri" panose="020F0502020204030204" pitchFamily="34" charset="0"/>
            </a:endParaRPr>
          </a:p>
          <a:p>
            <a:pPr marL="285750" lvl="0" indent="-285750" algn="l" rtl="0">
              <a:spcBef>
                <a:spcPts val="0"/>
              </a:spcBef>
              <a:spcAft>
                <a:spcPts val="0"/>
              </a:spcAft>
              <a:buFont typeface="Wingdings" panose="05000000000000000000" pitchFamily="2" charset="2"/>
              <a:buChar char="§"/>
            </a:pPr>
            <a:r>
              <a:rPr lang="en-US" sz="1200" dirty="0">
                <a:latin typeface="Work Sans" panose="020B0604020202020204" charset="0"/>
                <a:cs typeface="Calibri" panose="020F0502020204030204" pitchFamily="34" charset="0"/>
              </a:rPr>
              <a:t>If you need an internship, but also want to work full time think about trying to volunteer or do a mini internship with a company for 3-8 hours a week.</a:t>
            </a:r>
            <a:endParaRPr sz="1200" dirty="0">
              <a:latin typeface="Work Sans" panose="020B0604020202020204" charset="0"/>
              <a:cs typeface="Calibri" panose="020F0502020204030204" pitchFamily="34" charset="0"/>
            </a:endParaRPr>
          </a:p>
          <a:p>
            <a:pPr marL="0" lvl="0" indent="0" algn="ctr" rtl="0">
              <a:spcBef>
                <a:spcPts val="0"/>
              </a:spcBef>
              <a:spcAft>
                <a:spcPts val="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38"/>
          <p:cNvPicPr preferRelativeResize="0"/>
          <p:nvPr/>
        </p:nvPicPr>
        <p:blipFill rotWithShape="1">
          <a:blip r:embed="rId3">
            <a:grayscl/>
            <a:extLst>
              <a:ext uri="{BEBA8EAE-BF5A-486C-A8C5-ECC9F3942E4B}">
                <a14:imgProps xmlns:a14="http://schemas.microsoft.com/office/drawing/2010/main">
                  <a14:imgLayer r:embed="rId4">
                    <a14:imgEffect>
                      <a14:brightnessContrast bright="20000"/>
                    </a14:imgEffect>
                  </a14:imgLayer>
                </a14:imgProps>
              </a:ext>
            </a:extLst>
          </a:blip>
          <a:srcRect l="32204" r="8266"/>
          <a:stretch/>
        </p:blipFill>
        <p:spPr>
          <a:xfrm>
            <a:off x="-71262" y="0"/>
            <a:ext cx="4257675" cy="5143500"/>
          </a:xfrm>
          <a:prstGeom prst="rect">
            <a:avLst/>
          </a:prstGeom>
          <a:noFill/>
          <a:ln>
            <a:noFill/>
          </a:ln>
        </p:spPr>
      </p:pic>
      <p:sp>
        <p:nvSpPr>
          <p:cNvPr id="271" name="Google Shape;271;p38"/>
          <p:cNvSpPr txBox="1">
            <a:spLocks noGrp="1"/>
          </p:cNvSpPr>
          <p:nvPr>
            <p:ph type="title"/>
          </p:nvPr>
        </p:nvSpPr>
        <p:spPr>
          <a:xfrm>
            <a:off x="5586925" y="1624438"/>
            <a:ext cx="2072400" cy="44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What makes a strong internship?</a:t>
            </a:r>
            <a:endParaRPr dirty="0"/>
          </a:p>
        </p:txBody>
      </p:sp>
      <p:sp>
        <p:nvSpPr>
          <p:cNvPr id="272" name="Google Shape;272;p38"/>
          <p:cNvSpPr txBox="1">
            <a:spLocks noGrp="1"/>
          </p:cNvSpPr>
          <p:nvPr>
            <p:ph type="subTitle" idx="1"/>
          </p:nvPr>
        </p:nvSpPr>
        <p:spPr>
          <a:xfrm>
            <a:off x="4718756" y="2256663"/>
            <a:ext cx="3872088" cy="24846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t>
            </a:r>
            <a:r>
              <a:rPr lang="en-US" dirty="0"/>
              <a:t>a</a:t>
            </a:r>
            <a:r>
              <a:rPr lang="en" dirty="0"/>
              <a:t>ke sure to look for a strong internship with great learning opportunities.</a:t>
            </a:r>
          </a:p>
          <a:p>
            <a:pPr marL="0" lvl="0" indent="0" algn="l" rtl="0">
              <a:spcBef>
                <a:spcPts val="0"/>
              </a:spcBef>
              <a:spcAft>
                <a:spcPts val="0"/>
              </a:spcAft>
              <a:buNone/>
            </a:pPr>
            <a:endParaRPr lang="en" dirty="0"/>
          </a:p>
          <a:p>
            <a:pPr marL="285750" lvl="0" indent="-285750" algn="l" rtl="0">
              <a:spcBef>
                <a:spcPts val="0"/>
              </a:spcBef>
              <a:spcAft>
                <a:spcPts val="0"/>
              </a:spcAft>
              <a:buFontTx/>
              <a:buChar char="-"/>
            </a:pPr>
            <a:r>
              <a:rPr lang="en" dirty="0"/>
              <a:t>Internships should have a general job outline or job description.</a:t>
            </a:r>
          </a:p>
          <a:p>
            <a:pPr marL="285750" lvl="0" indent="-285750" algn="l" rtl="0">
              <a:spcBef>
                <a:spcPts val="0"/>
              </a:spcBef>
              <a:spcAft>
                <a:spcPts val="0"/>
              </a:spcAft>
              <a:buFontTx/>
              <a:buChar char="-"/>
            </a:pPr>
            <a:r>
              <a:rPr lang="en" dirty="0"/>
              <a:t>There should be a designated manager that checks in with you.</a:t>
            </a:r>
          </a:p>
          <a:p>
            <a:pPr marL="285750" lvl="0" indent="-285750" algn="l" rtl="0">
              <a:spcBef>
                <a:spcPts val="0"/>
              </a:spcBef>
              <a:spcAft>
                <a:spcPts val="0"/>
              </a:spcAft>
              <a:buFontTx/>
              <a:buChar char="-"/>
            </a:pPr>
            <a:r>
              <a:rPr lang="en" dirty="0"/>
              <a:t>The company should communicate the internship expectations.</a:t>
            </a:r>
          </a:p>
          <a:p>
            <a:pPr marL="285750" lvl="0" indent="-285750" algn="l" rtl="0">
              <a:spcBef>
                <a:spcPts val="0"/>
              </a:spcBef>
              <a:spcAft>
                <a:spcPts val="0"/>
              </a:spcAft>
              <a:buFontTx/>
              <a:buChar char="-"/>
            </a:pPr>
            <a:r>
              <a:rPr lang="en" dirty="0"/>
              <a:t>There should be some educational components to the internship.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3"/>
          <p:cNvSpPr txBox="1">
            <a:spLocks noGrp="1"/>
          </p:cNvSpPr>
          <p:nvPr>
            <p:ph type="title" idx="2"/>
          </p:nvPr>
        </p:nvSpPr>
        <p:spPr>
          <a:xfrm>
            <a:off x="1812750" y="393056"/>
            <a:ext cx="5518500" cy="44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Tips for Finding an Internship</a:t>
            </a:r>
            <a:endParaRPr dirty="0"/>
          </a:p>
        </p:txBody>
      </p:sp>
      <p:sp>
        <p:nvSpPr>
          <p:cNvPr id="333" name="Google Shape;333;p43"/>
          <p:cNvSpPr/>
          <p:nvPr/>
        </p:nvSpPr>
        <p:spPr>
          <a:xfrm>
            <a:off x="1159275" y="1944712"/>
            <a:ext cx="1094100" cy="1094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3"/>
          <p:cNvSpPr/>
          <p:nvPr/>
        </p:nvSpPr>
        <p:spPr>
          <a:xfrm>
            <a:off x="3069725" y="1944712"/>
            <a:ext cx="1094100" cy="1094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3"/>
          <p:cNvSpPr/>
          <p:nvPr/>
        </p:nvSpPr>
        <p:spPr>
          <a:xfrm>
            <a:off x="4980175" y="1944712"/>
            <a:ext cx="1094100" cy="1094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3"/>
          <p:cNvSpPr/>
          <p:nvPr/>
        </p:nvSpPr>
        <p:spPr>
          <a:xfrm>
            <a:off x="6890625" y="1944712"/>
            <a:ext cx="1094100" cy="1094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7" name="Google Shape;337;p43"/>
          <p:cNvGrpSpPr/>
          <p:nvPr/>
        </p:nvGrpSpPr>
        <p:grpSpPr>
          <a:xfrm>
            <a:off x="1443876" y="2334789"/>
            <a:ext cx="421927" cy="419371"/>
            <a:chOff x="-6689825" y="3992050"/>
            <a:chExt cx="293025" cy="291250"/>
          </a:xfrm>
        </p:grpSpPr>
        <p:sp>
          <p:nvSpPr>
            <p:cNvPr id="338" name="Google Shape;338;p43"/>
            <p:cNvSpPr/>
            <p:nvPr/>
          </p:nvSpPr>
          <p:spPr>
            <a:xfrm>
              <a:off x="-6547275" y="3992050"/>
              <a:ext cx="30750" cy="65400"/>
            </a:xfrm>
            <a:custGeom>
              <a:avLst/>
              <a:gdLst/>
              <a:ahLst/>
              <a:cxnLst/>
              <a:rect l="l" t="t" r="r" b="b"/>
              <a:pathLst>
                <a:path w="1230" h="2616" extrusionOk="0">
                  <a:moveTo>
                    <a:pt x="1229" y="1"/>
                  </a:moveTo>
                  <a:cubicBezTo>
                    <a:pt x="757" y="379"/>
                    <a:pt x="284" y="1355"/>
                    <a:pt x="1" y="2616"/>
                  </a:cubicBezTo>
                  <a:lnTo>
                    <a:pt x="1229" y="2616"/>
                  </a:lnTo>
                  <a:lnTo>
                    <a:pt x="12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3"/>
            <p:cNvSpPr/>
            <p:nvPr/>
          </p:nvSpPr>
          <p:spPr>
            <a:xfrm>
              <a:off x="-6547275" y="4143275"/>
              <a:ext cx="30750" cy="64600"/>
            </a:xfrm>
            <a:custGeom>
              <a:avLst/>
              <a:gdLst/>
              <a:ahLst/>
              <a:cxnLst/>
              <a:rect l="l" t="t" r="r" b="b"/>
              <a:pathLst>
                <a:path w="1230" h="2584" extrusionOk="0">
                  <a:moveTo>
                    <a:pt x="1" y="1"/>
                  </a:moveTo>
                  <a:cubicBezTo>
                    <a:pt x="284" y="1261"/>
                    <a:pt x="757" y="2237"/>
                    <a:pt x="1229" y="2584"/>
                  </a:cubicBezTo>
                  <a:lnTo>
                    <a:pt x="12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3"/>
            <p:cNvSpPr/>
            <p:nvPr/>
          </p:nvSpPr>
          <p:spPr>
            <a:xfrm>
              <a:off x="-6551200" y="4073975"/>
              <a:ext cx="34675" cy="51200"/>
            </a:xfrm>
            <a:custGeom>
              <a:avLst/>
              <a:gdLst/>
              <a:ahLst/>
              <a:cxnLst/>
              <a:rect l="l" t="t" r="r" b="b"/>
              <a:pathLst>
                <a:path w="1387" h="2048" extrusionOk="0">
                  <a:moveTo>
                    <a:pt x="63" y="0"/>
                  </a:moveTo>
                  <a:cubicBezTo>
                    <a:pt x="0" y="725"/>
                    <a:pt x="0" y="1355"/>
                    <a:pt x="63" y="2048"/>
                  </a:cubicBezTo>
                  <a:lnTo>
                    <a:pt x="1386" y="2048"/>
                  </a:lnTo>
                  <a:lnTo>
                    <a:pt x="13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3"/>
            <p:cNvSpPr/>
            <p:nvPr/>
          </p:nvSpPr>
          <p:spPr>
            <a:xfrm>
              <a:off x="-6475600" y="3994425"/>
              <a:ext cx="70125" cy="63025"/>
            </a:xfrm>
            <a:custGeom>
              <a:avLst/>
              <a:gdLst/>
              <a:ahLst/>
              <a:cxnLst/>
              <a:rect l="l" t="t" r="r" b="b"/>
              <a:pathLst>
                <a:path w="2805" h="2521" extrusionOk="0">
                  <a:moveTo>
                    <a:pt x="1" y="0"/>
                  </a:moveTo>
                  <a:cubicBezTo>
                    <a:pt x="442" y="630"/>
                    <a:pt x="757" y="1512"/>
                    <a:pt x="946" y="2521"/>
                  </a:cubicBezTo>
                  <a:lnTo>
                    <a:pt x="2805" y="2521"/>
                  </a:lnTo>
                  <a:cubicBezTo>
                    <a:pt x="2301" y="1292"/>
                    <a:pt x="1261" y="34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3"/>
            <p:cNvSpPr/>
            <p:nvPr/>
          </p:nvSpPr>
          <p:spPr>
            <a:xfrm>
              <a:off x="-6449600" y="4073975"/>
              <a:ext cx="52800" cy="51200"/>
            </a:xfrm>
            <a:custGeom>
              <a:avLst/>
              <a:gdLst/>
              <a:ahLst/>
              <a:cxnLst/>
              <a:rect l="l" t="t" r="r" b="b"/>
              <a:pathLst>
                <a:path w="2112" h="2048" extrusionOk="0">
                  <a:moveTo>
                    <a:pt x="0" y="0"/>
                  </a:moveTo>
                  <a:cubicBezTo>
                    <a:pt x="63" y="725"/>
                    <a:pt x="63" y="1355"/>
                    <a:pt x="0" y="2048"/>
                  </a:cubicBezTo>
                  <a:lnTo>
                    <a:pt x="1954" y="2048"/>
                  </a:lnTo>
                  <a:cubicBezTo>
                    <a:pt x="2048" y="1733"/>
                    <a:pt x="2080" y="1386"/>
                    <a:pt x="2080" y="1040"/>
                  </a:cubicBezTo>
                  <a:cubicBezTo>
                    <a:pt x="2111" y="662"/>
                    <a:pt x="2048" y="347"/>
                    <a:pt x="1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3"/>
            <p:cNvSpPr/>
            <p:nvPr/>
          </p:nvSpPr>
          <p:spPr>
            <a:xfrm>
              <a:off x="-6500000" y="3992050"/>
              <a:ext cx="30725" cy="65400"/>
            </a:xfrm>
            <a:custGeom>
              <a:avLst/>
              <a:gdLst/>
              <a:ahLst/>
              <a:cxnLst/>
              <a:rect l="l" t="t" r="r" b="b"/>
              <a:pathLst>
                <a:path w="1229" h="2616" extrusionOk="0">
                  <a:moveTo>
                    <a:pt x="0" y="1"/>
                  </a:moveTo>
                  <a:lnTo>
                    <a:pt x="0" y="2616"/>
                  </a:lnTo>
                  <a:lnTo>
                    <a:pt x="1229" y="2616"/>
                  </a:lnTo>
                  <a:cubicBezTo>
                    <a:pt x="977" y="1355"/>
                    <a:pt x="473" y="37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3"/>
            <p:cNvSpPr/>
            <p:nvPr/>
          </p:nvSpPr>
          <p:spPr>
            <a:xfrm>
              <a:off x="-6500000" y="4143275"/>
              <a:ext cx="30725" cy="64600"/>
            </a:xfrm>
            <a:custGeom>
              <a:avLst/>
              <a:gdLst/>
              <a:ahLst/>
              <a:cxnLst/>
              <a:rect l="l" t="t" r="r" b="b"/>
              <a:pathLst>
                <a:path w="1229" h="2584" extrusionOk="0">
                  <a:moveTo>
                    <a:pt x="0" y="1"/>
                  </a:moveTo>
                  <a:lnTo>
                    <a:pt x="0" y="2584"/>
                  </a:lnTo>
                  <a:cubicBezTo>
                    <a:pt x="473" y="2237"/>
                    <a:pt x="945" y="1261"/>
                    <a:pt x="1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3"/>
            <p:cNvSpPr/>
            <p:nvPr/>
          </p:nvSpPr>
          <p:spPr>
            <a:xfrm>
              <a:off x="-6689825" y="4141700"/>
              <a:ext cx="149675" cy="141600"/>
            </a:xfrm>
            <a:custGeom>
              <a:avLst/>
              <a:gdLst/>
              <a:ahLst/>
              <a:cxnLst/>
              <a:rect l="l" t="t" r="r" b="b"/>
              <a:pathLst>
                <a:path w="5987" h="5664" extrusionOk="0">
                  <a:moveTo>
                    <a:pt x="3182" y="1"/>
                  </a:moveTo>
                  <a:cubicBezTo>
                    <a:pt x="3371" y="442"/>
                    <a:pt x="3623" y="851"/>
                    <a:pt x="3938" y="1198"/>
                  </a:cubicBezTo>
                  <a:lnTo>
                    <a:pt x="3088" y="2017"/>
                  </a:lnTo>
                  <a:cubicBezTo>
                    <a:pt x="2946" y="1946"/>
                    <a:pt x="2791" y="1911"/>
                    <a:pt x="2638" y="1911"/>
                  </a:cubicBezTo>
                  <a:cubicBezTo>
                    <a:pt x="2382" y="1911"/>
                    <a:pt x="2131" y="2009"/>
                    <a:pt x="1954" y="2206"/>
                  </a:cubicBezTo>
                  <a:lnTo>
                    <a:pt x="378" y="3907"/>
                  </a:lnTo>
                  <a:cubicBezTo>
                    <a:pt x="0" y="4317"/>
                    <a:pt x="0" y="4978"/>
                    <a:pt x="378" y="5356"/>
                  </a:cubicBezTo>
                  <a:cubicBezTo>
                    <a:pt x="583" y="5561"/>
                    <a:pt x="851" y="5664"/>
                    <a:pt x="1115" y="5664"/>
                  </a:cubicBezTo>
                  <a:cubicBezTo>
                    <a:pt x="1379" y="5664"/>
                    <a:pt x="1639" y="5561"/>
                    <a:pt x="1828" y="5356"/>
                  </a:cubicBezTo>
                  <a:lnTo>
                    <a:pt x="3403" y="3687"/>
                  </a:lnTo>
                  <a:cubicBezTo>
                    <a:pt x="3718" y="3372"/>
                    <a:pt x="3781" y="2899"/>
                    <a:pt x="3623" y="2521"/>
                  </a:cubicBezTo>
                  <a:lnTo>
                    <a:pt x="4443" y="1702"/>
                  </a:lnTo>
                  <a:cubicBezTo>
                    <a:pt x="4821" y="2111"/>
                    <a:pt x="5388" y="2426"/>
                    <a:pt x="5986" y="2584"/>
                  </a:cubicBezTo>
                  <a:cubicBezTo>
                    <a:pt x="5545" y="1954"/>
                    <a:pt x="5230" y="1040"/>
                    <a:pt x="50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3"/>
            <p:cNvSpPr/>
            <p:nvPr/>
          </p:nvSpPr>
          <p:spPr>
            <a:xfrm>
              <a:off x="-6475600" y="4141700"/>
              <a:ext cx="70125" cy="64600"/>
            </a:xfrm>
            <a:custGeom>
              <a:avLst/>
              <a:gdLst/>
              <a:ahLst/>
              <a:cxnLst/>
              <a:rect l="l" t="t" r="r" b="b"/>
              <a:pathLst>
                <a:path w="2805" h="2584" extrusionOk="0">
                  <a:moveTo>
                    <a:pt x="946" y="1"/>
                  </a:moveTo>
                  <a:cubicBezTo>
                    <a:pt x="757" y="1040"/>
                    <a:pt x="442" y="1954"/>
                    <a:pt x="1" y="2584"/>
                  </a:cubicBezTo>
                  <a:cubicBezTo>
                    <a:pt x="1261" y="2174"/>
                    <a:pt x="2301" y="1229"/>
                    <a:pt x="28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3"/>
            <p:cNvSpPr/>
            <p:nvPr/>
          </p:nvSpPr>
          <p:spPr>
            <a:xfrm>
              <a:off x="-6618950" y="4073975"/>
              <a:ext cx="52025" cy="51200"/>
            </a:xfrm>
            <a:custGeom>
              <a:avLst/>
              <a:gdLst/>
              <a:ahLst/>
              <a:cxnLst/>
              <a:rect l="l" t="t" r="r" b="b"/>
              <a:pathLst>
                <a:path w="2081" h="2048" extrusionOk="0">
                  <a:moveTo>
                    <a:pt x="95" y="0"/>
                  </a:moveTo>
                  <a:cubicBezTo>
                    <a:pt x="32" y="315"/>
                    <a:pt x="1" y="662"/>
                    <a:pt x="1" y="1040"/>
                  </a:cubicBezTo>
                  <a:cubicBezTo>
                    <a:pt x="1" y="1386"/>
                    <a:pt x="32" y="1733"/>
                    <a:pt x="95" y="2048"/>
                  </a:cubicBezTo>
                  <a:lnTo>
                    <a:pt x="2080" y="2048"/>
                  </a:lnTo>
                  <a:cubicBezTo>
                    <a:pt x="1986" y="1355"/>
                    <a:pt x="1986" y="725"/>
                    <a:pt x="20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3"/>
            <p:cNvSpPr/>
            <p:nvPr/>
          </p:nvSpPr>
          <p:spPr>
            <a:xfrm>
              <a:off x="-6610275" y="3992850"/>
              <a:ext cx="70125" cy="63025"/>
            </a:xfrm>
            <a:custGeom>
              <a:avLst/>
              <a:gdLst/>
              <a:ahLst/>
              <a:cxnLst/>
              <a:rect l="l" t="t" r="r" b="b"/>
              <a:pathLst>
                <a:path w="2805" h="2521" extrusionOk="0">
                  <a:moveTo>
                    <a:pt x="2804" y="0"/>
                  </a:moveTo>
                  <a:lnTo>
                    <a:pt x="2804" y="0"/>
                  </a:lnTo>
                  <a:cubicBezTo>
                    <a:pt x="1544" y="410"/>
                    <a:pt x="504" y="1355"/>
                    <a:pt x="0" y="2521"/>
                  </a:cubicBezTo>
                  <a:lnTo>
                    <a:pt x="1859" y="2521"/>
                  </a:lnTo>
                  <a:cubicBezTo>
                    <a:pt x="2017" y="1575"/>
                    <a:pt x="2363" y="693"/>
                    <a:pt x="2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3"/>
            <p:cNvSpPr/>
            <p:nvPr/>
          </p:nvSpPr>
          <p:spPr>
            <a:xfrm>
              <a:off x="-6500000" y="4073975"/>
              <a:ext cx="35450" cy="51200"/>
            </a:xfrm>
            <a:custGeom>
              <a:avLst/>
              <a:gdLst/>
              <a:ahLst/>
              <a:cxnLst/>
              <a:rect l="l" t="t" r="r" b="b"/>
              <a:pathLst>
                <a:path w="1418" h="2048" extrusionOk="0">
                  <a:moveTo>
                    <a:pt x="0" y="0"/>
                  </a:moveTo>
                  <a:lnTo>
                    <a:pt x="0" y="2048"/>
                  </a:lnTo>
                  <a:lnTo>
                    <a:pt x="1292" y="2048"/>
                  </a:lnTo>
                  <a:cubicBezTo>
                    <a:pt x="1418" y="1355"/>
                    <a:pt x="1418" y="725"/>
                    <a:pt x="12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43"/>
          <p:cNvGrpSpPr/>
          <p:nvPr/>
        </p:nvGrpSpPr>
        <p:grpSpPr>
          <a:xfrm>
            <a:off x="3394472" y="2306498"/>
            <a:ext cx="444605" cy="420559"/>
            <a:chOff x="-6338550" y="3272950"/>
            <a:chExt cx="308775" cy="292075"/>
          </a:xfrm>
        </p:grpSpPr>
        <p:sp>
          <p:nvSpPr>
            <p:cNvPr id="351" name="Google Shape;351;p43"/>
            <p:cNvSpPr/>
            <p:nvPr/>
          </p:nvSpPr>
          <p:spPr>
            <a:xfrm>
              <a:off x="-6338550" y="3272950"/>
              <a:ext cx="308775" cy="119750"/>
            </a:xfrm>
            <a:custGeom>
              <a:avLst/>
              <a:gdLst/>
              <a:ahLst/>
              <a:cxnLst/>
              <a:rect l="l" t="t" r="r" b="b"/>
              <a:pathLst>
                <a:path w="12351" h="4790" extrusionOk="0">
                  <a:moveTo>
                    <a:pt x="6144" y="2017"/>
                  </a:moveTo>
                  <a:cubicBezTo>
                    <a:pt x="6333" y="2017"/>
                    <a:pt x="6491" y="2206"/>
                    <a:pt x="6491" y="2395"/>
                  </a:cubicBezTo>
                  <a:cubicBezTo>
                    <a:pt x="6459" y="2584"/>
                    <a:pt x="6333" y="2742"/>
                    <a:pt x="6144" y="2742"/>
                  </a:cubicBezTo>
                  <a:cubicBezTo>
                    <a:pt x="5955" y="2742"/>
                    <a:pt x="5797" y="2584"/>
                    <a:pt x="5797" y="2395"/>
                  </a:cubicBezTo>
                  <a:cubicBezTo>
                    <a:pt x="5797" y="2206"/>
                    <a:pt x="5955" y="2017"/>
                    <a:pt x="6144" y="2017"/>
                  </a:cubicBezTo>
                  <a:close/>
                  <a:moveTo>
                    <a:pt x="6144" y="1"/>
                  </a:moveTo>
                  <a:cubicBezTo>
                    <a:pt x="4789" y="1"/>
                    <a:pt x="3750" y="1040"/>
                    <a:pt x="3750" y="2395"/>
                  </a:cubicBezTo>
                  <a:cubicBezTo>
                    <a:pt x="3750" y="2521"/>
                    <a:pt x="3750" y="2616"/>
                    <a:pt x="3781" y="2742"/>
                  </a:cubicBezTo>
                  <a:lnTo>
                    <a:pt x="1324" y="2742"/>
                  </a:lnTo>
                  <a:cubicBezTo>
                    <a:pt x="1" y="2742"/>
                    <a:pt x="1" y="4790"/>
                    <a:pt x="1324" y="4790"/>
                  </a:cubicBezTo>
                  <a:lnTo>
                    <a:pt x="10996" y="4790"/>
                  </a:lnTo>
                  <a:cubicBezTo>
                    <a:pt x="12351" y="4790"/>
                    <a:pt x="12351" y="2742"/>
                    <a:pt x="10996" y="2742"/>
                  </a:cubicBezTo>
                  <a:lnTo>
                    <a:pt x="8507" y="2742"/>
                  </a:lnTo>
                  <a:cubicBezTo>
                    <a:pt x="8507" y="2616"/>
                    <a:pt x="8538" y="2521"/>
                    <a:pt x="8538" y="2395"/>
                  </a:cubicBezTo>
                  <a:cubicBezTo>
                    <a:pt x="8538" y="1040"/>
                    <a:pt x="7467" y="1"/>
                    <a:pt x="6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3"/>
            <p:cNvSpPr/>
            <p:nvPr/>
          </p:nvSpPr>
          <p:spPr>
            <a:xfrm>
              <a:off x="-6228275" y="3479325"/>
              <a:ext cx="86650" cy="85700"/>
            </a:xfrm>
            <a:custGeom>
              <a:avLst/>
              <a:gdLst/>
              <a:ahLst/>
              <a:cxnLst/>
              <a:rect l="l" t="t" r="r" b="b"/>
              <a:pathLst>
                <a:path w="3466" h="3428" extrusionOk="0">
                  <a:moveTo>
                    <a:pt x="32" y="0"/>
                  </a:moveTo>
                  <a:lnTo>
                    <a:pt x="32" y="3088"/>
                  </a:lnTo>
                  <a:lnTo>
                    <a:pt x="0" y="3088"/>
                  </a:lnTo>
                  <a:cubicBezTo>
                    <a:pt x="0" y="3268"/>
                    <a:pt x="190" y="3428"/>
                    <a:pt x="380" y="3428"/>
                  </a:cubicBezTo>
                  <a:cubicBezTo>
                    <a:pt x="422" y="3428"/>
                    <a:pt x="464" y="3420"/>
                    <a:pt x="504" y="3403"/>
                  </a:cubicBezTo>
                  <a:lnTo>
                    <a:pt x="3277" y="2016"/>
                  </a:lnTo>
                  <a:cubicBezTo>
                    <a:pt x="3371" y="1985"/>
                    <a:pt x="3466" y="1859"/>
                    <a:pt x="3466" y="1701"/>
                  </a:cubicBezTo>
                  <a:lnTo>
                    <a:pt x="34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3"/>
            <p:cNvSpPr/>
            <p:nvPr/>
          </p:nvSpPr>
          <p:spPr>
            <a:xfrm>
              <a:off x="-6292075" y="3410800"/>
              <a:ext cx="212675" cy="50425"/>
            </a:xfrm>
            <a:custGeom>
              <a:avLst/>
              <a:gdLst/>
              <a:ahLst/>
              <a:cxnLst/>
              <a:rect l="l" t="t" r="r" b="b"/>
              <a:pathLst>
                <a:path w="8507" h="2017" extrusionOk="0">
                  <a:moveTo>
                    <a:pt x="0" y="0"/>
                  </a:moveTo>
                  <a:lnTo>
                    <a:pt x="2048" y="2016"/>
                  </a:lnTo>
                  <a:lnTo>
                    <a:pt x="6459" y="2016"/>
                  </a:lnTo>
                  <a:lnTo>
                    <a:pt x="85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354;p43"/>
          <p:cNvGrpSpPr/>
          <p:nvPr/>
        </p:nvGrpSpPr>
        <p:grpSpPr>
          <a:xfrm>
            <a:off x="5336622" y="2301124"/>
            <a:ext cx="421927" cy="419659"/>
            <a:chOff x="-6329100" y="3632100"/>
            <a:chExt cx="293025" cy="291450"/>
          </a:xfrm>
        </p:grpSpPr>
        <p:sp>
          <p:nvSpPr>
            <p:cNvPr id="355" name="Google Shape;355;p43"/>
            <p:cNvSpPr/>
            <p:nvPr/>
          </p:nvSpPr>
          <p:spPr>
            <a:xfrm>
              <a:off x="-6210700" y="3751600"/>
              <a:ext cx="174625" cy="171950"/>
            </a:xfrm>
            <a:custGeom>
              <a:avLst/>
              <a:gdLst/>
              <a:ahLst/>
              <a:cxnLst/>
              <a:rect l="l" t="t" r="r" b="b"/>
              <a:pathLst>
                <a:path w="6985" h="6878" extrusionOk="0">
                  <a:moveTo>
                    <a:pt x="492" y="0"/>
                  </a:moveTo>
                  <a:cubicBezTo>
                    <a:pt x="219" y="0"/>
                    <a:pt x="0" y="235"/>
                    <a:pt x="85" y="545"/>
                  </a:cubicBezTo>
                  <a:lnTo>
                    <a:pt x="1503" y="5712"/>
                  </a:lnTo>
                  <a:cubicBezTo>
                    <a:pt x="1559" y="5882"/>
                    <a:pt x="1707" y="5984"/>
                    <a:pt x="1856" y="5984"/>
                  </a:cubicBezTo>
                  <a:cubicBezTo>
                    <a:pt x="1956" y="5984"/>
                    <a:pt x="2057" y="5939"/>
                    <a:pt x="2133" y="5838"/>
                  </a:cubicBezTo>
                  <a:lnTo>
                    <a:pt x="2889" y="4735"/>
                  </a:lnTo>
                  <a:lnTo>
                    <a:pt x="3739" y="5712"/>
                  </a:lnTo>
                  <a:lnTo>
                    <a:pt x="4622" y="6594"/>
                  </a:lnTo>
                  <a:cubicBezTo>
                    <a:pt x="4811" y="6783"/>
                    <a:pt x="5086" y="6878"/>
                    <a:pt x="5362" y="6878"/>
                  </a:cubicBezTo>
                  <a:cubicBezTo>
                    <a:pt x="5638" y="6878"/>
                    <a:pt x="5913" y="6783"/>
                    <a:pt x="6102" y="6594"/>
                  </a:cubicBezTo>
                  <a:lnTo>
                    <a:pt x="6575" y="6122"/>
                  </a:lnTo>
                  <a:cubicBezTo>
                    <a:pt x="6984" y="5712"/>
                    <a:pt x="6984" y="5113"/>
                    <a:pt x="6575" y="4672"/>
                  </a:cubicBezTo>
                  <a:lnTo>
                    <a:pt x="4811" y="2814"/>
                  </a:lnTo>
                  <a:lnTo>
                    <a:pt x="5913" y="2058"/>
                  </a:lnTo>
                  <a:cubicBezTo>
                    <a:pt x="6134" y="1900"/>
                    <a:pt x="6102" y="1522"/>
                    <a:pt x="5787" y="1427"/>
                  </a:cubicBezTo>
                  <a:lnTo>
                    <a:pt x="589" y="10"/>
                  </a:lnTo>
                  <a:cubicBezTo>
                    <a:pt x="556" y="3"/>
                    <a:pt x="524" y="0"/>
                    <a:pt x="4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3"/>
            <p:cNvSpPr/>
            <p:nvPr/>
          </p:nvSpPr>
          <p:spPr>
            <a:xfrm>
              <a:off x="-6272400" y="3691975"/>
              <a:ext cx="136300" cy="135500"/>
            </a:xfrm>
            <a:custGeom>
              <a:avLst/>
              <a:gdLst/>
              <a:ahLst/>
              <a:cxnLst/>
              <a:rect l="l" t="t" r="r" b="b"/>
              <a:pathLst>
                <a:path w="5452" h="5420" extrusionOk="0">
                  <a:moveTo>
                    <a:pt x="2742" y="0"/>
                  </a:moveTo>
                  <a:cubicBezTo>
                    <a:pt x="1261" y="0"/>
                    <a:pt x="1" y="1229"/>
                    <a:pt x="1" y="2710"/>
                  </a:cubicBezTo>
                  <a:cubicBezTo>
                    <a:pt x="1" y="4127"/>
                    <a:pt x="1041" y="5293"/>
                    <a:pt x="2427" y="5419"/>
                  </a:cubicBezTo>
                  <a:lnTo>
                    <a:pt x="2112" y="4317"/>
                  </a:lnTo>
                  <a:cubicBezTo>
                    <a:pt x="1482" y="4096"/>
                    <a:pt x="1009" y="3466"/>
                    <a:pt x="1009" y="2741"/>
                  </a:cubicBezTo>
                  <a:cubicBezTo>
                    <a:pt x="1041" y="1765"/>
                    <a:pt x="1828" y="1009"/>
                    <a:pt x="2773" y="1009"/>
                  </a:cubicBezTo>
                  <a:cubicBezTo>
                    <a:pt x="3530" y="1009"/>
                    <a:pt x="4128" y="1481"/>
                    <a:pt x="4349" y="2143"/>
                  </a:cubicBezTo>
                  <a:lnTo>
                    <a:pt x="5451" y="2458"/>
                  </a:lnTo>
                  <a:cubicBezTo>
                    <a:pt x="5294" y="1072"/>
                    <a:pt x="4160" y="0"/>
                    <a:pt x="27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3"/>
            <p:cNvSpPr/>
            <p:nvPr/>
          </p:nvSpPr>
          <p:spPr>
            <a:xfrm>
              <a:off x="-6329100" y="3632100"/>
              <a:ext cx="257575" cy="256025"/>
            </a:xfrm>
            <a:custGeom>
              <a:avLst/>
              <a:gdLst/>
              <a:ahLst/>
              <a:cxnLst/>
              <a:rect l="l" t="t" r="r" b="b"/>
              <a:pathLst>
                <a:path w="10303" h="10241" extrusionOk="0">
                  <a:moveTo>
                    <a:pt x="5136" y="1"/>
                  </a:moveTo>
                  <a:cubicBezTo>
                    <a:pt x="2301" y="1"/>
                    <a:pt x="1" y="2269"/>
                    <a:pt x="1" y="5105"/>
                  </a:cubicBezTo>
                  <a:cubicBezTo>
                    <a:pt x="1" y="7972"/>
                    <a:pt x="2332" y="10240"/>
                    <a:pt x="5136" y="10240"/>
                  </a:cubicBezTo>
                  <a:cubicBezTo>
                    <a:pt x="5262" y="10240"/>
                    <a:pt x="5356" y="10240"/>
                    <a:pt x="5451" y="10177"/>
                  </a:cubicBezTo>
                  <a:lnTo>
                    <a:pt x="4978" y="8444"/>
                  </a:lnTo>
                  <a:cubicBezTo>
                    <a:pt x="4959" y="8445"/>
                    <a:pt x="4940" y="8445"/>
                    <a:pt x="4921" y="8445"/>
                  </a:cubicBezTo>
                  <a:cubicBezTo>
                    <a:pt x="3089" y="8445"/>
                    <a:pt x="1639" y="6945"/>
                    <a:pt x="1639" y="5105"/>
                  </a:cubicBezTo>
                  <a:cubicBezTo>
                    <a:pt x="1639" y="3214"/>
                    <a:pt x="3151" y="1702"/>
                    <a:pt x="5073" y="1702"/>
                  </a:cubicBezTo>
                  <a:cubicBezTo>
                    <a:pt x="6900" y="1702"/>
                    <a:pt x="8412" y="3151"/>
                    <a:pt x="8475" y="4979"/>
                  </a:cubicBezTo>
                  <a:lnTo>
                    <a:pt x="10208" y="5451"/>
                  </a:lnTo>
                  <a:cubicBezTo>
                    <a:pt x="10303" y="4002"/>
                    <a:pt x="9799" y="2553"/>
                    <a:pt x="8759" y="1482"/>
                  </a:cubicBezTo>
                  <a:cubicBezTo>
                    <a:pt x="7782" y="505"/>
                    <a:pt x="6522" y="1"/>
                    <a:pt x="5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43"/>
          <p:cNvGrpSpPr/>
          <p:nvPr/>
        </p:nvGrpSpPr>
        <p:grpSpPr>
          <a:xfrm>
            <a:off x="7227270" y="2282524"/>
            <a:ext cx="420811" cy="418507"/>
            <a:chOff x="-5971525" y="3273750"/>
            <a:chExt cx="292250" cy="290650"/>
          </a:xfrm>
        </p:grpSpPr>
        <p:sp>
          <p:nvSpPr>
            <p:cNvPr id="359" name="Google Shape;359;p43"/>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3"/>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1" name="Google Shape;361;p43"/>
          <p:cNvSpPr txBox="1">
            <a:spLocks noGrp="1"/>
          </p:cNvSpPr>
          <p:nvPr>
            <p:ph type="title"/>
          </p:nvPr>
        </p:nvSpPr>
        <p:spPr>
          <a:xfrm>
            <a:off x="867225" y="3284550"/>
            <a:ext cx="1678200" cy="44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Start Looking Early</a:t>
            </a:r>
            <a:endParaRPr sz="1600" dirty="0"/>
          </a:p>
        </p:txBody>
      </p:sp>
      <p:sp>
        <p:nvSpPr>
          <p:cNvPr id="362" name="Google Shape;362;p43"/>
          <p:cNvSpPr txBox="1">
            <a:spLocks noGrp="1"/>
          </p:cNvSpPr>
          <p:nvPr>
            <p:ph type="subTitle" idx="1"/>
          </p:nvPr>
        </p:nvSpPr>
        <p:spPr>
          <a:xfrm>
            <a:off x="867225" y="3655625"/>
            <a:ext cx="1678200" cy="6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Create an account in JobCat and search online.</a:t>
            </a:r>
            <a:endParaRPr dirty="0"/>
          </a:p>
        </p:txBody>
      </p:sp>
      <p:sp>
        <p:nvSpPr>
          <p:cNvPr id="363" name="Google Shape;363;p43"/>
          <p:cNvSpPr txBox="1">
            <a:spLocks noGrp="1"/>
          </p:cNvSpPr>
          <p:nvPr>
            <p:ph type="title" idx="3"/>
          </p:nvPr>
        </p:nvSpPr>
        <p:spPr>
          <a:xfrm>
            <a:off x="2545426" y="3284550"/>
            <a:ext cx="2026574" cy="44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Start Networking Early</a:t>
            </a:r>
            <a:endParaRPr sz="1600" dirty="0"/>
          </a:p>
        </p:txBody>
      </p:sp>
      <p:sp>
        <p:nvSpPr>
          <p:cNvPr id="364" name="Google Shape;364;p43"/>
          <p:cNvSpPr txBox="1">
            <a:spLocks noGrp="1"/>
          </p:cNvSpPr>
          <p:nvPr>
            <p:ph type="subTitle" idx="4"/>
          </p:nvPr>
        </p:nvSpPr>
        <p:spPr>
          <a:xfrm>
            <a:off x="2777674" y="3655625"/>
            <a:ext cx="1794325" cy="6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Attend career fairs and campus events to meet employers.</a:t>
            </a:r>
            <a:endParaRPr dirty="0"/>
          </a:p>
        </p:txBody>
      </p:sp>
      <p:sp>
        <p:nvSpPr>
          <p:cNvPr id="365" name="Google Shape;365;p43"/>
          <p:cNvSpPr txBox="1">
            <a:spLocks noGrp="1"/>
          </p:cNvSpPr>
          <p:nvPr>
            <p:ph type="title" idx="5"/>
          </p:nvPr>
        </p:nvSpPr>
        <p:spPr>
          <a:xfrm>
            <a:off x="4677293" y="3284550"/>
            <a:ext cx="1678200" cy="44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Visit the Career Center</a:t>
            </a:r>
            <a:endParaRPr sz="1600" dirty="0"/>
          </a:p>
        </p:txBody>
      </p:sp>
      <p:sp>
        <p:nvSpPr>
          <p:cNvPr id="366" name="Google Shape;366;p43"/>
          <p:cNvSpPr txBox="1">
            <a:spLocks noGrp="1"/>
          </p:cNvSpPr>
          <p:nvPr>
            <p:ph type="subTitle" idx="6"/>
          </p:nvPr>
        </p:nvSpPr>
        <p:spPr>
          <a:xfrm>
            <a:off x="4688125" y="3655625"/>
            <a:ext cx="1678200" cy="6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Visit the CCPD to create your resume and cover letter.</a:t>
            </a:r>
            <a:endParaRPr dirty="0"/>
          </a:p>
        </p:txBody>
      </p:sp>
      <p:sp>
        <p:nvSpPr>
          <p:cNvPr id="367" name="Google Shape;367;p43"/>
          <p:cNvSpPr txBox="1">
            <a:spLocks noGrp="1"/>
          </p:cNvSpPr>
          <p:nvPr>
            <p:ph type="title" idx="7"/>
          </p:nvPr>
        </p:nvSpPr>
        <p:spPr>
          <a:xfrm>
            <a:off x="6460786" y="3152824"/>
            <a:ext cx="2083139" cy="44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Know your options</a:t>
            </a:r>
            <a:endParaRPr sz="1600" dirty="0"/>
          </a:p>
        </p:txBody>
      </p:sp>
      <p:sp>
        <p:nvSpPr>
          <p:cNvPr id="368" name="Google Shape;368;p43"/>
          <p:cNvSpPr txBox="1">
            <a:spLocks noGrp="1"/>
          </p:cNvSpPr>
          <p:nvPr>
            <p:ph type="subTitle" idx="8"/>
          </p:nvPr>
        </p:nvSpPr>
        <p:spPr>
          <a:xfrm>
            <a:off x="6659268" y="3518868"/>
            <a:ext cx="1678200" cy="6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Do you need to stay local, find a paid internship, how many hours can you work?</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39"/>
          <p:cNvPicPr preferRelativeResize="0"/>
          <p:nvPr/>
        </p:nvPicPr>
        <p:blipFill rotWithShape="1">
          <a:blip r:embed="rId3">
            <a:grayscl/>
            <a:extLst>
              <a:ext uri="{BEBA8EAE-BF5A-486C-A8C5-ECC9F3942E4B}">
                <a14:imgProps xmlns:a14="http://schemas.microsoft.com/office/drawing/2010/main">
                  <a14:imgLayer r:embed="rId4">
                    <a14:imgEffect>
                      <a14:sharpenSoften amount="25000"/>
                    </a14:imgEffect>
                  </a14:imgLayer>
                </a14:imgProps>
              </a:ext>
            </a:extLst>
          </a:blip>
          <a:srcRect b="45556"/>
          <a:stretch/>
        </p:blipFill>
        <p:spPr>
          <a:xfrm>
            <a:off x="4981578" y="979576"/>
            <a:ext cx="4162422" cy="3184348"/>
          </a:xfrm>
          <a:prstGeom prst="rect">
            <a:avLst/>
          </a:prstGeom>
          <a:noFill/>
          <a:ln>
            <a:noFill/>
          </a:ln>
        </p:spPr>
      </p:pic>
      <p:sp>
        <p:nvSpPr>
          <p:cNvPr id="278" name="Google Shape;278;p39"/>
          <p:cNvSpPr txBox="1">
            <a:spLocks noGrp="1"/>
          </p:cNvSpPr>
          <p:nvPr>
            <p:ph type="title"/>
          </p:nvPr>
        </p:nvSpPr>
        <p:spPr>
          <a:xfrm>
            <a:off x="1373976" y="1240616"/>
            <a:ext cx="2072400" cy="44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Stand Out at Your Internship</a:t>
            </a:r>
            <a:endParaRPr dirty="0"/>
          </a:p>
        </p:txBody>
      </p:sp>
      <p:sp>
        <p:nvSpPr>
          <p:cNvPr id="279" name="Google Shape;279;p39"/>
          <p:cNvSpPr txBox="1">
            <a:spLocks noGrp="1"/>
          </p:cNvSpPr>
          <p:nvPr>
            <p:ph type="subTitle" idx="1"/>
          </p:nvPr>
        </p:nvSpPr>
        <p:spPr>
          <a:xfrm>
            <a:off x="474131" y="1688216"/>
            <a:ext cx="3872089" cy="2567695"/>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Wingdings" panose="05000000000000000000" pitchFamily="2" charset="2"/>
              <a:buChar char="§"/>
            </a:pPr>
            <a:r>
              <a:rPr lang="en-US" sz="1200" dirty="0">
                <a:latin typeface="Work Sans" panose="020B0604020202020204" charset="0"/>
                <a:cs typeface="Calibri" panose="020F0502020204030204" pitchFamily="34" charset="0"/>
              </a:rPr>
              <a:t>Volunteer to take on additional projects or offer help in areas you see fit.</a:t>
            </a:r>
            <a:br>
              <a:rPr lang="en-US" sz="1200" dirty="0">
                <a:latin typeface="Work Sans" panose="020B0604020202020204" charset="0"/>
                <a:cs typeface="Calibri" panose="020F0502020204030204" pitchFamily="34" charset="0"/>
              </a:rPr>
            </a:br>
            <a:endParaRPr lang="en-US" sz="1200" dirty="0">
              <a:latin typeface="Work Sans" panose="020B0604020202020204" charset="0"/>
              <a:cs typeface="Calibri" panose="020F0502020204030204" pitchFamily="34" charset="0"/>
            </a:endParaRPr>
          </a:p>
          <a:p>
            <a:pPr marL="285750" lvl="0" indent="-285750" algn="l" rtl="0">
              <a:spcBef>
                <a:spcPts val="0"/>
              </a:spcBef>
              <a:spcAft>
                <a:spcPts val="0"/>
              </a:spcAft>
              <a:buFont typeface="Wingdings" panose="05000000000000000000" pitchFamily="2" charset="2"/>
              <a:buChar char="§"/>
            </a:pPr>
            <a:r>
              <a:rPr lang="en-US" sz="1200" dirty="0">
                <a:latin typeface="Work Sans" panose="020B0604020202020204" charset="0"/>
                <a:cs typeface="Calibri" panose="020F0502020204030204" pitchFamily="34" charset="0"/>
              </a:rPr>
              <a:t>Communicate out what you are working on with your supervisor. Send weekly recap emails.</a:t>
            </a:r>
          </a:p>
          <a:p>
            <a:pPr marL="285750" lvl="0" indent="-285750" algn="l" rtl="0">
              <a:spcBef>
                <a:spcPts val="0"/>
              </a:spcBef>
              <a:spcAft>
                <a:spcPts val="0"/>
              </a:spcAft>
              <a:buFont typeface="Wingdings" panose="05000000000000000000" pitchFamily="2" charset="2"/>
              <a:buChar char="§"/>
            </a:pPr>
            <a:endParaRPr lang="en-US" sz="1200" dirty="0">
              <a:latin typeface="Work Sans" panose="020B0604020202020204" charset="0"/>
              <a:cs typeface="Calibri" panose="020F0502020204030204" pitchFamily="34" charset="0"/>
            </a:endParaRPr>
          </a:p>
          <a:p>
            <a:pPr marL="285750" lvl="0" indent="-285750" algn="l" rtl="0">
              <a:spcBef>
                <a:spcPts val="0"/>
              </a:spcBef>
              <a:spcAft>
                <a:spcPts val="0"/>
              </a:spcAft>
              <a:buFont typeface="Wingdings" panose="05000000000000000000" pitchFamily="2" charset="2"/>
              <a:buChar char="§"/>
            </a:pPr>
            <a:r>
              <a:rPr lang="en-US" sz="1200" dirty="0">
                <a:latin typeface="Work Sans" panose="020B0604020202020204" charset="0"/>
                <a:cs typeface="Calibri" panose="020F0502020204030204" pitchFamily="34" charset="0"/>
              </a:rPr>
              <a:t>Ask your managers to help you see areas for growth or development in your work / career.</a:t>
            </a:r>
            <a:br>
              <a:rPr lang="en-US" sz="1200" dirty="0">
                <a:latin typeface="Work Sans" panose="020B0604020202020204" charset="0"/>
                <a:cs typeface="Calibri" panose="020F0502020204030204" pitchFamily="34" charset="0"/>
              </a:rPr>
            </a:br>
            <a:endParaRPr lang="en-US" sz="1200" dirty="0">
              <a:latin typeface="Work Sans" panose="020B0604020202020204" charset="0"/>
              <a:cs typeface="Calibri" panose="020F0502020204030204" pitchFamily="34" charset="0"/>
            </a:endParaRPr>
          </a:p>
          <a:p>
            <a:pPr marL="285750" lvl="0" indent="-285750" algn="l" rtl="0">
              <a:spcBef>
                <a:spcPts val="0"/>
              </a:spcBef>
              <a:spcAft>
                <a:spcPts val="0"/>
              </a:spcAft>
              <a:buFont typeface="Wingdings" panose="05000000000000000000" pitchFamily="2" charset="2"/>
              <a:buChar char="§"/>
            </a:pPr>
            <a:r>
              <a:rPr lang="en-US" sz="1200" dirty="0">
                <a:latin typeface="Work Sans" panose="020B0604020202020204" charset="0"/>
                <a:cs typeface="Calibri" panose="020F0502020204030204" pitchFamily="34" charset="0"/>
              </a:rPr>
              <a:t>Be on time to work and meet deadlines. Communicate early (2 – 3 weeks in advance) if you do not think you can meet a deadline.</a:t>
            </a:r>
            <a:endParaRPr sz="1200" dirty="0">
              <a:latin typeface="Work Sans" panose="020B0604020202020204" charset="0"/>
              <a:cs typeface="Calibri" panose="020F0502020204030204" pitchFamily="34" charset="0"/>
            </a:endParaRPr>
          </a:p>
          <a:p>
            <a:pPr marL="0" lvl="0" indent="0" algn="ctr" rtl="0">
              <a:spcBef>
                <a:spcPts val="0"/>
              </a:spcBef>
              <a:spcAft>
                <a:spcPts val="0"/>
              </a:spcAft>
              <a:buNone/>
            </a:pPr>
            <a:endParaRPr dirty="0"/>
          </a:p>
        </p:txBody>
      </p:sp>
    </p:spTree>
    <p:extLst>
      <p:ext uri="{BB962C8B-B14F-4D97-AF65-F5344CB8AC3E}">
        <p14:creationId xmlns:p14="http://schemas.microsoft.com/office/powerpoint/2010/main" val="132219594"/>
      </p:ext>
    </p:extLst>
  </p:cSld>
  <p:clrMapOvr>
    <a:masterClrMapping/>
  </p:clrMapOvr>
</p:sld>
</file>

<file path=ppt/theme/theme1.xml><?xml version="1.0" encoding="utf-8"?>
<a:theme xmlns:a="http://schemas.openxmlformats.org/drawingml/2006/main" name="Simple Project">
  <a:themeElements>
    <a:clrScheme name="Simple Light">
      <a:dk1>
        <a:srgbClr val="000000"/>
      </a:dk1>
      <a:lt1>
        <a:srgbClr val="FFFFFF"/>
      </a:lt1>
      <a:dk2>
        <a:srgbClr val="44CCC0"/>
      </a:dk2>
      <a:lt2>
        <a:srgbClr val="EEEEEE"/>
      </a:lt2>
      <a:accent1>
        <a:srgbClr val="44CCC0"/>
      </a:accent1>
      <a:accent2>
        <a:srgbClr val="212121"/>
      </a:accent2>
      <a:accent3>
        <a:srgbClr val="EFEFEF"/>
      </a:accent3>
      <a:accent4>
        <a:srgbClr val="CCCCCC"/>
      </a:accent4>
      <a:accent5>
        <a:srgbClr val="ACECE7"/>
      </a:accent5>
      <a:accent6>
        <a:srgbClr val="7A7A7A"/>
      </a:accent6>
      <a:hlink>
        <a:srgbClr val="212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1004</Words>
  <Application>Microsoft Office PowerPoint</Application>
  <PresentationFormat>On-screen Show (16:9)</PresentationFormat>
  <Paragraphs>66</Paragraphs>
  <Slides>11</Slides>
  <Notes>10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Wingdings</vt:lpstr>
      <vt:lpstr>Calibri</vt:lpstr>
      <vt:lpstr>Work Sans</vt:lpstr>
      <vt:lpstr>Work Sans Regular</vt:lpstr>
      <vt:lpstr>Simple Project</vt:lpstr>
      <vt:lpstr>What Is An Internship? </vt:lpstr>
      <vt:lpstr>PowerPoint Presentation</vt:lpstr>
      <vt:lpstr>Internships</vt:lpstr>
      <vt:lpstr>Reasons Why Internships Are Important</vt:lpstr>
      <vt:lpstr>Academic Credit Option</vt:lpstr>
      <vt:lpstr>Paid vs Unpaid</vt:lpstr>
      <vt:lpstr>What makes a strong internship?</vt:lpstr>
      <vt:lpstr>Tips for Finding an Internship</vt:lpstr>
      <vt:lpstr>Stand Out at Your Internship</vt:lpstr>
      <vt:lpstr>Requirements &amp; Tips – [Insert Major Here]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An Internship?</dc:title>
  <dc:creator>Megan Collins</dc:creator>
  <cp:lastModifiedBy>Courtney Gauthier</cp:lastModifiedBy>
  <cp:revision>6</cp:revision>
  <dcterms:modified xsi:type="dcterms:W3CDTF">2020-10-14T18:14:45Z</dcterms:modified>
</cp:coreProperties>
</file>