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181" r:id="rId1"/>
  </p:sldMasterIdLst>
  <p:notesMasterIdLst>
    <p:notesMasterId r:id="rId73"/>
  </p:notesMasterIdLst>
  <p:handoutMasterIdLst>
    <p:handoutMasterId r:id="rId74"/>
  </p:handoutMasterIdLst>
  <p:sldIdLst>
    <p:sldId id="344" r:id="rId2"/>
    <p:sldId id="306" r:id="rId3"/>
    <p:sldId id="309" r:id="rId4"/>
    <p:sldId id="274" r:id="rId5"/>
    <p:sldId id="345" r:id="rId6"/>
    <p:sldId id="346" r:id="rId7"/>
    <p:sldId id="506" r:id="rId8"/>
    <p:sldId id="497" r:id="rId9"/>
    <p:sldId id="261" r:id="rId10"/>
    <p:sldId id="262" r:id="rId11"/>
    <p:sldId id="258" r:id="rId12"/>
    <p:sldId id="265" r:id="rId13"/>
    <p:sldId id="463" r:id="rId14"/>
    <p:sldId id="285" r:id="rId15"/>
    <p:sldId id="311" r:id="rId16"/>
    <p:sldId id="312" r:id="rId17"/>
    <p:sldId id="313" r:id="rId18"/>
    <p:sldId id="335" r:id="rId19"/>
    <p:sldId id="336" r:id="rId20"/>
    <p:sldId id="314" r:id="rId21"/>
    <p:sldId id="315" r:id="rId22"/>
    <p:sldId id="347" r:id="rId23"/>
    <p:sldId id="259" r:id="rId24"/>
    <p:sldId id="317" r:id="rId25"/>
    <p:sldId id="318" r:id="rId26"/>
    <p:sldId id="349" r:id="rId27"/>
    <p:sldId id="319" r:id="rId28"/>
    <p:sldId id="341" r:id="rId29"/>
    <p:sldId id="305" r:id="rId30"/>
    <p:sldId id="279" r:id="rId31"/>
    <p:sldId id="350" r:id="rId32"/>
    <p:sldId id="351" r:id="rId33"/>
    <p:sldId id="348" r:id="rId34"/>
    <p:sldId id="352" r:id="rId35"/>
    <p:sldId id="354" r:id="rId36"/>
    <p:sldId id="355" r:id="rId37"/>
    <p:sldId id="356" r:id="rId38"/>
    <p:sldId id="357" r:id="rId39"/>
    <p:sldId id="358" r:id="rId40"/>
    <p:sldId id="507" r:id="rId41"/>
    <p:sldId id="362" r:id="rId42"/>
    <p:sldId id="456" r:id="rId43"/>
    <p:sldId id="459" r:id="rId44"/>
    <p:sldId id="414" r:id="rId45"/>
    <p:sldId id="503" r:id="rId46"/>
    <p:sldId id="365" r:id="rId47"/>
    <p:sldId id="464" r:id="rId48"/>
    <p:sldId id="465" r:id="rId49"/>
    <p:sldId id="490" r:id="rId50"/>
    <p:sldId id="499" r:id="rId51"/>
    <p:sldId id="491" r:id="rId52"/>
    <p:sldId id="468" r:id="rId53"/>
    <p:sldId id="469" r:id="rId54"/>
    <p:sldId id="505" r:id="rId55"/>
    <p:sldId id="474" r:id="rId56"/>
    <p:sldId id="475" r:id="rId57"/>
    <p:sldId id="501" r:id="rId58"/>
    <p:sldId id="500" r:id="rId59"/>
    <p:sldId id="478" r:id="rId60"/>
    <p:sldId id="479" r:id="rId61"/>
    <p:sldId id="480" r:id="rId62"/>
    <p:sldId id="504" r:id="rId63"/>
    <p:sldId id="492" r:id="rId64"/>
    <p:sldId id="452" r:id="rId65"/>
    <p:sldId id="353" r:id="rId66"/>
    <p:sldId id="411" r:id="rId67"/>
    <p:sldId id="320" r:id="rId68"/>
    <p:sldId id="324" r:id="rId69"/>
    <p:sldId id="275" r:id="rId70"/>
    <p:sldId id="295" r:id="rId71"/>
    <p:sldId id="325" r:id="rId72"/>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C70533"/>
    <a:srgbClr val="800080"/>
    <a:srgbClr val="CC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134" autoAdjust="0"/>
  </p:normalViewPr>
  <p:slideViewPr>
    <p:cSldViewPr>
      <p:cViewPr varScale="1">
        <p:scale>
          <a:sx n="72" d="100"/>
          <a:sy n="72" d="100"/>
        </p:scale>
        <p:origin x="15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30975" y="8896350"/>
            <a:ext cx="407988" cy="307975"/>
          </a:xfrm>
          <a:prstGeom prst="rect">
            <a:avLst/>
          </a:prstGeom>
          <a:noFill/>
          <a:ln w="9525">
            <a:noFill/>
            <a:miter lim="800000"/>
            <a:headEnd/>
            <a:tailEnd/>
          </a:ln>
        </p:spPr>
        <p:txBody>
          <a:bodyPr wrap="none" lIns="92203" tIns="45293" rIns="92203" bIns="45293" anchor="ctr">
            <a:spAutoFit/>
          </a:bodyPr>
          <a:lstStyle/>
          <a:p>
            <a:pPr algn="r" defTabSz="931863">
              <a:defRPr/>
            </a:pPr>
            <a:fld id="{24534B8B-93E6-4E50-8769-F06598EF11A9}" type="slidenum">
              <a:rPr lang="en-US" sz="1400" i="1">
                <a:latin typeface="Arial" charset="0"/>
              </a:rPr>
              <a:pPr algn="r" defTabSz="931863">
                <a:defRPr/>
              </a:pPr>
              <a:t>‹#›</a:t>
            </a:fld>
            <a:endParaRPr lang="en-US" sz="1400" i="1" dirty="0">
              <a:latin typeface="Arial" charset="0"/>
            </a:endParaRPr>
          </a:p>
        </p:txBody>
      </p:sp>
    </p:spTree>
    <p:extLst>
      <p:ext uri="{BB962C8B-B14F-4D97-AF65-F5344CB8AC3E}">
        <p14:creationId xmlns:p14="http://schemas.microsoft.com/office/powerpoint/2010/main" val="1797009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2203" tIns="45293" rIns="92203" bIns="45293"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5" name="Rectangle 3"/>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71438" y="93663"/>
            <a:ext cx="2351087" cy="304800"/>
          </a:xfrm>
          <a:prstGeom prst="rect">
            <a:avLst/>
          </a:prstGeom>
          <a:noFill/>
          <a:ln w="9525">
            <a:noFill/>
            <a:miter lim="800000"/>
            <a:headEnd/>
            <a:tailEnd/>
          </a:ln>
        </p:spPr>
        <p:txBody>
          <a:bodyPr wrap="none" lIns="92203" tIns="45293" rIns="92203" bIns="45293" anchor="ctr">
            <a:spAutoFit/>
          </a:bodyPr>
          <a:lstStyle/>
          <a:p>
            <a:pPr defTabSz="931863">
              <a:defRPr/>
            </a:pPr>
            <a:r>
              <a:rPr lang="en-US" sz="1400" i="1" dirty="0">
                <a:latin typeface="Arial" charset="0"/>
              </a:rPr>
              <a:t>ECU PURCHASING CARD</a:t>
            </a:r>
          </a:p>
        </p:txBody>
      </p:sp>
      <p:sp>
        <p:nvSpPr>
          <p:cNvPr id="2053" name="Rectangle 5"/>
          <p:cNvSpPr>
            <a:spLocks noChangeArrowheads="1"/>
          </p:cNvSpPr>
          <p:nvPr/>
        </p:nvSpPr>
        <p:spPr bwMode="auto">
          <a:xfrm>
            <a:off x="71438" y="8897938"/>
            <a:ext cx="1069975" cy="304800"/>
          </a:xfrm>
          <a:prstGeom prst="rect">
            <a:avLst/>
          </a:prstGeom>
          <a:noFill/>
          <a:ln w="9525">
            <a:noFill/>
            <a:miter lim="800000"/>
            <a:headEnd/>
            <a:tailEnd/>
          </a:ln>
        </p:spPr>
        <p:txBody>
          <a:bodyPr wrap="none" lIns="92203" tIns="45293" rIns="92203" bIns="45293" anchor="ctr">
            <a:spAutoFit/>
          </a:bodyPr>
          <a:lstStyle/>
          <a:p>
            <a:pPr defTabSz="931863">
              <a:defRPr/>
            </a:pPr>
            <a:fld id="{B0EC901A-FEF6-4CF9-BD1B-5FBDA5A84495}" type="datetime1">
              <a:rPr lang="en-US" sz="1400" i="1">
                <a:latin typeface="Arial" charset="0"/>
              </a:rPr>
              <a:pPr defTabSz="931863">
                <a:defRPr/>
              </a:pPr>
              <a:t>11/23/2020</a:t>
            </a:fld>
            <a:endParaRPr lang="en-US" sz="1400" i="1" dirty="0">
              <a:latin typeface="Arial" charset="0"/>
            </a:endParaRPr>
          </a:p>
        </p:txBody>
      </p:sp>
      <p:sp>
        <p:nvSpPr>
          <p:cNvPr id="2054" name="Rectangle 6"/>
          <p:cNvSpPr>
            <a:spLocks noChangeArrowheads="1"/>
          </p:cNvSpPr>
          <p:nvPr/>
        </p:nvSpPr>
        <p:spPr bwMode="auto">
          <a:xfrm>
            <a:off x="6538913" y="8897938"/>
            <a:ext cx="400050" cy="304800"/>
          </a:xfrm>
          <a:prstGeom prst="rect">
            <a:avLst/>
          </a:prstGeom>
          <a:noFill/>
          <a:ln w="9525">
            <a:noFill/>
            <a:miter lim="800000"/>
            <a:headEnd/>
            <a:tailEnd/>
          </a:ln>
        </p:spPr>
        <p:txBody>
          <a:bodyPr wrap="none" lIns="92203" tIns="45293" rIns="92203" bIns="45293" anchor="ctr">
            <a:spAutoFit/>
          </a:bodyPr>
          <a:lstStyle/>
          <a:p>
            <a:pPr algn="r" defTabSz="931863">
              <a:defRPr/>
            </a:pPr>
            <a:fld id="{F93CFC03-367C-4209-821B-E17DE9BE71FF}" type="slidenum">
              <a:rPr lang="en-US" sz="1400" i="1">
                <a:latin typeface="Arial" charset="0"/>
              </a:rPr>
              <a:pPr algn="r" defTabSz="931863">
                <a:defRPr/>
              </a:pPr>
              <a:t>‹#›</a:t>
            </a:fld>
            <a:endParaRPr lang="en-US" sz="1400" i="1" dirty="0">
              <a:latin typeface="Arial" charset="0"/>
            </a:endParaRPr>
          </a:p>
        </p:txBody>
      </p:sp>
    </p:spTree>
    <p:extLst>
      <p:ext uri="{BB962C8B-B14F-4D97-AF65-F5344CB8AC3E}">
        <p14:creationId xmlns:p14="http://schemas.microsoft.com/office/powerpoint/2010/main" val="1369589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23270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cap="flat"/>
        </p:spPr>
      </p:sp>
      <p:sp>
        <p:nvSpPr>
          <p:cNvPr id="104451" name="Rectangle 3"/>
          <p:cNvSpPr>
            <a:spLocks noGrp="1" noChangeArrowheads="1"/>
          </p:cNvSpPr>
          <p:nvPr>
            <p:ph type="body" idx="1"/>
          </p:nvPr>
        </p:nvSpPr>
        <p:spPr>
          <a:noFill/>
          <a:ln/>
        </p:spPr>
        <p:txBody>
          <a:bodyPr/>
          <a:lstStyle/>
          <a:p>
            <a:pPr eaLnBrk="1" hangingPunct="1"/>
            <a:r>
              <a:rPr lang="en-US" dirty="0"/>
              <a:t>We don’t allow purchases from University storerooms for the sole reason that the storerooms would have to pay the VISA transaction fee.</a:t>
            </a:r>
          </a:p>
        </p:txBody>
      </p:sp>
    </p:spTree>
    <p:extLst>
      <p:ext uri="{BB962C8B-B14F-4D97-AF65-F5344CB8AC3E}">
        <p14:creationId xmlns:p14="http://schemas.microsoft.com/office/powerpoint/2010/main" val="141570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cap="flat"/>
        </p:spPr>
      </p:sp>
      <p:sp>
        <p:nvSpPr>
          <p:cNvPr id="105475" name="Rectangle 3"/>
          <p:cNvSpPr>
            <a:spLocks noGrp="1" noChangeArrowheads="1"/>
          </p:cNvSpPr>
          <p:nvPr>
            <p:ph type="body" idx="1"/>
          </p:nvPr>
        </p:nvSpPr>
        <p:spPr>
          <a:noFill/>
          <a:ln/>
        </p:spPr>
        <p:txBody>
          <a:bodyPr/>
          <a:lstStyle/>
          <a:p>
            <a:pPr eaLnBrk="1" hangingPunct="1"/>
            <a:r>
              <a:rPr lang="en-US" dirty="0"/>
              <a:t>These steps are designed to protect both you the cardholder and the department from misuse or abuse of the card or the departmental funds.</a:t>
            </a:r>
          </a:p>
        </p:txBody>
      </p:sp>
    </p:spTree>
    <p:extLst>
      <p:ext uri="{BB962C8B-B14F-4D97-AF65-F5344CB8AC3E}">
        <p14:creationId xmlns:p14="http://schemas.microsoft.com/office/powerpoint/2010/main" val="57810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r>
              <a:rPr lang="en-US" dirty="0"/>
              <a:t>CHANGE IN DEPARTMENT/NAME CHANGES/SEPARATION</a:t>
            </a:r>
          </a:p>
          <a:p>
            <a:pPr eaLnBrk="1" hangingPunct="1"/>
            <a:endParaRPr lang="en-US" dirty="0"/>
          </a:p>
          <a:p>
            <a:pPr eaLnBrk="1" hangingPunct="1"/>
            <a:r>
              <a:rPr lang="en-US" dirty="0"/>
              <a:t>BANK PROVIDES MONTHLY TRANSACTION REPORTS TO THE DEPARTMENT.</a:t>
            </a:r>
          </a:p>
        </p:txBody>
      </p:sp>
    </p:spTree>
    <p:extLst>
      <p:ext uri="{BB962C8B-B14F-4D97-AF65-F5344CB8AC3E}">
        <p14:creationId xmlns:p14="http://schemas.microsoft.com/office/powerpoint/2010/main" val="312360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marL="228600" indent="-228600" eaLnBrk="1" hangingPunct="1"/>
            <a:endParaRPr lang="en-US" dirty="0"/>
          </a:p>
        </p:txBody>
      </p:sp>
    </p:spTree>
    <p:extLst>
      <p:ext uri="{BB962C8B-B14F-4D97-AF65-F5344CB8AC3E}">
        <p14:creationId xmlns:p14="http://schemas.microsoft.com/office/powerpoint/2010/main" val="127555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dirty="0"/>
              <a:t>You will want to familiarize yourself with the general purchasing regulations.  You can find assistance via the Materials Management home page (http://www.ecu.edu/purchasing).  You will probably want to bookmark this site for future reference.  You may also contact the purchasing agent that handles the specific commodity you are considering purchasing if you have a question about policy or state regulations.  I will show you some purchasing sites that you may find helpful in a few minutes.  You will want to keep a record of the transaction because the item is paid within 2-3 days and you will need to confirm that you do actually receive the merchandise.</a:t>
            </a:r>
          </a:p>
        </p:txBody>
      </p:sp>
    </p:spTree>
    <p:extLst>
      <p:ext uri="{BB962C8B-B14F-4D97-AF65-F5344CB8AC3E}">
        <p14:creationId xmlns:p14="http://schemas.microsoft.com/office/powerpoint/2010/main" val="229777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074"/>
          <p:cNvSpPr>
            <a:spLocks noGrp="1" noRot="1" noChangeAspect="1" noChangeArrowheads="1" noTextEdit="1"/>
          </p:cNvSpPr>
          <p:nvPr>
            <p:ph type="sldImg"/>
          </p:nvPr>
        </p:nvSpPr>
        <p:spPr>
          <a:ln cap="flat"/>
        </p:spPr>
      </p:sp>
      <p:sp>
        <p:nvSpPr>
          <p:cNvPr id="109571" name="Rectangle 3075"/>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4682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1733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cap="flat"/>
        </p:spPr>
      </p:sp>
      <p:sp>
        <p:nvSpPr>
          <p:cNvPr id="98307" name="Rectangle 3"/>
          <p:cNvSpPr>
            <a:spLocks noGrp="1" noChangeArrowheads="1"/>
          </p:cNvSpPr>
          <p:nvPr>
            <p:ph type="body" idx="1"/>
          </p:nvPr>
        </p:nvSpPr>
        <p:spPr>
          <a:noFill/>
          <a:ln/>
        </p:spPr>
        <p:txBody>
          <a:bodyPr/>
          <a:lstStyle/>
          <a:p>
            <a:pPr eaLnBrk="1" hangingPunct="1"/>
            <a:r>
              <a:rPr lang="en-US" dirty="0"/>
              <a:t>We will cover some of the unauthorized purchases in a few minutes.  </a:t>
            </a:r>
          </a:p>
          <a:p>
            <a:pPr eaLnBrk="1" hangingPunct="1"/>
            <a:r>
              <a:rPr lang="en-US" dirty="0"/>
              <a:t>Our local vendor community should find their cash flow situations improve if they accept the ECU p-card.  They receive payment within 2-3 days versus 30-60 days under the old requisition system.</a:t>
            </a:r>
          </a:p>
        </p:txBody>
      </p:sp>
    </p:spTree>
    <p:extLst>
      <p:ext uri="{BB962C8B-B14F-4D97-AF65-F5344CB8AC3E}">
        <p14:creationId xmlns:p14="http://schemas.microsoft.com/office/powerpoint/2010/main" val="212212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cap="flat"/>
        </p:spPr>
      </p:sp>
      <p:sp>
        <p:nvSpPr>
          <p:cNvPr id="99331" name="Rectangle 3"/>
          <p:cNvSpPr>
            <a:spLocks noGrp="1" noChangeArrowheads="1"/>
          </p:cNvSpPr>
          <p:nvPr>
            <p:ph type="body" idx="1"/>
          </p:nvPr>
        </p:nvSpPr>
        <p:spPr>
          <a:noFill/>
          <a:ln/>
        </p:spPr>
        <p:txBody>
          <a:bodyPr/>
          <a:lstStyle/>
          <a:p>
            <a:pPr eaLnBrk="1" hangingPunct="1"/>
            <a:r>
              <a:rPr lang="en-US" dirty="0"/>
              <a:t>(Refer to the News &amp; Observer article here)</a:t>
            </a:r>
          </a:p>
        </p:txBody>
      </p:sp>
    </p:spTree>
    <p:extLst>
      <p:ext uri="{BB962C8B-B14F-4D97-AF65-F5344CB8AC3E}">
        <p14:creationId xmlns:p14="http://schemas.microsoft.com/office/powerpoint/2010/main" val="270336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cap="flat"/>
        </p:spPr>
      </p:sp>
      <p:sp>
        <p:nvSpPr>
          <p:cNvPr id="100355" name="Rectangle 3"/>
          <p:cNvSpPr>
            <a:spLocks noGrp="1" noChangeArrowheads="1"/>
          </p:cNvSpPr>
          <p:nvPr>
            <p:ph type="body" idx="1"/>
          </p:nvPr>
        </p:nvSpPr>
        <p:spPr>
          <a:noFill/>
          <a:ln/>
        </p:spPr>
        <p:txBody>
          <a:bodyPr/>
          <a:lstStyle/>
          <a:p>
            <a:pPr eaLnBrk="1" hangingPunct="1"/>
            <a:r>
              <a:rPr lang="en-US" dirty="0"/>
              <a:t>No need for the vendor to send out invoices, statements or pursue collection on past due bills.  They DO pay a small 2-3 percent fee to VISA for each card transaction.</a:t>
            </a:r>
          </a:p>
        </p:txBody>
      </p:sp>
    </p:spTree>
    <p:extLst>
      <p:ext uri="{BB962C8B-B14F-4D97-AF65-F5344CB8AC3E}">
        <p14:creationId xmlns:p14="http://schemas.microsoft.com/office/powerpoint/2010/main" val="325856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cap="flat"/>
        </p:spPr>
      </p:sp>
      <p:sp>
        <p:nvSpPr>
          <p:cNvPr id="1013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1475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cap="flat"/>
        </p:spPr>
      </p:sp>
      <p:sp>
        <p:nvSpPr>
          <p:cNvPr id="102403" name="Rectangle 3"/>
          <p:cNvSpPr>
            <a:spLocks noGrp="1" noChangeArrowheads="1"/>
          </p:cNvSpPr>
          <p:nvPr>
            <p:ph type="body" idx="1"/>
          </p:nvPr>
        </p:nvSpPr>
        <p:spPr>
          <a:noFill/>
          <a:ln/>
        </p:spPr>
        <p:txBody>
          <a:bodyPr/>
          <a:lstStyle/>
          <a:p>
            <a:pPr eaLnBrk="1" hangingPunct="1"/>
            <a:r>
              <a:rPr lang="en-US" dirty="0"/>
              <a:t>The WCU account number is electronically associated with each card.  The obect code is a function of something called a merchant category code.  The ECU card team sat down with the VISA MCC listings and assigned the object code that seemed to best apply to purchases with that type vendor.  It will not be 100% accurate for all purchases.  Example ----  You can go into Harris Teeter and purchase household cleaning supplies but the bulk of your purchases will most likely be food items.  Therefore, the object code tied to the grocery stores is 2200 for food.  The object code will not always be an exact fit.  You will have to have some flexibility.  The ITCS card support team is finalizing some enhancements to the reconciliation screens that will allow cardholders and reconcilers to change some of the accounts in the near future.  </a:t>
            </a:r>
          </a:p>
        </p:txBody>
      </p:sp>
    </p:spTree>
    <p:extLst>
      <p:ext uri="{BB962C8B-B14F-4D97-AF65-F5344CB8AC3E}">
        <p14:creationId xmlns:p14="http://schemas.microsoft.com/office/powerpoint/2010/main" val="233259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507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2"/>
              </a:solidFill>
            </a:endParaRPr>
          </a:p>
        </p:txBody>
      </p:sp>
    </p:spTree>
    <p:extLst>
      <p:ext uri="{BB962C8B-B14F-4D97-AF65-F5344CB8AC3E}">
        <p14:creationId xmlns:p14="http://schemas.microsoft.com/office/powerpoint/2010/main" val="254503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DAB7803-1DED-4B09-94CC-0C5C7B873FBA}" type="slidenum">
              <a:rPr lang="en-US" smtClean="0"/>
              <a:pPr>
                <a:defRPr/>
              </a:pPr>
              <a:t>‹#›</a:t>
            </a:fld>
            <a:endParaRPr lang="en-US" dirty="0"/>
          </a:p>
        </p:txBody>
      </p:sp>
    </p:spTree>
    <p:extLst>
      <p:ext uri="{BB962C8B-B14F-4D97-AF65-F5344CB8AC3E}">
        <p14:creationId xmlns:p14="http://schemas.microsoft.com/office/powerpoint/2010/main" val="4052028455"/>
      </p:ext>
    </p:extLst>
  </p:cSld>
  <p:clrMapOvr>
    <a:masterClrMapping/>
  </p:clrMapOvr>
  <p:transition>
    <p:random/>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585779-8537-4E37-8047-671DD36B168A}" type="slidenum">
              <a:rPr lang="en-US" smtClean="0"/>
              <a:pPr>
                <a:defRPr/>
              </a:pPr>
              <a:t>‹#›</a:t>
            </a:fld>
            <a:endParaRPr lang="en-US" dirty="0"/>
          </a:p>
        </p:txBody>
      </p:sp>
    </p:spTree>
    <p:extLst>
      <p:ext uri="{BB962C8B-B14F-4D97-AF65-F5344CB8AC3E}">
        <p14:creationId xmlns:p14="http://schemas.microsoft.com/office/powerpoint/2010/main" val="26264320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585779-8537-4E37-8047-671DD36B168A}" type="slidenum">
              <a:rPr lang="en-US" smtClean="0"/>
              <a:pPr>
                <a:defRPr/>
              </a:pPr>
              <a:t>‹#›</a:t>
            </a:fld>
            <a:endParaRPr lang="en-US" dirty="0"/>
          </a:p>
        </p:txBody>
      </p:sp>
    </p:spTree>
    <p:extLst>
      <p:ext uri="{BB962C8B-B14F-4D97-AF65-F5344CB8AC3E}">
        <p14:creationId xmlns:p14="http://schemas.microsoft.com/office/powerpoint/2010/main" val="4084234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585779-8537-4E37-8047-671DD36B168A}" type="slidenum">
              <a:rPr lang="en-US" smtClean="0"/>
              <a:pPr>
                <a:defRPr/>
              </a:pPr>
              <a:t>‹#›</a:t>
            </a:fld>
            <a:endParaRPr lang="en-US" dirty="0"/>
          </a:p>
        </p:txBody>
      </p:sp>
    </p:spTree>
    <p:extLst>
      <p:ext uri="{BB962C8B-B14F-4D97-AF65-F5344CB8AC3E}">
        <p14:creationId xmlns:p14="http://schemas.microsoft.com/office/powerpoint/2010/main" val="16826985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585779-8537-4E37-8047-671DD36B168A}" type="slidenum">
              <a:rPr lang="en-US" smtClean="0"/>
              <a:pPr>
                <a:defRPr/>
              </a:pPr>
              <a:t>‹#›</a:t>
            </a:fld>
            <a:endParaRPr lang="en-US" dirty="0"/>
          </a:p>
        </p:txBody>
      </p:sp>
    </p:spTree>
    <p:extLst>
      <p:ext uri="{BB962C8B-B14F-4D97-AF65-F5344CB8AC3E}">
        <p14:creationId xmlns:p14="http://schemas.microsoft.com/office/powerpoint/2010/main" val="363131137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585779-8537-4E37-8047-671DD36B168A}" type="slidenum">
              <a:rPr lang="en-US" smtClean="0"/>
              <a:pPr>
                <a:defRPr/>
              </a:pPr>
              <a:t>‹#›</a:t>
            </a:fld>
            <a:endParaRPr lang="en-US" dirty="0"/>
          </a:p>
        </p:txBody>
      </p:sp>
    </p:spTree>
    <p:extLst>
      <p:ext uri="{BB962C8B-B14F-4D97-AF65-F5344CB8AC3E}">
        <p14:creationId xmlns:p14="http://schemas.microsoft.com/office/powerpoint/2010/main" val="7833711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585779-8537-4E37-8047-671DD36B168A}" type="slidenum">
              <a:rPr lang="en-US" smtClean="0"/>
              <a:pPr>
                <a:defRPr/>
              </a:pPr>
              <a:t>‹#›</a:t>
            </a:fld>
            <a:endParaRPr lang="en-US" dirty="0"/>
          </a:p>
        </p:txBody>
      </p:sp>
    </p:spTree>
    <p:extLst>
      <p:ext uri="{BB962C8B-B14F-4D97-AF65-F5344CB8AC3E}">
        <p14:creationId xmlns:p14="http://schemas.microsoft.com/office/powerpoint/2010/main" val="30193561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916CBB-E826-45D4-9270-FEFE19F79B49}" type="slidenum">
              <a:rPr lang="en-US" smtClean="0"/>
              <a:pPr>
                <a:defRPr/>
              </a:pPr>
              <a:t>‹#›</a:t>
            </a:fld>
            <a:endParaRPr lang="en-US" dirty="0"/>
          </a:p>
        </p:txBody>
      </p:sp>
    </p:spTree>
    <p:extLst>
      <p:ext uri="{BB962C8B-B14F-4D97-AF65-F5344CB8AC3E}">
        <p14:creationId xmlns:p14="http://schemas.microsoft.com/office/powerpoint/2010/main" val="340509100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228817B-141E-44E9-9EDF-BBE1B23F85D9}" type="slidenum">
              <a:rPr lang="en-US" smtClean="0"/>
              <a:pPr>
                <a:defRPr/>
              </a:pPr>
              <a:t>‹#›</a:t>
            </a:fld>
            <a:endParaRPr lang="en-US" dirty="0"/>
          </a:p>
        </p:txBody>
      </p:sp>
    </p:spTree>
    <p:extLst>
      <p:ext uri="{BB962C8B-B14F-4D97-AF65-F5344CB8AC3E}">
        <p14:creationId xmlns:p14="http://schemas.microsoft.com/office/powerpoint/2010/main" val="339119260"/>
      </p:ext>
    </p:extLst>
  </p:cSld>
  <p:clrMapOvr>
    <a:masterClrMapping/>
  </p:clrMapOvr>
  <p:transition>
    <p:random/>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8DC5FDE6-8A47-4B10-86B6-F8C1122EAA61}" type="slidenum">
              <a:rPr lang="en-US"/>
              <a:pPr>
                <a:defRPr/>
              </a:pPr>
              <a:t>‹#›</a:t>
            </a:fld>
            <a:endParaRPr lang="en-US" dirty="0"/>
          </a:p>
        </p:txBody>
      </p:sp>
    </p:spTree>
    <p:extLst>
      <p:ext uri="{BB962C8B-B14F-4D97-AF65-F5344CB8AC3E}">
        <p14:creationId xmlns:p14="http://schemas.microsoft.com/office/powerpoint/2010/main" val="248799125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EAA71068-6891-4141-99D9-69E42BE42738}" type="slidenum">
              <a:rPr lang="en-US"/>
              <a:pPr>
                <a:defRPr/>
              </a:pPr>
              <a:t>‹#›</a:t>
            </a:fld>
            <a:endParaRPr lang="en-US" dirty="0"/>
          </a:p>
        </p:txBody>
      </p:sp>
    </p:spTree>
    <p:extLst>
      <p:ext uri="{BB962C8B-B14F-4D97-AF65-F5344CB8AC3E}">
        <p14:creationId xmlns:p14="http://schemas.microsoft.com/office/powerpoint/2010/main" val="425852257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A041121-3395-43D1-BFF9-736D460E905F}" type="slidenum">
              <a:rPr lang="en-US" smtClean="0"/>
              <a:pPr>
                <a:defRPr/>
              </a:pPr>
              <a:t>‹#›</a:t>
            </a:fld>
            <a:endParaRPr lang="en-US" dirty="0"/>
          </a:p>
        </p:txBody>
      </p:sp>
    </p:spTree>
    <p:extLst>
      <p:ext uri="{BB962C8B-B14F-4D97-AF65-F5344CB8AC3E}">
        <p14:creationId xmlns:p14="http://schemas.microsoft.com/office/powerpoint/2010/main" val="2568342355"/>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a:ln/>
        </p:spPr>
        <p:txBody>
          <a:bodyPr/>
          <a:lstStyle>
            <a:lvl1pPr>
              <a:defRPr/>
            </a:lvl1pPr>
          </a:lstStyle>
          <a:p>
            <a:pPr>
              <a:defRPr/>
            </a:pPr>
            <a:endParaRPr lang="en-US" dirty="0"/>
          </a:p>
        </p:txBody>
      </p:sp>
      <p:sp>
        <p:nvSpPr>
          <p:cNvPr id="7"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21"/>
          <p:cNvSpPr>
            <a:spLocks noGrp="1" noChangeArrowheads="1"/>
          </p:cNvSpPr>
          <p:nvPr>
            <p:ph type="sldNum" sz="quarter" idx="12"/>
          </p:nvPr>
        </p:nvSpPr>
        <p:spPr>
          <a:ln/>
        </p:spPr>
        <p:txBody>
          <a:bodyPr/>
          <a:lstStyle>
            <a:lvl1pPr>
              <a:defRPr/>
            </a:lvl1pPr>
          </a:lstStyle>
          <a:p>
            <a:pPr>
              <a:defRPr/>
            </a:pPr>
            <a:fld id="{658BF4D0-0C46-4040-9B9C-631FE79EF2A5}" type="slidenum">
              <a:rPr lang="en-US"/>
              <a:pPr>
                <a:defRPr/>
              </a:pPr>
              <a:t>‹#›</a:t>
            </a:fld>
            <a:endParaRPr lang="en-US" dirty="0"/>
          </a:p>
        </p:txBody>
      </p:sp>
    </p:spTree>
    <p:extLst>
      <p:ext uri="{BB962C8B-B14F-4D97-AF65-F5344CB8AC3E}">
        <p14:creationId xmlns:p14="http://schemas.microsoft.com/office/powerpoint/2010/main" val="394190186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a:ln/>
        </p:spPr>
        <p:txBody>
          <a:bodyPr/>
          <a:lstStyle>
            <a:lvl1pPr>
              <a:defRPr/>
            </a:lvl1pPr>
          </a:lstStyle>
          <a:p>
            <a:pPr>
              <a:defRPr/>
            </a:pPr>
            <a:endParaRPr lang="en-US" dirty="0"/>
          </a:p>
        </p:txBody>
      </p:sp>
      <p:sp>
        <p:nvSpPr>
          <p:cNvPr id="7"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21"/>
          <p:cNvSpPr>
            <a:spLocks noGrp="1" noChangeArrowheads="1"/>
          </p:cNvSpPr>
          <p:nvPr>
            <p:ph type="sldNum" sz="quarter" idx="12"/>
          </p:nvPr>
        </p:nvSpPr>
        <p:spPr>
          <a:ln/>
        </p:spPr>
        <p:txBody>
          <a:bodyPr/>
          <a:lstStyle>
            <a:lvl1pPr>
              <a:defRPr/>
            </a:lvl1pPr>
          </a:lstStyle>
          <a:p>
            <a:pPr>
              <a:defRPr/>
            </a:pPr>
            <a:fld id="{96A54417-5DCA-478F-A168-FB96906CFAB2}" type="slidenum">
              <a:rPr lang="en-US"/>
              <a:pPr>
                <a:defRPr/>
              </a:pPr>
              <a:t>‹#›</a:t>
            </a:fld>
            <a:endParaRPr lang="en-US" dirty="0"/>
          </a:p>
        </p:txBody>
      </p:sp>
    </p:spTree>
    <p:extLst>
      <p:ext uri="{BB962C8B-B14F-4D97-AF65-F5344CB8AC3E}">
        <p14:creationId xmlns:p14="http://schemas.microsoft.com/office/powerpoint/2010/main" val="411079048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4F3ACF4-8B57-4DF1-8D2B-1C51E3AF23E5}" type="slidenum">
              <a:rPr lang="en-US" smtClean="0"/>
              <a:pPr>
                <a:defRPr/>
              </a:pPr>
              <a:t>‹#›</a:t>
            </a:fld>
            <a:endParaRPr lang="en-US" dirty="0"/>
          </a:p>
        </p:txBody>
      </p:sp>
    </p:spTree>
    <p:extLst>
      <p:ext uri="{BB962C8B-B14F-4D97-AF65-F5344CB8AC3E}">
        <p14:creationId xmlns:p14="http://schemas.microsoft.com/office/powerpoint/2010/main" val="1676770644"/>
      </p:ext>
    </p:extLst>
  </p:cSld>
  <p:clrMapOvr>
    <a:masterClrMapping/>
  </p:clrMapOvr>
  <p:transition>
    <p:random/>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B02AA70-8F19-4C40-825D-FF9FC55AABBF}" type="slidenum">
              <a:rPr lang="en-US" smtClean="0"/>
              <a:pPr>
                <a:defRPr/>
              </a:pPr>
              <a:t>‹#›</a:t>
            </a:fld>
            <a:endParaRPr lang="en-US" dirty="0"/>
          </a:p>
        </p:txBody>
      </p:sp>
    </p:spTree>
    <p:extLst>
      <p:ext uri="{BB962C8B-B14F-4D97-AF65-F5344CB8AC3E}">
        <p14:creationId xmlns:p14="http://schemas.microsoft.com/office/powerpoint/2010/main" val="46441688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F1C0FD9-9039-4873-9EA6-65A7D0793801}" type="slidenum">
              <a:rPr lang="en-US" smtClean="0"/>
              <a:pPr>
                <a:defRPr/>
              </a:pPr>
              <a:t>‹#›</a:t>
            </a:fld>
            <a:endParaRPr lang="en-US" dirty="0"/>
          </a:p>
        </p:txBody>
      </p:sp>
    </p:spTree>
    <p:extLst>
      <p:ext uri="{BB962C8B-B14F-4D97-AF65-F5344CB8AC3E}">
        <p14:creationId xmlns:p14="http://schemas.microsoft.com/office/powerpoint/2010/main" val="20437102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25A32AB-931F-4F43-B963-3CD3E034BDBA}" type="slidenum">
              <a:rPr lang="en-US" smtClean="0"/>
              <a:pPr>
                <a:defRPr/>
              </a:pPr>
              <a:t>‹#›</a:t>
            </a:fld>
            <a:endParaRPr lang="en-US" dirty="0"/>
          </a:p>
        </p:txBody>
      </p:sp>
    </p:spTree>
    <p:extLst>
      <p:ext uri="{BB962C8B-B14F-4D97-AF65-F5344CB8AC3E}">
        <p14:creationId xmlns:p14="http://schemas.microsoft.com/office/powerpoint/2010/main" val="174007998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A99D588-634D-4DC5-BD1B-2FD053D2BC83}" type="slidenum">
              <a:rPr lang="en-US" smtClean="0"/>
              <a:pPr>
                <a:defRPr/>
              </a:pPr>
              <a:t>‹#›</a:t>
            </a:fld>
            <a:endParaRPr lang="en-US" dirty="0"/>
          </a:p>
        </p:txBody>
      </p:sp>
    </p:spTree>
    <p:extLst>
      <p:ext uri="{BB962C8B-B14F-4D97-AF65-F5344CB8AC3E}">
        <p14:creationId xmlns:p14="http://schemas.microsoft.com/office/powerpoint/2010/main" val="4252739831"/>
      </p:ext>
    </p:extLst>
  </p:cSld>
  <p:clrMapOvr>
    <a:masterClrMapping/>
  </p:clrMapOvr>
  <p:transition>
    <p:random/>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31B108A-AF2A-43C0-BBE4-620F19AC3D23}" type="slidenum">
              <a:rPr lang="en-US" smtClean="0"/>
              <a:pPr>
                <a:defRPr/>
              </a:pPr>
              <a:t>‹#›</a:t>
            </a:fld>
            <a:endParaRPr lang="en-US" dirty="0"/>
          </a:p>
        </p:txBody>
      </p:sp>
    </p:spTree>
    <p:extLst>
      <p:ext uri="{BB962C8B-B14F-4D97-AF65-F5344CB8AC3E}">
        <p14:creationId xmlns:p14="http://schemas.microsoft.com/office/powerpoint/2010/main" val="1907215471"/>
      </p:ext>
    </p:extLst>
  </p:cSld>
  <p:clrMapOvr>
    <a:masterClrMapping/>
  </p:clrMapOvr>
  <p:transition>
    <p:random/>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pPr>
              <a:defRPr/>
            </a:pPr>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pPr>
              <a:defRPr/>
            </a:pPr>
            <a:fld id="{C4270FFD-9E1B-4790-9D9A-3081857FCADB}" type="slidenum">
              <a:rPr lang="en-US" smtClean="0"/>
              <a:pPr>
                <a:defRPr/>
              </a:pPr>
              <a:t>‹#›</a:t>
            </a:fld>
            <a:endParaRPr lang="en-US" dirty="0"/>
          </a:p>
        </p:txBody>
      </p:sp>
    </p:spTree>
    <p:extLst>
      <p:ext uri="{BB962C8B-B14F-4D97-AF65-F5344CB8AC3E}">
        <p14:creationId xmlns:p14="http://schemas.microsoft.com/office/powerpoint/2010/main" val="339719550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F6585779-8537-4E37-8047-671DD36B168A}" type="slidenum">
              <a:rPr lang="en-US" smtClean="0"/>
              <a:pPr>
                <a:defRPr/>
              </a:pPr>
              <a:t>‹#›</a:t>
            </a:fld>
            <a:endParaRPr lang="en-US" dirty="0"/>
          </a:p>
        </p:txBody>
      </p:sp>
    </p:spTree>
    <p:extLst>
      <p:ext uri="{BB962C8B-B14F-4D97-AF65-F5344CB8AC3E}">
        <p14:creationId xmlns:p14="http://schemas.microsoft.com/office/powerpoint/2010/main" val="2320307076"/>
      </p:ext>
    </p:extLst>
  </p:cSld>
  <p:clrMap bg1="dk1" tx1="lt1" bg2="dk2" tx2="lt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 id="2147485193" r:id="rId12"/>
    <p:sldLayoutId id="2147485194" r:id="rId13"/>
    <p:sldLayoutId id="2147485195" r:id="rId14"/>
    <p:sldLayoutId id="2147485196" r:id="rId15"/>
    <p:sldLayoutId id="2147485197" r:id="rId16"/>
    <p:sldLayoutId id="2147485198" r:id="rId17"/>
    <p:sldLayoutId id="2147485199" r:id="rId18"/>
    <p:sldLayoutId id="2147485201" r:id="rId19"/>
    <p:sldLayoutId id="2147485202" r:id="rId20"/>
    <p:sldLayoutId id="2147485203" r:id="rId21"/>
  </p:sldLayoutIdLst>
  <p:transition>
    <p:random/>
  </p:transition>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barker@email.wc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cid:image001.png@01CFA291.91A1A040"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title"/>
          </p:nvPr>
        </p:nvSpPr>
        <p:spPr>
          <a:xfrm>
            <a:off x="454269" y="234210"/>
            <a:ext cx="7773338" cy="1596177"/>
          </a:xfrm>
        </p:spPr>
        <p:txBody>
          <a:bodyPr>
            <a:normAutofit fontScale="90000"/>
          </a:bodyPr>
          <a:lstStyle/>
          <a:p>
            <a:pPr algn="ctr" eaLnBrk="1" hangingPunct="1">
              <a:defRPr/>
            </a:pPr>
            <a:r>
              <a:rPr lang="en-US" sz="4000" dirty="0"/>
              <a:t>Western Carolina University Purchasing Department   </a:t>
            </a:r>
            <a:br>
              <a:rPr lang="en-US" sz="4000" dirty="0"/>
            </a:br>
            <a:endParaRPr lang="en-US" sz="4000" dirty="0"/>
          </a:p>
        </p:txBody>
      </p:sp>
      <p:sp>
        <p:nvSpPr>
          <p:cNvPr id="190468" name="Rectangle 4"/>
          <p:cNvSpPr>
            <a:spLocks noGrp="1" noChangeArrowheads="1"/>
          </p:cNvSpPr>
          <p:nvPr>
            <p:ph sz="half" idx="2"/>
          </p:nvPr>
        </p:nvSpPr>
        <p:spPr>
          <a:xfrm>
            <a:off x="3581400" y="1676400"/>
            <a:ext cx="5410200" cy="4419600"/>
          </a:xfrm>
        </p:spPr>
        <p:txBody>
          <a:bodyPr>
            <a:normAutofit fontScale="40000" lnSpcReduction="20000"/>
          </a:bodyPr>
          <a:lstStyle/>
          <a:p>
            <a:pPr algn="ctr" eaLnBrk="1" hangingPunct="1">
              <a:buFont typeface="Wingdings" pitchFamily="2" charset="2"/>
              <a:buNone/>
              <a:defRPr/>
            </a:pPr>
            <a:r>
              <a:rPr lang="en-US" sz="6000" dirty="0">
                <a:latin typeface="Eras Bold ITC" pitchFamily="34" charset="0"/>
              </a:rPr>
              <a:t>  </a:t>
            </a:r>
          </a:p>
          <a:p>
            <a:pPr algn="ctr" eaLnBrk="1" hangingPunct="1">
              <a:buFont typeface="Wingdings" pitchFamily="2" charset="2"/>
              <a:buNone/>
              <a:defRPr/>
            </a:pPr>
            <a:r>
              <a:rPr lang="en-US" sz="7700" dirty="0">
                <a:latin typeface="Eras Bold ITC" pitchFamily="34" charset="0"/>
              </a:rPr>
              <a:t>WCU</a:t>
            </a:r>
          </a:p>
          <a:p>
            <a:pPr algn="ctr" eaLnBrk="1" hangingPunct="1">
              <a:buFont typeface="Wingdings" pitchFamily="2" charset="2"/>
              <a:buNone/>
              <a:defRPr/>
            </a:pPr>
            <a:r>
              <a:rPr lang="en-US" sz="7700" dirty="0">
                <a:latin typeface="Eras Bold ITC" pitchFamily="34" charset="0"/>
              </a:rPr>
              <a:t>Travel</a:t>
            </a:r>
          </a:p>
          <a:p>
            <a:pPr algn="ctr" eaLnBrk="1" hangingPunct="1">
              <a:buFont typeface="Wingdings" pitchFamily="2" charset="2"/>
              <a:buNone/>
              <a:defRPr/>
            </a:pPr>
            <a:r>
              <a:rPr lang="en-US" sz="7700" dirty="0">
                <a:latin typeface="Eras Bold ITC" pitchFamily="34" charset="0"/>
              </a:rPr>
              <a:t>  Card</a:t>
            </a:r>
          </a:p>
          <a:p>
            <a:pPr algn="ctr" eaLnBrk="1" hangingPunct="1">
              <a:buFont typeface="Wingdings" pitchFamily="2" charset="2"/>
              <a:buNone/>
              <a:defRPr/>
            </a:pPr>
            <a:r>
              <a:rPr lang="en-US" sz="7700" dirty="0">
                <a:latin typeface="Eras Bold ITC" pitchFamily="34" charset="0"/>
              </a:rPr>
              <a:t>  Program</a:t>
            </a:r>
          </a:p>
          <a:p>
            <a:pPr algn="ctr" eaLnBrk="1" hangingPunct="1">
              <a:buFont typeface="Wingdings" pitchFamily="2" charset="2"/>
              <a:buNone/>
              <a:defRPr/>
            </a:pPr>
            <a:r>
              <a:rPr lang="en-US" sz="7700" dirty="0">
                <a:latin typeface="Eras Bold ITC" pitchFamily="34" charset="0"/>
              </a:rPr>
              <a:t>2019</a:t>
            </a:r>
          </a:p>
          <a:p>
            <a:pPr algn="ctr" eaLnBrk="1" hangingPunct="1">
              <a:buFont typeface="Wingdings" pitchFamily="2" charset="2"/>
              <a:buNone/>
              <a:defRPr/>
            </a:pPr>
            <a:endParaRPr lang="en-US" sz="4800" dirty="0">
              <a:latin typeface="Eras Bold ITC" pitchFamily="34" charset="0"/>
            </a:endParaRPr>
          </a:p>
          <a:p>
            <a:pPr algn="ctr" eaLnBrk="1" hangingPunct="1">
              <a:buFont typeface="Wingdings" pitchFamily="2" charset="2"/>
              <a:buNone/>
              <a:defRPr/>
            </a:pPr>
            <a:r>
              <a:rPr lang="en-US" dirty="0">
                <a:latin typeface="Eras Bold ITC" pitchFamily="34" charset="0"/>
              </a:rPr>
              <a:t> </a:t>
            </a:r>
            <a:r>
              <a:rPr lang="en-US" sz="4600" dirty="0"/>
              <a:t>“The Way of the Future!”</a:t>
            </a:r>
          </a:p>
        </p:txBody>
      </p:sp>
      <p:sp>
        <p:nvSpPr>
          <p:cNvPr id="9" name="Slide Number Placeholder 6"/>
          <p:cNvSpPr>
            <a:spLocks noGrp="1"/>
          </p:cNvSpPr>
          <p:nvPr>
            <p:ph type="sldNum" sz="quarter" idx="12"/>
          </p:nvPr>
        </p:nvSpPr>
        <p:spPr/>
        <p:txBody>
          <a:bodyPr/>
          <a:lstStyle/>
          <a:p>
            <a:pPr>
              <a:defRPr/>
            </a:pPr>
            <a:fld id="{C1C42D7F-A91E-4D5C-97F9-2B9FFB2F01E3}" type="slidenum">
              <a:rPr lang="en-US"/>
              <a:pPr>
                <a:defRPr/>
              </a:pPr>
              <a:t>1</a:t>
            </a:fld>
            <a:endParaRPr lang="en-US" dirty="0"/>
          </a:p>
        </p:txBody>
      </p:sp>
      <p:pic>
        <p:nvPicPr>
          <p:cNvPr id="1031" name="Picture 5" descr="MPj04055900000[1]"/>
          <p:cNvPicPr>
            <a:picLocks noChangeAspect="1" noChangeArrowheads="1"/>
          </p:cNvPicPr>
          <p:nvPr/>
        </p:nvPicPr>
        <p:blipFill>
          <a:blip r:embed="rId3" cstate="print"/>
          <a:srcRect/>
          <a:stretch>
            <a:fillRect/>
          </a:stretch>
        </p:blipFill>
        <p:spPr bwMode="auto">
          <a:xfrm>
            <a:off x="457200" y="2511425"/>
            <a:ext cx="3733800" cy="2441575"/>
          </a:xfrm>
          <a:prstGeom prst="rect">
            <a:avLst/>
          </a:prstGeom>
          <a:noFill/>
          <a:ln w="9525">
            <a:noFill/>
            <a:miter lim="800000"/>
            <a:headEnd/>
            <a:tailEnd/>
          </a:ln>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8575" y="-189636"/>
            <a:ext cx="8229600" cy="1139825"/>
          </a:xfrm>
        </p:spPr>
        <p:txBody>
          <a:bodyPr lIns="90488" tIns="44450" rIns="90488" bIns="44450" anchor="b" anchorCtr="0">
            <a:normAutofit/>
          </a:bodyPr>
          <a:lstStyle/>
          <a:p>
            <a:pPr>
              <a:defRPr/>
            </a:pPr>
            <a:r>
              <a:rPr lang="en-US" sz="3600" b="1" dirty="0"/>
              <a:t>Vendor Benefits &amp; Requirements</a:t>
            </a:r>
          </a:p>
        </p:txBody>
      </p:sp>
      <p:sp>
        <p:nvSpPr>
          <p:cNvPr id="18435" name="Rectangle 3"/>
          <p:cNvSpPr>
            <a:spLocks noGrp="1" noChangeArrowheads="1"/>
          </p:cNvSpPr>
          <p:nvPr>
            <p:ph type="body" sz="half" idx="1"/>
          </p:nvPr>
        </p:nvSpPr>
        <p:spPr>
          <a:xfrm>
            <a:off x="304800" y="1549354"/>
            <a:ext cx="5181600" cy="5029200"/>
          </a:xfrm>
        </p:spPr>
        <p:txBody>
          <a:bodyPr lIns="90488" tIns="44450" rIns="90488" bIns="44450">
            <a:normAutofit/>
          </a:bodyPr>
          <a:lstStyle/>
          <a:p>
            <a:pPr>
              <a:defRPr/>
            </a:pPr>
            <a:r>
              <a:rPr lang="en-US" sz="2400" b="1" dirty="0">
                <a:latin typeface="Calibri" panose="020F0502020204030204" pitchFamily="34" charset="0"/>
                <a:cs typeface="Calibri" panose="020F0502020204030204" pitchFamily="34" charset="0"/>
              </a:rPr>
              <a:t>Improves vendor’s cash flow</a:t>
            </a:r>
            <a:br>
              <a:rPr lang="en-US" sz="2000" b="1"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Bank pays vendors within 2-3 days]</a:t>
            </a:r>
            <a:endParaRPr lang="en-US" sz="2000" b="1" dirty="0">
              <a:latin typeface="Calibri" panose="020F0502020204030204" pitchFamily="34" charset="0"/>
              <a:cs typeface="Calibri" panose="020F0502020204030204" pitchFamily="34" charset="0"/>
            </a:endParaRPr>
          </a:p>
          <a:p>
            <a:pPr>
              <a:defRPr/>
            </a:pPr>
            <a:r>
              <a:rPr lang="en-US" sz="2400" b="1" dirty="0">
                <a:latin typeface="Calibri" panose="020F0502020204030204" pitchFamily="34" charset="0"/>
                <a:cs typeface="Calibri" panose="020F0502020204030204" pitchFamily="34" charset="0"/>
              </a:rPr>
              <a:t>The vendor has a higher confidence level in VISA than a Purchase Order</a:t>
            </a:r>
          </a:p>
          <a:p>
            <a:pPr>
              <a:defRPr/>
            </a:pPr>
            <a:r>
              <a:rPr lang="en-US" sz="2400" b="1" dirty="0">
                <a:latin typeface="Calibri" panose="020F0502020204030204" pitchFamily="34" charset="0"/>
                <a:cs typeface="Calibri" panose="020F0502020204030204" pitchFamily="34" charset="0"/>
              </a:rPr>
              <a:t>Card eliminates need for additional Travel Auditor processing</a:t>
            </a:r>
          </a:p>
          <a:p>
            <a:pPr>
              <a:defRPr/>
            </a:pPr>
            <a:r>
              <a:rPr lang="en-US" sz="2400" b="1" dirty="0">
                <a:latin typeface="Calibri" panose="020F0502020204030204" pitchFamily="34" charset="0"/>
                <a:cs typeface="Calibri" panose="020F0502020204030204" pitchFamily="34" charset="0"/>
              </a:rPr>
              <a:t>Requires no special enrollment</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[If vendor accepts VISA, not restricted] </a:t>
            </a:r>
          </a:p>
          <a:p>
            <a:pPr>
              <a:defRPr/>
            </a:pPr>
            <a:r>
              <a:rPr lang="en-US" sz="2400" b="1" dirty="0">
                <a:latin typeface="Calibri" panose="020F0502020204030204" pitchFamily="34" charset="0"/>
                <a:cs typeface="Calibri" panose="020F0502020204030204" pitchFamily="34" charset="0"/>
              </a:rPr>
              <a:t>Vendor pays a transaction fee to VISA</a:t>
            </a:r>
          </a:p>
          <a:p>
            <a:pPr>
              <a:buFont typeface="Wingdings" pitchFamily="2" charset="2"/>
              <a:buNone/>
              <a:defRPr/>
            </a:pPr>
            <a:r>
              <a:rPr lang="en-US" sz="1800" b="1" i="1" dirty="0">
                <a:latin typeface="Arial Narrow" pitchFamily="34" charset="0"/>
              </a:rPr>
              <a:t>     </a:t>
            </a:r>
          </a:p>
        </p:txBody>
      </p:sp>
      <p:pic>
        <p:nvPicPr>
          <p:cNvPr id="4" name="Content Placeholder 3" descr="Atividades dos grupos ~ Observatório do SU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1942503"/>
            <a:ext cx="3169920" cy="3696297"/>
          </a:xfrm>
        </p:spPr>
      </p:pic>
      <p:sp>
        <p:nvSpPr>
          <p:cNvPr id="7" name="Slide Number Placeholder 6"/>
          <p:cNvSpPr>
            <a:spLocks noGrp="1"/>
          </p:cNvSpPr>
          <p:nvPr>
            <p:ph type="sldNum" sz="quarter" idx="12"/>
          </p:nvPr>
        </p:nvSpPr>
        <p:spPr/>
        <p:txBody>
          <a:bodyPr/>
          <a:lstStyle/>
          <a:p>
            <a:pPr>
              <a:defRPr/>
            </a:pPr>
            <a:fld id="{CF7AD254-5524-4CDF-B767-E5EA65E479F0}" type="slidenum">
              <a:rPr lang="en-US"/>
              <a:pPr>
                <a:defRPr/>
              </a:pPr>
              <a:t>10</a:t>
            </a:fld>
            <a:endParaRPr 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1338" y="-76200"/>
            <a:ext cx="8229600" cy="1139825"/>
          </a:xfrm>
        </p:spPr>
        <p:txBody>
          <a:bodyPr lIns="90488" tIns="44450" rIns="90488" bIns="44450" anchor="b" anchorCtr="0"/>
          <a:lstStyle/>
          <a:p>
            <a:pPr>
              <a:defRPr/>
            </a:pPr>
            <a:r>
              <a:rPr lang="en-US" sz="4000" b="1" dirty="0"/>
              <a:t>Cardholder Benefits </a:t>
            </a:r>
            <a:endParaRPr lang="en-US" sz="3600" b="1" i="1" dirty="0"/>
          </a:p>
        </p:txBody>
      </p:sp>
      <p:sp>
        <p:nvSpPr>
          <p:cNvPr id="8195" name="Rectangle 3"/>
          <p:cNvSpPr>
            <a:spLocks noGrp="1" noChangeArrowheads="1"/>
          </p:cNvSpPr>
          <p:nvPr>
            <p:ph idx="1"/>
          </p:nvPr>
        </p:nvSpPr>
        <p:spPr>
          <a:xfrm>
            <a:off x="581757" y="1371600"/>
            <a:ext cx="8134350" cy="4191000"/>
          </a:xfrm>
        </p:spPr>
        <p:txBody>
          <a:bodyPr lIns="90488" tIns="44450" rIns="90488" bIns="44450">
            <a:normAutofit/>
          </a:bodyPr>
          <a:lstStyle/>
          <a:p>
            <a:pPr>
              <a:lnSpc>
                <a:spcPct val="105000"/>
              </a:lnSpc>
              <a:defRPr/>
            </a:pPr>
            <a:r>
              <a:rPr lang="en-US" sz="2800" b="1" dirty="0">
                <a:latin typeface="Arial Narrow" pitchFamily="34" charset="0"/>
              </a:rPr>
              <a:t>Easier to make Travel Arrangements </a:t>
            </a:r>
          </a:p>
          <a:p>
            <a:pPr>
              <a:lnSpc>
                <a:spcPct val="105000"/>
              </a:lnSpc>
              <a:defRPr/>
            </a:pPr>
            <a:r>
              <a:rPr lang="en-US" sz="2800" b="1" dirty="0">
                <a:latin typeface="Arial Narrow" pitchFamily="34" charset="0"/>
              </a:rPr>
              <a:t>Most merchants accept VISA</a:t>
            </a:r>
          </a:p>
          <a:p>
            <a:pPr>
              <a:lnSpc>
                <a:spcPct val="105000"/>
              </a:lnSpc>
              <a:defRPr/>
            </a:pPr>
            <a:r>
              <a:rPr lang="en-US" sz="2800" b="1" dirty="0">
                <a:latin typeface="Arial Narrow" pitchFamily="34" charset="0"/>
              </a:rPr>
              <a:t>Does not require use of personal funds</a:t>
            </a:r>
          </a:p>
          <a:p>
            <a:pPr>
              <a:lnSpc>
                <a:spcPct val="105000"/>
              </a:lnSpc>
              <a:defRPr/>
            </a:pPr>
            <a:r>
              <a:rPr lang="en-US" sz="2800" b="1" dirty="0">
                <a:latin typeface="Arial Narrow" pitchFamily="34" charset="0"/>
              </a:rPr>
              <a:t>Allows rapid purchase and receipt of travel related services</a:t>
            </a:r>
            <a:r>
              <a:rPr lang="en-US" sz="2800" b="1" dirty="0"/>
              <a:t> </a:t>
            </a:r>
          </a:p>
          <a:p>
            <a:pPr>
              <a:lnSpc>
                <a:spcPct val="105000"/>
              </a:lnSpc>
              <a:defRPr/>
            </a:pPr>
            <a:r>
              <a:rPr lang="en-US" sz="2800" b="1" dirty="0">
                <a:latin typeface="Arial Narrow" pitchFamily="34" charset="0"/>
              </a:rPr>
              <a:t>No fee for card use</a:t>
            </a:r>
            <a:endParaRPr lang="en-US" sz="2800" dirty="0">
              <a:latin typeface="Arial Narrow" pitchFamily="34" charset="0"/>
            </a:endParaRPr>
          </a:p>
        </p:txBody>
      </p:sp>
      <p:sp>
        <p:nvSpPr>
          <p:cNvPr id="8" name="Slide Number Placeholder 5"/>
          <p:cNvSpPr>
            <a:spLocks noGrp="1"/>
          </p:cNvSpPr>
          <p:nvPr>
            <p:ph type="sldNum" sz="quarter" idx="12"/>
          </p:nvPr>
        </p:nvSpPr>
        <p:spPr/>
        <p:txBody>
          <a:bodyPr/>
          <a:lstStyle/>
          <a:p>
            <a:pPr>
              <a:defRPr/>
            </a:pPr>
            <a:fld id="{B08F3044-220F-4D2C-9319-932EBED29713}" type="slidenum">
              <a:rPr lang="en-US"/>
              <a:pPr>
                <a:defRPr/>
              </a:pPr>
              <a:t>11</a:t>
            </a:fld>
            <a:endParaRPr lang="en-US" dirty="0"/>
          </a:p>
        </p:txBody>
      </p:sp>
      <p:pic>
        <p:nvPicPr>
          <p:cNvPr id="16390" name="Picture 10" descr="Pastoral Transition and Placement Reflection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5372099"/>
            <a:ext cx="1874520" cy="1295401"/>
          </a:xfrm>
          <a:prstGeom prst="rect">
            <a:avLst/>
          </a:prstGeom>
          <a:noFill/>
          <a:ln w="9525">
            <a:noFill/>
            <a:miter lim="800000"/>
            <a:headEnd/>
            <a:tailEnd/>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5280" y="-20515"/>
            <a:ext cx="6553200" cy="1227137"/>
          </a:xfrm>
        </p:spPr>
        <p:txBody>
          <a:bodyPr lIns="90488" tIns="44450" rIns="90488" bIns="44450" anchor="b" anchorCtr="0">
            <a:normAutofit/>
          </a:bodyPr>
          <a:lstStyle/>
          <a:p>
            <a:pPr>
              <a:lnSpc>
                <a:spcPct val="85000"/>
              </a:lnSpc>
              <a:defRPr/>
            </a:pPr>
            <a:r>
              <a:rPr lang="en-US" sz="3200" dirty="0"/>
              <a:t>Cardholder Requirements </a:t>
            </a:r>
            <a:r>
              <a:rPr lang="en-US" sz="3200" b="1" i="1" dirty="0"/>
              <a:t>       </a:t>
            </a:r>
          </a:p>
        </p:txBody>
      </p:sp>
      <p:sp>
        <p:nvSpPr>
          <p:cNvPr id="10243" name="Rectangle 3"/>
          <p:cNvSpPr>
            <a:spLocks noGrp="1" noChangeArrowheads="1"/>
          </p:cNvSpPr>
          <p:nvPr>
            <p:ph idx="1"/>
          </p:nvPr>
        </p:nvSpPr>
        <p:spPr>
          <a:xfrm>
            <a:off x="762000" y="1447800"/>
            <a:ext cx="8382000" cy="5105400"/>
          </a:xfrm>
        </p:spPr>
        <p:txBody>
          <a:bodyPr lIns="90488" tIns="44450" rIns="90488" bIns="44450">
            <a:normAutofit fontScale="62500" lnSpcReduction="20000"/>
          </a:bodyPr>
          <a:lstStyle/>
          <a:p>
            <a:pPr>
              <a:lnSpc>
                <a:spcPct val="95000"/>
              </a:lnSpc>
              <a:defRPr/>
            </a:pPr>
            <a:endParaRPr lang="en-US" sz="2400" b="1" dirty="0">
              <a:latin typeface="Arial Narrow" pitchFamily="34" charset="0"/>
            </a:endParaRPr>
          </a:p>
          <a:p>
            <a:pPr>
              <a:lnSpc>
                <a:spcPct val="95000"/>
              </a:lnSpc>
              <a:defRPr/>
            </a:pPr>
            <a:endParaRPr lang="en-US" sz="2400" b="1" dirty="0">
              <a:latin typeface="Arial Narrow" pitchFamily="34" charset="0"/>
            </a:endParaRPr>
          </a:p>
          <a:p>
            <a:pPr>
              <a:lnSpc>
                <a:spcPct val="95000"/>
              </a:lnSpc>
              <a:defRPr/>
            </a:pPr>
            <a:endParaRPr lang="en-US" sz="2400" b="1" dirty="0">
              <a:latin typeface="Arial Narrow" pitchFamily="34" charset="0"/>
            </a:endParaRPr>
          </a:p>
          <a:p>
            <a:pPr>
              <a:lnSpc>
                <a:spcPct val="95000"/>
              </a:lnSpc>
              <a:defRPr/>
            </a:pPr>
            <a:r>
              <a:rPr lang="en-US" sz="3400" b="1" dirty="0">
                <a:latin typeface="Calibri" panose="020F0502020204030204" pitchFamily="34" charset="0"/>
                <a:cs typeface="Calibri" panose="020F0502020204030204" pitchFamily="34" charset="0"/>
              </a:rPr>
              <a:t>View transactions electronically [WORKS Payment Manager]</a:t>
            </a:r>
          </a:p>
          <a:p>
            <a:pPr>
              <a:lnSpc>
                <a:spcPct val="95000"/>
              </a:lnSpc>
              <a:defRPr/>
            </a:pPr>
            <a:endParaRPr lang="en-US" sz="3400" b="1" dirty="0">
              <a:latin typeface="Calibri" panose="020F0502020204030204" pitchFamily="34" charset="0"/>
              <a:cs typeface="Calibri" panose="020F0502020204030204" pitchFamily="34" charset="0"/>
            </a:endParaRPr>
          </a:p>
          <a:p>
            <a:pPr>
              <a:lnSpc>
                <a:spcPct val="95000"/>
              </a:lnSpc>
              <a:defRPr/>
            </a:pPr>
            <a:r>
              <a:rPr lang="en-US" sz="3400" b="1" dirty="0">
                <a:latin typeface="Calibri" panose="020F0502020204030204" pitchFamily="34" charset="0"/>
                <a:cs typeface="Calibri" panose="020F0502020204030204" pitchFamily="34" charset="0"/>
              </a:rPr>
              <a:t>Report fraudulent charges to your T-Card Staff</a:t>
            </a:r>
          </a:p>
          <a:p>
            <a:pPr>
              <a:lnSpc>
                <a:spcPct val="95000"/>
              </a:lnSpc>
              <a:defRPr/>
            </a:pPr>
            <a:endParaRPr lang="en-US" sz="3400" b="1" dirty="0">
              <a:latin typeface="Calibri" panose="020F0502020204030204" pitchFamily="34" charset="0"/>
              <a:cs typeface="Calibri" panose="020F0502020204030204" pitchFamily="34" charset="0"/>
            </a:endParaRPr>
          </a:p>
          <a:p>
            <a:pPr>
              <a:lnSpc>
                <a:spcPct val="95000"/>
              </a:lnSpc>
              <a:defRPr/>
            </a:pPr>
            <a:r>
              <a:rPr lang="en-US" sz="3400" b="1" dirty="0">
                <a:latin typeface="Calibri" panose="020F0502020204030204" pitchFamily="34" charset="0"/>
                <a:cs typeface="Calibri" panose="020F0502020204030204" pitchFamily="34" charset="0"/>
              </a:rPr>
              <a:t>Process then sign &amp; date all monthly hard copy statements </a:t>
            </a:r>
          </a:p>
          <a:p>
            <a:pPr>
              <a:lnSpc>
                <a:spcPct val="95000"/>
              </a:lnSpc>
              <a:buFont typeface="Wingdings" pitchFamily="2" charset="2"/>
              <a:buNone/>
              <a:defRPr/>
            </a:pPr>
            <a:r>
              <a:rPr lang="en-US" sz="3400" b="1" dirty="0">
                <a:latin typeface="Calibri" panose="020F0502020204030204" pitchFamily="34" charset="0"/>
                <a:cs typeface="Calibri" panose="020F0502020204030204" pitchFamily="34" charset="0"/>
              </a:rPr>
              <a:t>     (see attached statement)</a:t>
            </a:r>
          </a:p>
          <a:p>
            <a:pPr>
              <a:lnSpc>
                <a:spcPct val="95000"/>
              </a:lnSpc>
              <a:defRPr/>
            </a:pPr>
            <a:endParaRPr lang="en-US" sz="3400" b="1" dirty="0">
              <a:latin typeface="Calibri" panose="020F0502020204030204" pitchFamily="34" charset="0"/>
              <a:cs typeface="Calibri" panose="020F0502020204030204" pitchFamily="34" charset="0"/>
            </a:endParaRPr>
          </a:p>
          <a:p>
            <a:pPr>
              <a:lnSpc>
                <a:spcPct val="95000"/>
              </a:lnSpc>
              <a:defRPr/>
            </a:pPr>
            <a:r>
              <a:rPr lang="en-US" sz="3400" b="1" dirty="0">
                <a:latin typeface="Calibri" panose="020F0502020204030204" pitchFamily="34" charset="0"/>
                <a:cs typeface="Calibri" panose="020F0502020204030204" pitchFamily="34" charset="0"/>
              </a:rPr>
              <a:t>Keep all receipts and good records </a:t>
            </a:r>
          </a:p>
          <a:p>
            <a:pPr>
              <a:lnSpc>
                <a:spcPct val="95000"/>
              </a:lnSpc>
              <a:buFont typeface="Wingdings" pitchFamily="2" charset="2"/>
              <a:buNone/>
              <a:defRPr/>
            </a:pPr>
            <a:endParaRPr lang="en-US" sz="2400" b="1" dirty="0">
              <a:latin typeface="Arial Narrow" pitchFamily="34" charset="0"/>
            </a:endParaRPr>
          </a:p>
          <a:p>
            <a:pPr>
              <a:lnSpc>
                <a:spcPct val="95000"/>
              </a:lnSpc>
              <a:defRPr/>
            </a:pPr>
            <a:endParaRPr lang="en-US" sz="2000" b="1" i="1" dirty="0">
              <a:latin typeface="Arial Narrow" pitchFamily="34" charset="0"/>
            </a:endParaRPr>
          </a:p>
          <a:p>
            <a:pPr>
              <a:lnSpc>
                <a:spcPct val="95000"/>
              </a:lnSpc>
              <a:buFont typeface="Wingdings" pitchFamily="2" charset="2"/>
              <a:buNone/>
              <a:defRPr/>
            </a:pPr>
            <a:br>
              <a:rPr lang="en-US" b="1" i="1" dirty="0">
                <a:latin typeface="Arial Narrow" pitchFamily="34" charset="0"/>
              </a:rPr>
            </a:br>
            <a:endParaRPr lang="en-US" b="1" i="1" dirty="0">
              <a:latin typeface="Arial Narrow" pitchFamily="34" charset="0"/>
            </a:endParaRPr>
          </a:p>
        </p:txBody>
      </p:sp>
      <p:sp>
        <p:nvSpPr>
          <p:cNvPr id="7" name="Slide Number Placeholder 5"/>
          <p:cNvSpPr>
            <a:spLocks noGrp="1"/>
          </p:cNvSpPr>
          <p:nvPr>
            <p:ph type="sldNum" sz="quarter" idx="12"/>
          </p:nvPr>
        </p:nvSpPr>
        <p:spPr/>
        <p:txBody>
          <a:bodyPr/>
          <a:lstStyle/>
          <a:p>
            <a:pPr>
              <a:defRPr/>
            </a:pPr>
            <a:fld id="{45056046-5374-4FC7-B6B7-E9888458E0EE}" type="slidenum">
              <a:rPr lang="en-US"/>
              <a:pPr>
                <a:defRPr/>
              </a:pPr>
              <a:t>12</a:t>
            </a:fld>
            <a:endParaRPr lang="en-US" dirty="0"/>
          </a:p>
        </p:txBody>
      </p:sp>
      <p:pic>
        <p:nvPicPr>
          <p:cNvPr id="17413" name="Picture 5" descr="Travailler en ateliers en cycle 3 - Stylo rouge et crayon gri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39000" y="549971"/>
            <a:ext cx="1554480" cy="1554480"/>
          </a:xfrm>
          <a:prstGeom prst="rect">
            <a:avLst/>
          </a:prstGeom>
          <a:noFill/>
          <a:ln w="9525">
            <a:noFill/>
            <a:miter lim="800000"/>
            <a:headEnd/>
            <a:tailEnd/>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388144" y="152400"/>
            <a:ext cx="7841456" cy="1312480"/>
          </a:xfrm>
        </p:spPr>
        <p:txBody>
          <a:bodyPr>
            <a:normAutofit/>
          </a:bodyPr>
          <a:lstStyle/>
          <a:p>
            <a:pPr eaLnBrk="1" hangingPunct="1">
              <a:defRPr/>
            </a:pPr>
            <a:r>
              <a:rPr lang="en-US" sz="3600" dirty="0"/>
              <a:t>Cardholder Requirements - Continued</a:t>
            </a:r>
          </a:p>
        </p:txBody>
      </p:sp>
      <p:sp>
        <p:nvSpPr>
          <p:cNvPr id="331779" name="Rectangle 3"/>
          <p:cNvSpPr>
            <a:spLocks noGrp="1" noChangeArrowheads="1"/>
          </p:cNvSpPr>
          <p:nvPr>
            <p:ph idx="1"/>
          </p:nvPr>
        </p:nvSpPr>
        <p:spPr>
          <a:xfrm>
            <a:off x="1447800" y="2034734"/>
            <a:ext cx="7511472" cy="4508651"/>
          </a:xfrm>
        </p:spPr>
        <p:txBody>
          <a:bodyPr>
            <a:normAutofit/>
          </a:bodyPr>
          <a:lstStyle/>
          <a:p>
            <a:pPr marL="0" indent="0">
              <a:buNone/>
            </a:pPr>
            <a:endParaRPr lang="en-US" dirty="0">
              <a:effectLst/>
            </a:endParaRPr>
          </a:p>
          <a:p>
            <a:r>
              <a:rPr lang="en-US" b="1" dirty="0">
                <a:effectLst>
                  <a:glow rad="38100">
                    <a:schemeClr val="bg1">
                      <a:lumMod val="50000"/>
                      <a:lumOff val="50000"/>
                      <a:alpha val="20000"/>
                    </a:schemeClr>
                  </a:glow>
                  <a:outerShdw blurRad="44450" dist="12700" dir="13860000" algn="tl">
                    <a:srgbClr val="000000">
                      <a:alpha val="20000"/>
                    </a:srgbClr>
                  </a:outerShdw>
                </a:effectLst>
              </a:rPr>
              <a:t>Must provide vendor with </a:t>
            </a:r>
            <a:r>
              <a:rPr lang="en-US" b="1" dirty="0">
                <a:solidFill>
                  <a:srgbClr val="FF0000"/>
                </a:solidFill>
                <a:effectLst>
                  <a:glow rad="38100">
                    <a:schemeClr val="bg1">
                      <a:lumMod val="50000"/>
                      <a:lumOff val="50000"/>
                      <a:alpha val="20000"/>
                    </a:schemeClr>
                  </a:glow>
                  <a:outerShdw blurRad="44450" dist="12700" dir="13860000" algn="tl">
                    <a:srgbClr val="000000">
                      <a:alpha val="20000"/>
                    </a:srgbClr>
                  </a:outerShdw>
                </a:effectLst>
              </a:rPr>
              <a:t>BILL TO </a:t>
            </a:r>
            <a:r>
              <a:rPr lang="en-US" b="1" dirty="0">
                <a:effectLst>
                  <a:glow rad="38100">
                    <a:schemeClr val="bg1">
                      <a:lumMod val="50000"/>
                      <a:lumOff val="50000"/>
                      <a:alpha val="20000"/>
                    </a:schemeClr>
                  </a:glow>
                  <a:outerShdw blurRad="44450" dist="12700" dir="13860000" algn="tl">
                    <a:srgbClr val="000000">
                      <a:alpha val="20000"/>
                    </a:srgbClr>
                  </a:outerShdw>
                </a:effectLst>
              </a:rPr>
              <a:t>address of</a:t>
            </a:r>
            <a:endParaRPr lang="en-US" dirty="0">
              <a:effectLst/>
            </a:endParaRPr>
          </a:p>
          <a:p>
            <a:pPr marL="0" indent="0">
              <a:buNone/>
            </a:pPr>
            <a:r>
              <a:rPr lang="en-US" b="1" dirty="0">
                <a:effectLst>
                  <a:glow rad="38100">
                    <a:schemeClr val="bg1">
                      <a:lumMod val="50000"/>
                      <a:lumOff val="50000"/>
                      <a:alpha val="20000"/>
                    </a:schemeClr>
                  </a:glow>
                  <a:outerShdw blurRad="44450" dist="12700" dir="13860000" algn="tl">
                    <a:srgbClr val="000000">
                      <a:alpha val="20000"/>
                    </a:srgbClr>
                  </a:outerShdw>
                </a:effectLst>
              </a:rPr>
              <a:t>      301 HFR Administration Building</a:t>
            </a:r>
            <a:endParaRPr lang="en-US" dirty="0">
              <a:effectLst/>
            </a:endParaRPr>
          </a:p>
          <a:p>
            <a:pPr marL="0" indent="0">
              <a:buNone/>
            </a:pPr>
            <a:r>
              <a:rPr lang="en-US" b="1" dirty="0">
                <a:effectLst>
                  <a:glow rad="38100">
                    <a:schemeClr val="bg1">
                      <a:lumMod val="50000"/>
                      <a:lumOff val="50000"/>
                      <a:alpha val="20000"/>
                    </a:schemeClr>
                  </a:glow>
                  <a:outerShdw blurRad="44450" dist="12700" dir="13860000" algn="tl">
                    <a:srgbClr val="000000">
                      <a:alpha val="20000"/>
                    </a:srgbClr>
                  </a:outerShdw>
                </a:effectLst>
              </a:rPr>
              <a:t>      Cullowhee, NC 28723</a:t>
            </a:r>
          </a:p>
          <a:p>
            <a:endParaRPr lang="en-US" dirty="0">
              <a:effectLst/>
            </a:endParaRPr>
          </a:p>
          <a:p>
            <a:r>
              <a:rPr lang="en-US" b="1" dirty="0">
                <a:effectLst>
                  <a:glow rad="38100">
                    <a:schemeClr val="bg1">
                      <a:lumMod val="50000"/>
                      <a:lumOff val="50000"/>
                      <a:alpha val="20000"/>
                    </a:schemeClr>
                  </a:glow>
                  <a:outerShdw blurRad="44450" dist="12700" dir="13860000" algn="tl">
                    <a:srgbClr val="000000">
                      <a:alpha val="20000"/>
                    </a:srgbClr>
                  </a:outerShdw>
                </a:effectLst>
              </a:rPr>
              <a:t>Must reconcile monthly (when notified by email)</a:t>
            </a:r>
          </a:p>
          <a:p>
            <a:endParaRPr lang="en-US" dirty="0">
              <a:effectLst/>
            </a:endParaRPr>
          </a:p>
          <a:p>
            <a:r>
              <a:rPr lang="en-US" b="1" dirty="0">
                <a:effectLst>
                  <a:glow rad="38100">
                    <a:schemeClr val="bg1">
                      <a:lumMod val="50000"/>
                      <a:lumOff val="50000"/>
                      <a:alpha val="20000"/>
                    </a:schemeClr>
                  </a:glow>
                  <a:outerShdw blurRad="44450" dist="12700" dir="13860000" algn="tl">
                    <a:srgbClr val="000000">
                      <a:alpha val="20000"/>
                    </a:srgbClr>
                  </a:outerShdw>
                </a:effectLst>
              </a:rPr>
              <a:t>Protect and secure your card and paperwork at all times</a:t>
            </a:r>
            <a:endParaRPr lang="en-US" dirty="0">
              <a:effectLst/>
            </a:endParaRPr>
          </a:p>
          <a:p>
            <a:pPr marL="0" indent="0">
              <a:buNone/>
            </a:pPr>
            <a:r>
              <a:rPr lang="en-US" b="1" dirty="0">
                <a:effectLst>
                  <a:glow rad="38100">
                    <a:schemeClr val="bg1">
                      <a:lumMod val="50000"/>
                      <a:lumOff val="50000"/>
                      <a:alpha val="20000"/>
                    </a:schemeClr>
                  </a:glow>
                  <a:outerShdw blurRad="44450" dist="12700" dir="13860000" algn="tl">
                    <a:srgbClr val="000000">
                      <a:alpha val="20000"/>
                    </a:srgbClr>
                  </a:outerShdw>
                </a:effectLst>
              </a:rPr>
              <a:t>	 Example:  locking file cabinet</a:t>
            </a:r>
            <a:endParaRPr lang="en-US" dirty="0">
              <a:effectLst/>
            </a:endParaRPr>
          </a:p>
          <a:p>
            <a:pPr>
              <a:lnSpc>
                <a:spcPct val="95000"/>
              </a:lnSpc>
              <a:buFont typeface="Wingdings" pitchFamily="2" charset="2"/>
              <a:buNone/>
              <a:defRPr/>
            </a:pPr>
            <a:endParaRPr lang="en-US" sz="2200" b="1" dirty="0">
              <a:latin typeface="Arial Narrow" pitchFamily="34" charset="0"/>
            </a:endParaRPr>
          </a:p>
          <a:p>
            <a:pPr eaLnBrk="1" hangingPunct="1">
              <a:defRPr/>
            </a:pPr>
            <a:endParaRPr lang="en-US" sz="2400" dirty="0"/>
          </a:p>
        </p:txBody>
      </p:sp>
      <p:sp>
        <p:nvSpPr>
          <p:cNvPr id="6" name="Slide Number Placeholder 5"/>
          <p:cNvSpPr>
            <a:spLocks noGrp="1"/>
          </p:cNvSpPr>
          <p:nvPr>
            <p:ph type="sldNum" sz="quarter" idx="12"/>
          </p:nvPr>
        </p:nvSpPr>
        <p:spPr/>
        <p:txBody>
          <a:bodyPr/>
          <a:lstStyle/>
          <a:p>
            <a:pPr>
              <a:defRPr/>
            </a:pPr>
            <a:fld id="{3E860DD0-65DD-4CAD-ABB9-25A1A84CED69}" type="slidenum">
              <a:rPr lang="en-US"/>
              <a:pPr>
                <a:defRPr/>
              </a:pPr>
              <a:t>13</a:t>
            </a:fld>
            <a:endParaRPr lang="en-US"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a:xfrm>
            <a:off x="-685800" y="-41031"/>
            <a:ext cx="7696200" cy="1143000"/>
          </a:xfrm>
        </p:spPr>
        <p:txBody>
          <a:bodyPr>
            <a:normAutofit/>
          </a:bodyPr>
          <a:lstStyle/>
          <a:p>
            <a:pPr algn="r" eaLnBrk="1" hangingPunct="1">
              <a:defRPr/>
            </a:pPr>
            <a:r>
              <a:rPr lang="en-US" sz="4000" b="1" dirty="0"/>
              <a:t>Policy and Procedures	</a:t>
            </a:r>
          </a:p>
        </p:txBody>
      </p:sp>
      <p:sp>
        <p:nvSpPr>
          <p:cNvPr id="69635" name="Rectangle 1027"/>
          <p:cNvSpPr>
            <a:spLocks noGrp="1" noChangeArrowheads="1"/>
          </p:cNvSpPr>
          <p:nvPr>
            <p:ph idx="1"/>
          </p:nvPr>
        </p:nvSpPr>
        <p:spPr>
          <a:xfrm>
            <a:off x="990600" y="1443037"/>
            <a:ext cx="7772400" cy="4800600"/>
          </a:xfrm>
        </p:spPr>
        <p:txBody>
          <a:bodyPr>
            <a:normAutofit fontScale="92500"/>
          </a:bodyPr>
          <a:lstStyle/>
          <a:p>
            <a:pPr eaLnBrk="1" hangingPunct="1">
              <a:lnSpc>
                <a:spcPct val="85000"/>
              </a:lnSpc>
              <a:defRPr/>
            </a:pPr>
            <a:endParaRPr lang="en-US" sz="2200" b="1" dirty="0">
              <a:latin typeface="Calibri" panose="020F0502020204030204" pitchFamily="34" charset="0"/>
              <a:cs typeface="Calibri" panose="020F0502020204030204" pitchFamily="34" charset="0"/>
            </a:endParaRPr>
          </a:p>
          <a:p>
            <a:pPr eaLnBrk="1" hangingPunct="1">
              <a:lnSpc>
                <a:spcPct val="85000"/>
              </a:lnSpc>
              <a:defRPr/>
            </a:pPr>
            <a:r>
              <a:rPr lang="en-US" sz="2200" b="1" dirty="0">
                <a:latin typeface="Calibri" panose="020F0502020204030204" pitchFamily="34" charset="0"/>
                <a:cs typeface="Calibri" panose="020F0502020204030204" pitchFamily="34" charset="0"/>
              </a:rPr>
              <a:t>Who should have a  Travel card?  Responsible individuals who have regular Travel needs  </a:t>
            </a:r>
            <a:br>
              <a:rPr lang="en-US" sz="2200" b="1" dirty="0">
                <a:latin typeface="Calibri" panose="020F0502020204030204" pitchFamily="34" charset="0"/>
                <a:cs typeface="Calibri" panose="020F0502020204030204" pitchFamily="34" charset="0"/>
              </a:rPr>
            </a:br>
            <a:endParaRPr lang="en-US" sz="2200" b="1" dirty="0">
              <a:latin typeface="Calibri" panose="020F0502020204030204" pitchFamily="34" charset="0"/>
              <a:cs typeface="Calibri" panose="020F0502020204030204" pitchFamily="34" charset="0"/>
            </a:endParaRPr>
          </a:p>
          <a:p>
            <a:pPr eaLnBrk="1" hangingPunct="1">
              <a:lnSpc>
                <a:spcPct val="85000"/>
              </a:lnSpc>
              <a:defRPr/>
            </a:pPr>
            <a:r>
              <a:rPr lang="en-US" sz="2200" b="1" dirty="0">
                <a:latin typeface="Calibri" panose="020F0502020204030204" pitchFamily="34" charset="0"/>
                <a:cs typeface="Calibri" panose="020F0502020204030204" pitchFamily="34" charset="0"/>
              </a:rPr>
              <a:t>Cardholders must be WCU staff or faculty with “permanent” employment status.</a:t>
            </a:r>
          </a:p>
          <a:p>
            <a:pPr eaLnBrk="1" hangingPunct="1">
              <a:lnSpc>
                <a:spcPct val="85000"/>
              </a:lnSpc>
              <a:defRPr/>
            </a:pPr>
            <a:endParaRPr lang="en-US" sz="2200" b="1" dirty="0">
              <a:latin typeface="Calibri" panose="020F0502020204030204" pitchFamily="34" charset="0"/>
              <a:cs typeface="Calibri" panose="020F0502020204030204" pitchFamily="34" charset="0"/>
            </a:endParaRPr>
          </a:p>
          <a:p>
            <a:pPr eaLnBrk="1" hangingPunct="1">
              <a:lnSpc>
                <a:spcPct val="85000"/>
              </a:lnSpc>
              <a:defRPr/>
            </a:pPr>
            <a:r>
              <a:rPr lang="en-US" sz="2200" b="1" dirty="0">
                <a:latin typeface="Calibri" panose="020F0502020204030204" pitchFamily="34" charset="0"/>
                <a:cs typeface="Calibri" panose="020F0502020204030204" pitchFamily="34" charset="0"/>
              </a:rPr>
              <a:t>Department Head approval and selection of a spending limit is required</a:t>
            </a:r>
            <a:br>
              <a:rPr lang="en-US" sz="2200" b="1" dirty="0">
                <a:latin typeface="Calibri" panose="020F0502020204030204" pitchFamily="34" charset="0"/>
                <a:cs typeface="Calibri" panose="020F0502020204030204" pitchFamily="34" charset="0"/>
              </a:rPr>
            </a:br>
            <a:endParaRPr lang="en-US" sz="2200" b="1" dirty="0">
              <a:latin typeface="Calibri" panose="020F0502020204030204" pitchFamily="34" charset="0"/>
              <a:cs typeface="Calibri" panose="020F0502020204030204" pitchFamily="34" charset="0"/>
            </a:endParaRPr>
          </a:p>
          <a:p>
            <a:pPr eaLnBrk="1" hangingPunct="1">
              <a:lnSpc>
                <a:spcPct val="125000"/>
              </a:lnSpc>
              <a:defRPr/>
            </a:pPr>
            <a:r>
              <a:rPr lang="en-US" sz="2200" b="1" u="sng" dirty="0">
                <a:solidFill>
                  <a:srgbClr val="FF3300"/>
                </a:solidFill>
                <a:latin typeface="Calibri" panose="020F0502020204030204" pitchFamily="34" charset="0"/>
                <a:cs typeface="Calibri" panose="020F0502020204030204" pitchFamily="34" charset="0"/>
              </a:rPr>
              <a:t>The Travel Card must be used ONLY by the named cardholder!</a:t>
            </a:r>
          </a:p>
          <a:p>
            <a:pPr eaLnBrk="1" hangingPunct="1">
              <a:lnSpc>
                <a:spcPct val="85000"/>
              </a:lnSpc>
              <a:defRPr/>
            </a:pPr>
            <a:endParaRPr lang="en-US" sz="2200" b="1" dirty="0">
              <a:latin typeface="Calibri" panose="020F0502020204030204" pitchFamily="34" charset="0"/>
              <a:cs typeface="Calibri" panose="020F0502020204030204" pitchFamily="34" charset="0"/>
            </a:endParaRPr>
          </a:p>
          <a:p>
            <a:pPr eaLnBrk="1" hangingPunct="1">
              <a:lnSpc>
                <a:spcPct val="85000"/>
              </a:lnSpc>
              <a:defRPr/>
            </a:pPr>
            <a:r>
              <a:rPr lang="en-US" sz="2200" b="1" dirty="0">
                <a:latin typeface="Calibri" panose="020F0502020204030204" pitchFamily="34" charset="0"/>
                <a:cs typeface="Calibri" panose="020F0502020204030204" pitchFamily="34" charset="0"/>
              </a:rPr>
              <a:t>Only one Travel card per person  (There are NO “departmental” cards) </a:t>
            </a:r>
            <a:r>
              <a:rPr lang="en-US" sz="2200" b="1" dirty="0">
                <a:solidFill>
                  <a:srgbClr val="FF3300"/>
                </a:solidFill>
                <a:latin typeface="Calibri" panose="020F0502020204030204" pitchFamily="34" charset="0"/>
                <a:cs typeface="Calibri" panose="020F0502020204030204" pitchFamily="34" charset="0"/>
              </a:rPr>
              <a:t>NO SHARING!</a:t>
            </a:r>
          </a:p>
          <a:p>
            <a:pPr eaLnBrk="1" hangingPunct="1">
              <a:lnSpc>
                <a:spcPct val="85000"/>
              </a:lnSpc>
              <a:buFont typeface="Wingdings" pitchFamily="2" charset="2"/>
              <a:buNone/>
              <a:defRPr/>
            </a:pPr>
            <a:endParaRPr lang="en-US" sz="2400" b="1" dirty="0">
              <a:solidFill>
                <a:srgbClr val="FF3300"/>
              </a:solidFill>
              <a:latin typeface="Arial Narrow" pitchFamily="34" charset="0"/>
            </a:endParaRPr>
          </a:p>
          <a:p>
            <a:pPr eaLnBrk="1" hangingPunct="1">
              <a:lnSpc>
                <a:spcPct val="85000"/>
              </a:lnSpc>
              <a:defRPr/>
            </a:pPr>
            <a:endParaRPr lang="en-US" sz="2400" b="1" i="1" dirty="0">
              <a:latin typeface="Arial Narrow" pitchFamily="34" charset="0"/>
            </a:endParaRPr>
          </a:p>
          <a:p>
            <a:pPr eaLnBrk="1" hangingPunct="1">
              <a:lnSpc>
                <a:spcPct val="80000"/>
              </a:lnSpc>
              <a:buFont typeface="Wingdings" pitchFamily="2" charset="2"/>
              <a:buNone/>
              <a:defRPr/>
            </a:pPr>
            <a:endParaRPr lang="en-US" sz="1200" b="1" i="1" dirty="0">
              <a:latin typeface="Tahoma" pitchFamily="34" charset="0"/>
            </a:endParaRPr>
          </a:p>
        </p:txBody>
      </p:sp>
      <p:sp>
        <p:nvSpPr>
          <p:cNvPr id="7" name="Slide Number Placeholder 5"/>
          <p:cNvSpPr>
            <a:spLocks noGrp="1"/>
          </p:cNvSpPr>
          <p:nvPr>
            <p:ph type="sldNum" sz="quarter" idx="12"/>
          </p:nvPr>
        </p:nvSpPr>
        <p:spPr/>
        <p:txBody>
          <a:bodyPr/>
          <a:lstStyle/>
          <a:p>
            <a:pPr>
              <a:defRPr/>
            </a:pPr>
            <a:fld id="{18B915F8-82D6-48B9-AD72-732DFBE5816C}" type="slidenum">
              <a:rPr lang="en-US"/>
              <a:pPr>
                <a:defRPr/>
              </a:pPr>
              <a:t>14</a:t>
            </a:fld>
            <a:endParaRPr lang="en-US" dirty="0"/>
          </a:p>
        </p:txBody>
      </p:sp>
      <p:pic>
        <p:nvPicPr>
          <p:cNvPr id="19461" name="Picture 1033" descr="Brighton-&lt;strong&gt;Policies&lt;/strong&gt; - hom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00" y="5784088"/>
            <a:ext cx="2819400" cy="919099"/>
          </a:xfrm>
          <a:prstGeom prst="rect">
            <a:avLst/>
          </a:prstGeom>
          <a:noFill/>
          <a:ln w="9525">
            <a:noFill/>
            <a:miter lim="800000"/>
            <a:headEnd/>
            <a:tailEnd/>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228600"/>
            <a:ext cx="7696200" cy="1143000"/>
          </a:xfrm>
        </p:spPr>
        <p:txBody>
          <a:bodyPr>
            <a:normAutofit fontScale="90000"/>
          </a:bodyPr>
          <a:lstStyle/>
          <a:p>
            <a:pPr eaLnBrk="1" hangingPunct="1">
              <a:defRPr/>
            </a:pPr>
            <a:r>
              <a:rPr lang="en-US" sz="4000" dirty="0"/>
              <a:t>Policy &amp; Procedures – Continued	</a:t>
            </a:r>
          </a:p>
        </p:txBody>
      </p:sp>
      <p:sp>
        <p:nvSpPr>
          <p:cNvPr id="111619" name="Rectangle 3"/>
          <p:cNvSpPr>
            <a:spLocks noGrp="1" noChangeArrowheads="1"/>
          </p:cNvSpPr>
          <p:nvPr>
            <p:ph idx="1"/>
          </p:nvPr>
        </p:nvSpPr>
        <p:spPr>
          <a:xfrm>
            <a:off x="914400" y="1447800"/>
            <a:ext cx="7981950" cy="5257800"/>
          </a:xfrm>
        </p:spPr>
        <p:txBody>
          <a:bodyPr>
            <a:normAutofit fontScale="85000" lnSpcReduction="20000"/>
          </a:bodyPr>
          <a:lstStyle/>
          <a:p>
            <a:pPr eaLnBrk="1" hangingPunct="1">
              <a:lnSpc>
                <a:spcPct val="85000"/>
              </a:lnSpc>
              <a:defRPr/>
            </a:pPr>
            <a:endParaRPr lang="en-US" sz="2400" b="1" dirty="0">
              <a:latin typeface="Calibri" panose="020F0502020204030204" pitchFamily="34" charset="0"/>
              <a:cs typeface="Calibri" panose="020F0502020204030204" pitchFamily="34" charset="0"/>
            </a:endParaRPr>
          </a:p>
          <a:p>
            <a:pPr eaLnBrk="1" hangingPunct="1">
              <a:lnSpc>
                <a:spcPct val="85000"/>
              </a:lnSpc>
              <a:defRPr/>
            </a:pPr>
            <a:endParaRPr lang="en-US" sz="2400" b="1" dirty="0">
              <a:latin typeface="Calibri" panose="020F0502020204030204" pitchFamily="34" charset="0"/>
              <a:cs typeface="Calibri" panose="020F0502020204030204" pitchFamily="34" charset="0"/>
            </a:endParaRPr>
          </a:p>
          <a:p>
            <a:pPr eaLnBrk="1" hangingPunct="1">
              <a:lnSpc>
                <a:spcPct val="85000"/>
              </a:lnSpc>
              <a:defRPr/>
            </a:pPr>
            <a:endParaRPr lang="en-US" sz="2400" b="1" dirty="0">
              <a:latin typeface="Calibri" panose="020F0502020204030204" pitchFamily="34" charset="0"/>
              <a:cs typeface="Calibri" panose="020F0502020204030204" pitchFamily="34" charset="0"/>
            </a:endParaRPr>
          </a:p>
          <a:p>
            <a:pPr eaLnBrk="1" hangingPunct="1">
              <a:lnSpc>
                <a:spcPct val="85000"/>
              </a:lnSpc>
              <a:defRPr/>
            </a:pPr>
            <a:r>
              <a:rPr lang="en-US" sz="2400" b="1" dirty="0">
                <a:latin typeface="Calibri" panose="020F0502020204030204" pitchFamily="34" charset="0"/>
                <a:cs typeface="Calibri" panose="020F0502020204030204" pitchFamily="34" charset="0"/>
              </a:rPr>
              <a:t>State &amp; Trust funds are allowed, Grant and Special funds are allowed with appropriate approval </a:t>
            </a:r>
          </a:p>
          <a:p>
            <a:pPr eaLnBrk="1" hangingPunct="1">
              <a:lnSpc>
                <a:spcPct val="125000"/>
              </a:lnSpc>
              <a:defRPr/>
            </a:pPr>
            <a:r>
              <a:rPr lang="en-US" sz="2400" b="1" dirty="0">
                <a:latin typeface="Calibri" panose="020F0502020204030204" pitchFamily="34" charset="0"/>
                <a:cs typeface="Calibri" panose="020F0502020204030204" pitchFamily="34" charset="0"/>
              </a:rPr>
              <a:t>NO FOUNDATION funds allowed  (ex: 9XXXXX)           </a:t>
            </a:r>
          </a:p>
          <a:p>
            <a:pPr eaLnBrk="1" hangingPunct="1">
              <a:lnSpc>
                <a:spcPct val="125000"/>
              </a:lnSpc>
              <a:defRPr/>
            </a:pPr>
            <a:r>
              <a:rPr lang="en-US" sz="2400" b="1" dirty="0">
                <a:latin typeface="Calibri" panose="020F0502020204030204" pitchFamily="34" charset="0"/>
                <a:cs typeface="Calibri" panose="020F0502020204030204" pitchFamily="34" charset="0"/>
              </a:rPr>
              <a:t>NO PERSONAL purchases allowed</a:t>
            </a:r>
          </a:p>
          <a:p>
            <a:pPr eaLnBrk="1" hangingPunct="1">
              <a:lnSpc>
                <a:spcPct val="85000"/>
              </a:lnSpc>
              <a:defRPr/>
            </a:pPr>
            <a:r>
              <a:rPr lang="en-US" sz="2400" b="1" dirty="0">
                <a:latin typeface="Calibri" panose="020F0502020204030204" pitchFamily="34" charset="0"/>
                <a:cs typeface="Calibri" panose="020F0502020204030204" pitchFamily="34" charset="0"/>
              </a:rPr>
              <a:t>Cardholders sign a “Cardholder Agreement” at the end of Travel Card  training (or when you receive your p-card)</a:t>
            </a:r>
          </a:p>
          <a:p>
            <a:pPr eaLnBrk="1" hangingPunct="1">
              <a:defRPr/>
            </a:pPr>
            <a:r>
              <a:rPr lang="en-US" sz="2400" b="1" dirty="0">
                <a:latin typeface="Calibri" panose="020F0502020204030204" pitchFamily="34" charset="0"/>
                <a:cs typeface="Calibri" panose="020F0502020204030204" pitchFamily="34" charset="0"/>
              </a:rPr>
              <a:t>Cards must be cancelled immediately when transferring to another department OR if you leave the University</a:t>
            </a:r>
          </a:p>
          <a:p>
            <a:pPr eaLnBrk="1" hangingPunct="1">
              <a:defRPr/>
            </a:pPr>
            <a:r>
              <a:rPr lang="en-US" sz="2400" b="1" dirty="0">
                <a:latin typeface="Calibri" panose="020F0502020204030204" pitchFamily="34" charset="0"/>
                <a:cs typeface="Calibri" panose="020F0502020204030204" pitchFamily="34" charset="0"/>
              </a:rPr>
              <a:t>Card must be turned in to Travel P-Card Manager  to be held during a Leave of absence (for more than 6 weeks) until the employee returns to work</a:t>
            </a:r>
          </a:p>
          <a:p>
            <a:pPr eaLnBrk="1" hangingPunct="1">
              <a:lnSpc>
                <a:spcPct val="85000"/>
              </a:lnSpc>
              <a:spcBef>
                <a:spcPct val="0"/>
              </a:spcBef>
              <a:defRPr/>
            </a:pPr>
            <a:r>
              <a:rPr lang="en-US" sz="2400" b="1" dirty="0">
                <a:latin typeface="Calibri" panose="020F0502020204030204" pitchFamily="34" charset="0"/>
                <a:cs typeface="Calibri" panose="020F0502020204030204" pitchFamily="34" charset="0"/>
              </a:rPr>
              <a:t>Cards must be returned to the Travel P-Card Manager to be cancelled and destroyed (University property)</a:t>
            </a:r>
          </a:p>
          <a:p>
            <a:pPr eaLnBrk="1" hangingPunct="1">
              <a:lnSpc>
                <a:spcPct val="125000"/>
              </a:lnSpc>
              <a:defRPr/>
            </a:pPr>
            <a:endParaRPr lang="en-US" sz="2800" b="1" dirty="0">
              <a:latin typeface="Arial Narrow" pitchFamily="34" charset="0"/>
            </a:endParaRPr>
          </a:p>
          <a:p>
            <a:pPr eaLnBrk="1" hangingPunct="1">
              <a:lnSpc>
                <a:spcPct val="125000"/>
              </a:lnSpc>
              <a:defRPr/>
            </a:pPr>
            <a:endParaRPr lang="en-US" sz="2800" b="1" i="1" dirty="0">
              <a:latin typeface="Arial Narrow" pitchFamily="34" charset="0"/>
            </a:endParaRPr>
          </a:p>
        </p:txBody>
      </p:sp>
      <p:sp>
        <p:nvSpPr>
          <p:cNvPr id="6" name="Slide Number Placeholder 5"/>
          <p:cNvSpPr>
            <a:spLocks noGrp="1"/>
          </p:cNvSpPr>
          <p:nvPr>
            <p:ph type="sldNum" sz="quarter" idx="12"/>
          </p:nvPr>
        </p:nvSpPr>
        <p:spPr/>
        <p:txBody>
          <a:bodyPr/>
          <a:lstStyle/>
          <a:p>
            <a:pPr>
              <a:defRPr/>
            </a:pPr>
            <a:fld id="{692469EB-4492-4B2A-81D8-59DBD553958A}" type="slidenum">
              <a:rPr lang="en-US"/>
              <a:pPr>
                <a:defRPr/>
              </a:pPr>
              <a:t>15</a:t>
            </a:fld>
            <a:endParaRPr lang="en-US"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76421" y="304800"/>
            <a:ext cx="7511473" cy="1312480"/>
          </a:xfrm>
        </p:spPr>
        <p:txBody>
          <a:bodyPr>
            <a:normAutofit/>
          </a:bodyPr>
          <a:lstStyle/>
          <a:p>
            <a:pPr eaLnBrk="1" hangingPunct="1">
              <a:defRPr/>
            </a:pPr>
            <a:r>
              <a:rPr lang="en-US" sz="4000" dirty="0"/>
              <a:t>Policy &amp; Procedures – Continued</a:t>
            </a:r>
          </a:p>
        </p:txBody>
      </p:sp>
      <p:sp>
        <p:nvSpPr>
          <p:cNvPr id="112643" name="Rectangle 3"/>
          <p:cNvSpPr>
            <a:spLocks noGrp="1" noChangeArrowheads="1"/>
          </p:cNvSpPr>
          <p:nvPr>
            <p:ph idx="1"/>
          </p:nvPr>
        </p:nvSpPr>
        <p:spPr>
          <a:xfrm>
            <a:off x="819213" y="1935162"/>
            <a:ext cx="7511472" cy="4425660"/>
          </a:xfrm>
        </p:spPr>
        <p:txBody>
          <a:bodyPr>
            <a:normAutofit/>
          </a:bodyPr>
          <a:lstStyle/>
          <a:p>
            <a:pPr eaLnBrk="1" hangingPunct="1">
              <a:lnSpc>
                <a:spcPct val="90000"/>
              </a:lnSpc>
              <a:defRPr/>
            </a:pPr>
            <a:r>
              <a:rPr lang="en-US" sz="2400" b="1" dirty="0">
                <a:latin typeface="Calibri" panose="020F0502020204030204" pitchFamily="34" charset="0"/>
                <a:cs typeface="Calibri" panose="020F0502020204030204" pitchFamily="34" charset="0"/>
              </a:rPr>
              <a:t>Never accept cash or gift cards for returns</a:t>
            </a:r>
          </a:p>
          <a:p>
            <a:pPr eaLnBrk="1" hangingPunct="1">
              <a:lnSpc>
                <a:spcPct val="90000"/>
              </a:lnSpc>
              <a:defRPr/>
            </a:pPr>
            <a:r>
              <a:rPr lang="en-US" sz="2400" b="1" dirty="0">
                <a:latin typeface="Calibri" panose="020F0502020204030204" pitchFamily="34" charset="0"/>
                <a:cs typeface="Calibri" panose="020F0502020204030204" pitchFamily="34" charset="0"/>
              </a:rPr>
              <a:t>Original, priced, itemized receipts or invoices are required for each transaction</a:t>
            </a:r>
          </a:p>
          <a:p>
            <a:pPr eaLnBrk="1" hangingPunct="1">
              <a:lnSpc>
                <a:spcPct val="90000"/>
              </a:lnSpc>
              <a:buFont typeface="Wingdings" pitchFamily="2" charset="2"/>
              <a:buNone/>
              <a:defRPr/>
            </a:pPr>
            <a:endParaRPr lang="en-US" sz="2400" b="1" dirty="0">
              <a:latin typeface="Calibri" panose="020F0502020204030204" pitchFamily="34" charset="0"/>
              <a:cs typeface="Calibri" panose="020F0502020204030204" pitchFamily="34" charset="0"/>
            </a:endParaRPr>
          </a:p>
          <a:p>
            <a:pPr eaLnBrk="1" hangingPunct="1">
              <a:lnSpc>
                <a:spcPct val="90000"/>
              </a:lnSpc>
              <a:defRPr/>
            </a:pPr>
            <a:r>
              <a:rPr lang="en-US" sz="2400" b="1" dirty="0">
                <a:solidFill>
                  <a:srgbClr val="FF3300"/>
                </a:solidFill>
                <a:latin typeface="Calibri" panose="020F0502020204030204" pitchFamily="34" charset="0"/>
                <a:cs typeface="Calibri" panose="020F0502020204030204" pitchFamily="34" charset="0"/>
              </a:rPr>
              <a:t>Splitting transactions to avoid spending limits is strictly prohibited</a:t>
            </a:r>
          </a:p>
          <a:p>
            <a:pPr eaLnBrk="1" hangingPunct="1">
              <a:lnSpc>
                <a:spcPct val="90000"/>
              </a:lnSpc>
              <a:buFont typeface="Wingdings" pitchFamily="2" charset="2"/>
              <a:buNone/>
              <a:defRPr/>
            </a:pPr>
            <a:endParaRPr lang="en-US" sz="2800" b="1" dirty="0">
              <a:latin typeface="Arial Narrow" pitchFamily="34" charset="0"/>
            </a:endParaRPr>
          </a:p>
        </p:txBody>
      </p:sp>
      <p:sp>
        <p:nvSpPr>
          <p:cNvPr id="6" name="Slide Number Placeholder 5"/>
          <p:cNvSpPr>
            <a:spLocks noGrp="1"/>
          </p:cNvSpPr>
          <p:nvPr>
            <p:ph type="sldNum" sz="quarter" idx="12"/>
          </p:nvPr>
        </p:nvSpPr>
        <p:spPr/>
        <p:txBody>
          <a:bodyPr/>
          <a:lstStyle/>
          <a:p>
            <a:pPr>
              <a:defRPr/>
            </a:pPr>
            <a:fld id="{C7168060-291B-4832-8592-FAEC69F64461}" type="slidenum">
              <a:rPr lang="en-US"/>
              <a:pPr>
                <a:defRPr/>
              </a:pPr>
              <a:t>16</a:t>
            </a:fld>
            <a:endParaRPr lang="en-US"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99DE2A0-6371-446C-8352-B0A3F850D067}" type="slidenum">
              <a:rPr lang="en-US"/>
              <a:pPr>
                <a:defRPr/>
              </a:pPr>
              <a:t>17</a:t>
            </a:fld>
            <a:endParaRPr lang="en-US" dirty="0"/>
          </a:p>
        </p:txBody>
      </p:sp>
      <p:sp>
        <p:nvSpPr>
          <p:cNvPr id="22531" name="Rectangle 2"/>
          <p:cNvSpPr>
            <a:spLocks noChangeArrowheads="1"/>
          </p:cNvSpPr>
          <p:nvPr/>
        </p:nvSpPr>
        <p:spPr bwMode="auto">
          <a:xfrm>
            <a:off x="555354" y="5816"/>
            <a:ext cx="7772400" cy="838200"/>
          </a:xfrm>
          <a:prstGeom prst="rect">
            <a:avLst/>
          </a:prstGeom>
          <a:noFill/>
          <a:ln w="9525">
            <a:noFill/>
            <a:miter lim="800000"/>
            <a:headEnd/>
            <a:tailEnd/>
          </a:ln>
        </p:spPr>
        <p:txBody>
          <a:bodyPr anchor="ctr"/>
          <a:lstStyle/>
          <a:p>
            <a:pPr eaLnBrk="1" hangingPunct="1"/>
            <a:r>
              <a:rPr lang="en-US" sz="4400" b="1" i="1" dirty="0">
                <a:solidFill>
                  <a:schemeClr val="tx2"/>
                </a:solidFill>
                <a:latin typeface="Times New Roman" pitchFamily="18" charset="0"/>
              </a:rPr>
              <a:t>   Sample Purchases Allowed</a:t>
            </a:r>
            <a:r>
              <a:rPr lang="en-US" sz="3600" i="1" dirty="0">
                <a:solidFill>
                  <a:schemeClr val="tx2"/>
                </a:solidFill>
              </a:rPr>
              <a:t> </a:t>
            </a:r>
          </a:p>
        </p:txBody>
      </p:sp>
      <p:sp>
        <p:nvSpPr>
          <p:cNvPr id="22532" name="Rectangle 3"/>
          <p:cNvSpPr>
            <a:spLocks noChangeArrowheads="1"/>
          </p:cNvSpPr>
          <p:nvPr/>
        </p:nvSpPr>
        <p:spPr bwMode="auto">
          <a:xfrm>
            <a:off x="208085" y="398797"/>
            <a:ext cx="8915400" cy="57150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buSzPct val="75000"/>
              <a:buFont typeface="Wingdings" pitchFamily="2" charset="2"/>
              <a:buChar char="ü"/>
            </a:pPr>
            <a:endParaRPr lang="en-US" sz="2000" b="1" dirty="0">
              <a:latin typeface="Arial Narrow" pitchFamily="34" charset="0"/>
            </a:endParaRPr>
          </a:p>
          <a:p>
            <a:pPr marL="342900" indent="-342900" eaLnBrk="1" hangingPunct="1">
              <a:lnSpc>
                <a:spcPct val="90000"/>
              </a:lnSpc>
              <a:spcBef>
                <a:spcPct val="20000"/>
              </a:spcBef>
              <a:buClr>
                <a:schemeClr val="tx1"/>
              </a:buClr>
              <a:buSzPct val="75000"/>
              <a:buFont typeface="Wingdings" pitchFamily="2" charset="2"/>
              <a:buChar char="ü"/>
            </a:pPr>
            <a:endParaRPr lang="en-US" sz="2000" b="1" dirty="0">
              <a:latin typeface="Arial Narrow" pitchFamily="34" charset="0"/>
            </a:endParaRPr>
          </a:p>
        </p:txBody>
      </p:sp>
      <p:pic>
        <p:nvPicPr>
          <p:cNvPr id="22534" name="Picture 5" descr="Online Advertising Breaks $4bn Mark Thanks to Facebook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6600" y="3434816"/>
            <a:ext cx="1700213" cy="1275159"/>
          </a:xfrm>
          <a:prstGeom prst="rect">
            <a:avLst/>
          </a:prstGeom>
          <a:noFill/>
          <a:ln w="9525">
            <a:noFill/>
            <a:miter lim="800000"/>
            <a:headEnd/>
            <a:tailEnd/>
          </a:ln>
        </p:spPr>
      </p:pic>
      <p:sp>
        <p:nvSpPr>
          <p:cNvPr id="3" name="Rectangle 2"/>
          <p:cNvSpPr/>
          <p:nvPr/>
        </p:nvSpPr>
        <p:spPr>
          <a:xfrm>
            <a:off x="2286000" y="1342468"/>
            <a:ext cx="4572000" cy="4520981"/>
          </a:xfrm>
          <a:prstGeom prst="rect">
            <a:avLst/>
          </a:prstGeom>
        </p:spPr>
        <p:txBody>
          <a:bodyPr>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Hotel/Motel Reservations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Registrations (can be either Travel Card or regular P-card)</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Airline Tickets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Baggage charges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Parking fees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Rental Cars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Taxi</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Gasoline for rental cars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Meals for students only NOT Staff (Meals can be in a restaurant)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04800" y="-16960"/>
            <a:ext cx="8229600" cy="1417638"/>
          </a:xfrm>
        </p:spPr>
        <p:txBody>
          <a:bodyPr/>
          <a:lstStyle/>
          <a:p>
            <a:pPr eaLnBrk="1" hangingPunct="1">
              <a:defRPr/>
            </a:pPr>
            <a:r>
              <a:rPr lang="en-US" b="1" dirty="0"/>
              <a:t>Paying Registrations</a:t>
            </a:r>
            <a:r>
              <a:rPr lang="en-US" dirty="0"/>
              <a:t> </a:t>
            </a:r>
          </a:p>
        </p:txBody>
      </p:sp>
      <p:sp>
        <p:nvSpPr>
          <p:cNvPr id="164867" name="Rectangle 3"/>
          <p:cNvSpPr>
            <a:spLocks noGrp="1" noChangeArrowheads="1"/>
          </p:cNvSpPr>
          <p:nvPr>
            <p:ph idx="1"/>
          </p:nvPr>
        </p:nvSpPr>
        <p:spPr>
          <a:xfrm>
            <a:off x="933450" y="874422"/>
            <a:ext cx="8210550" cy="5486400"/>
          </a:xfrm>
        </p:spPr>
        <p:txBody>
          <a:bodyPr>
            <a:normAutofit/>
          </a:bodyPr>
          <a:lstStyle/>
          <a:p>
            <a:pPr eaLnBrk="1" hangingPunct="1">
              <a:lnSpc>
                <a:spcPct val="80000"/>
              </a:lnSpc>
              <a:buFont typeface="Wingdings" pitchFamily="2" charset="2"/>
              <a:buNone/>
              <a:defRPr/>
            </a:pPr>
            <a:r>
              <a:rPr lang="en-US" sz="2800" b="1" dirty="0">
                <a:latin typeface="Arial Narrow" pitchFamily="34" charset="0"/>
              </a:rPr>
              <a:t>	</a:t>
            </a:r>
          </a:p>
          <a:p>
            <a:pPr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P-Card not used:  (note on: Check Request Form)</a:t>
            </a:r>
          </a:p>
          <a:p>
            <a:pPr lvl="1"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Merchant does not accept VISA</a:t>
            </a:r>
          </a:p>
          <a:p>
            <a:pPr lvl="1"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Foundation Funds</a:t>
            </a:r>
          </a:p>
          <a:p>
            <a:pPr lvl="1"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Additional functions-use Check Request Form</a:t>
            </a:r>
          </a:p>
          <a:p>
            <a:pPr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registration fees can be paid</a:t>
            </a:r>
          </a:p>
          <a:p>
            <a:pPr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add-on luncheons, banquets, etc. (does not apply to meals that are automatically included in your registration fees)</a:t>
            </a:r>
          </a:p>
          <a:p>
            <a:pPr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request reimbursement for items paid on a Travel Card</a:t>
            </a:r>
          </a:p>
          <a:p>
            <a:pPr eaLnBrk="1" hangingPunct="1">
              <a:lnSpc>
                <a:spcPct val="80000"/>
              </a:lnSpc>
              <a:defRPr/>
            </a:pPr>
            <a:r>
              <a:rPr lang="en-US" sz="2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Registrations over the spending limit ($25,000) must be approved by P-Card Manager prior to purchase</a:t>
            </a:r>
          </a:p>
        </p:txBody>
      </p:sp>
      <p:sp>
        <p:nvSpPr>
          <p:cNvPr id="6" name="Slide Number Placeholder 5"/>
          <p:cNvSpPr>
            <a:spLocks noGrp="1"/>
          </p:cNvSpPr>
          <p:nvPr>
            <p:ph type="sldNum" sz="quarter" idx="12"/>
          </p:nvPr>
        </p:nvSpPr>
        <p:spPr/>
        <p:txBody>
          <a:bodyPr/>
          <a:lstStyle/>
          <a:p>
            <a:pPr>
              <a:defRPr/>
            </a:pPr>
            <a:fld id="{40A6B8A3-0BE0-44D7-8D6A-BA92433BF293}" type="slidenum">
              <a:rPr lang="en-US"/>
              <a:pPr>
                <a:defRPr/>
              </a:pPr>
              <a:t>18</a:t>
            </a:fld>
            <a:endParaRPr lang="en-US"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66725" y="188365"/>
            <a:ext cx="7511473" cy="1312480"/>
          </a:xfrm>
        </p:spPr>
        <p:txBody>
          <a:bodyPr>
            <a:normAutofit/>
          </a:bodyPr>
          <a:lstStyle/>
          <a:p>
            <a:pPr eaLnBrk="1" hangingPunct="1">
              <a:defRPr/>
            </a:pPr>
            <a:r>
              <a:rPr lang="en-US" sz="4000" b="1" dirty="0"/>
              <a:t>Paying Registrations Continued..</a:t>
            </a:r>
          </a:p>
        </p:txBody>
      </p:sp>
      <p:sp>
        <p:nvSpPr>
          <p:cNvPr id="165891" name="Rectangle 3"/>
          <p:cNvSpPr>
            <a:spLocks noGrp="1" noChangeArrowheads="1"/>
          </p:cNvSpPr>
          <p:nvPr>
            <p:ph idx="1"/>
          </p:nvPr>
        </p:nvSpPr>
        <p:spPr>
          <a:xfrm>
            <a:off x="762000" y="1066800"/>
            <a:ext cx="8210550" cy="4876800"/>
          </a:xfrm>
        </p:spPr>
        <p:txBody>
          <a:bodyPr>
            <a:normAutofit/>
          </a:bodyPr>
          <a:lstStyle/>
          <a:p>
            <a:pPr eaLnBrk="1" hangingPunct="1">
              <a:lnSpc>
                <a:spcPct val="80000"/>
              </a:lnSpc>
              <a:defRPr/>
            </a:pPr>
            <a:endParaRPr lang="en-US" sz="2000" b="1" dirty="0">
              <a:effectLst/>
            </a:endParaRPr>
          </a:p>
          <a:p>
            <a:pPr eaLnBrk="1" hangingPunct="1">
              <a:lnSpc>
                <a:spcPct val="80000"/>
              </a:lnSpc>
              <a:defRPr/>
            </a:pPr>
            <a:endParaRPr lang="en-US" sz="2000" b="1" dirty="0">
              <a:effectLst/>
            </a:endParaRPr>
          </a:p>
          <a:p>
            <a:pPr eaLnBrk="1" hangingPunct="1">
              <a:lnSpc>
                <a:spcPct val="80000"/>
              </a:lnSpc>
              <a:defRPr/>
            </a:pP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Documentation for </a:t>
            </a:r>
            <a:r>
              <a:rPr lang="en-US" sz="2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registrations</a:t>
            </a:r>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should include a registration form, pamphlet, brochure, or printed materials from the internet that describes who is attending, what the conference is, where/location, dates of conference. </a:t>
            </a:r>
          </a:p>
          <a:p>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WCU travel policies apply</a:t>
            </a:r>
          </a:p>
          <a:p>
            <a:r>
              <a:rPr lang="en-US" sz="2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Violations (travel and P-Card)</a:t>
            </a:r>
          </a:p>
          <a:p>
            <a:r>
              <a:rPr lang="en-US" sz="2200" b="1" dirty="0">
                <a:solidFill>
                  <a:srgbClr val="92D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https://www.wcu.edu/discover/campus-services-and-operations/controllers-office/for-faculty-and-staff/index.aspx</a:t>
            </a:r>
          </a:p>
        </p:txBody>
      </p:sp>
      <p:sp>
        <p:nvSpPr>
          <p:cNvPr id="6" name="Slide Number Placeholder 5"/>
          <p:cNvSpPr>
            <a:spLocks noGrp="1"/>
          </p:cNvSpPr>
          <p:nvPr>
            <p:ph type="sldNum" sz="quarter" idx="12"/>
          </p:nvPr>
        </p:nvSpPr>
        <p:spPr/>
        <p:txBody>
          <a:bodyPr/>
          <a:lstStyle/>
          <a:p>
            <a:pPr>
              <a:defRPr/>
            </a:pPr>
            <a:fld id="{F967F430-503F-4D42-9B68-A73295815A9A}" type="slidenum">
              <a:rPr lang="en-US"/>
              <a:pPr>
                <a:defRPr/>
              </a:pPr>
              <a:t>19</a:t>
            </a:fld>
            <a:endParaRPr lang="en-US"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184700"/>
            <a:ext cx="7511473" cy="1312480"/>
          </a:xfrm>
        </p:spPr>
        <p:txBody>
          <a:bodyPr>
            <a:normAutofit/>
          </a:bodyPr>
          <a:lstStyle/>
          <a:p>
            <a:pPr algn="ctr" eaLnBrk="1" hangingPunct="1">
              <a:defRPr/>
            </a:pPr>
            <a:r>
              <a:rPr lang="en-US" sz="3200" b="1" dirty="0"/>
              <a:t>YOUR t-CARD STAFF</a:t>
            </a:r>
          </a:p>
        </p:txBody>
      </p:sp>
      <p:sp>
        <p:nvSpPr>
          <p:cNvPr id="100355" name="Rectangle 3"/>
          <p:cNvSpPr>
            <a:spLocks noGrp="1" noChangeArrowheads="1"/>
          </p:cNvSpPr>
          <p:nvPr>
            <p:ph idx="1"/>
          </p:nvPr>
        </p:nvSpPr>
        <p:spPr>
          <a:xfrm>
            <a:off x="457200" y="1524000"/>
            <a:ext cx="8229600" cy="4606925"/>
          </a:xfrm>
        </p:spPr>
        <p:txBody>
          <a:bodyPr numCol="2"/>
          <a:lstStyle/>
          <a:p>
            <a:pPr algn="just">
              <a:lnSpc>
                <a:spcPct val="90000"/>
              </a:lnSpc>
              <a:buNone/>
              <a:defRPr/>
            </a:pPr>
            <a:r>
              <a:rPr lang="en-US" sz="2400" dirty="0">
                <a:latin typeface="Calibri" panose="020F0502020204030204" pitchFamily="34" charset="0"/>
                <a:cs typeface="Calibri" panose="020F0502020204030204" pitchFamily="34" charset="0"/>
              </a:rPr>
              <a:t>Bruce Barker</a:t>
            </a:r>
          </a:p>
          <a:p>
            <a:pPr algn="just" eaLnBrk="1" hangingPunct="1">
              <a:lnSpc>
                <a:spcPct val="90000"/>
              </a:lnSpc>
              <a:buFont typeface="Wingdings" pitchFamily="2" charset="2"/>
              <a:buNone/>
              <a:defRPr/>
            </a:pPr>
            <a:r>
              <a:rPr lang="en-US" sz="2400" dirty="0">
                <a:latin typeface="Calibri" panose="020F0502020204030204" pitchFamily="34" charset="0"/>
                <a:cs typeface="Calibri" panose="020F0502020204030204" pitchFamily="34" charset="0"/>
                <a:hlinkClick r:id="rId2"/>
              </a:rPr>
              <a:t>bbarker@email.wcu.edu</a:t>
            </a:r>
            <a:endParaRPr lang="en-US" sz="2400" dirty="0">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defRPr/>
            </a:pPr>
            <a:r>
              <a:rPr lang="en-US" sz="2400" dirty="0">
                <a:latin typeface="Calibri" panose="020F0502020204030204" pitchFamily="34" charset="0"/>
                <a:cs typeface="Calibri" panose="020F0502020204030204" pitchFamily="34" charset="0"/>
              </a:rPr>
              <a:t>828-227-7203</a:t>
            </a:r>
          </a:p>
          <a:p>
            <a:pPr algn="just" eaLnBrk="1" hangingPunct="1">
              <a:lnSpc>
                <a:spcPct val="90000"/>
              </a:lnSpc>
              <a:buFont typeface="Wingdings" pitchFamily="2" charset="2"/>
              <a:buNone/>
              <a:defRPr/>
            </a:pPr>
            <a:endParaRPr lang="en-US" sz="24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3669C3B5-8BDB-435B-BE02-EFDB8BCCC760}" type="slidenum">
              <a:rPr lang="en-US"/>
              <a:pPr>
                <a:defRPr/>
              </a:pPr>
              <a:t>2</a:t>
            </a:fld>
            <a:endParaRPr lang="en-US" dirty="0"/>
          </a:p>
        </p:txBody>
      </p:sp>
      <p:pic>
        <p:nvPicPr>
          <p:cNvPr id="3" name="Picture 2" descr="Germanton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741" y="2286000"/>
            <a:ext cx="3444944" cy="2468880"/>
          </a:xfrm>
          <a:prstGeom prst="rect">
            <a:avLst/>
          </a:prstGeom>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81000" y="-152400"/>
            <a:ext cx="8763000" cy="838200"/>
          </a:xfrm>
        </p:spPr>
        <p:txBody>
          <a:bodyPr lIns="90488" tIns="44450" rIns="90488" bIns="44450" anchor="b" anchorCtr="0"/>
          <a:lstStyle/>
          <a:p>
            <a:pPr>
              <a:lnSpc>
                <a:spcPct val="85000"/>
              </a:lnSpc>
              <a:defRPr/>
            </a:pPr>
            <a:r>
              <a:rPr lang="en-US" sz="4000" b="1" dirty="0"/>
              <a:t>UNAUTHORIZED PURCHASES</a:t>
            </a:r>
          </a:p>
        </p:txBody>
      </p:sp>
      <p:sp>
        <p:nvSpPr>
          <p:cNvPr id="115715" name="Rectangle 3"/>
          <p:cNvSpPr>
            <a:spLocks noGrp="1" noChangeArrowheads="1"/>
          </p:cNvSpPr>
          <p:nvPr>
            <p:ph idx="1"/>
          </p:nvPr>
        </p:nvSpPr>
        <p:spPr>
          <a:xfrm>
            <a:off x="259250" y="609600"/>
            <a:ext cx="8439150" cy="6477000"/>
          </a:xfrm>
        </p:spPr>
        <p:txBody>
          <a:bodyPr lIns="90488" tIns="44450" rIns="90488" bIns="44450">
            <a:normAutofit fontScale="70000" lnSpcReduction="20000"/>
          </a:bodyPr>
          <a:lstStyle/>
          <a:p>
            <a:pPr>
              <a:lnSpc>
                <a:spcPct val="60000"/>
              </a:lnSpc>
              <a:defRPr/>
            </a:pPr>
            <a:endParaRPr lang="en-US" sz="1900" b="1" dirty="0">
              <a:latin typeface="Arial Narrow" pitchFamily="34" charset="0"/>
            </a:endParaRPr>
          </a:p>
          <a:p>
            <a:pPr marL="0" indent="0">
              <a:lnSpc>
                <a:spcPct val="170000"/>
              </a:lnSpc>
              <a:buNone/>
              <a:defRPr/>
            </a:pPr>
            <a:br>
              <a:rPr lang="en-US" sz="4800" b="1" dirty="0">
                <a:latin typeface="Arial Narrow" pitchFamily="34" charset="0"/>
              </a:rPr>
            </a:br>
            <a:r>
              <a:rPr lang="en-US" sz="3800" b="1" dirty="0">
                <a:latin typeface="Arial Narrow" pitchFamily="34" charset="0"/>
              </a:rPr>
              <a:t>NO purchases for personal use</a:t>
            </a:r>
            <a:br>
              <a:rPr lang="en-US" sz="3800" b="1" dirty="0">
                <a:latin typeface="Arial Narrow" pitchFamily="34" charset="0"/>
              </a:rPr>
            </a:br>
            <a:r>
              <a:rPr lang="en-US" sz="3800" b="1" dirty="0">
                <a:latin typeface="Arial Narrow" pitchFamily="34" charset="0"/>
              </a:rPr>
              <a:t>NO entertainment</a:t>
            </a:r>
            <a:br>
              <a:rPr lang="en-US" sz="3800" b="1" dirty="0">
                <a:latin typeface="Arial Narrow" pitchFamily="34" charset="0"/>
              </a:rPr>
            </a:br>
            <a:r>
              <a:rPr lang="en-US" sz="3800" b="1" dirty="0">
                <a:latin typeface="Arial Narrow" pitchFamily="34" charset="0"/>
              </a:rPr>
              <a:t>NO Cash Advances</a:t>
            </a:r>
          </a:p>
          <a:p>
            <a:pPr marL="0" indent="0">
              <a:lnSpc>
                <a:spcPct val="170000"/>
              </a:lnSpc>
              <a:buNone/>
              <a:defRPr/>
            </a:pPr>
            <a:r>
              <a:rPr lang="en-US" sz="3800" b="1" dirty="0">
                <a:latin typeface="Arial Narrow" pitchFamily="34" charset="0"/>
              </a:rPr>
              <a:t>NO Gifts/ Contributions, Gift Certificates, or Gift  Cards, Prizes or Awards</a:t>
            </a:r>
          </a:p>
          <a:p>
            <a:pPr marL="0" indent="0">
              <a:buNone/>
            </a:pPr>
            <a:r>
              <a:rPr lang="en-US" sz="3800" b="1" dirty="0">
                <a:effectLst/>
              </a:rPr>
              <a:t>No meals for employee (employee meals are per diem and must comply with Travel Policy) </a:t>
            </a:r>
          </a:p>
          <a:p>
            <a:pPr marL="0" indent="0">
              <a:buNone/>
            </a:pPr>
            <a:r>
              <a:rPr lang="en-US" sz="3800" b="1" dirty="0">
                <a:effectLst/>
              </a:rPr>
              <a:t>No meals for university guests, speakers, etc.</a:t>
            </a:r>
          </a:p>
          <a:p>
            <a:pPr marL="0" indent="0">
              <a:lnSpc>
                <a:spcPct val="170000"/>
              </a:lnSpc>
              <a:buNone/>
              <a:defRPr/>
            </a:pPr>
            <a:br>
              <a:rPr lang="en-US" sz="1800" b="1" dirty="0">
                <a:latin typeface="Arial Narrow" pitchFamily="34" charset="0"/>
              </a:rPr>
            </a:br>
            <a:endParaRPr lang="en-US" sz="1800" b="1" dirty="0">
              <a:latin typeface="Arial Narrow" pitchFamily="34" charset="0"/>
            </a:endParaRPr>
          </a:p>
          <a:p>
            <a:pPr>
              <a:lnSpc>
                <a:spcPct val="55000"/>
              </a:lnSpc>
              <a:buFont typeface="Wingdings" pitchFamily="2" charset="2"/>
              <a:buNone/>
              <a:defRPr/>
            </a:pPr>
            <a:endParaRPr lang="en-US" sz="1800" b="1" dirty="0">
              <a:latin typeface="Arial Narrow" pitchFamily="34" charset="0"/>
            </a:endParaRPr>
          </a:p>
          <a:p>
            <a:pPr>
              <a:lnSpc>
                <a:spcPct val="55000"/>
              </a:lnSpc>
              <a:buFont typeface="Wingdings" pitchFamily="2" charset="2"/>
              <a:buNone/>
              <a:defRPr/>
            </a:pPr>
            <a:endParaRPr lang="en-US" sz="1400" b="1" i="1" dirty="0">
              <a:latin typeface="Arial Narrow" pitchFamily="34" charset="0"/>
            </a:endParaRPr>
          </a:p>
        </p:txBody>
      </p:sp>
      <p:sp>
        <p:nvSpPr>
          <p:cNvPr id="7" name="Slide Number Placeholder 5"/>
          <p:cNvSpPr>
            <a:spLocks noGrp="1"/>
          </p:cNvSpPr>
          <p:nvPr>
            <p:ph type="sldNum" sz="quarter" idx="12"/>
          </p:nvPr>
        </p:nvSpPr>
        <p:spPr>
          <a:xfrm>
            <a:off x="8491659" y="6324600"/>
            <a:ext cx="413483" cy="365125"/>
          </a:xfrm>
        </p:spPr>
        <p:txBody>
          <a:bodyPr/>
          <a:lstStyle/>
          <a:p>
            <a:pPr>
              <a:defRPr/>
            </a:pPr>
            <a:fld id="{ED3C0410-78A6-4F4E-9814-42B0C102E9B9}" type="slidenum">
              <a:rPr lang="en-US"/>
              <a:pPr>
                <a:defRPr/>
              </a:pPr>
              <a:t>20</a:t>
            </a:fld>
            <a:endParaRPr lang="en-US" dirty="0"/>
          </a:p>
        </p:txBody>
      </p:sp>
      <p:pic>
        <p:nvPicPr>
          <p:cNvPr id="8" name="Picture 7" descr="Voltage vs TekSavvy: are we fighting the right battl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77008"/>
            <a:ext cx="2348139" cy="2560320"/>
          </a:xfrm>
          <a:prstGeom prst="rect">
            <a:avLst/>
          </a:prstGeom>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2238"/>
            <a:ext cx="8229600" cy="1139825"/>
          </a:xfrm>
        </p:spPr>
        <p:txBody>
          <a:bodyPr>
            <a:normAutofit/>
          </a:bodyPr>
          <a:lstStyle/>
          <a:p>
            <a:pPr eaLnBrk="1" hangingPunct="1">
              <a:defRPr/>
            </a:pPr>
            <a:r>
              <a:rPr lang="en-US" sz="3600" b="1" dirty="0"/>
              <a:t>                       Audits</a:t>
            </a:r>
          </a:p>
        </p:txBody>
      </p:sp>
      <p:sp>
        <p:nvSpPr>
          <p:cNvPr id="117763" name="Rectangle 3"/>
          <p:cNvSpPr>
            <a:spLocks noGrp="1" noChangeArrowheads="1"/>
          </p:cNvSpPr>
          <p:nvPr>
            <p:ph idx="1"/>
          </p:nvPr>
        </p:nvSpPr>
        <p:spPr>
          <a:xfrm>
            <a:off x="533400" y="1371600"/>
            <a:ext cx="8362950" cy="5029200"/>
          </a:xfrm>
        </p:spPr>
        <p:txBody>
          <a:bodyPr>
            <a:normAutofit/>
          </a:bodyPr>
          <a:lstStyle/>
          <a:p>
            <a:pPr eaLnBrk="1" hangingPunct="1">
              <a:lnSpc>
                <a:spcPct val="80000"/>
              </a:lnSpc>
              <a:defRPr/>
            </a:pPr>
            <a:r>
              <a:rPr lang="en-US" sz="2400" dirty="0">
                <a:effectLst/>
                <a:latin typeface="Calibri" panose="020F0502020204030204" pitchFamily="34" charset="0"/>
                <a:cs typeface="Calibri" panose="020F0502020204030204" pitchFamily="34" charset="0"/>
              </a:rPr>
              <a:t>Transactions may be audited by Purchasing, Internal Auditor, Office of the State Auditor, and the Purchase &amp; Contract Compliance Team</a:t>
            </a:r>
          </a:p>
          <a:p>
            <a:pPr eaLnBrk="1" hangingPunct="1">
              <a:lnSpc>
                <a:spcPct val="80000"/>
              </a:lnSpc>
              <a:defRPr/>
            </a:pPr>
            <a:r>
              <a:rPr lang="en-US" sz="2400" dirty="0">
                <a:effectLst/>
                <a:latin typeface="Calibri" panose="020F0502020204030204" pitchFamily="34" charset="0"/>
                <a:cs typeface="Calibri" panose="020F0502020204030204" pitchFamily="34" charset="0"/>
              </a:rPr>
              <a:t>P-Card Manager and WCU Travel Auditor reviews all transactions </a:t>
            </a:r>
          </a:p>
          <a:p>
            <a:pPr eaLnBrk="1" hangingPunct="1">
              <a:lnSpc>
                <a:spcPct val="80000"/>
              </a:lnSpc>
              <a:defRPr/>
            </a:pPr>
            <a:r>
              <a:rPr lang="en-US" sz="2400" dirty="0">
                <a:effectLst/>
                <a:latin typeface="Calibri" panose="020F0502020204030204" pitchFamily="34" charset="0"/>
                <a:cs typeface="Calibri" panose="020F0502020204030204" pitchFamily="34" charset="0"/>
              </a:rPr>
              <a:t>Cardholders may receive an email requesting additional information</a:t>
            </a:r>
          </a:p>
          <a:p>
            <a:pPr eaLnBrk="1" hangingPunct="1">
              <a:lnSpc>
                <a:spcPct val="80000"/>
              </a:lnSpc>
              <a:defRPr/>
            </a:pPr>
            <a:r>
              <a:rPr lang="en-US" sz="2400" dirty="0">
                <a:effectLst/>
                <a:latin typeface="Calibri" panose="020F0502020204030204" pitchFamily="34" charset="0"/>
                <a:cs typeface="Calibri" panose="020F0502020204030204" pitchFamily="34" charset="0"/>
              </a:rPr>
              <a:t>Must make every effort to resolve any issues</a:t>
            </a:r>
          </a:p>
          <a:p>
            <a:pPr eaLnBrk="1" hangingPunct="1">
              <a:lnSpc>
                <a:spcPct val="80000"/>
              </a:lnSpc>
              <a:defRPr/>
            </a:pPr>
            <a:r>
              <a:rPr lang="en-US" sz="2400" dirty="0">
                <a:effectLst/>
                <a:latin typeface="Calibri" panose="020F0502020204030204" pitchFamily="34" charset="0"/>
                <a:cs typeface="Calibri" panose="020F0502020204030204" pitchFamily="34" charset="0"/>
              </a:rPr>
              <a:t>Constant problems and errors may result in card cancellation</a:t>
            </a:r>
          </a:p>
          <a:p>
            <a:pPr eaLnBrk="1" hangingPunct="1">
              <a:lnSpc>
                <a:spcPct val="80000"/>
              </a:lnSpc>
              <a:defRPr/>
            </a:pPr>
            <a:r>
              <a:rPr lang="en-US" sz="2400" dirty="0">
                <a:effectLst/>
                <a:latin typeface="Calibri" panose="020F0502020204030204" pitchFamily="34" charset="0"/>
                <a:cs typeface="Calibri" panose="020F0502020204030204" pitchFamily="34" charset="0"/>
              </a:rPr>
              <a:t>See section 7 under </a:t>
            </a:r>
            <a:r>
              <a:rPr lang="en-US" sz="2400" u="sng" dirty="0">
                <a:effectLst/>
                <a:latin typeface="Calibri" panose="020F0502020204030204" pitchFamily="34" charset="0"/>
                <a:cs typeface="Calibri" panose="020F0502020204030204" pitchFamily="34" charset="0"/>
              </a:rPr>
              <a:t>8.0 Compliance</a:t>
            </a:r>
            <a:r>
              <a:rPr lang="en-US" sz="2400" dirty="0">
                <a:effectLst/>
                <a:latin typeface="Calibri" panose="020F0502020204030204" pitchFamily="34" charset="0"/>
                <a:cs typeface="Calibri" panose="020F0502020204030204" pitchFamily="34" charset="0"/>
              </a:rPr>
              <a:t> from the WCU Purchasing Travel Card (T-Card) User’s Guide </a:t>
            </a:r>
          </a:p>
          <a:p>
            <a:pPr eaLnBrk="1" hangingPunct="1">
              <a:lnSpc>
                <a:spcPct val="80000"/>
              </a:lnSpc>
              <a:defRPr/>
            </a:pPr>
            <a:endParaRPr lang="en-US" sz="2400" dirty="0">
              <a:solidFill>
                <a:srgbClr val="FFFF00"/>
              </a:solidFill>
              <a:effectLst/>
              <a:latin typeface="Calibri" panose="020F0502020204030204" pitchFamily="34" charset="0"/>
              <a:cs typeface="Calibri" panose="020F0502020204030204" pitchFamily="34" charset="0"/>
            </a:endParaRPr>
          </a:p>
          <a:p>
            <a:pPr marL="0" indent="0" eaLnBrk="1" hangingPunct="1">
              <a:lnSpc>
                <a:spcPct val="80000"/>
              </a:lnSpc>
              <a:buNone/>
              <a:defRPr/>
            </a:pPr>
            <a:r>
              <a:rPr lang="en-US" sz="2400" dirty="0">
                <a:solidFill>
                  <a:srgbClr val="FFFF00"/>
                </a:solidFill>
                <a:effectLst/>
                <a:latin typeface="Calibri" panose="020F0502020204030204" pitchFamily="34" charset="0"/>
                <a:cs typeface="Calibri" panose="020F0502020204030204" pitchFamily="34" charset="0"/>
              </a:rPr>
              <a:t>	</a:t>
            </a:r>
          </a:p>
        </p:txBody>
      </p:sp>
      <p:sp>
        <p:nvSpPr>
          <p:cNvPr id="6" name="Slide Number Placeholder 5"/>
          <p:cNvSpPr>
            <a:spLocks noGrp="1"/>
          </p:cNvSpPr>
          <p:nvPr>
            <p:ph type="sldNum" sz="quarter" idx="12"/>
          </p:nvPr>
        </p:nvSpPr>
        <p:spPr/>
        <p:txBody>
          <a:bodyPr/>
          <a:lstStyle/>
          <a:p>
            <a:pPr>
              <a:defRPr/>
            </a:pPr>
            <a:fld id="{D9148BC2-6060-4C23-A06B-C85896F0A302}" type="slidenum">
              <a:rPr lang="en-US"/>
              <a:pPr>
                <a:defRPr/>
              </a:pPr>
              <a:t>21</a:t>
            </a:fld>
            <a:endParaRPr lang="en-US" dirty="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pPr algn="l" eaLnBrk="1" hangingPunct="1">
              <a:defRPr/>
            </a:pPr>
            <a:r>
              <a:rPr lang="en-US" sz="4000" dirty="0"/>
              <a:t>Your Card	</a:t>
            </a:r>
          </a:p>
        </p:txBody>
      </p:sp>
      <p:sp>
        <p:nvSpPr>
          <p:cNvPr id="194563" name="Rectangle 3"/>
          <p:cNvSpPr>
            <a:spLocks noGrp="1" noChangeArrowheads="1"/>
          </p:cNvSpPr>
          <p:nvPr>
            <p:ph type="body" sz="half" idx="1"/>
          </p:nvPr>
        </p:nvSpPr>
        <p:spPr/>
        <p:txBody>
          <a:bodyPr>
            <a:normAutofit lnSpcReduction="10000"/>
          </a:bodyPr>
          <a:lstStyle/>
          <a:p>
            <a:pPr eaLnBrk="1" hangingPunct="1">
              <a:defRPr/>
            </a:pPr>
            <a:endParaRPr lang="en-US" sz="2400" dirty="0">
              <a:latin typeface="Arial Narrow" pitchFamily="34" charset="0"/>
            </a:endParaRPr>
          </a:p>
          <a:p>
            <a:pPr eaLnBrk="1" hangingPunct="1">
              <a:defRPr/>
            </a:pPr>
            <a:endParaRPr lang="en-US" sz="2400" dirty="0">
              <a:latin typeface="Arial Narrow" pitchFamily="34" charset="0"/>
            </a:endParaRPr>
          </a:p>
          <a:p>
            <a:pPr eaLnBrk="1" hangingPunct="1">
              <a:defRPr/>
            </a:pPr>
            <a:r>
              <a:rPr lang="en-US" sz="2400" dirty="0">
                <a:latin typeface="Arial Narrow" pitchFamily="34" charset="0"/>
              </a:rPr>
              <a:t>Issued by Bank of America</a:t>
            </a:r>
          </a:p>
          <a:p>
            <a:pPr eaLnBrk="1" hangingPunct="1">
              <a:defRPr/>
            </a:pPr>
            <a:r>
              <a:rPr lang="en-US" sz="2400" dirty="0">
                <a:latin typeface="Arial Narrow" pitchFamily="34" charset="0"/>
              </a:rPr>
              <a:t>User info provided to BOA by Travel Card Manager</a:t>
            </a:r>
          </a:p>
          <a:p>
            <a:pPr eaLnBrk="1" hangingPunct="1">
              <a:defRPr/>
            </a:pPr>
            <a:r>
              <a:rPr lang="en-US" sz="2400" dirty="0">
                <a:latin typeface="Arial Narrow" pitchFamily="34" charset="0"/>
              </a:rPr>
              <a:t>Call to activate</a:t>
            </a:r>
          </a:p>
          <a:p>
            <a:pPr eaLnBrk="1" hangingPunct="1">
              <a:defRPr/>
            </a:pPr>
            <a:r>
              <a:rPr lang="en-US" sz="2400" dirty="0">
                <a:latin typeface="Arial Narrow" pitchFamily="34" charset="0"/>
              </a:rPr>
              <a:t>Activation code 92 #</a:t>
            </a:r>
          </a:p>
          <a:p>
            <a:pPr eaLnBrk="1" hangingPunct="1">
              <a:defRPr/>
            </a:pPr>
            <a:r>
              <a:rPr lang="en-US" sz="2400" dirty="0">
                <a:latin typeface="Arial Narrow" pitchFamily="34" charset="0"/>
              </a:rPr>
              <a:t>Call the Travel Card Manager  if you have problems</a:t>
            </a:r>
          </a:p>
          <a:p>
            <a:pPr eaLnBrk="1" hangingPunct="1">
              <a:buFont typeface="Wingdings" pitchFamily="2" charset="2"/>
              <a:buNone/>
              <a:defRPr/>
            </a:pPr>
            <a:endParaRPr lang="en-US" sz="2800" dirty="0">
              <a:latin typeface="Arial Narrow" pitchFamily="34" charset="0"/>
            </a:endParaRPr>
          </a:p>
        </p:txBody>
      </p:sp>
      <p:sp>
        <p:nvSpPr>
          <p:cNvPr id="7" name="Slide Number Placeholder 6"/>
          <p:cNvSpPr>
            <a:spLocks noGrp="1"/>
          </p:cNvSpPr>
          <p:nvPr>
            <p:ph type="sldNum" sz="quarter" idx="12"/>
          </p:nvPr>
        </p:nvSpPr>
        <p:spPr/>
        <p:txBody>
          <a:bodyPr/>
          <a:lstStyle/>
          <a:p>
            <a:pPr>
              <a:defRPr/>
            </a:pPr>
            <a:fld id="{3CE53DEB-1E39-4D7D-B676-CC45AF4A0B02}" type="slidenum">
              <a:rPr lang="en-US"/>
              <a:pPr>
                <a:defRPr/>
              </a:pPr>
              <a:t>22</a:t>
            </a:fld>
            <a:endParaRPr lang="en-US" dirty="0"/>
          </a:p>
        </p:txBody>
      </p:sp>
      <p:pic>
        <p:nvPicPr>
          <p:cNvPr id="2" name="Picture 1"/>
          <p:cNvPicPr>
            <a:picLocks noChangeAspect="1"/>
          </p:cNvPicPr>
          <p:nvPr/>
        </p:nvPicPr>
        <p:blipFill>
          <a:blip r:embed="rId2"/>
          <a:stretch>
            <a:fillRect/>
          </a:stretch>
        </p:blipFill>
        <p:spPr>
          <a:xfrm>
            <a:off x="5562600" y="1461600"/>
            <a:ext cx="2905125" cy="1895475"/>
          </a:xfrm>
          <a:prstGeom prst="rect">
            <a:avLst/>
          </a:prstGeom>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7239000" cy="1371600"/>
          </a:xfrm>
        </p:spPr>
        <p:txBody>
          <a:bodyPr lIns="90488" tIns="44450" rIns="90488" bIns="44450" anchor="b" anchorCtr="0">
            <a:normAutofit fontScale="90000"/>
          </a:bodyPr>
          <a:lstStyle/>
          <a:p>
            <a:pPr>
              <a:lnSpc>
                <a:spcPct val="80000"/>
              </a:lnSpc>
              <a:defRPr/>
            </a:pPr>
            <a:r>
              <a:rPr lang="en-US" sz="4000" b="1" dirty="0"/>
              <a:t>Cardholder Responsibilities &amp; Processing</a:t>
            </a:r>
            <a:r>
              <a:rPr lang="en-US" sz="3600" b="1" i="1" dirty="0"/>
              <a:t>   </a:t>
            </a:r>
          </a:p>
        </p:txBody>
      </p:sp>
      <p:sp>
        <p:nvSpPr>
          <p:cNvPr id="12291" name="Rectangle 3"/>
          <p:cNvSpPr>
            <a:spLocks noGrp="1" noChangeArrowheads="1"/>
          </p:cNvSpPr>
          <p:nvPr>
            <p:ph idx="1"/>
          </p:nvPr>
        </p:nvSpPr>
        <p:spPr>
          <a:xfrm>
            <a:off x="762000" y="1676400"/>
            <a:ext cx="7772400" cy="4953000"/>
          </a:xfrm>
        </p:spPr>
        <p:txBody>
          <a:bodyPr lIns="90488" tIns="44450" rIns="90488" bIns="44450">
            <a:normAutofit fontScale="92500" lnSpcReduction="10000"/>
          </a:bodyPr>
          <a:lstStyle/>
          <a:p>
            <a:pPr>
              <a:lnSpc>
                <a:spcPct val="95000"/>
              </a:lnSpc>
              <a:spcBef>
                <a:spcPct val="0"/>
              </a:spcBef>
              <a:defRPr/>
            </a:pPr>
            <a:endParaRPr lang="en-US" sz="1800" b="1" dirty="0">
              <a:latin typeface="Arial Narrow" pitchFamily="34" charset="0"/>
            </a:endParaRPr>
          </a:p>
          <a:p>
            <a:pPr>
              <a:lnSpc>
                <a:spcPct val="95000"/>
              </a:lnSpc>
              <a:spcBef>
                <a:spcPct val="0"/>
              </a:spcBef>
              <a:defRPr/>
            </a:pPr>
            <a:endParaRPr lang="en-US" sz="1800" b="1" dirty="0">
              <a:effectLst>
                <a:outerShdw blurRad="38100" dist="38100" dir="2700000" algn="tl">
                  <a:srgbClr val="000000">
                    <a:alpha val="43137"/>
                  </a:srgbClr>
                </a:outerShdw>
              </a:effectLst>
              <a:latin typeface="Arial Narrow" pitchFamily="34" charset="0"/>
            </a:endParaRPr>
          </a:p>
          <a:p>
            <a:pPr>
              <a:lnSpc>
                <a:spcPct val="95000"/>
              </a:lnSpc>
              <a:spcBef>
                <a:spcPct val="0"/>
              </a:spcBef>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CARDHOLDER has </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a reservation</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their Travel Card :</a:t>
            </a:r>
            <a:b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95000"/>
              </a:lnSpc>
              <a:spcBef>
                <a:spcPct val="0"/>
              </a:spcBef>
              <a:buFont typeface="Wingdings" pitchFamily="2" charset="2"/>
              <a:buNone/>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 Review all new purchases online and signoff in Works (BOA)</a:t>
            </a:r>
          </a:p>
          <a:p>
            <a:pPr>
              <a:lnSpc>
                <a:spcPct val="95000"/>
              </a:lnSpc>
              <a:spcBef>
                <a:spcPct val="0"/>
              </a:spcBef>
              <a:buFont typeface="Wingdings" pitchFamily="2" charset="2"/>
              <a:buNone/>
              <a:defRPr/>
            </a:pPr>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95000"/>
              </a:lnSpc>
              <a:spcBef>
                <a:spcPct val="0"/>
              </a:spcBef>
              <a:buFont typeface="Wingdings" pitchFamily="2" charset="2"/>
              <a:buNone/>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 Report any fraudulent charges to Travel Card Staff</a:t>
            </a:r>
          </a:p>
          <a:p>
            <a:pPr>
              <a:lnSpc>
                <a:spcPct val="95000"/>
              </a:lnSpc>
              <a:spcBef>
                <a:spcPct val="0"/>
              </a:spcBef>
              <a:buFont typeface="Wingdings" pitchFamily="2" charset="2"/>
              <a:buNone/>
              <a:defRPr/>
            </a:pPr>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95000"/>
              </a:lnSpc>
              <a:buFont typeface="Wingdings" pitchFamily="2" charset="2"/>
              <a:buNone/>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 Match itemized receipts and staple behind a printed hard  copy bank statement</a:t>
            </a:r>
          </a:p>
          <a:p>
            <a:pPr>
              <a:lnSpc>
                <a:spcPct val="95000"/>
              </a:lnSpc>
              <a:buFont typeface="Wingdings" pitchFamily="2" charset="2"/>
              <a:buNone/>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nSpc>
                <a:spcPct val="95000"/>
              </a:lnSpc>
              <a:buFont typeface="Wingdings" pitchFamily="2" charset="2"/>
              <a:buNone/>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4 - Sign &amp; Date statements in ink (full signatures required)</a:t>
            </a:r>
          </a:p>
          <a:p>
            <a:pPr>
              <a:lnSpc>
                <a:spcPct val="95000"/>
              </a:lnSpc>
              <a:buFont typeface="Wingdings" pitchFamily="2" charset="2"/>
              <a:buNone/>
              <a:defRPr/>
            </a:pPr>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95000"/>
              </a:lnSpc>
              <a:buFont typeface="Wingdings" pitchFamily="2" charset="2"/>
              <a:buNone/>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5 - Forward (sign &amp; dated) Statement and receipts to reconciler by the 18</a:t>
            </a:r>
            <a:r>
              <a:rPr lang="en-US" sz="1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r>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95000"/>
              </a:lnSpc>
              <a:buFont typeface="Wingdings" pitchFamily="2" charset="2"/>
              <a:buNone/>
              <a:defRPr/>
            </a:pPr>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85000"/>
              </a:lnSpc>
              <a:buFont typeface="Wingdings" pitchFamily="2" charset="2"/>
              <a:buNone/>
              <a:defRPr/>
            </a:pP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  Due to Purchasing office the 1</a:t>
            </a:r>
            <a:r>
              <a:rPr lang="en-US" sz="1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following month</a:t>
            </a:r>
            <a:br>
              <a:rPr lang="en-U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sp>
        <p:nvSpPr>
          <p:cNvPr id="7" name="Slide Number Placeholder 5"/>
          <p:cNvSpPr>
            <a:spLocks noGrp="1"/>
          </p:cNvSpPr>
          <p:nvPr>
            <p:ph type="sldNum" sz="quarter" idx="12"/>
          </p:nvPr>
        </p:nvSpPr>
        <p:spPr/>
        <p:txBody>
          <a:bodyPr/>
          <a:lstStyle/>
          <a:p>
            <a:pPr>
              <a:defRPr/>
            </a:pPr>
            <a:fld id="{41BF395A-A5D1-4B4C-BE2A-1802F1C398AC}" type="slidenum">
              <a:rPr lang="en-US"/>
              <a:pPr>
                <a:defRPr/>
              </a:pPr>
              <a:t>23</a:t>
            </a:fld>
            <a:endParaRPr lang="en-US" dirty="0"/>
          </a:p>
        </p:txBody>
      </p:sp>
      <p:pic>
        <p:nvPicPr>
          <p:cNvPr id="3" name="Picture 2" descr="ESE Math &amp; Science Practices - Technology &amp; Websites f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990600"/>
            <a:ext cx="1722670" cy="1554480"/>
          </a:xfrm>
          <a:prstGeom prst="rect">
            <a:avLst/>
          </a:prstGeom>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819212" y="231013"/>
            <a:ext cx="7511473" cy="1312480"/>
          </a:xfrm>
        </p:spPr>
        <p:txBody>
          <a:bodyPr>
            <a:normAutofit fontScale="90000"/>
          </a:bodyPr>
          <a:lstStyle/>
          <a:p>
            <a:pPr eaLnBrk="1" hangingPunct="1">
              <a:defRPr/>
            </a:pPr>
            <a:r>
              <a:rPr lang="en-US" sz="4000" b="1" dirty="0"/>
              <a:t>Cardholder Responsibilities &amp; Processing - Continued</a:t>
            </a:r>
          </a:p>
        </p:txBody>
      </p:sp>
      <p:sp>
        <p:nvSpPr>
          <p:cNvPr id="119811" name="Rectangle 3"/>
          <p:cNvSpPr>
            <a:spLocks noGrp="1" noChangeArrowheads="1"/>
          </p:cNvSpPr>
          <p:nvPr>
            <p:ph idx="1"/>
          </p:nvPr>
        </p:nvSpPr>
        <p:spPr>
          <a:xfrm>
            <a:off x="457200" y="1676400"/>
            <a:ext cx="8439150" cy="5029200"/>
          </a:xfrm>
        </p:spPr>
        <p:txBody>
          <a:bodyPr>
            <a:normAutofit/>
          </a:bodyPr>
          <a:lstStyle/>
          <a:p>
            <a:pPr>
              <a:lnSpc>
                <a:spcPct val="95000"/>
              </a:lnSpc>
              <a:defRPr/>
            </a:pPr>
            <a:r>
              <a:rPr lang="en-US" sz="2800" dirty="0">
                <a:latin typeface="Calibri" panose="020F0502020204030204" pitchFamily="34" charset="0"/>
                <a:cs typeface="Calibri" panose="020F0502020204030204" pitchFamily="34" charset="0"/>
              </a:rPr>
              <a:t>Cardholders may edit FOAP codes (what you’re charging the transaction to) or should notify their Reconciler prior to the 18</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of the month if changes are needed</a:t>
            </a:r>
          </a:p>
          <a:p>
            <a:pPr eaLnBrk="1" hangingPunct="1">
              <a:lnSpc>
                <a:spcPct val="80000"/>
              </a:lnSpc>
              <a:defRPr/>
            </a:pPr>
            <a:endParaRPr lang="en-US" sz="2800" dirty="0">
              <a:latin typeface="Calibri" panose="020F0502020204030204" pitchFamily="34" charset="0"/>
              <a:cs typeface="Calibri" panose="020F0502020204030204" pitchFamily="34" charset="0"/>
            </a:endParaRPr>
          </a:p>
          <a:p>
            <a:pPr eaLnBrk="1" hangingPunct="1">
              <a:lnSpc>
                <a:spcPct val="80000"/>
              </a:lnSpc>
              <a:defRPr/>
            </a:pPr>
            <a:r>
              <a:rPr lang="en-US" sz="2800" dirty="0">
                <a:latin typeface="Calibri" panose="020F0502020204030204" pitchFamily="34" charset="0"/>
                <a:cs typeface="Calibri" panose="020F0502020204030204" pitchFamily="34" charset="0"/>
              </a:rPr>
              <a:t>Cardholders must work closely with their reconcilers and/or accounting personnel to set up appropriate departmental procedures to ensure proper oversight and processing of card transactions</a:t>
            </a:r>
          </a:p>
          <a:p>
            <a:pPr eaLnBrk="1" hangingPunct="1">
              <a:lnSpc>
                <a:spcPct val="80000"/>
              </a:lnSpc>
              <a:defRPr/>
            </a:pPr>
            <a:endParaRPr lang="en-US" sz="2800" dirty="0">
              <a:latin typeface="Calibri" panose="020F0502020204030204" pitchFamily="34" charset="0"/>
              <a:cs typeface="Calibri" panose="020F0502020204030204" pitchFamily="34" charset="0"/>
            </a:endParaRPr>
          </a:p>
          <a:p>
            <a:pPr eaLnBrk="1" hangingPunct="1">
              <a:lnSpc>
                <a:spcPct val="80000"/>
              </a:lnSpc>
              <a:defRPr/>
            </a:pPr>
            <a:r>
              <a:rPr lang="en-US" sz="2800" dirty="0">
                <a:latin typeface="Calibri" panose="020F0502020204030204" pitchFamily="34" charset="0"/>
                <a:cs typeface="Calibri" panose="020F0502020204030204" pitchFamily="34" charset="0"/>
              </a:rPr>
              <a:t>Charges are not encumbered in advance; do not over-spend your budget</a:t>
            </a:r>
          </a:p>
        </p:txBody>
      </p:sp>
      <p:sp>
        <p:nvSpPr>
          <p:cNvPr id="6" name="Slide Number Placeholder 5"/>
          <p:cNvSpPr>
            <a:spLocks noGrp="1"/>
          </p:cNvSpPr>
          <p:nvPr>
            <p:ph type="sldNum" sz="quarter" idx="12"/>
          </p:nvPr>
        </p:nvSpPr>
        <p:spPr/>
        <p:txBody>
          <a:bodyPr/>
          <a:lstStyle/>
          <a:p>
            <a:pPr>
              <a:defRPr/>
            </a:pPr>
            <a:fld id="{2CF00480-29FE-42F5-B708-A0A9449C42A1}" type="slidenum">
              <a:rPr lang="en-US"/>
              <a:pPr>
                <a:defRPr/>
              </a:pPr>
              <a:t>24</a:t>
            </a:fld>
            <a:endParaRPr lang="en-US" dirty="0"/>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pPr eaLnBrk="1" hangingPunct="1">
              <a:defRPr/>
            </a:pPr>
            <a:r>
              <a:rPr lang="en-US" sz="4000" b="1" dirty="0"/>
              <a:t>Cardholder Responsibilities &amp; Processing - Continued</a:t>
            </a:r>
          </a:p>
        </p:txBody>
      </p:sp>
      <p:sp>
        <p:nvSpPr>
          <p:cNvPr id="120836" name="Rectangle 4"/>
          <p:cNvSpPr>
            <a:spLocks noGrp="1" noChangeArrowheads="1"/>
          </p:cNvSpPr>
          <p:nvPr>
            <p:ph sz="half" idx="1"/>
          </p:nvPr>
        </p:nvSpPr>
        <p:spPr>
          <a:xfrm>
            <a:off x="304800" y="1752600"/>
            <a:ext cx="4419600" cy="4872038"/>
          </a:xfrm>
        </p:spPr>
        <p:txBody>
          <a:bodyPr>
            <a:normAutofit fontScale="92500" lnSpcReduction="20000"/>
          </a:bodyPr>
          <a:lstStyle/>
          <a:p>
            <a:pPr marL="533400" indent="-533400" algn="ctr" eaLnBrk="1" hangingPunct="1">
              <a:buFont typeface="Wingdings" pitchFamily="2" charset="2"/>
              <a:buNone/>
              <a:defRPr/>
            </a:pPr>
            <a:r>
              <a:rPr lang="en-US" sz="2000" b="1" u="sng" dirty="0">
                <a:latin typeface="Arial Narrow" pitchFamily="34" charset="0"/>
              </a:rPr>
              <a:t>Lost or Stolen Cards</a:t>
            </a:r>
          </a:p>
          <a:p>
            <a:pPr marL="533400" indent="-533400" eaLnBrk="1" hangingPunct="1">
              <a:buFont typeface="Monotype Sorts" pitchFamily="2" charset="2"/>
              <a:buAutoNum type="arabicPeriod"/>
              <a:defRPr/>
            </a:pPr>
            <a:r>
              <a:rPr lang="en-US" sz="2000" b="1" dirty="0">
                <a:latin typeface="Arial Narrow" pitchFamily="34" charset="0"/>
              </a:rPr>
              <a:t>Report to Bank of America immediately  1-888-449-2273</a:t>
            </a:r>
          </a:p>
          <a:p>
            <a:pPr marL="533400" indent="-533400" eaLnBrk="1" hangingPunct="1">
              <a:buFont typeface="Monotype Sorts" pitchFamily="2" charset="2"/>
              <a:buAutoNum type="arabicPeriod"/>
              <a:defRPr/>
            </a:pPr>
            <a:endParaRPr lang="en-US" sz="2000" b="1" dirty="0">
              <a:latin typeface="Arial Narrow" pitchFamily="34" charset="0"/>
            </a:endParaRPr>
          </a:p>
          <a:p>
            <a:pPr marL="533400" indent="-533400" eaLnBrk="1" hangingPunct="1">
              <a:buFont typeface="Monotype Sorts" pitchFamily="2" charset="2"/>
              <a:buAutoNum type="arabicPeriod" startAt="2"/>
              <a:defRPr/>
            </a:pPr>
            <a:r>
              <a:rPr lang="en-US" sz="2000" b="1" dirty="0">
                <a:latin typeface="Arial Narrow" pitchFamily="34" charset="0"/>
              </a:rPr>
              <a:t>Notify Travel Card staff  </a:t>
            </a:r>
          </a:p>
          <a:p>
            <a:pPr marL="533400" indent="-533400" eaLnBrk="1" hangingPunct="1">
              <a:buFont typeface="Monotype Sorts" pitchFamily="2" charset="2"/>
              <a:buNone/>
              <a:defRPr/>
            </a:pPr>
            <a:r>
              <a:rPr lang="en-US" sz="2000" b="1" dirty="0">
                <a:latin typeface="Arial Narrow" pitchFamily="34" charset="0"/>
              </a:rPr>
              <a:t>	227-7203</a:t>
            </a:r>
          </a:p>
          <a:p>
            <a:pPr marL="533400" indent="-533400" eaLnBrk="1" hangingPunct="1">
              <a:buFont typeface="Monotype Sorts" pitchFamily="2" charset="2"/>
              <a:buNone/>
              <a:defRPr/>
            </a:pPr>
            <a:endParaRPr lang="en-US" sz="2000" b="1" dirty="0">
              <a:latin typeface="Arial Narrow" pitchFamily="34" charset="0"/>
            </a:endParaRPr>
          </a:p>
          <a:p>
            <a:pPr marL="533400" indent="-533400" eaLnBrk="1" hangingPunct="1">
              <a:buFont typeface="Monotype Sorts" pitchFamily="2" charset="2"/>
              <a:buAutoNum type="arabicPeriod" startAt="3"/>
              <a:defRPr/>
            </a:pPr>
            <a:r>
              <a:rPr lang="en-US" sz="2000" b="1" dirty="0">
                <a:latin typeface="Arial Narrow" pitchFamily="34" charset="0"/>
              </a:rPr>
              <a:t>Review transactions carefully and notify Travel Card staff if there are any fraudulent charges. Report Immediately 1-866-500-8262.</a:t>
            </a:r>
          </a:p>
          <a:p>
            <a:pPr marL="533400" indent="-533400" eaLnBrk="1" hangingPunct="1">
              <a:buFont typeface="Monotype Sorts" pitchFamily="2" charset="2"/>
              <a:buAutoNum type="arabicPeriod" startAt="3"/>
              <a:defRPr/>
            </a:pPr>
            <a:endParaRPr lang="en-US" sz="2000" b="1" dirty="0">
              <a:latin typeface="Arial Narrow" pitchFamily="34" charset="0"/>
            </a:endParaRPr>
          </a:p>
          <a:p>
            <a:pPr marL="533400" indent="-533400" eaLnBrk="1" hangingPunct="1">
              <a:buFont typeface="Monotype Sorts" pitchFamily="2" charset="2"/>
              <a:buAutoNum type="arabicPeriod" startAt="3"/>
              <a:defRPr/>
            </a:pPr>
            <a:r>
              <a:rPr lang="en-US" sz="2000" b="1" dirty="0">
                <a:latin typeface="Arial Narrow" pitchFamily="34" charset="0"/>
              </a:rPr>
              <a:t>Disputes must be submitted within 30 days of the transaction date</a:t>
            </a:r>
          </a:p>
          <a:p>
            <a:pPr marL="533400" indent="-533400" eaLnBrk="1" hangingPunct="1">
              <a:buFont typeface="Monotype Sorts" pitchFamily="2" charset="2"/>
              <a:buAutoNum type="arabicPeriod" startAt="3"/>
              <a:defRPr/>
            </a:pPr>
            <a:endParaRPr lang="en-US" sz="2400" b="1" i="1" dirty="0">
              <a:latin typeface="Arial Narrow" pitchFamily="34" charset="0"/>
            </a:endParaRPr>
          </a:p>
        </p:txBody>
      </p:sp>
      <p:sp>
        <p:nvSpPr>
          <p:cNvPr id="120837" name="Rectangle 5"/>
          <p:cNvSpPr>
            <a:spLocks noGrp="1" noChangeArrowheads="1"/>
          </p:cNvSpPr>
          <p:nvPr>
            <p:ph sz="quarter" idx="2"/>
          </p:nvPr>
        </p:nvSpPr>
        <p:spPr>
          <a:xfrm>
            <a:off x="5097463" y="1828800"/>
            <a:ext cx="3798887" cy="4495800"/>
          </a:xfrm>
        </p:spPr>
        <p:txBody>
          <a:bodyPr>
            <a:normAutofit/>
          </a:bodyPr>
          <a:lstStyle/>
          <a:p>
            <a:pPr marL="457200" indent="-457200" algn="ctr" eaLnBrk="1" hangingPunct="1">
              <a:buFont typeface="Wingdings" pitchFamily="2" charset="2"/>
              <a:buNone/>
              <a:defRPr/>
            </a:pPr>
            <a:r>
              <a:rPr lang="en-US" sz="2200" b="1" u="sng" dirty="0">
                <a:latin typeface="Arial Narrow" pitchFamily="34" charset="0"/>
              </a:rPr>
              <a:t>Returns</a:t>
            </a:r>
          </a:p>
          <a:p>
            <a:pPr marL="457200" indent="-457200" algn="ctr" eaLnBrk="1" hangingPunct="1">
              <a:buFont typeface="Wingdings" pitchFamily="2" charset="2"/>
              <a:buNone/>
              <a:defRPr/>
            </a:pPr>
            <a:endParaRPr lang="en-US" sz="2200" b="1" u="sng" dirty="0">
              <a:latin typeface="Arial Narrow" pitchFamily="34" charset="0"/>
            </a:endParaRPr>
          </a:p>
          <a:p>
            <a:pPr marL="457200" indent="-457200" eaLnBrk="1" hangingPunct="1">
              <a:buFont typeface="Monotype Sorts" pitchFamily="2" charset="2"/>
              <a:buAutoNum type="arabicPeriod"/>
              <a:defRPr/>
            </a:pPr>
            <a:r>
              <a:rPr lang="en-US" sz="2200" b="1" dirty="0">
                <a:latin typeface="Arial Narrow" pitchFamily="34" charset="0"/>
              </a:rPr>
              <a:t>Credit must be issued back against your card</a:t>
            </a:r>
          </a:p>
          <a:p>
            <a:pPr marL="457200" indent="-457200" eaLnBrk="1" hangingPunct="1">
              <a:buFont typeface="Monotype Sorts" pitchFamily="2" charset="2"/>
              <a:buAutoNum type="arabicPeriod"/>
              <a:defRPr/>
            </a:pPr>
            <a:r>
              <a:rPr lang="en-US" sz="2200" b="1" dirty="0">
                <a:latin typeface="Arial Narrow" pitchFamily="34" charset="0"/>
              </a:rPr>
              <a:t>Never accept cash or cash equivalents</a:t>
            </a:r>
          </a:p>
          <a:p>
            <a:pPr marL="457200" indent="-457200" eaLnBrk="1" hangingPunct="1">
              <a:buFont typeface="Monotype Sorts" pitchFamily="2" charset="2"/>
              <a:buAutoNum type="arabicPeriod"/>
              <a:defRPr/>
            </a:pPr>
            <a:r>
              <a:rPr lang="en-US" sz="2200" b="1" dirty="0">
                <a:latin typeface="Arial Narrow" pitchFamily="34" charset="0"/>
              </a:rPr>
              <a:t>Handle with vendor and follow return instructions</a:t>
            </a:r>
          </a:p>
          <a:p>
            <a:pPr marL="457200" indent="-457200" eaLnBrk="1" hangingPunct="1">
              <a:buFont typeface="Monotype Sorts" pitchFamily="2" charset="2"/>
              <a:buNone/>
              <a:defRPr/>
            </a:pPr>
            <a:endParaRPr lang="en-US" sz="2400" b="1" dirty="0">
              <a:latin typeface="Arial Narrow" pitchFamily="34" charset="0"/>
            </a:endParaRPr>
          </a:p>
          <a:p>
            <a:pPr marL="457200" indent="-457200" algn="ctr" eaLnBrk="1" hangingPunct="1">
              <a:buFont typeface="Wingdings" pitchFamily="2" charset="2"/>
              <a:buNone/>
              <a:defRPr/>
            </a:pPr>
            <a:endParaRPr lang="en-US" sz="2400" b="1" u="sng" dirty="0">
              <a:latin typeface="Arial Narrow" pitchFamily="34" charset="0"/>
            </a:endParaRPr>
          </a:p>
          <a:p>
            <a:pPr marL="457200" indent="-457200" eaLnBrk="1" hangingPunct="1">
              <a:buFont typeface="Wingdings" pitchFamily="2" charset="2"/>
              <a:buNone/>
              <a:defRPr/>
            </a:pPr>
            <a:endParaRPr lang="en-US" sz="2400" b="1" dirty="0"/>
          </a:p>
        </p:txBody>
      </p:sp>
      <p:sp>
        <p:nvSpPr>
          <p:cNvPr id="7" name="Slide Number Placeholder 7"/>
          <p:cNvSpPr>
            <a:spLocks noGrp="1"/>
          </p:cNvSpPr>
          <p:nvPr>
            <p:ph type="sldNum" sz="quarter" idx="12"/>
          </p:nvPr>
        </p:nvSpPr>
        <p:spPr/>
        <p:txBody>
          <a:bodyPr/>
          <a:lstStyle/>
          <a:p>
            <a:pPr>
              <a:defRPr/>
            </a:pPr>
            <a:fld id="{7120516B-B9AE-499B-96B3-4E411D71206F}" type="slidenum">
              <a:rPr lang="en-US"/>
              <a:pPr>
                <a:defRPr/>
              </a:pPr>
              <a:t>25</a:t>
            </a:fld>
            <a:endParaRPr lang="en-US"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126002" y="152400"/>
            <a:ext cx="5791200" cy="1139825"/>
          </a:xfrm>
        </p:spPr>
        <p:txBody>
          <a:bodyPr>
            <a:normAutofit/>
          </a:bodyPr>
          <a:lstStyle/>
          <a:p>
            <a:pPr eaLnBrk="1" hangingPunct="1">
              <a:defRPr/>
            </a:pPr>
            <a:r>
              <a:rPr lang="en-US" sz="4400" dirty="0"/>
              <a:t>Statements</a:t>
            </a:r>
          </a:p>
        </p:txBody>
      </p:sp>
      <p:sp>
        <p:nvSpPr>
          <p:cNvPr id="197635" name="Rectangle 3"/>
          <p:cNvSpPr>
            <a:spLocks noGrp="1" noChangeArrowheads="1"/>
          </p:cNvSpPr>
          <p:nvPr>
            <p:ph idx="1"/>
          </p:nvPr>
        </p:nvSpPr>
        <p:spPr>
          <a:xfrm>
            <a:off x="2819400" y="1600200"/>
            <a:ext cx="6096000" cy="4953000"/>
          </a:xfrm>
        </p:spPr>
        <p:txBody>
          <a:bodyPr>
            <a:normAutofit lnSpcReduction="10000"/>
          </a:bodyPr>
          <a:lstStyle/>
          <a:p>
            <a:pPr eaLnBrk="1" hangingPunct="1">
              <a:lnSpc>
                <a:spcPct val="90000"/>
              </a:lnSpc>
              <a:defRPr/>
            </a:pPr>
            <a:r>
              <a:rPr lang="en-US" sz="2800" b="1" dirty="0">
                <a:latin typeface="Calibri" panose="020F0502020204030204" pitchFamily="34" charset="0"/>
                <a:cs typeface="Calibri" panose="020F0502020204030204" pitchFamily="34" charset="0"/>
              </a:rPr>
              <a:t>Cardholders must print (around the 13</a:t>
            </a:r>
            <a:r>
              <a:rPr lang="en-US" sz="2800" b="1" baseline="30000" dirty="0">
                <a:latin typeface="Calibri" panose="020F0502020204030204" pitchFamily="34" charset="0"/>
                <a:cs typeface="Calibri" panose="020F0502020204030204" pitchFamily="34" charset="0"/>
              </a:rPr>
              <a:t>th</a:t>
            </a:r>
            <a:r>
              <a:rPr lang="en-US" sz="2800" b="1" dirty="0">
                <a:latin typeface="Calibri" panose="020F0502020204030204" pitchFamily="34" charset="0"/>
                <a:cs typeface="Calibri" panose="020F0502020204030204" pitchFamily="34" charset="0"/>
              </a:rPr>
              <a:t> of each month) a hard copy of their monthly statement from Works after the close of each cycle; ONLY if the card has been used for the most recent billing cycle.</a:t>
            </a:r>
          </a:p>
          <a:p>
            <a:pPr eaLnBrk="1" hangingPunct="1">
              <a:lnSpc>
                <a:spcPct val="90000"/>
              </a:lnSpc>
              <a:buFont typeface="Wingdings" pitchFamily="2" charset="2"/>
              <a:buNone/>
              <a:defRPr/>
            </a:pPr>
            <a:endParaRPr lang="en-US" sz="2800" b="1" dirty="0">
              <a:latin typeface="Calibri" panose="020F0502020204030204" pitchFamily="34" charset="0"/>
              <a:cs typeface="Calibri" panose="020F0502020204030204" pitchFamily="34" charset="0"/>
            </a:endParaRPr>
          </a:p>
          <a:p>
            <a:pPr eaLnBrk="1" hangingPunct="1">
              <a:lnSpc>
                <a:spcPct val="90000"/>
              </a:lnSpc>
              <a:defRPr/>
            </a:pPr>
            <a:r>
              <a:rPr lang="en-US" sz="2800" b="1" dirty="0">
                <a:latin typeface="Calibri" panose="020F0502020204030204" pitchFamily="34" charset="0"/>
                <a:cs typeface="Calibri" panose="020F0502020204030204" pitchFamily="34" charset="0"/>
              </a:rPr>
              <a:t>A hard copy of the card holder’s Billing Statement is sent to the Travel Card Manager by mail or hand delivered by the 1</a:t>
            </a:r>
            <a:r>
              <a:rPr lang="en-US" sz="2800" b="1" baseline="30000" dirty="0">
                <a:latin typeface="Calibri" panose="020F0502020204030204" pitchFamily="34" charset="0"/>
                <a:cs typeface="Calibri" panose="020F0502020204030204" pitchFamily="34" charset="0"/>
              </a:rPr>
              <a:t>st</a:t>
            </a:r>
            <a:r>
              <a:rPr lang="en-US" sz="2800" b="1" dirty="0">
                <a:latin typeface="Calibri" panose="020F0502020204030204" pitchFamily="34" charset="0"/>
                <a:cs typeface="Calibri" panose="020F0502020204030204" pitchFamily="34" charset="0"/>
              </a:rPr>
              <a:t> of the following month</a:t>
            </a:r>
          </a:p>
        </p:txBody>
      </p:sp>
      <p:sp>
        <p:nvSpPr>
          <p:cNvPr id="7" name="Slide Number Placeholder 5"/>
          <p:cNvSpPr>
            <a:spLocks noGrp="1"/>
          </p:cNvSpPr>
          <p:nvPr>
            <p:ph type="sldNum" sz="quarter" idx="12"/>
          </p:nvPr>
        </p:nvSpPr>
        <p:spPr/>
        <p:txBody>
          <a:bodyPr/>
          <a:lstStyle/>
          <a:p>
            <a:pPr>
              <a:defRPr/>
            </a:pPr>
            <a:fld id="{E49330FA-865F-4605-B062-02C76FD58D5C}" type="slidenum">
              <a:rPr lang="en-US"/>
              <a:pPr>
                <a:defRPr/>
              </a:pPr>
              <a:t>26</a:t>
            </a:fld>
            <a:endParaRPr lang="en-US" dirty="0"/>
          </a:p>
        </p:txBody>
      </p:sp>
      <p:pic>
        <p:nvPicPr>
          <p:cNvPr id="30725" name="Picture 4" descr="MCj01276820000[1]"/>
          <p:cNvPicPr>
            <a:picLocks noChangeAspect="1" noChangeArrowheads="1"/>
          </p:cNvPicPr>
          <p:nvPr/>
        </p:nvPicPr>
        <p:blipFill>
          <a:blip r:embed="rId2" cstate="print"/>
          <a:srcRect/>
          <a:stretch>
            <a:fillRect/>
          </a:stretch>
        </p:blipFill>
        <p:spPr bwMode="auto">
          <a:xfrm>
            <a:off x="0" y="1143000"/>
            <a:ext cx="2590800" cy="4953000"/>
          </a:xfrm>
          <a:prstGeom prst="rect">
            <a:avLst/>
          </a:prstGeom>
          <a:noFill/>
          <a:ln w="9525">
            <a:noFill/>
            <a:miter lim="800000"/>
            <a:headEnd/>
            <a:tailEnd/>
          </a:ln>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495887" y="-228600"/>
            <a:ext cx="6400800" cy="1139825"/>
          </a:xfrm>
        </p:spPr>
        <p:txBody>
          <a:bodyPr>
            <a:normAutofit/>
          </a:bodyPr>
          <a:lstStyle/>
          <a:p>
            <a:pPr eaLnBrk="1" hangingPunct="1">
              <a:defRPr/>
            </a:pPr>
            <a:r>
              <a:rPr lang="en-US" b="1" dirty="0"/>
              <a:t>                 Documentation	</a:t>
            </a:r>
            <a:r>
              <a:rPr lang="en-US" dirty="0"/>
              <a:t>	</a:t>
            </a:r>
          </a:p>
        </p:txBody>
      </p:sp>
      <p:sp>
        <p:nvSpPr>
          <p:cNvPr id="122884" name="Rectangle 4"/>
          <p:cNvSpPr>
            <a:spLocks noGrp="1" noChangeArrowheads="1"/>
          </p:cNvSpPr>
          <p:nvPr>
            <p:ph sz="quarter" idx="1"/>
          </p:nvPr>
        </p:nvSpPr>
        <p:spPr>
          <a:xfrm>
            <a:off x="304800" y="1600200"/>
            <a:ext cx="4564063" cy="5410200"/>
          </a:xfrm>
          <a:ln>
            <a:solidFill>
              <a:schemeClr val="tx1">
                <a:lumMod val="10000"/>
              </a:schemeClr>
            </a:solidFill>
          </a:ln>
        </p:spPr>
        <p:txBody>
          <a:bodyPr>
            <a:normAutofit lnSpcReduction="10000"/>
          </a:bodyPr>
          <a:lstStyle/>
          <a:p>
            <a:pPr algn="ctr" eaLnBrk="1" hangingPunct="1">
              <a:buFont typeface="Wingdings" pitchFamily="2" charset="2"/>
              <a:buNone/>
              <a:defRPr/>
            </a:pPr>
            <a:r>
              <a:rPr lang="en-US" sz="2400" b="1" u="sng" dirty="0">
                <a:latin typeface="Calibri" panose="020F0502020204030204" pitchFamily="34" charset="0"/>
                <a:cs typeface="Calibri" panose="020F0502020204030204" pitchFamily="34" charset="0"/>
              </a:rPr>
              <a:t>Statements</a:t>
            </a:r>
            <a:endParaRPr lang="en-US" sz="2400" b="1" baseline="30000" dirty="0">
              <a:latin typeface="Calibri" panose="020F0502020204030204" pitchFamily="34" charset="0"/>
              <a:cs typeface="Calibri" panose="020F0502020204030204" pitchFamily="34" charset="0"/>
            </a:endParaRPr>
          </a:p>
          <a:p>
            <a:pPr eaLnBrk="1" hangingPunct="1">
              <a:defRPr/>
            </a:pPr>
            <a:r>
              <a:rPr lang="en-US" sz="2200" b="1" dirty="0">
                <a:latin typeface="Calibri" panose="020F0502020204030204" pitchFamily="34" charset="0"/>
                <a:cs typeface="Calibri" panose="020F0502020204030204" pitchFamily="34" charset="0"/>
              </a:rPr>
              <a:t>Must attach a receipt for each transaction </a:t>
            </a:r>
          </a:p>
          <a:p>
            <a:pPr eaLnBrk="1" hangingPunct="1">
              <a:defRPr/>
            </a:pPr>
            <a:r>
              <a:rPr lang="en-US" sz="2200" b="1" dirty="0">
                <a:latin typeface="Calibri" panose="020F0502020204030204" pitchFamily="34" charset="0"/>
                <a:cs typeface="Calibri" panose="020F0502020204030204" pitchFamily="34" charset="0"/>
              </a:rPr>
              <a:t>Redact Credit Card # from receipt</a:t>
            </a:r>
          </a:p>
          <a:p>
            <a:pPr eaLnBrk="1" hangingPunct="1">
              <a:defRPr/>
            </a:pPr>
            <a:r>
              <a:rPr lang="en-US" sz="2200" b="1" dirty="0">
                <a:latin typeface="Calibri" panose="020F0502020204030204" pitchFamily="34" charset="0"/>
                <a:cs typeface="Calibri" panose="020F0502020204030204" pitchFamily="34" charset="0"/>
              </a:rPr>
              <a:t>Requires a minimum of three signatures (cardholder, reconciler &amp; dept. head) and date</a:t>
            </a:r>
          </a:p>
          <a:p>
            <a:pPr eaLnBrk="1" hangingPunct="1">
              <a:defRPr/>
            </a:pPr>
            <a:r>
              <a:rPr lang="en-US" sz="2200" b="1" dirty="0">
                <a:latin typeface="Calibri" panose="020F0502020204030204" pitchFamily="34" charset="0"/>
                <a:cs typeface="Calibri" panose="020F0502020204030204" pitchFamily="34" charset="0"/>
              </a:rPr>
              <a:t>Tape corners of small (fast food restaurants, Gasoline </a:t>
            </a:r>
            <a:r>
              <a:rPr lang="en-US" sz="2200" b="1" dirty="0" err="1">
                <a:latin typeface="Calibri" panose="020F0502020204030204" pitchFamily="34" charset="0"/>
                <a:cs typeface="Calibri" panose="020F0502020204030204" pitchFamily="34" charset="0"/>
              </a:rPr>
              <a:t>etc</a:t>
            </a:r>
            <a:r>
              <a:rPr lang="en-US" sz="2200" b="1" dirty="0">
                <a:latin typeface="Calibri" panose="020F0502020204030204" pitchFamily="34" charset="0"/>
                <a:cs typeface="Calibri" panose="020F0502020204030204" pitchFamily="34" charset="0"/>
              </a:rPr>
              <a:t>) receipts to an 8 ½ x 11 piece of paper; also attach a </a:t>
            </a:r>
            <a:r>
              <a:rPr lang="en-US" sz="2200" b="1" dirty="0">
                <a:solidFill>
                  <a:srgbClr val="FF3300"/>
                </a:solidFill>
                <a:latin typeface="Calibri" panose="020F0502020204030204" pitchFamily="34" charset="0"/>
                <a:cs typeface="Calibri" panose="020F0502020204030204" pitchFamily="34" charset="0"/>
              </a:rPr>
              <a:t>copy </a:t>
            </a:r>
            <a:r>
              <a:rPr lang="en-US" sz="2200" b="1" dirty="0">
                <a:latin typeface="Calibri" panose="020F0502020204030204" pitchFamily="34" charset="0"/>
                <a:cs typeface="Calibri" panose="020F0502020204030204" pitchFamily="34" charset="0"/>
              </a:rPr>
              <a:t>of original</a:t>
            </a:r>
            <a:r>
              <a:rPr lang="en-US" sz="2200" b="1" dirty="0">
                <a:solidFill>
                  <a:srgbClr val="FF3300"/>
                </a:solidFill>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receipt</a:t>
            </a:r>
          </a:p>
          <a:p>
            <a:pPr eaLnBrk="1" hangingPunct="1">
              <a:defRPr/>
            </a:pPr>
            <a:r>
              <a:rPr lang="en-US" sz="2200" b="1" dirty="0">
                <a:latin typeface="Calibri" panose="020F0502020204030204" pitchFamily="34" charset="0"/>
                <a:cs typeface="Calibri" panose="020F0502020204030204" pitchFamily="34" charset="0"/>
              </a:rPr>
              <a:t>Due to Purchasing by the 1</a:t>
            </a:r>
            <a:r>
              <a:rPr lang="en-US" sz="2200" b="1" baseline="30000" dirty="0">
                <a:latin typeface="Calibri" panose="020F0502020204030204" pitchFamily="34" charset="0"/>
                <a:cs typeface="Calibri" panose="020F0502020204030204" pitchFamily="34" charset="0"/>
              </a:rPr>
              <a:t>st</a:t>
            </a:r>
            <a:r>
              <a:rPr lang="en-US" sz="2200" b="1" dirty="0">
                <a:latin typeface="Calibri" panose="020F0502020204030204" pitchFamily="34" charset="0"/>
                <a:cs typeface="Calibri" panose="020F0502020204030204" pitchFamily="34" charset="0"/>
              </a:rPr>
              <a:t> of the month following the close of the billing cycle</a:t>
            </a:r>
          </a:p>
          <a:p>
            <a:pPr eaLnBrk="1" hangingPunct="1">
              <a:buFont typeface="Wingdings" pitchFamily="2" charset="2"/>
              <a:buNone/>
              <a:defRPr/>
            </a:pPr>
            <a:endParaRPr lang="en-US" sz="2200" b="1" dirty="0">
              <a:latin typeface="Calibri" panose="020F0502020204030204" pitchFamily="34" charset="0"/>
              <a:cs typeface="Calibri" panose="020F0502020204030204" pitchFamily="34" charset="0"/>
            </a:endParaRPr>
          </a:p>
          <a:p>
            <a:pPr eaLnBrk="1" hangingPunct="1">
              <a:buFont typeface="Wingdings" pitchFamily="2" charset="2"/>
              <a:buNone/>
              <a:defRPr/>
            </a:pPr>
            <a:endParaRPr lang="en-US" sz="2400" b="1" dirty="0">
              <a:latin typeface="Arial Narrow" pitchFamily="34" charset="0"/>
            </a:endParaRPr>
          </a:p>
          <a:p>
            <a:pPr eaLnBrk="1" hangingPunct="1">
              <a:defRPr/>
            </a:pPr>
            <a:endParaRPr lang="en-US" sz="2400" b="1" dirty="0">
              <a:latin typeface="Arial Narrow" pitchFamily="34" charset="0"/>
            </a:endParaRPr>
          </a:p>
        </p:txBody>
      </p:sp>
      <p:sp>
        <p:nvSpPr>
          <p:cNvPr id="122887" name="Rectangle 7"/>
          <p:cNvSpPr>
            <a:spLocks noGrp="1" noChangeArrowheads="1"/>
          </p:cNvSpPr>
          <p:nvPr>
            <p:ph type="body" sz="half" idx="3"/>
          </p:nvPr>
        </p:nvSpPr>
        <p:spPr>
          <a:xfrm>
            <a:off x="4868863" y="1604962"/>
            <a:ext cx="3802063" cy="5405438"/>
          </a:xfrm>
          <a:ln>
            <a:solidFill>
              <a:schemeClr val="tx1">
                <a:lumMod val="10000"/>
              </a:schemeClr>
            </a:solidFill>
          </a:ln>
        </p:spPr>
        <p:txBody>
          <a:bodyPr>
            <a:normAutofit/>
          </a:bodyPr>
          <a:lstStyle/>
          <a:p>
            <a:pPr algn="ctr" eaLnBrk="1" hangingPunct="1">
              <a:buFont typeface="Wingdings" pitchFamily="2" charset="2"/>
              <a:buNone/>
              <a:defRPr/>
            </a:pPr>
            <a:r>
              <a:rPr lang="en-US" sz="2400" b="1" u="sng" dirty="0">
                <a:latin typeface="Arial Narrow" pitchFamily="34" charset="0"/>
              </a:rPr>
              <a:t>Receipts</a:t>
            </a:r>
          </a:p>
          <a:p>
            <a:pPr eaLnBrk="1" hangingPunct="1">
              <a:defRPr/>
            </a:pPr>
            <a:r>
              <a:rPr lang="en-US" sz="2400" b="1" dirty="0">
                <a:latin typeface="Arial Narrow" pitchFamily="34" charset="0"/>
              </a:rPr>
              <a:t>Original, itemized receipt or invoice for each transaction</a:t>
            </a:r>
          </a:p>
          <a:p>
            <a:pPr lvl="1" eaLnBrk="1" hangingPunct="1">
              <a:defRPr/>
            </a:pPr>
            <a:r>
              <a:rPr lang="en-US" sz="2400" b="1" dirty="0">
                <a:latin typeface="Arial Narrow" pitchFamily="34" charset="0"/>
              </a:rPr>
              <a:t>Vendor</a:t>
            </a:r>
          </a:p>
          <a:p>
            <a:pPr lvl="1" eaLnBrk="1" hangingPunct="1">
              <a:defRPr/>
            </a:pPr>
            <a:r>
              <a:rPr lang="en-US" sz="2400" b="1" dirty="0">
                <a:latin typeface="Arial Narrow" pitchFamily="34" charset="0"/>
              </a:rPr>
              <a:t>Description</a:t>
            </a:r>
          </a:p>
          <a:p>
            <a:pPr lvl="1" eaLnBrk="1" hangingPunct="1">
              <a:defRPr/>
            </a:pPr>
            <a:r>
              <a:rPr lang="en-US" sz="2400" b="1" dirty="0">
                <a:latin typeface="Arial Narrow" pitchFamily="34" charset="0"/>
              </a:rPr>
              <a:t>Unit Price</a:t>
            </a:r>
          </a:p>
          <a:p>
            <a:pPr lvl="1" eaLnBrk="1" hangingPunct="1">
              <a:defRPr/>
            </a:pPr>
            <a:r>
              <a:rPr lang="en-US" sz="2400" b="1" dirty="0">
                <a:latin typeface="Arial Narrow" pitchFamily="34" charset="0"/>
              </a:rPr>
              <a:t>Extended Price</a:t>
            </a:r>
          </a:p>
          <a:p>
            <a:pPr lvl="1" eaLnBrk="1" hangingPunct="1">
              <a:defRPr/>
            </a:pPr>
            <a:r>
              <a:rPr lang="en-US" sz="2400" b="1" dirty="0">
                <a:latin typeface="Arial Narrow" pitchFamily="34" charset="0"/>
              </a:rPr>
              <a:t>Total</a:t>
            </a:r>
          </a:p>
          <a:p>
            <a:pPr eaLnBrk="1" hangingPunct="1">
              <a:buFont typeface="Wingdings" pitchFamily="2" charset="2"/>
              <a:buNone/>
              <a:defRPr/>
            </a:pPr>
            <a:endParaRPr lang="en-US" sz="2400" b="1" i="1" dirty="0">
              <a:latin typeface="Arial Narrow" pitchFamily="34" charset="0"/>
            </a:endParaRPr>
          </a:p>
          <a:p>
            <a:pPr eaLnBrk="1" hangingPunct="1">
              <a:buFont typeface="Wingdings" pitchFamily="2" charset="2"/>
              <a:buNone/>
              <a:defRPr/>
            </a:pPr>
            <a:endParaRPr lang="en-US" sz="2800" b="1" i="1" dirty="0"/>
          </a:p>
        </p:txBody>
      </p:sp>
      <p:sp>
        <p:nvSpPr>
          <p:cNvPr id="8" name="Slide Number Placeholder 7"/>
          <p:cNvSpPr>
            <a:spLocks noGrp="1"/>
          </p:cNvSpPr>
          <p:nvPr>
            <p:ph type="sldNum" sz="quarter" idx="12"/>
          </p:nvPr>
        </p:nvSpPr>
        <p:spPr/>
        <p:txBody>
          <a:bodyPr/>
          <a:lstStyle/>
          <a:p>
            <a:pPr>
              <a:defRPr/>
            </a:pPr>
            <a:fld id="{2ABAFA40-E5B0-42E0-89F4-15F704AC2088}" type="slidenum">
              <a:rPr lang="en-US"/>
              <a:pPr>
                <a:defRPr/>
              </a:pPr>
              <a:t>27</a:t>
            </a:fld>
            <a:endParaRPr lang="en-US" dirty="0"/>
          </a:p>
        </p:txBody>
      </p:sp>
      <p:pic>
        <p:nvPicPr>
          <p:cNvPr id="31750" name="Picture 8" descr="MCj03110340000[1]"/>
          <p:cNvPicPr>
            <a:picLocks noChangeAspect="1" noChangeArrowheads="1"/>
          </p:cNvPicPr>
          <p:nvPr/>
        </p:nvPicPr>
        <p:blipFill>
          <a:blip r:embed="rId2" cstate="print"/>
          <a:srcRect/>
          <a:stretch>
            <a:fillRect/>
          </a:stretch>
        </p:blipFill>
        <p:spPr bwMode="auto">
          <a:xfrm>
            <a:off x="84137" y="47625"/>
            <a:ext cx="1592263" cy="1171575"/>
          </a:xfrm>
          <a:prstGeom prst="rect">
            <a:avLst/>
          </a:prstGeom>
          <a:noFill/>
          <a:ln w="9525">
            <a:noFill/>
            <a:miter lim="800000"/>
            <a:headEnd/>
            <a:tailEnd/>
          </a:ln>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0"/>
            <a:ext cx="7511473" cy="1312480"/>
          </a:xfrm>
        </p:spPr>
        <p:txBody>
          <a:bodyPr/>
          <a:lstStyle/>
          <a:p>
            <a:pPr eaLnBrk="1" hangingPunct="1">
              <a:defRPr/>
            </a:pPr>
            <a:r>
              <a:rPr lang="en-US" b="1" dirty="0"/>
              <a:t>     </a:t>
            </a:r>
            <a:r>
              <a:rPr lang="en-US" sz="3200" b="1" dirty="0"/>
              <a:t>Record Retention</a:t>
            </a:r>
            <a:r>
              <a:rPr lang="en-US" dirty="0"/>
              <a:t>		</a:t>
            </a:r>
          </a:p>
        </p:txBody>
      </p:sp>
      <p:sp>
        <p:nvSpPr>
          <p:cNvPr id="173059" name="Rectangle 3"/>
          <p:cNvSpPr>
            <a:spLocks noGrp="1" noChangeArrowheads="1"/>
          </p:cNvSpPr>
          <p:nvPr>
            <p:ph idx="1"/>
          </p:nvPr>
        </p:nvSpPr>
        <p:spPr>
          <a:xfrm>
            <a:off x="762000" y="1007162"/>
            <a:ext cx="8210550" cy="5562600"/>
          </a:xfrm>
        </p:spPr>
        <p:txBody>
          <a:bodyPr>
            <a:normAutofit/>
          </a:bodyPr>
          <a:lstStyle/>
          <a:p>
            <a:pPr eaLnBrk="1" hangingPunct="1">
              <a:lnSpc>
                <a:spcPct val="80000"/>
              </a:lnSpc>
              <a:defRPr/>
            </a:pPr>
            <a:r>
              <a:rPr lang="en-US" sz="2200" b="1" dirty="0">
                <a:latin typeface="Calibri" panose="020F0502020204030204" pitchFamily="34" charset="0"/>
                <a:cs typeface="Calibri" panose="020F0502020204030204" pitchFamily="34" charset="0"/>
              </a:rPr>
              <a:t>Original statements and receipts ~ Travel Card Office</a:t>
            </a:r>
          </a:p>
          <a:p>
            <a:pPr eaLnBrk="1" hangingPunct="1">
              <a:lnSpc>
                <a:spcPct val="80000"/>
              </a:lnSpc>
              <a:defRPr/>
            </a:pPr>
            <a:endParaRPr lang="en-US" sz="2200" b="1" dirty="0">
              <a:latin typeface="Calibri" panose="020F0502020204030204" pitchFamily="34" charset="0"/>
              <a:cs typeface="Calibri" panose="020F0502020204030204" pitchFamily="34" charset="0"/>
            </a:endParaRPr>
          </a:p>
          <a:p>
            <a:pPr eaLnBrk="1" hangingPunct="1">
              <a:lnSpc>
                <a:spcPct val="80000"/>
              </a:lnSpc>
              <a:defRPr/>
            </a:pPr>
            <a:r>
              <a:rPr lang="en-US" sz="2200" b="1" dirty="0">
                <a:latin typeface="Calibri" panose="020F0502020204030204" pitchFamily="34" charset="0"/>
                <a:cs typeface="Calibri" panose="020F0502020204030204" pitchFamily="34" charset="0"/>
              </a:rPr>
              <a:t>Archived for a period of 5 years in Purchasing Archives</a:t>
            </a:r>
          </a:p>
          <a:p>
            <a:pPr eaLnBrk="1" hangingPunct="1">
              <a:lnSpc>
                <a:spcPct val="80000"/>
              </a:lnSpc>
              <a:defRPr/>
            </a:pPr>
            <a:endParaRPr lang="en-US" sz="2200" b="1" dirty="0">
              <a:latin typeface="Calibri" panose="020F0502020204030204" pitchFamily="34" charset="0"/>
              <a:cs typeface="Calibri" panose="020F0502020204030204" pitchFamily="34" charset="0"/>
            </a:endParaRPr>
          </a:p>
          <a:p>
            <a:pPr eaLnBrk="1" hangingPunct="1">
              <a:lnSpc>
                <a:spcPct val="80000"/>
              </a:lnSpc>
              <a:defRPr/>
            </a:pPr>
            <a:r>
              <a:rPr lang="en-US" sz="2200" b="1" dirty="0">
                <a:latin typeface="Calibri" panose="020F0502020204030204" pitchFamily="34" charset="0"/>
                <a:cs typeface="Calibri" panose="020F0502020204030204" pitchFamily="34" charset="0"/>
              </a:rPr>
              <a:t>WCU Internal Auditor has recommended:  Departments should maintain copies of all documentation long enough to be assured T-Card Administration has the original documentation and to cover an adequate audit cycle, which is suggested to be three years for cardholders.</a:t>
            </a:r>
          </a:p>
          <a:p>
            <a:pPr eaLnBrk="1" hangingPunct="1">
              <a:lnSpc>
                <a:spcPct val="80000"/>
              </a:lnSpc>
              <a:defRPr/>
            </a:pPr>
            <a:endParaRPr lang="en-US" sz="2200" b="1" dirty="0">
              <a:latin typeface="Calibri" panose="020F0502020204030204" pitchFamily="34" charset="0"/>
              <a:cs typeface="Calibri" panose="020F0502020204030204" pitchFamily="34" charset="0"/>
            </a:endParaRPr>
          </a:p>
          <a:p>
            <a:pPr eaLnBrk="1" hangingPunct="1">
              <a:lnSpc>
                <a:spcPct val="80000"/>
              </a:lnSpc>
              <a:defRPr/>
            </a:pPr>
            <a:r>
              <a:rPr lang="en-US" sz="2200" b="1" dirty="0">
                <a:latin typeface="Calibri" panose="020F0502020204030204" pitchFamily="34" charset="0"/>
                <a:cs typeface="Calibri" panose="020F0502020204030204" pitchFamily="34" charset="0"/>
              </a:rPr>
              <a:t>Keep files secure and confidential as card account numbers may be visible</a:t>
            </a:r>
          </a:p>
          <a:p>
            <a:pPr eaLnBrk="1" hangingPunct="1">
              <a:lnSpc>
                <a:spcPct val="80000"/>
              </a:lnSpc>
              <a:defRPr/>
            </a:pPr>
            <a:endParaRPr lang="en-US" sz="2200" b="1" dirty="0">
              <a:latin typeface="Calibri" panose="020F0502020204030204" pitchFamily="34" charset="0"/>
              <a:cs typeface="Calibri" panose="020F0502020204030204" pitchFamily="34" charset="0"/>
            </a:endParaRPr>
          </a:p>
          <a:p>
            <a:pPr eaLnBrk="1" hangingPunct="1">
              <a:lnSpc>
                <a:spcPct val="80000"/>
              </a:lnSpc>
              <a:defRPr/>
            </a:pPr>
            <a:r>
              <a:rPr lang="en-US" sz="2200" b="1" dirty="0">
                <a:latin typeface="Calibri" panose="020F0502020204030204" pitchFamily="34" charset="0"/>
                <a:cs typeface="Calibri" panose="020F0502020204030204" pitchFamily="34" charset="0"/>
              </a:rPr>
              <a:t>Shred all discarded T-Card documentation</a:t>
            </a:r>
          </a:p>
        </p:txBody>
      </p:sp>
      <p:sp>
        <p:nvSpPr>
          <p:cNvPr id="6" name="Slide Number Placeholder 5"/>
          <p:cNvSpPr>
            <a:spLocks noGrp="1"/>
          </p:cNvSpPr>
          <p:nvPr>
            <p:ph type="sldNum" sz="quarter" idx="12"/>
          </p:nvPr>
        </p:nvSpPr>
        <p:spPr/>
        <p:txBody>
          <a:bodyPr/>
          <a:lstStyle/>
          <a:p>
            <a:pPr>
              <a:defRPr/>
            </a:pPr>
            <a:fld id="{C3A661DD-701C-4103-A775-11B93E48B1F5}" type="slidenum">
              <a:rPr lang="en-US"/>
              <a:pPr>
                <a:defRPr/>
              </a:pPr>
              <a:t>28</a:t>
            </a:fld>
            <a:endParaRPr 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CDAE64A-C924-46EC-A9BA-BBBD21EE42AB}" type="slidenum">
              <a:rPr lang="en-US"/>
              <a:pPr>
                <a:defRPr/>
              </a:pPr>
              <a:t>29</a:t>
            </a:fld>
            <a:endParaRPr lang="en-US" dirty="0"/>
          </a:p>
        </p:txBody>
      </p:sp>
      <p:sp>
        <p:nvSpPr>
          <p:cNvPr id="34819" name="Rectangle 3074"/>
          <p:cNvSpPr>
            <a:spLocks noChangeArrowheads="1"/>
          </p:cNvSpPr>
          <p:nvPr/>
        </p:nvSpPr>
        <p:spPr bwMode="auto">
          <a:xfrm>
            <a:off x="457200" y="0"/>
            <a:ext cx="6934200" cy="1190625"/>
          </a:xfrm>
          <a:prstGeom prst="rect">
            <a:avLst/>
          </a:prstGeom>
          <a:noFill/>
          <a:ln w="12700">
            <a:noFill/>
            <a:miter lim="800000"/>
            <a:headEnd type="none" w="sm" len="sm"/>
            <a:tailEnd type="none" w="sm" len="sm"/>
          </a:ln>
        </p:spPr>
        <p:txBody>
          <a:bodyPr wrap="square">
            <a:spAutoFit/>
          </a:bodyPr>
          <a:lstStyle/>
          <a:p>
            <a:pPr algn="ctr" eaLnBrk="1" hangingPunct="1"/>
            <a:r>
              <a:rPr lang="en-US" sz="3600" b="1" dirty="0">
                <a:solidFill>
                  <a:schemeClr val="tx2"/>
                </a:solidFill>
                <a:latin typeface="Times New Roman" pitchFamily="18" charset="0"/>
              </a:rPr>
              <a:t>Reconciler </a:t>
            </a:r>
          </a:p>
          <a:p>
            <a:pPr algn="ctr" eaLnBrk="1" hangingPunct="1"/>
            <a:r>
              <a:rPr lang="en-US" sz="3600" b="1" dirty="0">
                <a:solidFill>
                  <a:schemeClr val="tx2"/>
                </a:solidFill>
                <a:latin typeface="Times New Roman" pitchFamily="18" charset="0"/>
              </a:rPr>
              <a:t>Responsibilities &amp; Processing</a:t>
            </a:r>
          </a:p>
        </p:txBody>
      </p:sp>
      <p:sp>
        <p:nvSpPr>
          <p:cNvPr id="34820" name="Rectangle 3075"/>
          <p:cNvSpPr>
            <a:spLocks noChangeArrowheads="1"/>
          </p:cNvSpPr>
          <p:nvPr/>
        </p:nvSpPr>
        <p:spPr bwMode="auto">
          <a:xfrm>
            <a:off x="457200" y="1143000"/>
            <a:ext cx="8077200" cy="5940088"/>
          </a:xfrm>
          <a:prstGeom prst="rect">
            <a:avLst/>
          </a:prstGeom>
          <a:noFill/>
          <a:ln w="12700">
            <a:noFill/>
            <a:miter lim="800000"/>
            <a:headEnd type="none" w="sm" len="sm"/>
            <a:tailEnd type="none" w="sm" len="sm"/>
          </a:ln>
        </p:spPr>
        <p:txBody>
          <a:bodyPr>
            <a:spAutoFit/>
          </a:bodyPr>
          <a:lstStyle/>
          <a:p>
            <a:pPr>
              <a:lnSpc>
                <a:spcPct val="85000"/>
              </a:lnSpc>
              <a:spcBef>
                <a:spcPct val="50000"/>
              </a:spcBef>
              <a:buClr>
                <a:schemeClr val="tx1"/>
              </a:buClr>
              <a:buSzPct val="75000"/>
              <a:buFont typeface="Monotype Sorts" pitchFamily="2" charset="2"/>
              <a:buNone/>
            </a:pPr>
            <a:endParaRPr lang="en-US" sz="2000" b="1" dirty="0">
              <a:latin typeface="Calibri" panose="020F0502020204030204" pitchFamily="34" charset="0"/>
              <a:cs typeface="Calibri" panose="020F0502020204030204" pitchFamily="34" charset="0"/>
            </a:endParaRPr>
          </a:p>
          <a:p>
            <a:pPr>
              <a:lnSpc>
                <a:spcPct val="85000"/>
              </a:lnSpc>
              <a:spcBef>
                <a:spcPct val="50000"/>
              </a:spcBef>
              <a:buClr>
                <a:schemeClr val="tx1"/>
              </a:buClr>
              <a:buSzPct val="75000"/>
              <a:buFont typeface="Monotype Sorts" pitchFamily="2" charset="2"/>
              <a:buNone/>
            </a:pPr>
            <a:r>
              <a:rPr lang="en-US" sz="2000" b="1" u="sng" dirty="0">
                <a:latin typeface="Calibri" panose="020F0502020204030204" pitchFamily="34" charset="0"/>
                <a:cs typeface="Calibri" panose="020F0502020204030204" pitchFamily="34" charset="0"/>
              </a:rPr>
              <a:t>Reconciler over-sees Travel Card transactions and verifies FOAP (Fund) information.  A Reconciler can be an Administrative Assistant, Budget person, Cardholder, Department Head, or person authorized to approve purchases.</a:t>
            </a:r>
          </a:p>
          <a:p>
            <a:pPr>
              <a:lnSpc>
                <a:spcPct val="85000"/>
              </a:lnSpc>
              <a:spcBef>
                <a:spcPct val="50000"/>
              </a:spcBef>
              <a:buClr>
                <a:schemeClr val="tx1"/>
              </a:buClr>
              <a:buSzPct val="75000"/>
              <a:buFont typeface="Monotype Sorts" pitchFamily="2" charset="2"/>
              <a:buNone/>
            </a:pPr>
            <a:endParaRPr lang="en-US" sz="2000" b="1" dirty="0">
              <a:latin typeface="Calibri" panose="020F0502020204030204" pitchFamily="34" charset="0"/>
              <a:cs typeface="Calibri" panose="020F0502020204030204" pitchFamily="34" charset="0"/>
            </a:endParaRPr>
          </a:p>
          <a:p>
            <a:pPr>
              <a:lnSpc>
                <a:spcPct val="85000"/>
              </a:lnSpc>
              <a:spcBef>
                <a:spcPct val="50000"/>
              </a:spcBef>
              <a:buClr>
                <a:schemeClr val="tx1"/>
              </a:buClr>
              <a:buSzPct val="75000"/>
              <a:buFont typeface="Monotype Sorts" pitchFamily="2" charset="2"/>
              <a:buNone/>
            </a:pPr>
            <a:r>
              <a:rPr lang="en-US" b="1" dirty="0">
                <a:latin typeface="Calibri" panose="020F0502020204030204" pitchFamily="34" charset="0"/>
                <a:cs typeface="Calibri" panose="020F0502020204030204" pitchFamily="34" charset="0"/>
              </a:rPr>
              <a:t>The Reconciler is a pivotal point of oversight for T-Card transactions.</a:t>
            </a:r>
          </a:p>
          <a:p>
            <a:pPr>
              <a:lnSpc>
                <a:spcPct val="85000"/>
              </a:lnSpc>
              <a:spcBef>
                <a:spcPct val="50000"/>
              </a:spcBef>
              <a:buClr>
                <a:schemeClr val="tx1"/>
              </a:buClr>
              <a:buSzPct val="75000"/>
              <a:buFont typeface="Monotype Sorts" pitchFamily="2" charset="2"/>
              <a:buNone/>
            </a:pPr>
            <a:r>
              <a:rPr lang="en-US" b="1" dirty="0">
                <a:latin typeface="Calibri" panose="020F0502020204030204" pitchFamily="34" charset="0"/>
                <a:cs typeface="Calibri" panose="020F0502020204030204" pitchFamily="34" charset="0"/>
              </a:rPr>
              <a:t>The RECONCILER must:</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1- </a:t>
            </a:r>
            <a:r>
              <a:rPr lang="en-US" b="1" u="sng" dirty="0">
                <a:latin typeface="Calibri" panose="020F0502020204030204" pitchFamily="34" charset="0"/>
                <a:cs typeface="Calibri" panose="020F0502020204030204" pitchFamily="34" charset="0"/>
              </a:rPr>
              <a:t>Review and approve each transaction on-line monthly (recommend   when notified by email)</a:t>
            </a:r>
          </a:p>
          <a:p>
            <a:pPr>
              <a:lnSpc>
                <a:spcPct val="85000"/>
              </a:lnSpc>
              <a:spcBef>
                <a:spcPct val="50000"/>
              </a:spcBef>
              <a:buClr>
                <a:schemeClr val="tx1"/>
              </a:buClr>
              <a:buSzPct val="75000"/>
              <a:buFont typeface="Monotype Sorts" pitchFamily="2" charset="2"/>
              <a:buNone/>
            </a:pPr>
            <a:r>
              <a:rPr lang="en-US" b="1" dirty="0">
                <a:latin typeface="Calibri" panose="020F0502020204030204" pitchFamily="34" charset="0"/>
                <a:cs typeface="Calibri" panose="020F0502020204030204" pitchFamily="34" charset="0"/>
              </a:rPr>
              <a:t>2- edit FOAP codes as needed to ensure transactions are charged to the appropriate budget codes in Banner</a:t>
            </a:r>
          </a:p>
          <a:p>
            <a:pPr>
              <a:lnSpc>
                <a:spcPct val="85000"/>
              </a:lnSpc>
              <a:spcBef>
                <a:spcPct val="50000"/>
              </a:spcBef>
              <a:buClr>
                <a:schemeClr val="tx1"/>
              </a:buClr>
              <a:buSzPct val="75000"/>
              <a:buFont typeface="Monotype Sorts" pitchFamily="2" charset="2"/>
              <a:buNone/>
            </a:pPr>
            <a:r>
              <a:rPr lang="en-US" b="1" dirty="0">
                <a:latin typeface="Calibri" panose="020F0502020204030204" pitchFamily="34" charset="0"/>
                <a:cs typeface="Calibri" panose="020F0502020204030204" pitchFamily="34" charset="0"/>
              </a:rPr>
              <a:t>3- </a:t>
            </a:r>
            <a:r>
              <a:rPr lang="en-US" b="1" dirty="0">
                <a:solidFill>
                  <a:srgbClr val="FFFF00"/>
                </a:solidFill>
                <a:latin typeface="Calibri" panose="020F0502020204030204" pitchFamily="34" charset="0"/>
                <a:cs typeface="Calibri" panose="020F0502020204030204" pitchFamily="34" charset="0"/>
              </a:rPr>
              <a:t>Review and match all Statements with receipts</a:t>
            </a:r>
          </a:p>
          <a:p>
            <a:pPr>
              <a:lnSpc>
                <a:spcPct val="85000"/>
              </a:lnSpc>
              <a:spcBef>
                <a:spcPct val="50000"/>
              </a:spcBef>
              <a:buClr>
                <a:schemeClr val="tx1"/>
              </a:buClr>
              <a:buSzPct val="75000"/>
              <a:buFont typeface="Monotype Sorts" pitchFamily="2" charset="2"/>
              <a:buNone/>
            </a:pPr>
            <a:r>
              <a:rPr lang="en-US" b="1" dirty="0">
                <a:latin typeface="Calibri" panose="020F0502020204030204" pitchFamily="34" charset="0"/>
                <a:cs typeface="Calibri" panose="020F0502020204030204" pitchFamily="34" charset="0"/>
              </a:rPr>
              <a:t>4- counter-sign &amp; date statements and obtain Dept. Head’s signature &amp; date on statements</a:t>
            </a:r>
          </a:p>
          <a:p>
            <a:pPr>
              <a:lnSpc>
                <a:spcPct val="85000"/>
              </a:lnSpc>
              <a:spcBef>
                <a:spcPct val="50000"/>
              </a:spcBef>
              <a:buClr>
                <a:schemeClr val="tx1"/>
              </a:buClr>
              <a:buSzPct val="75000"/>
              <a:buFont typeface="Monotype Sorts" pitchFamily="2" charset="2"/>
              <a:buNone/>
            </a:pPr>
            <a:r>
              <a:rPr lang="en-US" b="1" dirty="0">
                <a:latin typeface="Calibri" panose="020F0502020204030204" pitchFamily="34" charset="0"/>
                <a:cs typeface="Calibri" panose="020F0502020204030204" pitchFamily="34" charset="0"/>
              </a:rPr>
              <a:t>5- forward </a:t>
            </a:r>
            <a:r>
              <a:rPr lang="en-US" b="1" u="sng" dirty="0">
                <a:latin typeface="Calibri" panose="020F0502020204030204" pitchFamily="34" charset="0"/>
                <a:cs typeface="Calibri" panose="020F0502020204030204" pitchFamily="34" charset="0"/>
              </a:rPr>
              <a:t>all</a:t>
            </a:r>
            <a:r>
              <a:rPr lang="en-US" b="1" dirty="0">
                <a:latin typeface="Calibri" panose="020F0502020204030204" pitchFamily="34" charset="0"/>
                <a:cs typeface="Calibri" panose="020F0502020204030204" pitchFamily="34" charset="0"/>
              </a:rPr>
              <a:t> statements and receipts to Purchasing by 1</a:t>
            </a:r>
            <a:r>
              <a:rPr lang="en-US" b="1" baseline="30000" dirty="0">
                <a:latin typeface="Calibri" panose="020F0502020204030204" pitchFamily="34" charset="0"/>
                <a:cs typeface="Calibri" panose="020F0502020204030204" pitchFamily="34" charset="0"/>
              </a:rPr>
              <a:t>st</a:t>
            </a:r>
            <a:r>
              <a:rPr lang="en-US" b="1" dirty="0">
                <a:latin typeface="Calibri" panose="020F0502020204030204" pitchFamily="34" charset="0"/>
                <a:cs typeface="Calibri" panose="020F0502020204030204" pitchFamily="34" charset="0"/>
              </a:rPr>
              <a:t> of the month following the cycle</a:t>
            </a:r>
            <a:br>
              <a:rPr lang="en-US" sz="2400" b="1" dirty="0">
                <a:latin typeface="Arial Narrow" pitchFamily="34" charset="0"/>
              </a:rPr>
            </a:br>
            <a:endParaRPr lang="en-US" sz="2400" b="1" dirty="0">
              <a:latin typeface="Arial Narrow" pitchFamily="34" charset="0"/>
            </a:endParaRPr>
          </a:p>
        </p:txBody>
      </p:sp>
      <p:pic>
        <p:nvPicPr>
          <p:cNvPr id="8" name="Picture 7" descr="Chile Employment | &lt;strong&gt;Check List&lt;/strong&gt; Curricular - Chile Employ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9054" y="152400"/>
            <a:ext cx="1422400" cy="128016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b="1" dirty="0"/>
              <a:t>A “T-CARD” IS……</a:t>
            </a:r>
          </a:p>
        </p:txBody>
      </p:sp>
      <p:sp>
        <p:nvSpPr>
          <p:cNvPr id="106499" name="Rectangle 3"/>
          <p:cNvSpPr>
            <a:spLocks noGrp="1" noChangeArrowheads="1"/>
          </p:cNvSpPr>
          <p:nvPr>
            <p:ph type="body" sz="half" idx="2"/>
          </p:nvPr>
        </p:nvSpPr>
        <p:spPr>
          <a:xfrm>
            <a:off x="4267200" y="914400"/>
            <a:ext cx="4629150" cy="4800600"/>
          </a:xfrm>
        </p:spPr>
        <p:txBody>
          <a:bodyPr>
            <a:noAutofit/>
          </a:bodyPr>
          <a:lstStyle/>
          <a:p>
            <a:pPr eaLnBrk="1" hangingPunct="1">
              <a:lnSpc>
                <a:spcPct val="80000"/>
              </a:lnSpc>
              <a:defRPr/>
            </a:pPr>
            <a:r>
              <a:rPr lang="en-US" sz="2800" dirty="0">
                <a:latin typeface="Calibri" panose="020F0502020204030204" pitchFamily="34" charset="0"/>
                <a:cs typeface="Calibri" panose="020F0502020204030204" pitchFamily="34" charset="0"/>
              </a:rPr>
              <a:t>Short for Travel Procurement Card (may also be referred to as T Card)</a:t>
            </a:r>
          </a:p>
          <a:p>
            <a:pPr eaLnBrk="1" hangingPunct="1">
              <a:lnSpc>
                <a:spcPct val="80000"/>
              </a:lnSpc>
              <a:defRPr/>
            </a:pPr>
            <a:r>
              <a:rPr lang="en-US" sz="2800" dirty="0">
                <a:latin typeface="Calibri" panose="020F0502020204030204" pitchFamily="34" charset="0"/>
                <a:cs typeface="Calibri" panose="020F0502020204030204" pitchFamily="34" charset="0"/>
              </a:rPr>
              <a:t>Corporate VISA credit card</a:t>
            </a:r>
          </a:p>
          <a:p>
            <a:pPr eaLnBrk="1" hangingPunct="1">
              <a:lnSpc>
                <a:spcPct val="80000"/>
              </a:lnSpc>
              <a:defRPr/>
            </a:pPr>
            <a:endParaRPr lang="en-US" sz="2800" dirty="0">
              <a:latin typeface="Calibri" panose="020F0502020204030204" pitchFamily="34" charset="0"/>
              <a:cs typeface="Calibri" panose="020F0502020204030204" pitchFamily="34" charset="0"/>
            </a:endParaRPr>
          </a:p>
          <a:p>
            <a:pPr eaLnBrk="1" hangingPunct="1">
              <a:lnSpc>
                <a:spcPct val="80000"/>
              </a:lnSpc>
              <a:defRPr/>
            </a:pPr>
            <a:r>
              <a:rPr lang="en-US" sz="2800" dirty="0">
                <a:latin typeface="Calibri" panose="020F0502020204030204" pitchFamily="34" charset="0"/>
                <a:cs typeface="Calibri" panose="020F0502020204030204" pitchFamily="34" charset="0"/>
              </a:rPr>
              <a:t>For business use only</a:t>
            </a:r>
          </a:p>
          <a:p>
            <a:pPr eaLnBrk="1" hangingPunct="1">
              <a:lnSpc>
                <a:spcPct val="80000"/>
              </a:lnSpc>
              <a:defRPr/>
            </a:pPr>
            <a:endParaRPr lang="en-US" sz="2800" dirty="0">
              <a:latin typeface="Calibri" panose="020F0502020204030204" pitchFamily="34" charset="0"/>
              <a:cs typeface="Calibri" panose="020F0502020204030204" pitchFamily="34" charset="0"/>
            </a:endParaRPr>
          </a:p>
          <a:p>
            <a:pPr eaLnBrk="1" hangingPunct="1">
              <a:lnSpc>
                <a:spcPct val="80000"/>
              </a:lnSpc>
              <a:defRPr/>
            </a:pPr>
            <a:r>
              <a:rPr lang="en-US" sz="2800" dirty="0">
                <a:latin typeface="Calibri" panose="020F0502020204030204" pitchFamily="34" charset="0"/>
                <a:cs typeface="Calibri" panose="020F0502020204030204" pitchFamily="34" charset="0"/>
              </a:rPr>
              <a:t>Issued in employee’s name</a:t>
            </a:r>
          </a:p>
          <a:p>
            <a:pPr eaLnBrk="1" hangingPunct="1">
              <a:lnSpc>
                <a:spcPct val="80000"/>
              </a:lnSpc>
              <a:defRPr/>
            </a:pPr>
            <a:endParaRPr lang="en-US" sz="2800" dirty="0">
              <a:latin typeface="Calibri" panose="020F0502020204030204" pitchFamily="34" charset="0"/>
              <a:cs typeface="Calibri" panose="020F0502020204030204" pitchFamily="34" charset="0"/>
            </a:endParaRPr>
          </a:p>
          <a:p>
            <a:pPr eaLnBrk="1" hangingPunct="1">
              <a:lnSpc>
                <a:spcPct val="80000"/>
              </a:lnSpc>
              <a:defRPr/>
            </a:pPr>
            <a:r>
              <a:rPr lang="en-US" sz="2800" dirty="0">
                <a:latin typeface="Calibri" panose="020F0502020204030204" pitchFamily="34" charset="0"/>
                <a:cs typeface="Calibri" panose="020F0502020204030204" pitchFamily="34" charset="0"/>
              </a:rPr>
              <a:t>Charges are billed to the University</a:t>
            </a:r>
          </a:p>
        </p:txBody>
      </p:sp>
      <p:sp>
        <p:nvSpPr>
          <p:cNvPr id="7" name="Slide Number Placeholder 6"/>
          <p:cNvSpPr>
            <a:spLocks noGrp="1"/>
          </p:cNvSpPr>
          <p:nvPr>
            <p:ph type="sldNum" sz="quarter" idx="12"/>
          </p:nvPr>
        </p:nvSpPr>
        <p:spPr/>
        <p:txBody>
          <a:bodyPr/>
          <a:lstStyle/>
          <a:p>
            <a:pPr>
              <a:defRPr/>
            </a:pPr>
            <a:fld id="{82BF24E0-C926-4ACB-A7F1-D8C2C211F5D2}" type="slidenum">
              <a:rPr lang="en-US"/>
              <a:pPr>
                <a:defRPr/>
              </a:pPr>
              <a:t>3</a:t>
            </a:fld>
            <a:endParaRPr lang="en-US" dirty="0"/>
          </a:p>
        </p:txBody>
      </p:sp>
      <p:pic>
        <p:nvPicPr>
          <p:cNvPr id="2" name="Picture 1"/>
          <p:cNvPicPr>
            <a:picLocks noChangeAspect="1"/>
          </p:cNvPicPr>
          <p:nvPr/>
        </p:nvPicPr>
        <p:blipFill>
          <a:blip r:embed="rId2"/>
          <a:stretch>
            <a:fillRect/>
          </a:stretch>
        </p:blipFill>
        <p:spPr>
          <a:xfrm>
            <a:off x="685800" y="2618581"/>
            <a:ext cx="2905125" cy="1895475"/>
          </a:xfrm>
          <a:prstGeom prst="rect">
            <a:avLst/>
          </a:prstGeom>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8915400" cy="1143000"/>
          </a:xfrm>
        </p:spPr>
        <p:txBody>
          <a:bodyPr>
            <a:normAutofit/>
          </a:bodyPr>
          <a:lstStyle/>
          <a:p>
            <a:pPr eaLnBrk="1" hangingPunct="1">
              <a:lnSpc>
                <a:spcPct val="80000"/>
              </a:lnSpc>
              <a:defRPr/>
            </a:pPr>
            <a:r>
              <a:rPr lang="en-US" sz="3600" b="1" dirty="0"/>
              <a:t>Reconciler Responsibilities &amp;</a:t>
            </a:r>
            <a:br>
              <a:rPr lang="en-US" sz="3600" b="1" dirty="0"/>
            </a:br>
            <a:r>
              <a:rPr lang="en-US" sz="3600" b="1" dirty="0"/>
              <a:t> Processing – Continued</a:t>
            </a:r>
            <a:r>
              <a:rPr lang="en-US" sz="4000" b="1" dirty="0"/>
              <a:t>	</a:t>
            </a:r>
          </a:p>
        </p:txBody>
      </p:sp>
      <p:sp>
        <p:nvSpPr>
          <p:cNvPr id="57347" name="Rectangle 3"/>
          <p:cNvSpPr>
            <a:spLocks noGrp="1" noChangeArrowheads="1"/>
          </p:cNvSpPr>
          <p:nvPr>
            <p:ph idx="1"/>
          </p:nvPr>
        </p:nvSpPr>
        <p:spPr>
          <a:xfrm>
            <a:off x="910004" y="2052638"/>
            <a:ext cx="7753350" cy="4419600"/>
          </a:xfrm>
        </p:spPr>
        <p:txBody>
          <a:bodyPr/>
          <a:lstStyle/>
          <a:p>
            <a:pPr eaLnBrk="1" hangingPunct="1">
              <a:lnSpc>
                <a:spcPct val="80000"/>
              </a:lnSpc>
              <a:defRPr/>
            </a:pPr>
            <a:r>
              <a:rPr lang="en-US" sz="2400" b="1" dirty="0">
                <a:latin typeface="Calibri" panose="020F0502020204030204" pitchFamily="34" charset="0"/>
                <a:cs typeface="Calibri" panose="020F0502020204030204" pitchFamily="34" charset="0"/>
              </a:rPr>
              <a:t>Reconciler must report any changes in employee status to the Travel Card Manager</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pPr eaLnBrk="1" hangingPunct="1">
              <a:lnSpc>
                <a:spcPct val="80000"/>
              </a:lnSpc>
              <a:defRPr/>
            </a:pPr>
            <a:r>
              <a:rPr lang="en-US" sz="2400" b="1" dirty="0">
                <a:latin typeface="Calibri" panose="020F0502020204030204" pitchFamily="34" charset="0"/>
                <a:cs typeface="Calibri" panose="020F0502020204030204" pitchFamily="34" charset="0"/>
              </a:rPr>
              <a:t>Reconciler must report any unusual cardholder spending activity</a:t>
            </a:r>
          </a:p>
          <a:p>
            <a:pPr eaLnBrk="1" hangingPunct="1">
              <a:lnSpc>
                <a:spcPct val="80000"/>
              </a:lnSpc>
              <a:defRPr/>
            </a:pPr>
            <a:endParaRPr lang="en-US" sz="2400" b="1" dirty="0">
              <a:latin typeface="Calibri" panose="020F0502020204030204" pitchFamily="34" charset="0"/>
              <a:cs typeface="Calibri" panose="020F0502020204030204" pitchFamily="34" charset="0"/>
            </a:endParaRPr>
          </a:p>
          <a:p>
            <a:pPr eaLnBrk="1" hangingPunct="1">
              <a:lnSpc>
                <a:spcPct val="80000"/>
              </a:lnSpc>
              <a:defRPr/>
            </a:pPr>
            <a:r>
              <a:rPr lang="en-US" sz="2400" b="1" dirty="0">
                <a:latin typeface="Calibri" panose="020F0502020204030204" pitchFamily="34" charset="0"/>
                <a:cs typeface="Calibri" panose="020F0502020204030204" pitchFamily="34" charset="0"/>
              </a:rPr>
              <a:t>Reconciler must monitor card spending levels closely to ensure sufficient funds are available to cover departmental charges</a:t>
            </a:r>
            <a:br>
              <a:rPr lang="en-US" b="1" dirty="0">
                <a:latin typeface="Arial Narrow" pitchFamily="34" charset="0"/>
              </a:rPr>
            </a:br>
            <a:endParaRPr lang="en-US" b="1" dirty="0">
              <a:solidFill>
                <a:schemeClr val="tx2"/>
              </a:solidFill>
              <a:latin typeface="Arial Narrow" pitchFamily="34" charset="0"/>
            </a:endParaRPr>
          </a:p>
          <a:p>
            <a:pPr eaLnBrk="1" hangingPunct="1">
              <a:lnSpc>
                <a:spcPct val="80000"/>
              </a:lnSpc>
              <a:buFont typeface="Wingdings" pitchFamily="2" charset="2"/>
              <a:buNone/>
              <a:defRPr/>
            </a:pPr>
            <a:r>
              <a:rPr lang="en-US" sz="1800" b="1" dirty="0">
                <a:solidFill>
                  <a:schemeClr val="tx2"/>
                </a:solidFill>
                <a:latin typeface="Arial Narrow" pitchFamily="34" charset="0"/>
              </a:rPr>
              <a:t>	</a:t>
            </a:r>
            <a:r>
              <a:rPr lang="en-US" sz="1800" b="1" dirty="0">
                <a:solidFill>
                  <a:srgbClr val="FF0000"/>
                </a:solidFill>
                <a:latin typeface="Arial Narrow" pitchFamily="34" charset="0"/>
              </a:rPr>
              <a:t>NOTE:  </a:t>
            </a:r>
            <a:r>
              <a:rPr lang="en-US" sz="1800" b="1" u="sng" dirty="0">
                <a:solidFill>
                  <a:srgbClr val="FF0000"/>
                </a:solidFill>
                <a:latin typeface="Arial Narrow" pitchFamily="34" charset="0"/>
              </a:rPr>
              <a:t>DEPARTMENTS ARE RESPONSIBLE FOR ANY CARDHOLDER    </a:t>
            </a:r>
            <a:r>
              <a:rPr lang="en-US" sz="1800" b="1" dirty="0">
                <a:solidFill>
                  <a:srgbClr val="FF0000"/>
                </a:solidFill>
                <a:latin typeface="Arial Narrow" pitchFamily="34" charset="0"/>
              </a:rPr>
              <a:t>	                                     	  </a:t>
            </a:r>
            <a:r>
              <a:rPr lang="en-US" sz="1800" b="1" u="sng" dirty="0">
                <a:solidFill>
                  <a:srgbClr val="FF0000"/>
                </a:solidFill>
                <a:latin typeface="Arial Narrow" pitchFamily="34" charset="0"/>
              </a:rPr>
              <a:t>SPENDING BEYOND THE SET BUDGET LIMITS</a:t>
            </a:r>
            <a:r>
              <a:rPr lang="en-US" sz="2000" b="1" dirty="0">
                <a:solidFill>
                  <a:srgbClr val="FF0000"/>
                </a:solidFill>
                <a:latin typeface="Arial Narrow" pitchFamily="34" charset="0"/>
              </a:rPr>
              <a:t> </a:t>
            </a:r>
          </a:p>
        </p:txBody>
      </p:sp>
      <p:sp>
        <p:nvSpPr>
          <p:cNvPr id="6" name="Slide Number Placeholder 5"/>
          <p:cNvSpPr>
            <a:spLocks noGrp="1"/>
          </p:cNvSpPr>
          <p:nvPr>
            <p:ph type="sldNum" sz="quarter" idx="12"/>
          </p:nvPr>
        </p:nvSpPr>
        <p:spPr/>
        <p:txBody>
          <a:bodyPr/>
          <a:lstStyle/>
          <a:p>
            <a:pPr>
              <a:defRPr/>
            </a:pPr>
            <a:fld id="{D23518A7-CF6F-4D30-BE9A-CB049E1DCD99}" type="slidenum">
              <a:rPr lang="en-US"/>
              <a:pPr>
                <a:defRPr/>
              </a:pPr>
              <a:t>30</a:t>
            </a:fld>
            <a:endParaRPr lang="en-US" dirty="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52400" y="43122"/>
            <a:ext cx="7511473" cy="1312480"/>
          </a:xfrm>
        </p:spPr>
        <p:txBody>
          <a:bodyPr>
            <a:normAutofit/>
          </a:bodyPr>
          <a:lstStyle/>
          <a:p>
            <a:pPr eaLnBrk="1" hangingPunct="1">
              <a:defRPr/>
            </a:pPr>
            <a:r>
              <a:rPr lang="en-US" sz="3200" dirty="0"/>
              <a:t>Processes ~ Credit Lines</a:t>
            </a:r>
          </a:p>
        </p:txBody>
      </p:sp>
      <p:sp>
        <p:nvSpPr>
          <p:cNvPr id="198659" name="Rectangle 3"/>
          <p:cNvSpPr>
            <a:spLocks noGrp="1" noChangeArrowheads="1"/>
          </p:cNvSpPr>
          <p:nvPr>
            <p:ph idx="1"/>
          </p:nvPr>
        </p:nvSpPr>
        <p:spPr>
          <a:xfrm>
            <a:off x="838200" y="228600"/>
            <a:ext cx="8229600" cy="4225925"/>
          </a:xfrm>
        </p:spPr>
        <p:txBody>
          <a:bodyPr/>
          <a:lstStyle/>
          <a:p>
            <a:pPr eaLnBrk="1" hangingPunct="1">
              <a:defRPr/>
            </a:pPr>
            <a:endParaRPr lang="en-US" sz="2800" dirty="0">
              <a:latin typeface="Calibri" panose="020F0502020204030204" pitchFamily="34" charset="0"/>
              <a:cs typeface="Calibri" panose="020F0502020204030204" pitchFamily="34" charset="0"/>
            </a:endParaRPr>
          </a:p>
          <a:p>
            <a:pPr eaLnBrk="1" hangingPunct="1">
              <a:defRPr/>
            </a:pPr>
            <a:r>
              <a:rPr lang="en-US" sz="2800" dirty="0">
                <a:latin typeface="Calibri" panose="020F0502020204030204" pitchFamily="34" charset="0"/>
                <a:cs typeface="Calibri" panose="020F0502020204030204" pitchFamily="34" charset="0"/>
              </a:rPr>
              <a:t>CREDIT LINES are not restored until transactions are signed off in the Works system by</a:t>
            </a:r>
          </a:p>
          <a:p>
            <a:pPr lvl="1" eaLnBrk="1" hangingPunct="1">
              <a:defRPr/>
            </a:pPr>
            <a:r>
              <a:rPr lang="en-US" sz="2800" dirty="0">
                <a:latin typeface="Calibri" panose="020F0502020204030204" pitchFamily="34" charset="0"/>
                <a:cs typeface="Calibri" panose="020F0502020204030204" pitchFamily="34" charset="0"/>
              </a:rPr>
              <a:t>Cardholder    AND</a:t>
            </a:r>
          </a:p>
          <a:p>
            <a:pPr lvl="1" eaLnBrk="1" hangingPunct="1">
              <a:defRPr/>
            </a:pPr>
            <a:r>
              <a:rPr lang="en-US" sz="2800" dirty="0">
                <a:latin typeface="Calibri" panose="020F0502020204030204" pitchFamily="34" charset="0"/>
                <a:cs typeface="Calibri" panose="020F0502020204030204" pitchFamily="34" charset="0"/>
              </a:rPr>
              <a:t>Reconciler (Manager/Approver)</a:t>
            </a:r>
          </a:p>
        </p:txBody>
      </p:sp>
      <p:sp>
        <p:nvSpPr>
          <p:cNvPr id="7" name="Slide Number Placeholder 5"/>
          <p:cNvSpPr>
            <a:spLocks noGrp="1"/>
          </p:cNvSpPr>
          <p:nvPr>
            <p:ph type="sldNum" sz="quarter" idx="12"/>
          </p:nvPr>
        </p:nvSpPr>
        <p:spPr/>
        <p:txBody>
          <a:bodyPr/>
          <a:lstStyle/>
          <a:p>
            <a:pPr>
              <a:defRPr/>
            </a:pPr>
            <a:fld id="{E1B17B7D-C6FD-465A-8954-1BDE8AC923B6}" type="slidenum">
              <a:rPr lang="en-US"/>
              <a:pPr>
                <a:defRPr/>
              </a:pPr>
              <a:t>31</a:t>
            </a:fld>
            <a:endParaRPr lang="en-US" dirty="0"/>
          </a:p>
        </p:txBody>
      </p:sp>
      <p:pic>
        <p:nvPicPr>
          <p:cNvPr id="36869" name="Picture 4" descr="ESTAR CONECTADOS NOS PERMITE APRENDER SIEMPRE | juand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5600" y="4803607"/>
            <a:ext cx="3886200" cy="1374653"/>
          </a:xfrm>
          <a:prstGeom prst="rect">
            <a:avLst/>
          </a:prstGeom>
          <a:noFill/>
          <a:ln w="9525">
            <a:noFill/>
            <a:miter lim="800000"/>
            <a:headEnd/>
            <a:tailEnd/>
          </a:ln>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76200"/>
            <a:ext cx="7511473" cy="1312480"/>
          </a:xfrm>
        </p:spPr>
        <p:txBody>
          <a:bodyPr>
            <a:normAutofit/>
          </a:bodyPr>
          <a:lstStyle/>
          <a:p>
            <a:pPr algn="r" eaLnBrk="1" hangingPunct="1">
              <a:defRPr/>
            </a:pPr>
            <a:r>
              <a:rPr lang="en-US" sz="4000" dirty="0"/>
              <a:t> Processes ~ FUND Security</a:t>
            </a:r>
          </a:p>
        </p:txBody>
      </p:sp>
      <p:sp>
        <p:nvSpPr>
          <p:cNvPr id="199683" name="Rectangle 3"/>
          <p:cNvSpPr>
            <a:spLocks noGrp="1" noChangeArrowheads="1"/>
          </p:cNvSpPr>
          <p:nvPr>
            <p:ph idx="1"/>
          </p:nvPr>
        </p:nvSpPr>
        <p:spPr>
          <a:xfrm>
            <a:off x="1066800" y="1204042"/>
            <a:ext cx="7511472" cy="4041162"/>
          </a:xfrm>
        </p:spPr>
        <p:txBody>
          <a:bodyPr>
            <a:normAutofit lnSpcReduction="10000"/>
          </a:bodyPr>
          <a:lstStyle/>
          <a:p>
            <a:pPr eaLnBrk="1" hangingPunct="1">
              <a:defRPr/>
            </a:pPr>
            <a:endParaRPr lang="en-US" sz="2800" dirty="0">
              <a:latin typeface="Calibri" panose="020F0502020204030204" pitchFamily="34" charset="0"/>
              <a:cs typeface="Calibri" panose="020F0502020204030204" pitchFamily="34" charset="0"/>
            </a:endParaRPr>
          </a:p>
          <a:p>
            <a:pPr eaLnBrk="1" hangingPunct="1">
              <a:defRPr/>
            </a:pPr>
            <a:r>
              <a:rPr lang="en-US" sz="2800" dirty="0">
                <a:latin typeface="Calibri" panose="020F0502020204030204" pitchFamily="34" charset="0"/>
                <a:cs typeface="Calibri" panose="020F0502020204030204" pitchFamily="34" charset="0"/>
              </a:rPr>
              <a:t>Banner FUND security is based on the </a:t>
            </a:r>
            <a:r>
              <a:rPr lang="en-US" sz="2800" u="sng" dirty="0">
                <a:latin typeface="Calibri" panose="020F0502020204030204" pitchFamily="34" charset="0"/>
                <a:cs typeface="Calibri" panose="020F0502020204030204" pitchFamily="34" charset="0"/>
              </a:rPr>
              <a:t>cardholder</a:t>
            </a:r>
          </a:p>
          <a:p>
            <a:pPr eaLnBrk="1" hangingPunct="1">
              <a:defRPr/>
            </a:pPr>
            <a:endParaRPr lang="en-US" sz="2800" dirty="0">
              <a:latin typeface="Calibri" panose="020F0502020204030204" pitchFamily="34" charset="0"/>
              <a:cs typeface="Calibri" panose="020F0502020204030204" pitchFamily="34" charset="0"/>
            </a:endParaRPr>
          </a:p>
          <a:p>
            <a:pPr eaLnBrk="1" hangingPunct="1">
              <a:defRPr/>
            </a:pPr>
            <a:r>
              <a:rPr lang="en-US" sz="2800" dirty="0">
                <a:latin typeface="Calibri" panose="020F0502020204030204" pitchFamily="34" charset="0"/>
                <a:cs typeface="Calibri" panose="020F0502020204030204" pitchFamily="34" charset="0"/>
              </a:rPr>
              <a:t>Transactions can only be charged to FUNDS the </a:t>
            </a:r>
            <a:r>
              <a:rPr lang="en-US" sz="2800" u="sng" dirty="0">
                <a:latin typeface="Calibri" panose="020F0502020204030204" pitchFamily="34" charset="0"/>
                <a:cs typeface="Calibri" panose="020F0502020204030204" pitchFamily="34" charset="0"/>
              </a:rPr>
              <a:t>cardholder</a:t>
            </a:r>
            <a:r>
              <a:rPr lang="en-US" sz="2800" dirty="0">
                <a:latin typeface="Calibri" panose="020F0502020204030204" pitchFamily="34" charset="0"/>
                <a:cs typeface="Calibri" panose="020F0502020204030204" pitchFamily="34" charset="0"/>
              </a:rPr>
              <a:t> has access to</a:t>
            </a:r>
          </a:p>
          <a:p>
            <a:pPr eaLnBrk="1" hangingPunct="1">
              <a:defRPr/>
            </a:pPr>
            <a:endParaRPr lang="en-US" sz="2800" dirty="0">
              <a:latin typeface="Calibri" panose="020F0502020204030204" pitchFamily="34" charset="0"/>
              <a:cs typeface="Calibri" panose="020F0502020204030204" pitchFamily="34" charset="0"/>
            </a:endParaRPr>
          </a:p>
          <a:p>
            <a:pPr eaLnBrk="1" hangingPunct="1">
              <a:defRPr/>
            </a:pPr>
            <a:r>
              <a:rPr lang="en-US" sz="2800" dirty="0">
                <a:latin typeface="Calibri" panose="020F0502020204030204" pitchFamily="34" charset="0"/>
                <a:cs typeface="Calibri" panose="020F0502020204030204" pitchFamily="34" charset="0"/>
              </a:rPr>
              <a:t>Each card is setup in Works with only those FUNDS specified by the department head </a:t>
            </a:r>
          </a:p>
        </p:txBody>
      </p:sp>
      <p:sp>
        <p:nvSpPr>
          <p:cNvPr id="7" name="Slide Number Placeholder 5"/>
          <p:cNvSpPr>
            <a:spLocks noGrp="1"/>
          </p:cNvSpPr>
          <p:nvPr>
            <p:ph type="sldNum" sz="quarter" idx="12"/>
          </p:nvPr>
        </p:nvSpPr>
        <p:spPr/>
        <p:txBody>
          <a:bodyPr/>
          <a:lstStyle/>
          <a:p>
            <a:pPr>
              <a:defRPr/>
            </a:pPr>
            <a:fld id="{BEA0204C-85D6-491C-971B-7DEEB3A2D784}" type="slidenum">
              <a:rPr lang="en-US"/>
              <a:pPr>
                <a:defRPr/>
              </a:pPr>
              <a:t>32</a:t>
            </a:fld>
            <a:endParaRPr lang="en-US" dirty="0"/>
          </a:p>
        </p:txBody>
      </p:sp>
      <p:pic>
        <p:nvPicPr>
          <p:cNvPr id="3" name="Picture 2" descr="Miami, FL-Based Trivest Partners Closes Growth Investmen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5721060"/>
            <a:ext cx="1624155" cy="914400"/>
          </a:xfrm>
          <a:prstGeom prst="rect">
            <a:avLst/>
          </a:prstGeom>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04800" y="89874"/>
            <a:ext cx="8686800" cy="1143000"/>
          </a:xfrm>
        </p:spPr>
        <p:txBody>
          <a:bodyPr/>
          <a:lstStyle/>
          <a:p>
            <a:pPr eaLnBrk="1" hangingPunct="1">
              <a:defRPr/>
            </a:pPr>
            <a:r>
              <a:rPr lang="en-US" dirty="0"/>
              <a:t>Works Payment Manager</a:t>
            </a:r>
          </a:p>
        </p:txBody>
      </p:sp>
      <p:sp>
        <p:nvSpPr>
          <p:cNvPr id="196611" name="Rectangle 3"/>
          <p:cNvSpPr>
            <a:spLocks noGrp="1" noChangeArrowheads="1"/>
          </p:cNvSpPr>
          <p:nvPr>
            <p:ph idx="1"/>
          </p:nvPr>
        </p:nvSpPr>
        <p:spPr>
          <a:xfrm>
            <a:off x="1143000" y="1371600"/>
            <a:ext cx="7511472" cy="4041162"/>
          </a:xfrm>
        </p:spPr>
        <p:txBody>
          <a:bodyPr>
            <a:normAutofit/>
          </a:bodyPr>
          <a:lstStyle/>
          <a:p>
            <a:pPr eaLnBrk="1" hangingPunct="1">
              <a:defRPr/>
            </a:pPr>
            <a:r>
              <a:rPr lang="en-US" sz="2800" b="1" dirty="0">
                <a:latin typeface="Calibri" panose="020F0502020204030204" pitchFamily="34" charset="0"/>
                <a:cs typeface="Calibri" panose="020F0502020204030204" pitchFamily="34" charset="0"/>
              </a:rPr>
              <a:t>Online system provided by Bank of America</a:t>
            </a:r>
          </a:p>
          <a:p>
            <a:pPr lvl="1" eaLnBrk="1" hangingPunct="1">
              <a:defRPr/>
            </a:pPr>
            <a:r>
              <a:rPr lang="en-US" b="1" dirty="0">
                <a:latin typeface="Calibri" panose="020F0502020204030204" pitchFamily="34" charset="0"/>
                <a:cs typeface="Calibri" panose="020F0502020204030204" pitchFamily="34" charset="0"/>
              </a:rPr>
              <a:t>Help manage your charges and budget</a:t>
            </a:r>
          </a:p>
          <a:p>
            <a:pPr lvl="1" eaLnBrk="1" hangingPunct="1">
              <a:defRPr/>
            </a:pPr>
            <a:r>
              <a:rPr lang="en-US" b="1" dirty="0">
                <a:latin typeface="Calibri" panose="020F0502020204030204" pitchFamily="34" charset="0"/>
                <a:cs typeface="Calibri" panose="020F0502020204030204" pitchFamily="34" charset="0"/>
              </a:rPr>
              <a:t>Review charges and transaction details</a:t>
            </a:r>
          </a:p>
          <a:p>
            <a:pPr lvl="1" eaLnBrk="1" hangingPunct="1">
              <a:defRPr/>
            </a:pPr>
            <a:r>
              <a:rPr lang="en-US" b="1" dirty="0">
                <a:latin typeface="Calibri" panose="020F0502020204030204" pitchFamily="34" charset="0"/>
                <a:cs typeface="Calibri" panose="020F0502020204030204" pitchFamily="34" charset="0"/>
              </a:rPr>
              <a:t>Edit FOAP codes</a:t>
            </a:r>
          </a:p>
          <a:p>
            <a:pPr lvl="1" eaLnBrk="1" hangingPunct="1">
              <a:defRPr/>
            </a:pPr>
            <a:r>
              <a:rPr lang="en-US" b="1" dirty="0">
                <a:latin typeface="Calibri" panose="020F0502020204030204" pitchFamily="34" charset="0"/>
                <a:cs typeface="Calibri" panose="020F0502020204030204" pitchFamily="34" charset="0"/>
              </a:rPr>
              <a:t>Add online comments</a:t>
            </a:r>
          </a:p>
          <a:p>
            <a:pPr lvl="1" eaLnBrk="1" hangingPunct="1">
              <a:defRPr/>
            </a:pPr>
            <a:r>
              <a:rPr lang="en-US" b="1" dirty="0">
                <a:latin typeface="Calibri" panose="020F0502020204030204" pitchFamily="34" charset="0"/>
                <a:cs typeface="Calibri" panose="020F0502020204030204" pitchFamily="34" charset="0"/>
              </a:rPr>
              <a:t>Online reporting</a:t>
            </a:r>
          </a:p>
          <a:p>
            <a:pPr lvl="1" eaLnBrk="1" hangingPunct="1">
              <a:defRPr/>
            </a:pPr>
            <a:r>
              <a:rPr lang="en-US" b="1" dirty="0">
                <a:latin typeface="Calibri" panose="020F0502020204030204" pitchFamily="34" charset="0"/>
                <a:cs typeface="Calibri" panose="020F0502020204030204" pitchFamily="34" charset="0"/>
              </a:rPr>
              <a:t>Electronic approval / Sign off on transactions</a:t>
            </a:r>
          </a:p>
          <a:p>
            <a:pPr lvl="1" eaLnBrk="1" hangingPunct="1">
              <a:defRPr/>
            </a:pPr>
            <a:endParaRPr lang="en-US" dirty="0"/>
          </a:p>
        </p:txBody>
      </p:sp>
      <p:sp>
        <p:nvSpPr>
          <p:cNvPr id="7" name="Slide Number Placeholder 5"/>
          <p:cNvSpPr>
            <a:spLocks noGrp="1"/>
          </p:cNvSpPr>
          <p:nvPr>
            <p:ph type="sldNum" sz="quarter" idx="12"/>
          </p:nvPr>
        </p:nvSpPr>
        <p:spPr/>
        <p:txBody>
          <a:bodyPr/>
          <a:lstStyle/>
          <a:p>
            <a:pPr>
              <a:defRPr/>
            </a:pPr>
            <a:fld id="{9A93442A-6D8E-4F4A-A586-9B87891E6F8E}" type="slidenum">
              <a:rPr lang="en-US"/>
              <a:pPr>
                <a:defRPr/>
              </a:pPr>
              <a:t>33</a:t>
            </a:fld>
            <a:endParaRPr lang="en-US" dirty="0"/>
          </a:p>
        </p:txBody>
      </p:sp>
      <p:pic>
        <p:nvPicPr>
          <p:cNvPr id="38917" name="Picture 4"/>
          <p:cNvPicPr>
            <a:picLocks noChangeAspect="1" noChangeArrowheads="1"/>
          </p:cNvPicPr>
          <p:nvPr/>
        </p:nvPicPr>
        <p:blipFill>
          <a:blip r:embed="rId2" cstate="print"/>
          <a:srcRect/>
          <a:stretch>
            <a:fillRect/>
          </a:stretch>
        </p:blipFill>
        <p:spPr bwMode="auto">
          <a:xfrm>
            <a:off x="5174002" y="5681815"/>
            <a:ext cx="2743200" cy="698500"/>
          </a:xfrm>
          <a:prstGeom prst="rect">
            <a:avLst/>
          </a:prstGeom>
          <a:noFill/>
          <a:ln w="9525">
            <a:noFill/>
            <a:miter lim="800000"/>
            <a:headEnd/>
            <a:tailEnd/>
          </a:ln>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76200" y="-151697"/>
            <a:ext cx="7511473" cy="1312480"/>
          </a:xfrm>
        </p:spPr>
        <p:txBody>
          <a:bodyPr>
            <a:normAutofit/>
          </a:bodyPr>
          <a:lstStyle/>
          <a:p>
            <a:pPr eaLnBrk="1" hangingPunct="1">
              <a:defRPr/>
            </a:pPr>
            <a:r>
              <a:rPr lang="en-US" sz="3200" dirty="0"/>
              <a:t>Works System Features</a:t>
            </a:r>
          </a:p>
        </p:txBody>
      </p:sp>
      <p:sp>
        <p:nvSpPr>
          <p:cNvPr id="200707" name="Rectangle 3"/>
          <p:cNvSpPr>
            <a:spLocks noGrp="1" noChangeArrowheads="1"/>
          </p:cNvSpPr>
          <p:nvPr>
            <p:ph idx="1"/>
          </p:nvPr>
        </p:nvSpPr>
        <p:spPr>
          <a:xfrm>
            <a:off x="609600" y="1149060"/>
            <a:ext cx="8229600" cy="5029200"/>
          </a:xfrm>
        </p:spPr>
        <p:txBody>
          <a:bodyPr>
            <a:normAutofit fontScale="92500" lnSpcReduction="10000"/>
          </a:bodyPr>
          <a:lstStyle/>
          <a:p>
            <a:pPr eaLnBrk="1" hangingPunct="1">
              <a:defRPr/>
            </a:pPr>
            <a:r>
              <a:rPr lang="en-US" sz="2200" dirty="0"/>
              <a:t>  </a:t>
            </a:r>
            <a:r>
              <a:rPr lang="en-US" sz="2200" b="1" dirty="0">
                <a:latin typeface="Calibri" panose="020F0502020204030204" pitchFamily="34" charset="0"/>
                <a:cs typeface="Calibri" panose="020F0502020204030204" pitchFamily="34" charset="0"/>
              </a:rPr>
              <a:t>Charges can be reconciled (approved)  and FOAP codes changed  as soon as the transaction posts in Works</a:t>
            </a:r>
          </a:p>
          <a:p>
            <a:pPr eaLnBrk="1" hangingPunct="1">
              <a:defRPr/>
            </a:pPr>
            <a:endParaRPr lang="en-US" sz="2200" b="1" dirty="0">
              <a:latin typeface="Calibri" panose="020F0502020204030204" pitchFamily="34" charset="0"/>
              <a:cs typeface="Calibri" panose="020F0502020204030204" pitchFamily="34" charset="0"/>
            </a:endParaRPr>
          </a:p>
          <a:p>
            <a:pPr eaLnBrk="1" hangingPunct="1">
              <a:defRPr/>
            </a:pPr>
            <a:r>
              <a:rPr lang="en-US" sz="2200" b="1" dirty="0">
                <a:latin typeface="Calibri" panose="020F0502020204030204" pitchFamily="34" charset="0"/>
                <a:cs typeface="Calibri" panose="020F0502020204030204" pitchFamily="34" charset="0"/>
              </a:rPr>
              <a:t>  System generated email notifications</a:t>
            </a:r>
          </a:p>
          <a:p>
            <a:pPr eaLnBrk="1" hangingPunct="1">
              <a:defRPr/>
            </a:pPr>
            <a:endParaRPr lang="en-US" sz="2200" b="1" dirty="0">
              <a:latin typeface="Calibri" panose="020F0502020204030204" pitchFamily="34" charset="0"/>
              <a:cs typeface="Calibri" panose="020F0502020204030204" pitchFamily="34" charset="0"/>
            </a:endParaRPr>
          </a:p>
          <a:p>
            <a:pPr eaLnBrk="1" hangingPunct="1">
              <a:defRPr/>
            </a:pPr>
            <a:r>
              <a:rPr lang="en-US" sz="2200" b="1" dirty="0">
                <a:latin typeface="Calibri" panose="020F0502020204030204" pitchFamily="34" charset="0"/>
                <a:cs typeface="Calibri" panose="020F0502020204030204" pitchFamily="34" charset="0"/>
              </a:rPr>
              <a:t>  Sign off on charges daily or when notified by email </a:t>
            </a:r>
          </a:p>
          <a:p>
            <a:pPr eaLnBrk="1" hangingPunct="1">
              <a:defRPr/>
            </a:pPr>
            <a:endParaRPr lang="en-US" sz="2200" b="1" dirty="0">
              <a:latin typeface="Calibri" panose="020F0502020204030204" pitchFamily="34" charset="0"/>
              <a:cs typeface="Calibri" panose="020F0502020204030204" pitchFamily="34" charset="0"/>
            </a:endParaRPr>
          </a:p>
          <a:p>
            <a:pPr eaLnBrk="1" hangingPunct="1">
              <a:defRPr/>
            </a:pPr>
            <a:r>
              <a:rPr lang="en-US" sz="2200" b="1" dirty="0">
                <a:latin typeface="Calibri" panose="020F0502020204030204" pitchFamily="34" charset="0"/>
                <a:cs typeface="Calibri" panose="020F0502020204030204" pitchFamily="34" charset="0"/>
              </a:rPr>
              <a:t>  Charges can be split coded</a:t>
            </a:r>
          </a:p>
          <a:p>
            <a:pPr eaLnBrk="1" hangingPunct="1">
              <a:defRPr/>
            </a:pPr>
            <a:endParaRPr lang="en-US" sz="2200" b="1" dirty="0">
              <a:latin typeface="Calibri" panose="020F0502020204030204" pitchFamily="34" charset="0"/>
              <a:cs typeface="Calibri" panose="020F0502020204030204" pitchFamily="34" charset="0"/>
            </a:endParaRPr>
          </a:p>
          <a:p>
            <a:pPr eaLnBrk="1" hangingPunct="1">
              <a:defRPr/>
            </a:pPr>
            <a:r>
              <a:rPr lang="en-US" sz="2200" b="1" dirty="0">
                <a:latin typeface="Calibri" panose="020F0502020204030204" pitchFamily="34" charset="0"/>
                <a:cs typeface="Calibri" panose="020F0502020204030204" pitchFamily="34" charset="0"/>
              </a:rPr>
              <a:t>  Comments can be added online</a:t>
            </a:r>
          </a:p>
          <a:p>
            <a:pPr eaLnBrk="1" hangingPunct="1">
              <a:defRPr/>
            </a:pPr>
            <a:endParaRPr lang="en-US" sz="2200" b="1" dirty="0">
              <a:latin typeface="Calibri" panose="020F0502020204030204" pitchFamily="34" charset="0"/>
              <a:cs typeface="Calibri" panose="020F0502020204030204" pitchFamily="34" charset="0"/>
            </a:endParaRPr>
          </a:p>
          <a:p>
            <a:pPr eaLnBrk="1" hangingPunct="1">
              <a:defRPr/>
            </a:pPr>
            <a:r>
              <a:rPr lang="en-US" sz="2200" b="1" dirty="0">
                <a:latin typeface="Calibri" panose="020F0502020204030204" pitchFamily="34" charset="0"/>
                <a:cs typeface="Calibri" panose="020F0502020204030204" pitchFamily="34" charset="0"/>
              </a:rPr>
              <a:t>  Transactions can be flagged for dispute</a:t>
            </a:r>
          </a:p>
        </p:txBody>
      </p:sp>
      <p:sp>
        <p:nvSpPr>
          <p:cNvPr id="6" name="Slide Number Placeholder 5"/>
          <p:cNvSpPr>
            <a:spLocks noGrp="1"/>
          </p:cNvSpPr>
          <p:nvPr>
            <p:ph type="sldNum" sz="quarter" idx="12"/>
          </p:nvPr>
        </p:nvSpPr>
        <p:spPr/>
        <p:txBody>
          <a:bodyPr/>
          <a:lstStyle/>
          <a:p>
            <a:pPr>
              <a:defRPr/>
            </a:pPr>
            <a:fld id="{9E7667B7-5AE5-41E0-B68B-8D3D267DC26D}" type="slidenum">
              <a:rPr lang="en-US"/>
              <a:pPr>
                <a:defRPr/>
              </a:pPr>
              <a:t>34</a:t>
            </a:fld>
            <a:endParaRPr lang="en-US" dirty="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228600" y="0"/>
            <a:ext cx="7511473" cy="1312480"/>
          </a:xfrm>
        </p:spPr>
        <p:txBody>
          <a:bodyPr>
            <a:normAutofit/>
          </a:bodyPr>
          <a:lstStyle/>
          <a:p>
            <a:pPr eaLnBrk="1" hangingPunct="1">
              <a:defRPr/>
            </a:pPr>
            <a:r>
              <a:rPr lang="en-US" sz="3600" dirty="0"/>
              <a:t>Getting Started</a:t>
            </a:r>
          </a:p>
        </p:txBody>
      </p:sp>
      <p:sp>
        <p:nvSpPr>
          <p:cNvPr id="202755" name="Rectangle 3"/>
          <p:cNvSpPr>
            <a:spLocks noGrp="1" noChangeArrowheads="1"/>
          </p:cNvSpPr>
          <p:nvPr>
            <p:ph idx="1"/>
          </p:nvPr>
        </p:nvSpPr>
        <p:spPr>
          <a:xfrm>
            <a:off x="685800" y="381000"/>
            <a:ext cx="8458200" cy="5029200"/>
          </a:xfrm>
        </p:spPr>
        <p:txBody>
          <a:bodyPr/>
          <a:lstStyle/>
          <a:p>
            <a:pPr marL="0" indent="0" eaLnBrk="1" hangingPunct="1">
              <a:buNone/>
              <a:defRPr/>
            </a:pPr>
            <a:endParaRPr lang="en-US" sz="2800" b="1" dirty="0">
              <a:latin typeface="Calibri" panose="020F0502020204030204" pitchFamily="34" charset="0"/>
              <a:cs typeface="Calibri" panose="020F0502020204030204" pitchFamily="34" charset="0"/>
            </a:endParaRPr>
          </a:p>
          <a:p>
            <a:pPr eaLnBrk="1" hangingPunct="1">
              <a:defRPr/>
            </a:pPr>
            <a:r>
              <a:rPr lang="en-US" sz="2800" b="1" dirty="0">
                <a:latin typeface="Calibri" panose="020F0502020204030204" pitchFamily="34" charset="0"/>
                <a:cs typeface="Calibri" panose="020F0502020204030204" pitchFamily="34" charset="0"/>
              </a:rPr>
              <a:t>All participants will receive a “Welcome email” from Works Payment Manager once we’ve activated you</a:t>
            </a:r>
          </a:p>
          <a:p>
            <a:pPr eaLnBrk="1" hangingPunct="1">
              <a:defRPr/>
            </a:pPr>
            <a:endParaRPr lang="en-US" sz="2800" b="1" dirty="0">
              <a:latin typeface="Calibri" panose="020F0502020204030204" pitchFamily="34" charset="0"/>
              <a:cs typeface="Calibri" panose="020F0502020204030204" pitchFamily="34" charset="0"/>
            </a:endParaRPr>
          </a:p>
          <a:p>
            <a:pPr eaLnBrk="1" hangingPunct="1">
              <a:defRPr/>
            </a:pPr>
            <a:r>
              <a:rPr lang="en-US" sz="2800" b="1" dirty="0">
                <a:latin typeface="Calibri" panose="020F0502020204030204" pitchFamily="34" charset="0"/>
                <a:cs typeface="Calibri" panose="020F0502020204030204" pitchFamily="34" charset="0"/>
              </a:rPr>
              <a:t>Email will contain your username, password validation steps, and instructions on changing your password</a:t>
            </a:r>
          </a:p>
          <a:p>
            <a:pPr marL="0" indent="0" eaLnBrk="1" hangingPunct="1">
              <a:buNone/>
              <a:defRPr/>
            </a:pPr>
            <a:endParaRPr lang="en-US" sz="2800" b="1" dirty="0">
              <a:latin typeface="Calibri" panose="020F0502020204030204" pitchFamily="34" charset="0"/>
              <a:cs typeface="Calibri" panose="020F0502020204030204" pitchFamily="34" charset="0"/>
            </a:endParaRPr>
          </a:p>
        </p:txBody>
      </p:sp>
      <p:sp>
        <p:nvSpPr>
          <p:cNvPr id="7" name="Slide Number Placeholder 5"/>
          <p:cNvSpPr>
            <a:spLocks noGrp="1"/>
          </p:cNvSpPr>
          <p:nvPr>
            <p:ph type="sldNum" sz="quarter" idx="12"/>
          </p:nvPr>
        </p:nvSpPr>
        <p:spPr/>
        <p:txBody>
          <a:bodyPr/>
          <a:lstStyle/>
          <a:p>
            <a:pPr>
              <a:defRPr/>
            </a:pPr>
            <a:fld id="{F9CBFAA2-4473-43EC-BF24-89CA17214699}" type="slidenum">
              <a:rPr lang="en-US"/>
              <a:pPr>
                <a:defRPr/>
              </a:pPr>
              <a:t>35</a:t>
            </a:fld>
            <a:endParaRPr lang="en-US" dirty="0"/>
          </a:p>
        </p:txBody>
      </p:sp>
      <p:pic>
        <p:nvPicPr>
          <p:cNvPr id="3" name="Picture 2" descr="A warm &lt;strong&gt;welcome&lt;/strong&gt; to two new blog team members - Afro-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072503"/>
            <a:ext cx="4038600" cy="1554480"/>
          </a:xfrm>
          <a:prstGeom prst="rect">
            <a:avLst/>
          </a:prstGeom>
        </p:spPr>
      </p:pic>
      <p:pic>
        <p:nvPicPr>
          <p:cNvPr id="8" name="Picture 7" descr="&lt;strong&gt;Email&lt;/strong&gt; required now by State Bar - Mediation Makes t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65043"/>
            <a:ext cx="1341120" cy="1005840"/>
          </a:xfrm>
          <a:prstGeom prst="rect">
            <a:avLst/>
          </a:prstGeom>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28600" y="-96573"/>
            <a:ext cx="7511473" cy="1312480"/>
          </a:xfrm>
        </p:spPr>
        <p:txBody>
          <a:bodyPr>
            <a:normAutofit/>
          </a:bodyPr>
          <a:lstStyle/>
          <a:p>
            <a:pPr eaLnBrk="1" hangingPunct="1">
              <a:defRPr/>
            </a:pPr>
            <a:r>
              <a:rPr lang="en-US" sz="3200" dirty="0"/>
              <a:t>Section 6 – Page 5</a:t>
            </a:r>
          </a:p>
        </p:txBody>
      </p:sp>
      <p:sp>
        <p:nvSpPr>
          <p:cNvPr id="2" name="Content Placeholder 1"/>
          <p:cNvSpPr>
            <a:spLocks noGrp="1"/>
          </p:cNvSpPr>
          <p:nvPr>
            <p:ph idx="1"/>
          </p:nvPr>
        </p:nvSpPr>
        <p:spPr/>
        <p:txBody>
          <a:bodyPr/>
          <a:lstStyle/>
          <a:p>
            <a:endParaRPr lang="en-US" dirty="0"/>
          </a:p>
        </p:txBody>
      </p:sp>
      <p:sp>
        <p:nvSpPr>
          <p:cNvPr id="7" name="Slide Number Placeholder 5"/>
          <p:cNvSpPr>
            <a:spLocks noGrp="1"/>
          </p:cNvSpPr>
          <p:nvPr>
            <p:ph type="sldNum" sz="quarter" idx="12"/>
          </p:nvPr>
        </p:nvSpPr>
        <p:spPr/>
        <p:txBody>
          <a:bodyPr/>
          <a:lstStyle/>
          <a:p>
            <a:pPr>
              <a:defRPr/>
            </a:pPr>
            <a:fld id="{12D2FDEE-C95D-4160-9C73-219000757BF4}" type="slidenum">
              <a:rPr lang="en-US"/>
              <a:pPr>
                <a:defRPr/>
              </a:pPr>
              <a:t>36</a:t>
            </a:fld>
            <a:endParaRPr lang="en-US" dirty="0"/>
          </a:p>
        </p:txBody>
      </p:sp>
      <p:sp>
        <p:nvSpPr>
          <p:cNvPr id="41989" name="Text Box 4"/>
          <p:cNvSpPr txBox="1">
            <a:spLocks noChangeArrowheads="1"/>
          </p:cNvSpPr>
          <p:nvPr/>
        </p:nvSpPr>
        <p:spPr bwMode="auto">
          <a:xfrm>
            <a:off x="1447800" y="2438400"/>
            <a:ext cx="1219200" cy="244475"/>
          </a:xfrm>
          <a:prstGeom prst="rect">
            <a:avLst/>
          </a:prstGeom>
          <a:noFill/>
          <a:ln w="9525">
            <a:noFill/>
            <a:miter lim="800000"/>
            <a:headEnd/>
            <a:tailEnd/>
          </a:ln>
        </p:spPr>
        <p:txBody>
          <a:bodyPr>
            <a:spAutoFit/>
          </a:bodyPr>
          <a:lstStyle/>
          <a:p>
            <a:pPr>
              <a:spcBef>
                <a:spcPct val="50000"/>
              </a:spcBef>
            </a:pPr>
            <a:endParaRPr lang="en-US" sz="10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05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endParaRPr lang="en-US" dirty="0"/>
          </a:p>
        </p:txBody>
      </p:sp>
      <p:pic>
        <p:nvPicPr>
          <p:cNvPr id="43012" name="Picture 3"/>
          <p:cNvPicPr>
            <a:picLocks noGrp="1" noChangeAspect="1" noChangeArrowheads="1"/>
          </p:cNvPicPr>
          <p:nvPr>
            <p:ph idx="1"/>
          </p:nvPr>
        </p:nvPicPr>
        <p:blipFill>
          <a:blip r:embed="rId2" cstate="print"/>
          <a:srcRect/>
          <a:stretch>
            <a:fillRect/>
          </a:stretch>
        </p:blipFill>
        <p:spPr>
          <a:xfrm>
            <a:off x="457200" y="304800"/>
            <a:ext cx="8229600" cy="5826125"/>
          </a:xfrm>
        </p:spPr>
      </p:pic>
      <p:sp>
        <p:nvSpPr>
          <p:cNvPr id="7" name="Slide Number Placeholder 5"/>
          <p:cNvSpPr>
            <a:spLocks noGrp="1"/>
          </p:cNvSpPr>
          <p:nvPr>
            <p:ph type="sldNum" sz="quarter" idx="12"/>
          </p:nvPr>
        </p:nvSpPr>
        <p:spPr/>
        <p:txBody>
          <a:bodyPr/>
          <a:lstStyle/>
          <a:p>
            <a:pPr>
              <a:defRPr/>
            </a:pPr>
            <a:fld id="{0C34C366-04BA-4B4F-B1BD-80CB4CAEA512}" type="slidenum">
              <a:rPr lang="en-US"/>
              <a:pPr>
                <a:defRPr/>
              </a:pPr>
              <a:t>37</a:t>
            </a:fld>
            <a:endParaRPr lang="en-US" dirty="0"/>
          </a:p>
        </p:txBody>
      </p:sp>
      <p:sp>
        <p:nvSpPr>
          <p:cNvPr id="43013" name="Text Box 4"/>
          <p:cNvSpPr txBox="1">
            <a:spLocks noChangeArrowheads="1"/>
          </p:cNvSpPr>
          <p:nvPr/>
        </p:nvSpPr>
        <p:spPr bwMode="auto">
          <a:xfrm>
            <a:off x="3124200" y="3429000"/>
            <a:ext cx="1676400" cy="366713"/>
          </a:xfrm>
          <a:prstGeom prst="rect">
            <a:avLst/>
          </a:prstGeom>
          <a:solidFill>
            <a:srgbClr val="6600FF"/>
          </a:solidFill>
          <a:ln w="9525">
            <a:noFill/>
            <a:miter lim="800000"/>
            <a:headEnd/>
            <a:tailEnd/>
          </a:ln>
        </p:spPr>
        <p:txBody>
          <a:bodyPr>
            <a:spAutoFit/>
          </a:bodyPr>
          <a:lstStyle/>
          <a:p>
            <a:pPr>
              <a:spcBef>
                <a:spcPct val="50000"/>
              </a:spcBef>
            </a:pPr>
            <a:r>
              <a:rPr lang="en-US" b="1" dirty="0"/>
              <a:t>lisaross</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endParaRPr lang="en-US" dirty="0"/>
          </a:p>
        </p:txBody>
      </p:sp>
      <p:pic>
        <p:nvPicPr>
          <p:cNvPr id="44036" name="Picture 3"/>
          <p:cNvPicPr>
            <a:picLocks noGrp="1" noChangeAspect="1" noChangeArrowheads="1"/>
          </p:cNvPicPr>
          <p:nvPr>
            <p:ph idx="1"/>
          </p:nvPr>
        </p:nvPicPr>
        <p:blipFill>
          <a:blip r:embed="rId2" cstate="print"/>
          <a:srcRect/>
          <a:stretch>
            <a:fillRect/>
          </a:stretch>
        </p:blipFill>
        <p:spPr>
          <a:xfrm>
            <a:off x="457200" y="304800"/>
            <a:ext cx="8229600" cy="5826125"/>
          </a:xfrm>
        </p:spPr>
      </p:pic>
      <p:sp>
        <p:nvSpPr>
          <p:cNvPr id="6" name="Slide Number Placeholder 5"/>
          <p:cNvSpPr>
            <a:spLocks noGrp="1"/>
          </p:cNvSpPr>
          <p:nvPr>
            <p:ph type="sldNum" sz="quarter" idx="12"/>
          </p:nvPr>
        </p:nvSpPr>
        <p:spPr/>
        <p:txBody>
          <a:bodyPr/>
          <a:lstStyle/>
          <a:p>
            <a:pPr>
              <a:defRPr/>
            </a:pPr>
            <a:fld id="{1688FAC9-7332-4475-9B98-C013AEAA4C67}" type="slidenum">
              <a:rPr lang="en-US"/>
              <a:pPr>
                <a:defRPr/>
              </a:pPr>
              <a:t>38</a:t>
            </a:fld>
            <a:endParaRPr lang="en-US" dirty="0"/>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endParaRPr lang="en-US" dirty="0"/>
          </a:p>
        </p:txBody>
      </p:sp>
      <p:pic>
        <p:nvPicPr>
          <p:cNvPr id="45060" name="Picture 3"/>
          <p:cNvPicPr>
            <a:picLocks noGrp="1" noChangeAspect="1" noChangeArrowheads="1"/>
          </p:cNvPicPr>
          <p:nvPr>
            <p:ph idx="1"/>
          </p:nvPr>
        </p:nvPicPr>
        <p:blipFill>
          <a:blip r:embed="rId2" cstate="print"/>
          <a:srcRect/>
          <a:stretch>
            <a:fillRect/>
          </a:stretch>
        </p:blipFill>
        <p:spPr>
          <a:xfrm>
            <a:off x="457200" y="228600"/>
            <a:ext cx="8229600" cy="5902325"/>
          </a:xfrm>
        </p:spPr>
      </p:pic>
      <p:sp>
        <p:nvSpPr>
          <p:cNvPr id="7" name="Slide Number Placeholder 5"/>
          <p:cNvSpPr>
            <a:spLocks noGrp="1"/>
          </p:cNvSpPr>
          <p:nvPr>
            <p:ph type="sldNum" sz="quarter" idx="12"/>
          </p:nvPr>
        </p:nvSpPr>
        <p:spPr/>
        <p:txBody>
          <a:bodyPr/>
          <a:lstStyle/>
          <a:p>
            <a:pPr>
              <a:defRPr/>
            </a:pPr>
            <a:fld id="{6D970411-285A-450B-B60A-C3AE66F19DA8}" type="slidenum">
              <a:rPr lang="en-US"/>
              <a:pPr>
                <a:defRPr/>
              </a:pPr>
              <a:t>39</a:t>
            </a:fld>
            <a:endParaRPr lang="en-US" dirty="0"/>
          </a:p>
        </p:txBody>
      </p:sp>
      <p:sp>
        <p:nvSpPr>
          <p:cNvPr id="45061" name="Oval 4"/>
          <p:cNvSpPr>
            <a:spLocks noChangeArrowheads="1"/>
          </p:cNvSpPr>
          <p:nvPr/>
        </p:nvSpPr>
        <p:spPr bwMode="auto">
          <a:xfrm>
            <a:off x="6096000" y="4495800"/>
            <a:ext cx="685800" cy="457200"/>
          </a:xfrm>
          <a:prstGeom prst="ellipse">
            <a:avLst/>
          </a:prstGeom>
          <a:noFill/>
          <a:ln w="57150">
            <a:solidFill>
              <a:srgbClr val="FF0000"/>
            </a:solidFill>
            <a:round/>
            <a:headEnd/>
            <a:tailEnd/>
          </a:ln>
        </p:spPr>
        <p:txBody>
          <a:bodyPr wrap="none" anchor="ctr"/>
          <a:lstStyle/>
          <a:p>
            <a:endParaRPr lang="en-US"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28600"/>
            <a:ext cx="7511473" cy="1312480"/>
          </a:xfrm>
        </p:spPr>
        <p:txBody>
          <a:bodyPr>
            <a:normAutofit/>
          </a:bodyPr>
          <a:lstStyle/>
          <a:p>
            <a:pPr eaLnBrk="1" hangingPunct="1">
              <a:defRPr/>
            </a:pPr>
            <a:r>
              <a:rPr lang="en-US" sz="4000" b="1" dirty="0">
                <a:latin typeface="Calibri" panose="020F0502020204030204" pitchFamily="34" charset="0"/>
                <a:cs typeface="Calibri" panose="020F0502020204030204" pitchFamily="34" charset="0"/>
              </a:rPr>
              <a:t>PURPOSE....	</a:t>
            </a:r>
            <a:br>
              <a:rPr lang="en-US" sz="4000" dirty="0">
                <a:latin typeface="Tahoma" pitchFamily="34" charset="0"/>
              </a:rPr>
            </a:br>
            <a:endParaRPr lang="en-US" sz="4000" dirty="0">
              <a:latin typeface="Tahoma" pitchFamily="34" charset="0"/>
            </a:endParaRPr>
          </a:p>
        </p:txBody>
      </p:sp>
      <p:sp>
        <p:nvSpPr>
          <p:cNvPr id="40963" name="Rectangle 3"/>
          <p:cNvSpPr>
            <a:spLocks noGrp="1" noChangeArrowheads="1"/>
          </p:cNvSpPr>
          <p:nvPr>
            <p:ph idx="1"/>
          </p:nvPr>
        </p:nvSpPr>
        <p:spPr>
          <a:xfrm>
            <a:off x="543324" y="1676400"/>
            <a:ext cx="6553200" cy="4343400"/>
          </a:xfrm>
        </p:spPr>
        <p:txBody>
          <a:bodyPr/>
          <a:lstStyle/>
          <a:p>
            <a:pPr eaLnBrk="1" hangingPunct="1">
              <a:buFont typeface="Wingdings" pitchFamily="2" charset="2"/>
              <a:buChar char="§"/>
              <a:defRPr/>
            </a:pPr>
            <a:r>
              <a:rPr lang="en-US" sz="2800" b="1" dirty="0">
                <a:latin typeface="Calibri" panose="020F0502020204030204" pitchFamily="34" charset="0"/>
                <a:cs typeface="Calibri" panose="020F0502020204030204" pitchFamily="34" charset="0"/>
              </a:rPr>
              <a:t>Rapid turnaround on Travel Accommodations</a:t>
            </a:r>
          </a:p>
          <a:p>
            <a:pPr eaLnBrk="1" hangingPunct="1">
              <a:lnSpc>
                <a:spcPct val="150000"/>
              </a:lnSpc>
              <a:buFont typeface="Wingdings" pitchFamily="2" charset="2"/>
              <a:buChar char="§"/>
              <a:defRPr/>
            </a:pPr>
            <a:r>
              <a:rPr lang="en-US" sz="2800" b="1" dirty="0">
                <a:latin typeface="Calibri" panose="020F0502020204030204" pitchFamily="34" charset="0"/>
                <a:cs typeface="Calibri" panose="020F0502020204030204" pitchFamily="34" charset="0"/>
              </a:rPr>
              <a:t>Reduce paperwork</a:t>
            </a:r>
          </a:p>
          <a:p>
            <a:pPr eaLnBrk="1" hangingPunct="1">
              <a:buFont typeface="Wingdings" pitchFamily="2" charset="2"/>
              <a:buChar char="§"/>
              <a:defRPr/>
            </a:pPr>
            <a:r>
              <a:rPr lang="en-US" sz="2800" b="1" dirty="0">
                <a:latin typeface="Calibri" panose="020F0502020204030204" pitchFamily="34" charset="0"/>
                <a:cs typeface="Calibri" panose="020F0502020204030204" pitchFamily="34" charset="0"/>
              </a:rPr>
              <a:t>Reduce processing time and costs</a:t>
            </a:r>
          </a:p>
          <a:p>
            <a:pPr eaLnBrk="1" hangingPunct="1">
              <a:lnSpc>
                <a:spcPct val="150000"/>
              </a:lnSpc>
              <a:buFont typeface="Wingdings" pitchFamily="2" charset="2"/>
              <a:buChar char="§"/>
              <a:defRPr/>
            </a:pPr>
            <a:r>
              <a:rPr lang="en-US" sz="2800" b="1" dirty="0">
                <a:latin typeface="Calibri" panose="020F0502020204030204" pitchFamily="34" charset="0"/>
                <a:cs typeface="Calibri" panose="020F0502020204030204" pitchFamily="34" charset="0"/>
              </a:rPr>
              <a:t>Save you frustration!</a:t>
            </a:r>
          </a:p>
          <a:p>
            <a:pPr marL="0" indent="0" eaLnBrk="1" hangingPunct="1">
              <a:lnSpc>
                <a:spcPct val="150000"/>
              </a:lnSpc>
              <a:buNone/>
              <a:defRPr/>
            </a:pPr>
            <a:endParaRPr lang="en-US" b="1" dirty="0">
              <a:latin typeface="Arial Narrow" pitchFamily="34" charset="0"/>
            </a:endParaRPr>
          </a:p>
        </p:txBody>
      </p:sp>
      <p:sp>
        <p:nvSpPr>
          <p:cNvPr id="7" name="Slide Number Placeholder 5"/>
          <p:cNvSpPr>
            <a:spLocks noGrp="1"/>
          </p:cNvSpPr>
          <p:nvPr>
            <p:ph type="sldNum" sz="quarter" idx="12"/>
          </p:nvPr>
        </p:nvSpPr>
        <p:spPr/>
        <p:txBody>
          <a:bodyPr/>
          <a:lstStyle/>
          <a:p>
            <a:pPr>
              <a:defRPr/>
            </a:pPr>
            <a:fld id="{9976D72F-17AA-48D8-9653-678E96C838E1}" type="slidenum">
              <a:rPr lang="en-US"/>
              <a:pPr>
                <a:defRPr/>
              </a:pPr>
              <a:t>4</a:t>
            </a:fld>
            <a:endParaRPr lang="en-US" dirty="0"/>
          </a:p>
        </p:txBody>
      </p:sp>
      <p:pic>
        <p:nvPicPr>
          <p:cNvPr id="3" name="Picture 2" descr="July | 2011 | Oh My Wor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567976"/>
            <a:ext cx="2610649" cy="1737360"/>
          </a:xfrm>
          <a:prstGeom prst="rect">
            <a:avLst/>
          </a:prstGeom>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3" cy="699382"/>
          </a:xfrm>
        </p:spPr>
        <p:txBody>
          <a:bodyPr>
            <a:normAutofit fontScale="90000"/>
          </a:bodyPr>
          <a:lstStyle/>
          <a:p>
            <a:r>
              <a:rPr lang="en-US" dirty="0"/>
              <a:t>Example of Works Login Screen</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1905000" y="1447800"/>
            <a:ext cx="5006654" cy="3910012"/>
          </a:xfrm>
          <a:prstGeom prst="rect">
            <a:avLst/>
          </a:prstGeom>
        </p:spPr>
      </p:pic>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40</a:t>
            </a:fld>
            <a:endParaRPr lang="en-US" dirty="0"/>
          </a:p>
        </p:txBody>
      </p:sp>
    </p:spTree>
    <p:extLst>
      <p:ext uri="{BB962C8B-B14F-4D97-AF65-F5344CB8AC3E}">
        <p14:creationId xmlns:p14="http://schemas.microsoft.com/office/powerpoint/2010/main" val="1460957255"/>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endParaRPr lang="en-US" dirty="0"/>
          </a:p>
        </p:txBody>
      </p:sp>
      <p:pic>
        <p:nvPicPr>
          <p:cNvPr id="48132" name="Picture 3"/>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16" name="Slide Number Placeholder 5"/>
          <p:cNvSpPr>
            <a:spLocks noGrp="1"/>
          </p:cNvSpPr>
          <p:nvPr>
            <p:ph type="sldNum" sz="quarter" idx="12"/>
          </p:nvPr>
        </p:nvSpPr>
        <p:spPr/>
        <p:txBody>
          <a:bodyPr/>
          <a:lstStyle/>
          <a:p>
            <a:pPr>
              <a:defRPr/>
            </a:pPr>
            <a:fld id="{83673555-4F77-4F21-9421-23C60F174D7F}" type="slidenum">
              <a:rPr lang="en-US"/>
              <a:pPr>
                <a:defRPr/>
              </a:pPr>
              <a:t>41</a:t>
            </a:fld>
            <a:endParaRPr lang="en-US" dirty="0"/>
          </a:p>
        </p:txBody>
      </p:sp>
      <p:sp>
        <p:nvSpPr>
          <p:cNvPr id="48133" name="Rectangle 4"/>
          <p:cNvSpPr>
            <a:spLocks noChangeArrowheads="1"/>
          </p:cNvSpPr>
          <p:nvPr/>
        </p:nvSpPr>
        <p:spPr bwMode="auto">
          <a:xfrm>
            <a:off x="3048000" y="2209800"/>
            <a:ext cx="685800" cy="304800"/>
          </a:xfrm>
          <a:prstGeom prst="rect">
            <a:avLst/>
          </a:prstGeom>
          <a:solidFill>
            <a:srgbClr val="DDDDDD"/>
          </a:solidFill>
          <a:ln w="9525">
            <a:solidFill>
              <a:schemeClr val="tx1"/>
            </a:solidFill>
            <a:miter lim="800000"/>
            <a:headEnd/>
            <a:tailEnd/>
          </a:ln>
        </p:spPr>
        <p:txBody>
          <a:bodyPr wrap="none" anchor="ctr"/>
          <a:lstStyle/>
          <a:p>
            <a:endParaRPr lang="en-US" dirty="0"/>
          </a:p>
        </p:txBody>
      </p:sp>
      <p:sp>
        <p:nvSpPr>
          <p:cNvPr id="48134" name="Rectangle 5"/>
          <p:cNvSpPr>
            <a:spLocks noChangeArrowheads="1"/>
          </p:cNvSpPr>
          <p:nvPr/>
        </p:nvSpPr>
        <p:spPr bwMode="auto">
          <a:xfrm>
            <a:off x="8153400" y="3352800"/>
            <a:ext cx="457200" cy="304800"/>
          </a:xfrm>
          <a:prstGeom prst="rect">
            <a:avLst/>
          </a:prstGeom>
          <a:solidFill>
            <a:srgbClr val="DDDDDD"/>
          </a:solidFill>
          <a:ln w="9525">
            <a:solidFill>
              <a:schemeClr val="tx1"/>
            </a:solidFill>
            <a:miter lim="800000"/>
            <a:headEnd/>
            <a:tailEnd/>
          </a:ln>
        </p:spPr>
        <p:txBody>
          <a:bodyPr wrap="none" anchor="ctr"/>
          <a:lstStyle/>
          <a:p>
            <a:endParaRPr lang="en-US" dirty="0"/>
          </a:p>
        </p:txBody>
      </p:sp>
      <p:sp>
        <p:nvSpPr>
          <p:cNvPr id="48135" name="Oval 6"/>
          <p:cNvSpPr>
            <a:spLocks noChangeArrowheads="1"/>
          </p:cNvSpPr>
          <p:nvPr/>
        </p:nvSpPr>
        <p:spPr bwMode="auto">
          <a:xfrm>
            <a:off x="457200" y="304800"/>
            <a:ext cx="914400" cy="304800"/>
          </a:xfrm>
          <a:prstGeom prst="ellipse">
            <a:avLst/>
          </a:prstGeom>
          <a:noFill/>
          <a:ln w="57150">
            <a:solidFill>
              <a:srgbClr val="9900CC"/>
            </a:solidFill>
            <a:round/>
            <a:headEnd/>
            <a:tailEnd/>
          </a:ln>
        </p:spPr>
        <p:txBody>
          <a:bodyPr wrap="none" anchor="ctr"/>
          <a:lstStyle/>
          <a:p>
            <a:endParaRPr lang="en-US" dirty="0"/>
          </a:p>
        </p:txBody>
      </p:sp>
      <p:sp>
        <p:nvSpPr>
          <p:cNvPr id="48136" name="Oval 7"/>
          <p:cNvSpPr>
            <a:spLocks noChangeArrowheads="1"/>
          </p:cNvSpPr>
          <p:nvPr/>
        </p:nvSpPr>
        <p:spPr bwMode="auto">
          <a:xfrm>
            <a:off x="3048000" y="1219200"/>
            <a:ext cx="1828800" cy="381000"/>
          </a:xfrm>
          <a:prstGeom prst="ellipse">
            <a:avLst/>
          </a:prstGeom>
          <a:noFill/>
          <a:ln w="57150">
            <a:solidFill>
              <a:srgbClr val="9900CC"/>
            </a:solidFill>
            <a:round/>
            <a:headEnd/>
            <a:tailEnd/>
          </a:ln>
        </p:spPr>
        <p:txBody>
          <a:bodyPr wrap="none" anchor="ctr"/>
          <a:lstStyle/>
          <a:p>
            <a:endParaRPr lang="en-US" dirty="0"/>
          </a:p>
        </p:txBody>
      </p:sp>
      <p:sp>
        <p:nvSpPr>
          <p:cNvPr id="48137" name="Oval 8"/>
          <p:cNvSpPr>
            <a:spLocks noChangeArrowheads="1"/>
          </p:cNvSpPr>
          <p:nvPr/>
        </p:nvSpPr>
        <p:spPr bwMode="auto">
          <a:xfrm>
            <a:off x="2971800" y="4419600"/>
            <a:ext cx="1981200" cy="381000"/>
          </a:xfrm>
          <a:prstGeom prst="ellipse">
            <a:avLst/>
          </a:prstGeom>
          <a:noFill/>
          <a:ln w="57150">
            <a:solidFill>
              <a:srgbClr val="9900CC"/>
            </a:solidFill>
            <a:round/>
            <a:headEnd/>
            <a:tailEnd/>
          </a:ln>
        </p:spPr>
        <p:txBody>
          <a:bodyPr wrap="none" anchor="ctr"/>
          <a:lstStyle/>
          <a:p>
            <a:endParaRPr lang="en-US" dirty="0"/>
          </a:p>
        </p:txBody>
      </p:sp>
      <p:sp>
        <p:nvSpPr>
          <p:cNvPr id="48138" name="Text Box 9"/>
          <p:cNvSpPr txBox="1">
            <a:spLocks noChangeArrowheads="1"/>
          </p:cNvSpPr>
          <p:nvPr/>
        </p:nvSpPr>
        <p:spPr bwMode="auto">
          <a:xfrm flipV="1">
            <a:off x="3124200" y="296863"/>
            <a:ext cx="228600" cy="366712"/>
          </a:xfrm>
          <a:prstGeom prst="rect">
            <a:avLst/>
          </a:prstGeom>
          <a:noFill/>
          <a:ln w="12700">
            <a:noFill/>
            <a:miter lim="800000"/>
            <a:headEnd type="none" w="sm" len="sm"/>
            <a:tailEnd type="none" w="sm" len="sm"/>
          </a:ln>
        </p:spPr>
        <p:txBody>
          <a:bodyPr rot="10800000">
            <a:spAutoFit/>
          </a:bodyPr>
          <a:lstStyle/>
          <a:p>
            <a:pPr>
              <a:spcBef>
                <a:spcPct val="50000"/>
              </a:spcBef>
            </a:pPr>
            <a:endParaRPr lang="en-US" dirty="0"/>
          </a:p>
        </p:txBody>
      </p:sp>
      <p:sp>
        <p:nvSpPr>
          <p:cNvPr id="48139" name="Text Box 10"/>
          <p:cNvSpPr txBox="1">
            <a:spLocks noChangeArrowheads="1"/>
          </p:cNvSpPr>
          <p:nvPr/>
        </p:nvSpPr>
        <p:spPr bwMode="auto">
          <a:xfrm>
            <a:off x="3124200" y="381000"/>
            <a:ext cx="1295400" cy="214313"/>
          </a:xfrm>
          <a:prstGeom prst="rect">
            <a:avLst/>
          </a:prstGeom>
          <a:noFill/>
          <a:ln w="12700">
            <a:noFill/>
            <a:miter lim="800000"/>
            <a:headEnd type="none" w="sm" len="sm"/>
            <a:tailEnd type="none" w="sm" len="sm"/>
          </a:ln>
        </p:spPr>
        <p:txBody>
          <a:bodyPr>
            <a:spAutoFit/>
          </a:bodyPr>
          <a:lstStyle/>
          <a:p>
            <a:r>
              <a:rPr lang="en-US" sz="800" dirty="0"/>
              <a:t>WCU</a:t>
            </a:r>
          </a:p>
        </p:txBody>
      </p:sp>
      <p:sp>
        <p:nvSpPr>
          <p:cNvPr id="48140" name="Text Box 11"/>
          <p:cNvSpPr txBox="1">
            <a:spLocks noChangeArrowheads="1"/>
          </p:cNvSpPr>
          <p:nvPr/>
        </p:nvSpPr>
        <p:spPr bwMode="auto">
          <a:xfrm>
            <a:off x="3048000" y="381000"/>
            <a:ext cx="2355850" cy="214313"/>
          </a:xfrm>
          <a:prstGeom prst="rect">
            <a:avLst/>
          </a:prstGeom>
          <a:solidFill>
            <a:srgbClr val="C70533"/>
          </a:solidFill>
          <a:ln w="12700">
            <a:noFill/>
            <a:miter lim="800000"/>
            <a:headEnd type="none" w="sm" len="sm"/>
            <a:tailEnd type="none" w="sm" len="sm"/>
          </a:ln>
        </p:spPr>
        <p:txBody>
          <a:bodyPr>
            <a:spAutoFit/>
          </a:bodyPr>
          <a:lstStyle/>
          <a:p>
            <a:r>
              <a:rPr lang="en-US" sz="800" b="1" dirty="0">
                <a:solidFill>
                  <a:srgbClr val="FFFFFF"/>
                </a:solidFill>
              </a:rPr>
              <a:t>Western Carolina University</a:t>
            </a:r>
          </a:p>
        </p:txBody>
      </p:sp>
      <p:sp>
        <p:nvSpPr>
          <p:cNvPr id="48141" name="Text Box 12"/>
          <p:cNvSpPr txBox="1">
            <a:spLocks noChangeArrowheads="1"/>
          </p:cNvSpPr>
          <p:nvPr/>
        </p:nvSpPr>
        <p:spPr bwMode="auto">
          <a:xfrm>
            <a:off x="3124200" y="260350"/>
            <a:ext cx="1295400" cy="366713"/>
          </a:xfrm>
          <a:prstGeom prst="rect">
            <a:avLst/>
          </a:prstGeom>
          <a:noFill/>
          <a:ln w="12700">
            <a:noFill/>
            <a:miter lim="800000"/>
            <a:headEnd type="none" w="sm" len="sm"/>
            <a:tailEnd type="none" w="sm" len="sm"/>
          </a:ln>
        </p:spPr>
        <p:txBody>
          <a:bodyPr>
            <a:spAutoFit/>
          </a:bodyPr>
          <a:lstStyle/>
          <a:p>
            <a:endParaRPr lang="en-US" dirty="0"/>
          </a:p>
        </p:txBody>
      </p:sp>
      <p:sp>
        <p:nvSpPr>
          <p:cNvPr id="48142" name="Rectangle 13"/>
          <p:cNvSpPr>
            <a:spLocks noChangeArrowheads="1"/>
          </p:cNvSpPr>
          <p:nvPr/>
        </p:nvSpPr>
        <p:spPr bwMode="auto">
          <a:xfrm>
            <a:off x="7620000" y="4038600"/>
            <a:ext cx="1295400" cy="152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dirty="0"/>
          </a:p>
        </p:txBody>
      </p:sp>
      <p:pic>
        <p:nvPicPr>
          <p:cNvPr id="48143" name="Picture 17" descr="Cardholder Home Page"/>
          <p:cNvPicPr>
            <a:picLocks noChangeAspect="1" noChangeArrowheads="1"/>
          </p:cNvPicPr>
          <p:nvPr/>
        </p:nvPicPr>
        <p:blipFill>
          <a:blip r:embed="rId3" cstate="print"/>
          <a:srcRect/>
          <a:stretch>
            <a:fillRect/>
          </a:stretch>
        </p:blipFill>
        <p:spPr bwMode="auto">
          <a:xfrm>
            <a:off x="0" y="0"/>
            <a:ext cx="9296400" cy="6858000"/>
          </a:xfrm>
          <a:prstGeom prst="rect">
            <a:avLst/>
          </a:prstGeom>
          <a:noFill/>
          <a:ln w="9525">
            <a:noFill/>
            <a:miter lim="800000"/>
            <a:headEnd/>
            <a:tailEnd/>
          </a:ln>
        </p:spPr>
      </p:pic>
      <p:pic>
        <p:nvPicPr>
          <p:cNvPr id="48144" name="Picture 18" descr="Cardholder View Features"/>
          <p:cNvPicPr>
            <a:picLocks noChangeAspect="1" noChangeArrowheads="1"/>
          </p:cNvPicPr>
          <p:nvPr/>
        </p:nvPicPr>
        <p:blipFill>
          <a:blip r:embed="rId4" cstate="print"/>
          <a:srcRect/>
          <a:stretch>
            <a:fillRect/>
          </a:stretch>
        </p:blipFill>
        <p:spPr bwMode="auto">
          <a:xfrm>
            <a:off x="0" y="0"/>
            <a:ext cx="9296400" cy="7010400"/>
          </a:xfrm>
          <a:prstGeom prst="rect">
            <a:avLst/>
          </a:prstGeom>
          <a:noFill/>
          <a:ln w="9525">
            <a:noFill/>
            <a:miter lim="800000"/>
            <a:headEnd/>
            <a:tailEnd/>
          </a:ln>
        </p:spPr>
      </p:pic>
      <p:pic>
        <p:nvPicPr>
          <p:cNvPr id="48145" name="Picture 19" descr="Cardholder Home Page"/>
          <p:cNvPicPr>
            <a:picLocks noChangeAspect="1" noChangeArrowheads="1"/>
          </p:cNvPicPr>
          <p:nvPr/>
        </p:nvPicPr>
        <p:blipFill>
          <a:blip r:embed="rId3" cstate="print"/>
          <a:srcRect/>
          <a:stretch>
            <a:fillRect/>
          </a:stretch>
        </p:blipFill>
        <p:spPr bwMode="auto">
          <a:xfrm>
            <a:off x="0" y="0"/>
            <a:ext cx="9296400" cy="7010400"/>
          </a:xfrm>
          <a:prstGeom prst="rect">
            <a:avLst/>
          </a:prstGeom>
          <a:noFill/>
          <a:ln w="9525">
            <a:noFill/>
            <a:miter lim="800000"/>
            <a:headEnd/>
            <a:tailEnd/>
          </a:ln>
        </p:spPr>
      </p:pic>
      <p:pic>
        <p:nvPicPr>
          <p:cNvPr id="8194" name="Picture 2" descr="C:\Users\tmull\Documents\P-Card\Works 4\Homep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bwMode="auto">
          <a:xfrm flipH="1" flipV="1">
            <a:off x="685800" y="1066800"/>
            <a:ext cx="3276600" cy="1143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13" name="Straight Arrow Connector 12"/>
          <p:cNvCxnSpPr/>
          <p:nvPr/>
        </p:nvCxnSpPr>
        <p:spPr bwMode="auto">
          <a:xfrm flipH="1" flipV="1">
            <a:off x="1219200" y="2514600"/>
            <a:ext cx="2743200" cy="990600"/>
          </a:xfrm>
          <a:prstGeom prst="straightConnector1">
            <a:avLst/>
          </a:prstGeom>
          <a:solidFill>
            <a:schemeClr val="accent1"/>
          </a:solidFill>
          <a:ln w="19050" cap="flat" cmpd="sng" algn="ctr">
            <a:solidFill>
              <a:srgbClr val="FF0000"/>
            </a:solidFill>
            <a:prstDash val="solid"/>
            <a:round/>
            <a:headEnd type="none" w="sm" len="sm"/>
            <a:tailEnd type="arrow"/>
          </a:ln>
          <a:effectLst/>
        </p:spPr>
      </p:cxnSp>
      <p:sp>
        <p:nvSpPr>
          <p:cNvPr id="17" name="Rectangle 16"/>
          <p:cNvSpPr/>
          <p:nvPr/>
        </p:nvSpPr>
        <p:spPr bwMode="auto">
          <a:xfrm>
            <a:off x="0" y="5791200"/>
            <a:ext cx="8267700" cy="3810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p:cNvPicPr>
            <a:picLocks noGrp="1" noChangeAspect="1" noChangeArrowheads="1"/>
          </p:cNvPicPr>
          <p:nvPr>
            <p:ph type="title"/>
          </p:nvPr>
        </p:nvPicPr>
        <p:blipFill>
          <a:blip r:embed="rId2" cstate="print"/>
          <a:stretch>
            <a:fillRect/>
          </a:stretch>
        </p:blipFill>
        <p:spPr>
          <a:xfrm>
            <a:off x="817563" y="696276"/>
            <a:ext cx="7512050" cy="1110936"/>
          </a:xfrm>
          <a:noFill/>
        </p:spPr>
      </p:pic>
      <p:sp>
        <p:nvSpPr>
          <p:cNvPr id="5" name="Slide Number Placeholder 5"/>
          <p:cNvSpPr>
            <a:spLocks noGrp="1"/>
          </p:cNvSpPr>
          <p:nvPr>
            <p:ph type="sldNum" sz="quarter" idx="12"/>
          </p:nvPr>
        </p:nvSpPr>
        <p:spPr/>
        <p:txBody>
          <a:bodyPr/>
          <a:lstStyle/>
          <a:p>
            <a:pPr>
              <a:defRPr/>
            </a:pPr>
            <a:fld id="{59F291FF-106B-447E-A645-B34E4D41AB23}" type="slidenum">
              <a:rPr lang="en-US"/>
              <a:pPr>
                <a:defRPr/>
              </a:pPr>
              <a:t>42</a:t>
            </a:fld>
            <a:endParaRPr lang="en-US" dirty="0"/>
          </a:p>
        </p:txBody>
      </p:sp>
      <p:pic>
        <p:nvPicPr>
          <p:cNvPr id="50180" name="Picture 6" descr="Cardholder Instructions 1"/>
          <p:cNvPicPr>
            <a:picLocks noChangeAspect="1" noChangeArrowheads="1"/>
          </p:cNvPicPr>
          <p:nvPr/>
        </p:nvPicPr>
        <p:blipFill>
          <a:blip r:embed="rId3" cstate="print"/>
          <a:srcRect/>
          <a:stretch>
            <a:fillRect/>
          </a:stretch>
        </p:blipFill>
        <p:spPr bwMode="auto">
          <a:xfrm>
            <a:off x="0" y="0"/>
            <a:ext cx="9144000" cy="2590800"/>
          </a:xfrm>
          <a:prstGeom prst="rect">
            <a:avLst/>
          </a:prstGeom>
          <a:noFill/>
          <a:ln w="9525">
            <a:noFill/>
            <a:miter lim="800000"/>
            <a:headEnd/>
            <a:tailEnd/>
          </a:ln>
        </p:spPr>
      </p:pic>
      <p:pic>
        <p:nvPicPr>
          <p:cNvPr id="9218" name="Picture 2" descr="C:\Users\tmull\Documents\P-Card\Works 4\Homepage Sign 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mull\Documents\P-Card\Works 4\Homepage Sign off Pen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8521F39-4E4B-417F-917E-569E00D94A46}" type="slidenum">
              <a:rPr lang="en-US"/>
              <a:pPr>
                <a:defRPr/>
              </a:pPr>
              <a:t>43</a:t>
            </a:fld>
            <a:endParaRPr lang="en-US" dirty="0"/>
          </a:p>
        </p:txBody>
      </p:sp>
      <p:pic>
        <p:nvPicPr>
          <p:cNvPr id="10242" name="Picture 2" descr="C:\Users\tmull\Documents\P-Card\Works 4\List of Transactions to sign o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F612104A-E4CA-46F6-AFEB-093212C46DB6}" type="slidenum">
              <a:rPr lang="en-US"/>
              <a:pPr>
                <a:defRPr/>
              </a:pPr>
              <a:t>44</a:t>
            </a:fld>
            <a:endParaRPr lang="en-US" dirty="0"/>
          </a:p>
        </p:txBody>
      </p:sp>
      <p:pic>
        <p:nvPicPr>
          <p:cNvPr id="11266" name="Picture 2" descr="C:\Users\tmull\Documents\P-Card\Works 4\Sign off on Transaction Step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0"/>
            <a:ext cx="5257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45</a:t>
            </a:fld>
            <a:endParaRPr lang="en-US" dirty="0"/>
          </a:p>
        </p:txBody>
      </p:sp>
      <p:pic>
        <p:nvPicPr>
          <p:cNvPr id="12290" name="Picture 2" descr="C:\Users\tmull\Documents\P-Card\Works 4\Sign Off on Transaction Step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5334000" cy="518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4615"/>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7187866-3D8C-47DC-A98F-8FD723CF876B}" type="slidenum">
              <a:rPr lang="en-US"/>
              <a:pPr>
                <a:defRPr/>
              </a:pPr>
              <a:t>46</a:t>
            </a:fld>
            <a:endParaRPr lang="en-US" dirty="0"/>
          </a:p>
        </p:txBody>
      </p:sp>
      <p:pic>
        <p:nvPicPr>
          <p:cNvPr id="14338" name="Picture 2" descr="C:\Users\tmull\Documents\P-Card\Works 4\Sign Off _ Add Com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8100"/>
            <a:ext cx="9144000"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tmull\Documents\P-Card\Works 4\Sign Off Transaction Add Comment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3733800"/>
            <a:ext cx="6172201"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a:xfrm>
            <a:off x="8839200" y="6324600"/>
            <a:ext cx="76200" cy="76200"/>
          </a:xfrm>
        </p:spPr>
        <p:txBody>
          <a:bodyPr>
            <a:normAutofit fontScale="25000" lnSpcReduction="20000"/>
          </a:bodyPr>
          <a:lstStyle/>
          <a:p>
            <a:pPr eaLnBrk="1" hangingPunct="1">
              <a:lnSpc>
                <a:spcPct val="80000"/>
              </a:lnSpc>
              <a:buFont typeface="Wingdings" pitchFamily="2" charset="2"/>
              <a:buNone/>
              <a:defRPr/>
            </a:pPr>
            <a:endParaRPr lang="en-US" sz="800" dirty="0"/>
          </a:p>
        </p:txBody>
      </p:sp>
      <p:sp>
        <p:nvSpPr>
          <p:cNvPr id="6" name="Slide Number Placeholder 5"/>
          <p:cNvSpPr>
            <a:spLocks noGrp="1"/>
          </p:cNvSpPr>
          <p:nvPr>
            <p:ph type="sldNum" sz="quarter" idx="12"/>
          </p:nvPr>
        </p:nvSpPr>
        <p:spPr/>
        <p:txBody>
          <a:bodyPr/>
          <a:lstStyle/>
          <a:p>
            <a:pPr>
              <a:defRPr/>
            </a:pPr>
            <a:fld id="{22409D54-FEC1-4C76-95AC-6133B2D3150D}" type="slidenum">
              <a:rPr lang="en-US"/>
              <a:pPr>
                <a:defRPr/>
              </a:pPr>
              <a:t>47</a:t>
            </a:fld>
            <a:endParaRPr lang="en-US" dirty="0"/>
          </a:p>
        </p:txBody>
      </p:sp>
      <p:pic>
        <p:nvPicPr>
          <p:cNvPr id="15362" name="Picture 2" descr="C:\Users\tmull\Documents\P-Card\Works 4\Sign Off Transaction Step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2895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228600" y="5029200"/>
            <a:ext cx="8686800" cy="1676400"/>
          </a:xfrm>
        </p:spPr>
        <p:txBody>
          <a:bodyPr>
            <a:normAutofit/>
          </a:bodyPr>
          <a:lstStyle/>
          <a:p>
            <a:r>
              <a:rPr lang="en-US" sz="3200" dirty="0">
                <a:solidFill>
                  <a:srgbClr val="FF0000"/>
                </a:solidFill>
              </a:rPr>
              <a:t>If your funds do not show up, choose “Clear GL” or Clear out the Fund, Acct and Bank. Search again.</a:t>
            </a:r>
          </a:p>
        </p:txBody>
      </p:sp>
      <p:sp>
        <p:nvSpPr>
          <p:cNvPr id="9" name="Slide Number Placeholder 5"/>
          <p:cNvSpPr>
            <a:spLocks noGrp="1"/>
          </p:cNvSpPr>
          <p:nvPr>
            <p:ph type="sldNum" sz="quarter" idx="12"/>
          </p:nvPr>
        </p:nvSpPr>
        <p:spPr/>
        <p:txBody>
          <a:bodyPr/>
          <a:lstStyle/>
          <a:p>
            <a:pPr>
              <a:defRPr/>
            </a:pPr>
            <a:fld id="{08B26A9A-93E7-411A-BE52-BFAB2A8B4E6A}" type="slidenum">
              <a:rPr lang="en-US"/>
              <a:pPr>
                <a:defRPr/>
              </a:pPr>
              <a:t>48</a:t>
            </a:fld>
            <a:endParaRPr lang="en-US" dirty="0"/>
          </a:p>
        </p:txBody>
      </p:sp>
      <p:sp>
        <p:nvSpPr>
          <p:cNvPr id="56324" name="Rectangle 5"/>
          <p:cNvSpPr>
            <a:spLocks noChangeArrowheads="1"/>
          </p:cNvSpPr>
          <p:nvPr/>
        </p:nvSpPr>
        <p:spPr bwMode="auto">
          <a:xfrm>
            <a:off x="4254500" y="3733800"/>
            <a:ext cx="9144000" cy="0"/>
          </a:xfrm>
          <a:prstGeom prst="rect">
            <a:avLst/>
          </a:prstGeom>
          <a:noFill/>
          <a:ln w="12700">
            <a:noFill/>
            <a:miter lim="800000"/>
            <a:headEnd type="none" w="sm" len="sm"/>
            <a:tailEnd type="none" w="sm" len="sm"/>
          </a:ln>
        </p:spPr>
        <p:txBody>
          <a:bodyPr wrap="none" anchor="ctr">
            <a:spAutoFit/>
          </a:bodyPr>
          <a:lstStyle/>
          <a:p>
            <a:endParaRPr lang="en-US" dirty="0"/>
          </a:p>
        </p:txBody>
      </p:sp>
      <p:pic>
        <p:nvPicPr>
          <p:cNvPr id="16386" name="Picture 2" descr="C:\Users\tmull\Documents\P-Card\Works 4\Sign off Transaction Step 5 f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9144000" cy="27590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flipV="1">
            <a:off x="2286000" y="2819400"/>
            <a:ext cx="1143000" cy="2209800"/>
          </a:xfrm>
          <a:prstGeom prst="straightConnector1">
            <a:avLst/>
          </a:prstGeom>
          <a:solidFill>
            <a:schemeClr val="accent1"/>
          </a:solidFill>
          <a:ln w="28575" cap="flat" cmpd="sng" algn="ctr">
            <a:solidFill>
              <a:srgbClr val="FF3300"/>
            </a:solidFill>
            <a:prstDash val="solid"/>
            <a:round/>
            <a:headEnd type="none" w="sm" len="sm"/>
            <a:tailEnd type="arrow"/>
          </a:ln>
          <a:effectLst/>
        </p:spPr>
      </p:cxnSp>
      <p:pic>
        <p:nvPicPr>
          <p:cNvPr id="8" name="Picture 7" descr="cid:image001.png@01CFA291.91A1A04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1600" y="2759075"/>
            <a:ext cx="8763000" cy="2145348"/>
          </a:xfrm>
          <a:prstGeom prst="rect">
            <a:avLst/>
          </a:prstGeom>
          <a:noFill/>
          <a:ln>
            <a:noFill/>
          </a:ln>
        </p:spPr>
      </p:pic>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tmull\Documents\P-Card\Works 4\Sign Off on Transaction Step 5 Ac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830263" y="277813"/>
            <a:ext cx="7367587" cy="917575"/>
          </a:xfrm>
        </p:spPr>
        <p:txBody>
          <a:bodyPr>
            <a:normAutofit/>
          </a:bodyPr>
          <a:lstStyle/>
          <a:p>
            <a:pPr eaLnBrk="1" hangingPunct="1">
              <a:defRPr/>
            </a:pPr>
            <a:r>
              <a:rPr lang="en-US" sz="4000" b="1" dirty="0"/>
              <a:t>PURPOSE - Continued…..</a:t>
            </a:r>
            <a:endParaRPr lang="en-US" sz="4000" b="1" i="1" u="sng" dirty="0">
              <a:latin typeface="Tahoma" pitchFamily="34" charset="0"/>
            </a:endParaRPr>
          </a:p>
        </p:txBody>
      </p:sp>
      <p:sp>
        <p:nvSpPr>
          <p:cNvPr id="191491" name="Rectangle 3"/>
          <p:cNvSpPr>
            <a:spLocks noGrp="1" noChangeArrowheads="1"/>
          </p:cNvSpPr>
          <p:nvPr>
            <p:ph idx="1"/>
          </p:nvPr>
        </p:nvSpPr>
        <p:spPr>
          <a:xfrm>
            <a:off x="838200" y="1295400"/>
            <a:ext cx="8058150" cy="4953000"/>
          </a:xfrm>
        </p:spPr>
        <p:txBody>
          <a:bodyPr>
            <a:normAutofit/>
          </a:bodyPr>
          <a:lstStyle/>
          <a:p>
            <a:pPr eaLnBrk="1" hangingPunct="1">
              <a:lnSpc>
                <a:spcPct val="90000"/>
              </a:lnSpc>
              <a:defRPr/>
            </a:pPr>
            <a:endParaRPr lang="en-US" sz="2800" b="1" i="1" dirty="0"/>
          </a:p>
          <a:p>
            <a:pPr eaLnBrk="1" hangingPunct="1">
              <a:lnSpc>
                <a:spcPct val="90000"/>
              </a:lnSpc>
              <a:defRPr/>
            </a:pPr>
            <a:r>
              <a:rPr lang="en-US" sz="2800" b="1" u="sng" dirty="0">
                <a:latin typeface="Calibri" panose="020F0502020204030204" pitchFamily="34" charset="0"/>
                <a:cs typeface="Calibri" panose="020F0502020204030204" pitchFamily="34" charset="0"/>
              </a:rPr>
              <a:t>REPLACES</a:t>
            </a:r>
            <a:r>
              <a:rPr lang="en-US" sz="2800" b="1" dirty="0">
                <a:latin typeface="Calibri" panose="020F0502020204030204" pitchFamily="34" charset="0"/>
                <a:cs typeface="Calibri" panose="020F0502020204030204" pitchFamily="34" charset="0"/>
              </a:rPr>
              <a:t> Most Travel Advances and Travel Reimbursements</a:t>
            </a:r>
          </a:p>
          <a:p>
            <a:pPr eaLnBrk="1" hangingPunct="1">
              <a:lnSpc>
                <a:spcPct val="90000"/>
              </a:lnSpc>
              <a:defRPr/>
            </a:pPr>
            <a:r>
              <a:rPr lang="en-US" sz="2800" b="1" dirty="0">
                <a:latin typeface="Calibri" panose="020F0502020204030204" pitchFamily="34" charset="0"/>
                <a:cs typeface="Calibri" panose="020F0502020204030204" pitchFamily="34" charset="0"/>
              </a:rPr>
              <a:t>Strongly Suggested purchases on T-Card:  Registrations, Air Line tickets, hotel/</a:t>
            </a:r>
            <a:r>
              <a:rPr lang="en-US" sz="2400" b="1" dirty="0">
                <a:latin typeface="Calibri" panose="020F0502020204030204" pitchFamily="34" charset="0"/>
                <a:cs typeface="Calibri" panose="020F0502020204030204" pitchFamily="34" charset="0"/>
              </a:rPr>
              <a:t>Motel</a:t>
            </a:r>
            <a:r>
              <a:rPr lang="en-US" sz="2800" b="1" dirty="0">
                <a:latin typeface="Calibri" panose="020F0502020204030204" pitchFamily="34" charset="0"/>
                <a:cs typeface="Calibri" panose="020F0502020204030204" pitchFamily="34" charset="0"/>
              </a:rPr>
              <a:t> Accommodations, Car Rental, etc.</a:t>
            </a:r>
          </a:p>
          <a:p>
            <a:pPr eaLnBrk="1" hangingPunct="1">
              <a:lnSpc>
                <a:spcPct val="90000"/>
              </a:lnSpc>
              <a:defRPr/>
            </a:pPr>
            <a:r>
              <a:rPr lang="en-US" sz="2800" b="1" dirty="0">
                <a:latin typeface="Calibri" panose="020F0502020204030204" pitchFamily="34" charset="0"/>
                <a:cs typeface="Calibri" panose="020F0502020204030204" pitchFamily="34" charset="0"/>
              </a:rPr>
              <a:t>For these reasons, every department needs at least one cardholder</a:t>
            </a:r>
          </a:p>
        </p:txBody>
      </p:sp>
      <p:sp>
        <p:nvSpPr>
          <p:cNvPr id="6" name="Slide Number Placeholder 5"/>
          <p:cNvSpPr>
            <a:spLocks noGrp="1"/>
          </p:cNvSpPr>
          <p:nvPr>
            <p:ph type="sldNum" sz="quarter" idx="12"/>
          </p:nvPr>
        </p:nvSpPr>
        <p:spPr/>
        <p:txBody>
          <a:bodyPr/>
          <a:lstStyle/>
          <a:p>
            <a:pPr>
              <a:defRPr/>
            </a:pPr>
            <a:fld id="{6BC941A9-8C1D-4965-82AD-366D46D1749E}" type="slidenum">
              <a:rPr lang="en-US"/>
              <a:pPr>
                <a:defRPr/>
              </a:pPr>
              <a:t>5</a:t>
            </a:fld>
            <a:endParaRPr lang="en-US" dirty="0"/>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99D588-634D-4DC5-BD1B-2FD053D2BC83}" type="slidenum">
              <a:rPr lang="en-US" smtClean="0"/>
              <a:pPr>
                <a:defRPr/>
              </a:pPr>
              <a:t>50</a:t>
            </a:fld>
            <a:endParaRPr lang="en-US" dirty="0"/>
          </a:p>
        </p:txBody>
      </p:sp>
      <p:pic>
        <p:nvPicPr>
          <p:cNvPr id="18434" name="Picture 2" descr="C:\Users\tmull\Documents\P-Card\Works 4\Sign Off on Transaction Step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mull\Documents\P-Card\Works 4\Sign Off Transaction Step 5 Sa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57199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a:off x="8077200" y="4152900"/>
            <a:ext cx="685800" cy="11811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5" name="Oval 4"/>
          <p:cNvSpPr/>
          <p:nvPr/>
        </p:nvSpPr>
        <p:spPr bwMode="auto">
          <a:xfrm>
            <a:off x="8610600" y="5334000"/>
            <a:ext cx="533400" cy="304799"/>
          </a:xfrm>
          <a:prstGeom prst="ellipse">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34" charset="0"/>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06E721D-4916-4710-8925-698E5A365764}" type="slidenum">
              <a:rPr lang="en-US"/>
              <a:pPr>
                <a:defRPr/>
              </a:pPr>
              <a:t>52</a:t>
            </a:fld>
            <a:endParaRPr lang="en-US" dirty="0"/>
          </a:p>
        </p:txBody>
      </p:sp>
      <p:pic>
        <p:nvPicPr>
          <p:cNvPr id="20482" name="Picture 2" descr="C:\Users\tmull\Documents\P-Card\Works 4\Sign Off Transaction Review Before Sign o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4721"/>
            <a:ext cx="9144000" cy="3073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F124F70-5E1D-4841-8A76-57993E6E3D84}" type="slidenum">
              <a:rPr lang="en-US"/>
              <a:pPr>
                <a:defRPr/>
              </a:pPr>
              <a:t>53</a:t>
            </a:fld>
            <a:endParaRPr lang="en-US" dirty="0"/>
          </a:p>
        </p:txBody>
      </p:sp>
      <p:pic>
        <p:nvPicPr>
          <p:cNvPr id="21506" name="Picture 2" descr="C:\Users\tmull\Documents\P-Card\Works 4\Sign Off TXN Split Code 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761" y="1490904"/>
            <a:ext cx="6071839" cy="4071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4"/>
            <a:ext cx="7511473" cy="1312480"/>
          </a:xfrm>
        </p:spPr>
        <p:txBody>
          <a:bodyPr>
            <a:normAutofit/>
          </a:bodyPr>
          <a:lstStyle/>
          <a:p>
            <a:r>
              <a:rPr lang="en-US" sz="3600" dirty="0"/>
              <a:t>Split Coding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54</a:t>
            </a:fld>
            <a:endParaRPr lang="en-US" dirty="0"/>
          </a:p>
        </p:txBody>
      </p:sp>
      <p:pic>
        <p:nvPicPr>
          <p:cNvPr id="30722" name="Picture 2" descr="C:\Users\tmull\Documents\P-Card\Works 4\Homepage Sign off Pen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205286" cy="479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86079"/>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8D7970E-59EF-4B0F-BFD5-EF6A37F1AC3A}" type="slidenum">
              <a:rPr lang="en-US"/>
              <a:pPr>
                <a:defRPr/>
              </a:pPr>
              <a:t>55</a:t>
            </a:fld>
            <a:endParaRPr lang="en-US" dirty="0"/>
          </a:p>
        </p:txBody>
      </p:sp>
      <p:pic>
        <p:nvPicPr>
          <p:cNvPr id="22530" name="Picture 2" descr="C:\Users\tmull\Documents\P-Card\Works 4\Sign Off TXN Split Cod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2209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8649540-E058-4B2C-9E8E-71950A96310A}" type="slidenum">
              <a:rPr lang="en-US"/>
              <a:pPr>
                <a:defRPr/>
              </a:pPr>
              <a:t>56</a:t>
            </a:fld>
            <a:endParaRPr lang="en-US" dirty="0"/>
          </a:p>
        </p:txBody>
      </p:sp>
      <p:pic>
        <p:nvPicPr>
          <p:cNvPr id="23554" name="Picture 2" descr="C:\Users\tmull\Documents\P-Card\Works 4\Sign Off TXN Split Cod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094" y="1295400"/>
            <a:ext cx="6943305"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57</a:t>
            </a:fld>
            <a:endParaRPr lang="en-US" dirty="0"/>
          </a:p>
        </p:txBody>
      </p:sp>
      <p:pic>
        <p:nvPicPr>
          <p:cNvPr id="24578" name="Picture 2" descr="C:\Users\tmull\Documents\P-Card\Works 4\Sign Off TXN Split Cod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094" y="1371600"/>
            <a:ext cx="6943305" cy="3852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58</a:t>
            </a:fld>
            <a:endParaRPr lang="en-US" dirty="0"/>
          </a:p>
        </p:txBody>
      </p:sp>
      <p:sp>
        <p:nvSpPr>
          <p:cNvPr id="7" name="Rectangle 6"/>
          <p:cNvSpPr/>
          <p:nvPr/>
        </p:nvSpPr>
        <p:spPr>
          <a:xfrm>
            <a:off x="457200" y="6477000"/>
            <a:ext cx="7848600" cy="369332"/>
          </a:xfrm>
          <a:prstGeom prst="rect">
            <a:avLst/>
          </a:prstGeom>
        </p:spPr>
        <p:txBody>
          <a:bodyPr wrap="square">
            <a:spAutoFit/>
          </a:bodyPr>
          <a:lstStyle/>
          <a:p>
            <a:r>
              <a:rPr lang="en-US" dirty="0">
                <a:solidFill>
                  <a:srgbClr val="000000"/>
                </a:solidFill>
              </a:rPr>
              <a:t>**Be sure to reallocate each GL to the correct Fund/Acct/Bank**</a:t>
            </a:r>
          </a:p>
        </p:txBody>
      </p:sp>
      <p:pic>
        <p:nvPicPr>
          <p:cNvPr id="25602" name="Picture 2" descr="C:\Users\tmull\Documents\P-Card\Works 4\Sign Off TXN Split Code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83463"/>
            <a:ext cx="8952382" cy="2690676"/>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tmull\Documents\P-Card\Works 4\Sign Off TXN Split Cod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3429000"/>
            <a:ext cx="8952382" cy="2923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09DA500-BC60-48FC-94C7-F1760647CC38}" type="slidenum">
              <a:rPr lang="en-US"/>
              <a:pPr>
                <a:defRPr/>
              </a:pPr>
              <a:t>59</a:t>
            </a:fld>
            <a:endParaRPr lang="en-US" dirty="0"/>
          </a:p>
        </p:txBody>
      </p:sp>
      <p:pic>
        <p:nvPicPr>
          <p:cNvPr id="26626" name="Picture 2" descr="C:\Users\tmull\Documents\P-Card\Works 4\Sign Off TXN Split Code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1"/>
            <a:ext cx="9144000" cy="2908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21600" y="-226806"/>
            <a:ext cx="8229600" cy="1139825"/>
          </a:xfrm>
        </p:spPr>
        <p:txBody>
          <a:bodyPr lIns="90488" tIns="44450" rIns="90488" bIns="44450" anchor="b" anchorCtr="0"/>
          <a:lstStyle/>
          <a:p>
            <a:pPr>
              <a:defRPr/>
            </a:pPr>
            <a:r>
              <a:rPr lang="en-US" sz="4000" b="1" i="1" dirty="0"/>
              <a:t>            </a:t>
            </a:r>
            <a:r>
              <a:rPr lang="en-US" sz="4000" b="1" dirty="0"/>
              <a:t>University Benefits….</a:t>
            </a:r>
          </a:p>
        </p:txBody>
      </p:sp>
      <p:sp>
        <p:nvSpPr>
          <p:cNvPr id="192515" name="Rectangle 3"/>
          <p:cNvSpPr>
            <a:spLocks noGrp="1" noChangeArrowheads="1"/>
          </p:cNvSpPr>
          <p:nvPr>
            <p:ph idx="1"/>
          </p:nvPr>
        </p:nvSpPr>
        <p:spPr>
          <a:xfrm>
            <a:off x="228600" y="1337530"/>
            <a:ext cx="8534400" cy="5334000"/>
          </a:xfrm>
        </p:spPr>
        <p:txBody>
          <a:bodyPr lIns="90488" tIns="44450" rIns="90488" bIns="44450"/>
          <a:lstStyle/>
          <a:p>
            <a:pPr>
              <a:lnSpc>
                <a:spcPct val="75000"/>
              </a:lnSpc>
              <a:defRPr/>
            </a:pPr>
            <a:r>
              <a:rPr lang="en-US" sz="2200" b="1" dirty="0">
                <a:latin typeface="Calibri" panose="020F0502020204030204" pitchFamily="34" charset="0"/>
                <a:cs typeface="Calibri" panose="020F0502020204030204" pitchFamily="34" charset="0"/>
              </a:rPr>
              <a:t>REDUCES:</a:t>
            </a:r>
          </a:p>
          <a:p>
            <a:pPr lvl="1">
              <a:lnSpc>
                <a:spcPct val="75000"/>
              </a:lnSpc>
              <a:defRPr/>
            </a:pPr>
            <a:r>
              <a:rPr lang="en-US" sz="2200" b="1" dirty="0">
                <a:latin typeface="Calibri" panose="020F0502020204030204" pitchFamily="34" charset="0"/>
                <a:cs typeface="Calibri" panose="020F0502020204030204" pitchFamily="34" charset="0"/>
              </a:rPr>
              <a:t>Forms</a:t>
            </a:r>
          </a:p>
          <a:p>
            <a:pPr lvl="1">
              <a:lnSpc>
                <a:spcPct val="75000"/>
              </a:lnSpc>
              <a:defRPr/>
            </a:pPr>
            <a:r>
              <a:rPr lang="en-US" sz="2200" b="1" dirty="0">
                <a:latin typeface="Calibri" panose="020F0502020204030204" pitchFamily="34" charset="0"/>
                <a:cs typeface="Calibri" panose="020F0502020204030204" pitchFamily="34" charset="0"/>
              </a:rPr>
              <a:t>Data entry</a:t>
            </a:r>
          </a:p>
          <a:p>
            <a:pPr lvl="1">
              <a:lnSpc>
                <a:spcPct val="75000"/>
              </a:lnSpc>
              <a:defRPr/>
            </a:pPr>
            <a:r>
              <a:rPr lang="en-US" sz="2200" b="1" dirty="0">
                <a:latin typeface="Calibri" panose="020F0502020204030204" pitchFamily="34" charset="0"/>
                <a:cs typeface="Calibri" panose="020F0502020204030204" pitchFamily="34" charset="0"/>
              </a:rPr>
              <a:t>Number of invoices and checks processed</a:t>
            </a:r>
          </a:p>
          <a:p>
            <a:pPr lvl="1">
              <a:lnSpc>
                <a:spcPct val="75000"/>
              </a:lnSpc>
              <a:defRPr/>
            </a:pPr>
            <a:r>
              <a:rPr lang="en-US" sz="2200" b="1" dirty="0">
                <a:latin typeface="Calibri" panose="020F0502020204030204" pitchFamily="34" charset="0"/>
                <a:cs typeface="Calibri" panose="020F0502020204030204" pitchFamily="34" charset="0"/>
              </a:rPr>
              <a:t>Need for reimbursements </a:t>
            </a:r>
          </a:p>
          <a:p>
            <a:pPr lvl="1">
              <a:lnSpc>
                <a:spcPct val="75000"/>
              </a:lnSpc>
              <a:defRPr/>
            </a:pPr>
            <a:endParaRPr lang="en-US" sz="2200" b="1" dirty="0">
              <a:latin typeface="Calibri" panose="020F0502020204030204" pitchFamily="34" charset="0"/>
              <a:cs typeface="Calibri" panose="020F0502020204030204" pitchFamily="34" charset="0"/>
            </a:endParaRPr>
          </a:p>
          <a:p>
            <a:pPr>
              <a:lnSpc>
                <a:spcPct val="75000"/>
              </a:lnSpc>
              <a:defRPr/>
            </a:pPr>
            <a:r>
              <a:rPr lang="en-US" sz="2200" b="1" dirty="0">
                <a:latin typeface="Calibri" panose="020F0502020204030204" pitchFamily="34" charset="0"/>
                <a:cs typeface="Calibri" panose="020F0502020204030204" pitchFamily="34" charset="0"/>
              </a:rPr>
              <a:t>CONTROLS:</a:t>
            </a:r>
          </a:p>
          <a:p>
            <a:pPr lvl="1">
              <a:lnSpc>
                <a:spcPct val="75000"/>
              </a:lnSpc>
              <a:defRPr/>
            </a:pPr>
            <a:r>
              <a:rPr lang="en-US" sz="2200" b="1" dirty="0">
                <a:latin typeface="Calibri" panose="020F0502020204030204" pitchFamily="34" charset="0"/>
                <a:cs typeface="Calibri" panose="020F0502020204030204" pitchFamily="34" charset="0"/>
              </a:rPr>
              <a:t>Merchant categories (MCC codes) can be restricted/blocked</a:t>
            </a:r>
          </a:p>
          <a:p>
            <a:pPr lvl="1">
              <a:lnSpc>
                <a:spcPct val="75000"/>
              </a:lnSpc>
              <a:defRPr/>
            </a:pPr>
            <a:r>
              <a:rPr lang="en-US" sz="2200" b="1" dirty="0">
                <a:latin typeface="Calibri" panose="020F0502020204030204" pitchFamily="34" charset="0"/>
                <a:cs typeface="Calibri" panose="020F0502020204030204" pitchFamily="34" charset="0"/>
              </a:rPr>
              <a:t>Spending limits are set for each card </a:t>
            </a:r>
          </a:p>
          <a:p>
            <a:pPr lvl="1">
              <a:lnSpc>
                <a:spcPct val="75000"/>
              </a:lnSpc>
              <a:defRPr/>
            </a:pPr>
            <a:r>
              <a:rPr lang="en-US" sz="2200" b="1" dirty="0">
                <a:latin typeface="Calibri" panose="020F0502020204030204" pitchFamily="34" charset="0"/>
                <a:cs typeface="Calibri" panose="020F0502020204030204" pitchFamily="34" charset="0"/>
              </a:rPr>
              <a:t>Reconciler oversight</a:t>
            </a:r>
          </a:p>
          <a:p>
            <a:pPr lvl="1">
              <a:lnSpc>
                <a:spcPct val="75000"/>
              </a:lnSpc>
              <a:defRPr/>
            </a:pPr>
            <a:r>
              <a:rPr lang="en-US" sz="2200" b="1" dirty="0">
                <a:latin typeface="Calibri" panose="020F0502020204030204" pitchFamily="34" charset="0"/>
                <a:cs typeface="Calibri" panose="020F0502020204030204" pitchFamily="34" charset="0"/>
              </a:rPr>
              <a:t>Department head/supervisor review</a:t>
            </a:r>
          </a:p>
          <a:p>
            <a:pPr lvl="1">
              <a:lnSpc>
                <a:spcPct val="75000"/>
              </a:lnSpc>
              <a:defRPr/>
            </a:pPr>
            <a:r>
              <a:rPr lang="en-US" sz="2200" b="1" dirty="0">
                <a:latin typeface="Calibri" panose="020F0502020204030204" pitchFamily="34" charset="0"/>
                <a:cs typeface="Calibri" panose="020F0502020204030204" pitchFamily="34" charset="0"/>
              </a:rPr>
              <a:t>Audit</a:t>
            </a:r>
          </a:p>
          <a:p>
            <a:pPr lvl="1">
              <a:lnSpc>
                <a:spcPct val="75000"/>
              </a:lnSpc>
              <a:defRPr/>
            </a:pPr>
            <a:endParaRPr lang="en-US" b="1" dirty="0">
              <a:latin typeface="Arial Narrow" pitchFamily="34" charset="0"/>
            </a:endParaRPr>
          </a:p>
          <a:p>
            <a:pPr lvl="1">
              <a:lnSpc>
                <a:spcPct val="75000"/>
              </a:lnSpc>
              <a:buFontTx/>
              <a:buNone/>
              <a:defRPr/>
            </a:pPr>
            <a:endParaRPr lang="en-US" b="1" i="1" dirty="0">
              <a:latin typeface="Arial Narrow" pitchFamily="34" charset="0"/>
            </a:endParaRPr>
          </a:p>
        </p:txBody>
      </p:sp>
      <p:sp>
        <p:nvSpPr>
          <p:cNvPr id="7" name="Slide Number Placeholder 5"/>
          <p:cNvSpPr>
            <a:spLocks noGrp="1"/>
          </p:cNvSpPr>
          <p:nvPr>
            <p:ph type="sldNum" sz="quarter" idx="12"/>
          </p:nvPr>
        </p:nvSpPr>
        <p:spPr/>
        <p:txBody>
          <a:bodyPr/>
          <a:lstStyle/>
          <a:p>
            <a:pPr>
              <a:defRPr/>
            </a:pPr>
            <a:fld id="{F59C8C5E-AD27-49C1-B1EF-80C916E7F118}" type="slidenum">
              <a:rPr lang="en-US"/>
              <a:pPr>
                <a:defRPr/>
              </a:pPr>
              <a:t>6</a:t>
            </a:fld>
            <a:endParaRPr lang="en-US" dirty="0"/>
          </a:p>
        </p:txBody>
      </p:sp>
      <p:pic>
        <p:nvPicPr>
          <p:cNvPr id="3" name="Picture 2" descr="Region1RttT - Webques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953" y="5329238"/>
            <a:ext cx="1769808" cy="1371600"/>
          </a:xfrm>
          <a:prstGeom prst="rect">
            <a:avLst/>
          </a:prstGeom>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69E267D-FCC1-42FF-AF9E-69936391B75A}" type="slidenum">
              <a:rPr lang="en-US"/>
              <a:pPr>
                <a:defRPr/>
              </a:pPr>
              <a:t>60</a:t>
            </a:fld>
            <a:endParaRPr lang="en-US" dirty="0"/>
          </a:p>
        </p:txBody>
      </p:sp>
      <p:pic>
        <p:nvPicPr>
          <p:cNvPr id="27650" name="Picture 2" descr="C:\Users\tmull\Documents\P-Card\Works 4\Sign Off TXN Split Code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832F6FA-4505-4A70-8EF0-17552D66CDC4}" type="slidenum">
              <a:rPr lang="en-US"/>
              <a:pPr>
                <a:defRPr/>
              </a:pPr>
              <a:t>61</a:t>
            </a:fld>
            <a:endParaRPr lang="en-US" dirty="0"/>
          </a:p>
        </p:txBody>
      </p:sp>
      <p:pic>
        <p:nvPicPr>
          <p:cNvPr id="28674" name="Picture 2" descr="C:\Users\tmull\Documents\P-Card\Works 4\Sign Off TXN Split Code 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mull\Documents\P-Card\Works 4\Sign Off TXN Split Code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382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62</a:t>
            </a:fld>
            <a:endParaRPr lang="en-US" dirty="0"/>
          </a:p>
        </p:txBody>
      </p:sp>
    </p:spTree>
    <p:extLst>
      <p:ext uri="{BB962C8B-B14F-4D97-AF65-F5344CB8AC3E}">
        <p14:creationId xmlns:p14="http://schemas.microsoft.com/office/powerpoint/2010/main" val="2106002353"/>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29698" name="Picture 2" descr="C:\Users\tmull\Documents\P-Card\Works 4\Sign Off TXN Split Code 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4" y="1524000"/>
            <a:ext cx="8828572"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30463" y="0"/>
            <a:ext cx="7511473" cy="1312480"/>
          </a:xfrm>
        </p:spPr>
        <p:txBody>
          <a:bodyPr/>
          <a:lstStyle/>
          <a:p>
            <a:pPr eaLnBrk="1" hangingPunct="1">
              <a:defRPr/>
            </a:pPr>
            <a:r>
              <a:rPr lang="en-US" dirty="0"/>
              <a:t>Disputing Transactions</a:t>
            </a:r>
          </a:p>
        </p:txBody>
      </p:sp>
      <p:sp>
        <p:nvSpPr>
          <p:cNvPr id="8" name="Slide Number Placeholder 5"/>
          <p:cNvSpPr>
            <a:spLocks noGrp="1"/>
          </p:cNvSpPr>
          <p:nvPr>
            <p:ph type="sldNum" sz="quarter" idx="12"/>
          </p:nvPr>
        </p:nvSpPr>
        <p:spPr/>
        <p:txBody>
          <a:bodyPr/>
          <a:lstStyle/>
          <a:p>
            <a:pPr>
              <a:defRPr/>
            </a:pPr>
            <a:fld id="{63F94E6C-1454-4830-854F-B1AC1EFBB389}" type="slidenum">
              <a:rPr lang="en-US"/>
              <a:pPr>
                <a:defRPr/>
              </a:pPr>
              <a:t>64</a:t>
            </a:fld>
            <a:endParaRPr lang="en-US" dirty="0"/>
          </a:p>
        </p:txBody>
      </p:sp>
      <p:sp>
        <p:nvSpPr>
          <p:cNvPr id="84997" name="Text Box 5"/>
          <p:cNvSpPr txBox="1">
            <a:spLocks noChangeArrowheads="1"/>
          </p:cNvSpPr>
          <p:nvPr/>
        </p:nvSpPr>
        <p:spPr bwMode="auto">
          <a:xfrm>
            <a:off x="5472113" y="4908550"/>
            <a:ext cx="2071687" cy="379413"/>
          </a:xfrm>
          <a:prstGeom prst="rect">
            <a:avLst/>
          </a:prstGeom>
          <a:noFill/>
          <a:ln w="12700">
            <a:solidFill>
              <a:srgbClr val="000000"/>
            </a:solidFill>
            <a:miter lim="800000"/>
            <a:headEnd type="none" w="sm" len="sm"/>
            <a:tailEnd type="none" w="sm" len="sm"/>
          </a:ln>
        </p:spPr>
        <p:txBody>
          <a:bodyPr>
            <a:spAutoFit/>
          </a:bodyPr>
          <a:lstStyle/>
          <a:p>
            <a:pPr algn="ctr"/>
            <a:r>
              <a:rPr lang="en-US" dirty="0">
                <a:solidFill>
                  <a:srgbClr val="000000"/>
                </a:solidFill>
              </a:rPr>
              <a:t>Dispute</a:t>
            </a:r>
          </a:p>
        </p:txBody>
      </p:sp>
      <p:sp>
        <p:nvSpPr>
          <p:cNvPr id="84998" name="Line 6"/>
          <p:cNvSpPr>
            <a:spLocks noChangeShapeType="1"/>
          </p:cNvSpPr>
          <p:nvPr/>
        </p:nvSpPr>
        <p:spPr bwMode="auto">
          <a:xfrm flipH="1">
            <a:off x="3352800" y="5257800"/>
            <a:ext cx="2133600" cy="685800"/>
          </a:xfrm>
          <a:prstGeom prst="line">
            <a:avLst/>
          </a:prstGeom>
          <a:noFill/>
          <a:ln w="12700">
            <a:solidFill>
              <a:srgbClr val="000000"/>
            </a:solidFill>
            <a:round/>
            <a:headEnd type="none" w="sm" len="sm"/>
            <a:tailEnd type="triangle" w="sm" len="sm"/>
          </a:ln>
        </p:spPr>
        <p:txBody>
          <a:bodyPr/>
          <a:lstStyle/>
          <a:p>
            <a:endParaRPr lang="en-US" dirty="0"/>
          </a:p>
        </p:txBody>
      </p:sp>
      <p:pic>
        <p:nvPicPr>
          <p:cNvPr id="31746" name="Picture 2" descr="C:\Users\tmull\Documents\P-Card\Works 4\Disputing TX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43104"/>
            <a:ext cx="8915400" cy="420049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flipH="1">
            <a:off x="2362200" y="4038600"/>
            <a:ext cx="1524000" cy="381000"/>
          </a:xfrm>
          <a:prstGeom prst="straightConnector1">
            <a:avLst/>
          </a:prstGeom>
          <a:solidFill>
            <a:schemeClr val="accent1"/>
          </a:solidFill>
          <a:ln w="19050" cap="flat" cmpd="sng" algn="ctr">
            <a:solidFill>
              <a:srgbClr val="FF0000"/>
            </a:solidFill>
            <a:prstDash val="solid"/>
            <a:round/>
            <a:headEnd type="none" w="sm" len="sm"/>
            <a:tailEnd type="arrow"/>
          </a:ln>
          <a:effectLst/>
        </p:spPr>
      </p:cxn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6200" y="-29308"/>
            <a:ext cx="7511473" cy="1312480"/>
          </a:xfrm>
        </p:spPr>
        <p:txBody>
          <a:bodyPr>
            <a:normAutofit/>
          </a:bodyPr>
          <a:lstStyle/>
          <a:p>
            <a:pPr eaLnBrk="1" hangingPunct="1">
              <a:defRPr/>
            </a:pPr>
            <a:r>
              <a:rPr lang="en-US" sz="3600" dirty="0">
                <a:latin typeface="Calibri" panose="020F0502020204030204" pitchFamily="34" charset="0"/>
                <a:cs typeface="Calibri" panose="020F0502020204030204" pitchFamily="34" charset="0"/>
              </a:rPr>
              <a:t>Monthly Process</a:t>
            </a:r>
          </a:p>
        </p:txBody>
      </p:sp>
      <p:sp>
        <p:nvSpPr>
          <p:cNvPr id="201731" name="Rectangle 3"/>
          <p:cNvSpPr>
            <a:spLocks noGrp="1" noChangeArrowheads="1"/>
          </p:cNvSpPr>
          <p:nvPr>
            <p:ph idx="1"/>
          </p:nvPr>
        </p:nvSpPr>
        <p:spPr>
          <a:xfrm>
            <a:off x="685800" y="762000"/>
            <a:ext cx="8229600" cy="5105400"/>
          </a:xfrm>
        </p:spPr>
        <p:txBody>
          <a:bodyPr>
            <a:normAutofit/>
          </a:bodyPr>
          <a:lstStyle/>
          <a:p>
            <a:pPr eaLnBrk="1" hangingPunct="1">
              <a:lnSpc>
                <a:spcPct val="80000"/>
              </a:lnSpc>
              <a:defRPr/>
            </a:pPr>
            <a:r>
              <a:rPr lang="en-US" sz="2400" b="1" dirty="0">
                <a:latin typeface="Calibri" panose="020F0502020204030204" pitchFamily="34" charset="0"/>
                <a:cs typeface="Calibri" panose="020F0502020204030204" pitchFamily="34" charset="0"/>
              </a:rPr>
              <a:t>Cycle ends on the 10</a:t>
            </a:r>
            <a:r>
              <a:rPr lang="en-US" sz="2400" b="1" baseline="30000" dirty="0">
                <a:latin typeface="Calibri" panose="020F0502020204030204" pitchFamily="34" charset="0"/>
                <a:cs typeface="Calibri" panose="020F0502020204030204" pitchFamily="34" charset="0"/>
              </a:rPr>
              <a:t>th</a:t>
            </a:r>
            <a:r>
              <a:rPr lang="en-US" sz="2400" b="1" dirty="0">
                <a:latin typeface="Calibri" panose="020F0502020204030204" pitchFamily="34" charset="0"/>
                <a:cs typeface="Calibri" panose="020F0502020204030204" pitchFamily="34" charset="0"/>
              </a:rPr>
              <a:t> of each month</a:t>
            </a:r>
          </a:p>
          <a:p>
            <a:pPr eaLnBrk="1" hangingPunct="1">
              <a:lnSpc>
                <a:spcPct val="80000"/>
              </a:lnSpc>
              <a:defRPr/>
            </a:pPr>
            <a:r>
              <a:rPr lang="en-US" sz="2400" b="1" dirty="0">
                <a:latin typeface="Calibri" panose="020F0502020204030204" pitchFamily="34" charset="0"/>
                <a:cs typeface="Calibri" panose="020F0502020204030204" pitchFamily="34" charset="0"/>
              </a:rPr>
              <a:t>Cardholders and Reconcilers have 8 days to process approvals and complete FOAP (Fund) reallocations not already completed</a:t>
            </a:r>
          </a:p>
          <a:p>
            <a:pPr eaLnBrk="1" hangingPunct="1">
              <a:lnSpc>
                <a:spcPct val="80000"/>
              </a:lnSpc>
              <a:defRPr/>
            </a:pPr>
            <a:r>
              <a:rPr lang="en-US" sz="2400" b="1" dirty="0">
                <a:latin typeface="Calibri" panose="020F0502020204030204" pitchFamily="34" charset="0"/>
                <a:cs typeface="Calibri" panose="020F0502020204030204" pitchFamily="34" charset="0"/>
              </a:rPr>
              <a:t>On the 18</a:t>
            </a:r>
            <a:r>
              <a:rPr lang="en-US" sz="2400" b="1" baseline="30000" dirty="0">
                <a:latin typeface="Calibri" panose="020F0502020204030204" pitchFamily="34" charset="0"/>
                <a:cs typeface="Calibri" panose="020F0502020204030204" pitchFamily="34" charset="0"/>
              </a:rPr>
              <a:t>th</a:t>
            </a:r>
            <a:r>
              <a:rPr lang="en-US" sz="2400" b="1" dirty="0">
                <a:latin typeface="Calibri" panose="020F0502020204030204" pitchFamily="34" charset="0"/>
                <a:cs typeface="Calibri" panose="020F0502020204030204" pitchFamily="34" charset="0"/>
              </a:rPr>
              <a:t> or next business day following that date charges are “locked” so that no further FOAP updates can be made</a:t>
            </a:r>
          </a:p>
          <a:p>
            <a:pPr eaLnBrk="1" hangingPunct="1">
              <a:lnSpc>
                <a:spcPct val="80000"/>
              </a:lnSpc>
              <a:defRPr/>
            </a:pPr>
            <a:r>
              <a:rPr lang="en-US" sz="2400" b="1" dirty="0">
                <a:latin typeface="Calibri" panose="020F0502020204030204" pitchFamily="34" charset="0"/>
                <a:cs typeface="Calibri" panose="020F0502020204030204" pitchFamily="34" charset="0"/>
              </a:rPr>
              <a:t>RECONCILERS need to complete approvals to restore credit lines</a:t>
            </a:r>
          </a:p>
          <a:p>
            <a:pPr eaLnBrk="1" hangingPunct="1">
              <a:lnSpc>
                <a:spcPct val="80000"/>
              </a:lnSpc>
              <a:defRPr/>
            </a:pPr>
            <a:r>
              <a:rPr lang="en-US" sz="2400" b="1" dirty="0">
                <a:latin typeface="Calibri" panose="020F0502020204030204" pitchFamily="34" charset="0"/>
                <a:cs typeface="Calibri" panose="020F0502020204030204" pitchFamily="34" charset="0"/>
              </a:rPr>
              <a:t>Statements should be printed 3 business days after cycle ends</a:t>
            </a:r>
          </a:p>
        </p:txBody>
      </p:sp>
      <p:sp>
        <p:nvSpPr>
          <p:cNvPr id="6" name="Slide Number Placeholder 5"/>
          <p:cNvSpPr>
            <a:spLocks noGrp="1"/>
          </p:cNvSpPr>
          <p:nvPr>
            <p:ph type="sldNum" sz="quarter" idx="12"/>
          </p:nvPr>
        </p:nvSpPr>
        <p:spPr/>
        <p:txBody>
          <a:bodyPr/>
          <a:lstStyle/>
          <a:p>
            <a:pPr>
              <a:defRPr/>
            </a:pPr>
            <a:fld id="{A9D59F42-FBDC-4524-8A36-7542024B0014}" type="slidenum">
              <a:rPr lang="en-US"/>
              <a:pPr>
                <a:defRPr/>
              </a:pPr>
              <a:t>65</a:t>
            </a:fld>
            <a:endParaRPr lang="en-US" dirty="0"/>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E42F6882-9E10-4299-B823-65784AF02EA5}" type="slidenum">
              <a:rPr lang="en-US"/>
              <a:pPr>
                <a:defRPr/>
              </a:pPr>
              <a:t>66</a:t>
            </a:fld>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2400"/>
            <a:ext cx="89154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38300"/>
            <a:ext cx="7551737"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76200"/>
            <a:ext cx="7511473" cy="1312480"/>
          </a:xfrm>
        </p:spPr>
        <p:txBody>
          <a:bodyPr>
            <a:normAutofit/>
          </a:bodyPr>
          <a:lstStyle/>
          <a:p>
            <a:pPr eaLnBrk="1" hangingPunct="1">
              <a:defRPr/>
            </a:pPr>
            <a:r>
              <a:rPr lang="en-US" sz="4000" b="1" dirty="0">
                <a:latin typeface="Calibri" panose="020F0502020204030204" pitchFamily="34" charset="0"/>
                <a:cs typeface="Calibri" panose="020F0502020204030204" pitchFamily="34" charset="0"/>
              </a:rPr>
              <a:t>Your Card Has Been Declined</a:t>
            </a:r>
            <a:r>
              <a:rPr lang="en-US" sz="4000" b="1" dirty="0"/>
              <a:t>	</a:t>
            </a:r>
          </a:p>
        </p:txBody>
      </p:sp>
      <p:sp>
        <p:nvSpPr>
          <p:cNvPr id="125955" name="Rectangle 3"/>
          <p:cNvSpPr>
            <a:spLocks noGrp="1" noChangeArrowheads="1"/>
          </p:cNvSpPr>
          <p:nvPr>
            <p:ph idx="1"/>
          </p:nvPr>
        </p:nvSpPr>
        <p:spPr>
          <a:xfrm>
            <a:off x="990600" y="1524000"/>
            <a:ext cx="7511472" cy="4041162"/>
          </a:xfrm>
        </p:spPr>
        <p:txBody>
          <a:bodyPr>
            <a:normAutofit/>
          </a:bodyPr>
          <a:lstStyle/>
          <a:p>
            <a:pPr eaLnBrk="1" hangingPunct="1">
              <a:defRPr/>
            </a:pPr>
            <a:r>
              <a:rPr lang="en-US" sz="2800" b="1" dirty="0">
                <a:latin typeface="Calibri" panose="020F0502020204030204" pitchFamily="34" charset="0"/>
                <a:cs typeface="Calibri" panose="020F0502020204030204" pitchFamily="34" charset="0"/>
              </a:rPr>
              <a:t>Single transaction limit</a:t>
            </a:r>
          </a:p>
          <a:p>
            <a:pPr eaLnBrk="1" hangingPunct="1">
              <a:defRPr/>
            </a:pPr>
            <a:r>
              <a:rPr lang="en-US" sz="2800" b="1" dirty="0">
                <a:latin typeface="Calibri" panose="020F0502020204030204" pitchFamily="34" charset="0"/>
                <a:cs typeface="Calibri" panose="020F0502020204030204" pitchFamily="34" charset="0"/>
              </a:rPr>
              <a:t>Monthly limit</a:t>
            </a:r>
          </a:p>
          <a:p>
            <a:pPr eaLnBrk="1" hangingPunct="1">
              <a:defRPr/>
            </a:pPr>
            <a:r>
              <a:rPr lang="en-US" sz="2800" b="1" dirty="0">
                <a:latin typeface="Calibri" panose="020F0502020204030204" pitchFamily="34" charset="0"/>
                <a:cs typeface="Calibri" panose="020F0502020204030204" pitchFamily="34" charset="0"/>
              </a:rPr>
              <a:t>MCC code</a:t>
            </a:r>
          </a:p>
          <a:p>
            <a:pPr eaLnBrk="1" hangingPunct="1">
              <a:defRPr/>
            </a:pPr>
            <a:r>
              <a:rPr lang="en-US" sz="2800" b="1" dirty="0">
                <a:latin typeface="Calibri" panose="020F0502020204030204" pitchFamily="34" charset="0"/>
                <a:cs typeface="Calibri" panose="020F0502020204030204" pitchFamily="34" charset="0"/>
              </a:rPr>
              <a:t>Invalid information (cvc/cv2 number)</a:t>
            </a:r>
          </a:p>
          <a:p>
            <a:pPr eaLnBrk="1" hangingPunct="1">
              <a:defRPr/>
            </a:pPr>
            <a:r>
              <a:rPr lang="en-US" sz="2800" b="1" dirty="0">
                <a:latin typeface="Calibri" panose="020F0502020204030204" pitchFamily="34" charset="0"/>
                <a:cs typeface="Calibri" panose="020F0502020204030204" pitchFamily="34" charset="0"/>
              </a:rPr>
              <a:t>Call Purchasing, 227-7203</a:t>
            </a:r>
            <a:endParaRPr lang="en-US" sz="2800" b="1" i="1"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70F0EFF6-FF84-46C8-95E1-0C10D1FB82F2}" type="slidenum">
              <a:rPr lang="en-US"/>
              <a:pPr>
                <a:defRPr/>
              </a:pPr>
              <a:t>67</a:t>
            </a:fld>
            <a:endParaRPr lang="en-US" dirty="0"/>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74176" y="44366"/>
            <a:ext cx="7511473" cy="1312480"/>
          </a:xfrm>
        </p:spPr>
        <p:txBody>
          <a:bodyPr/>
          <a:lstStyle/>
          <a:p>
            <a:pPr eaLnBrk="1" hangingPunct="1">
              <a:defRPr/>
            </a:pPr>
            <a:r>
              <a:rPr lang="en-US" sz="3600" b="1" dirty="0">
                <a:latin typeface="Calibri" panose="020F0502020204030204" pitchFamily="34" charset="0"/>
                <a:cs typeface="Calibri" panose="020F0502020204030204" pitchFamily="34" charset="0"/>
              </a:rPr>
              <a:t>Suggestions</a:t>
            </a:r>
            <a:r>
              <a:rPr lang="en-US" b="1" dirty="0">
                <a:latin typeface="Calibri" panose="020F0502020204030204" pitchFamily="34" charset="0"/>
                <a:cs typeface="Calibri" panose="020F0502020204030204" pitchFamily="34" charset="0"/>
              </a:rPr>
              <a:t>	</a:t>
            </a:r>
            <a:r>
              <a:rPr lang="en-US" dirty="0"/>
              <a:t>              </a:t>
            </a:r>
          </a:p>
        </p:txBody>
      </p:sp>
      <p:sp>
        <p:nvSpPr>
          <p:cNvPr id="131075" name="Rectangle 3"/>
          <p:cNvSpPr>
            <a:spLocks noGrp="1" noChangeArrowheads="1"/>
          </p:cNvSpPr>
          <p:nvPr>
            <p:ph idx="1"/>
          </p:nvPr>
        </p:nvSpPr>
        <p:spPr>
          <a:xfrm>
            <a:off x="457200" y="1981200"/>
            <a:ext cx="8229600" cy="4149725"/>
          </a:xfrm>
        </p:spPr>
        <p:txBody>
          <a:bodyPr>
            <a:normAutofit fontScale="92500" lnSpcReduction="10000"/>
          </a:bodyPr>
          <a:lstStyle/>
          <a:p>
            <a:pPr eaLnBrk="1" hangingPunct="1">
              <a:lnSpc>
                <a:spcPct val="80000"/>
              </a:lnSpc>
              <a:defRPr/>
            </a:pPr>
            <a:r>
              <a:rPr lang="en-US" sz="2800" dirty="0">
                <a:latin typeface="Calibri" panose="020F0502020204030204" pitchFamily="34" charset="0"/>
                <a:cs typeface="Calibri" panose="020F0502020204030204" pitchFamily="34" charset="0"/>
              </a:rPr>
              <a:t>Make a folder</a:t>
            </a:r>
          </a:p>
          <a:p>
            <a:pPr eaLnBrk="1" hangingPunct="1">
              <a:lnSpc>
                <a:spcPct val="80000"/>
              </a:lnSpc>
              <a:defRPr/>
            </a:pPr>
            <a:r>
              <a:rPr lang="en-US" sz="2800" dirty="0">
                <a:latin typeface="Calibri" panose="020F0502020204030204" pitchFamily="34" charset="0"/>
                <a:cs typeface="Calibri" panose="020F0502020204030204" pitchFamily="34" charset="0"/>
              </a:rPr>
              <a:t>Be sure your internet </a:t>
            </a:r>
          </a:p>
          <a:p>
            <a:pPr eaLnBrk="1" hangingPunct="1">
              <a:lnSpc>
                <a:spcPct val="80000"/>
              </a:lnSpc>
              <a:buFont typeface="Wingdings" pitchFamily="2" charset="2"/>
              <a:buNone/>
              <a:defRPr/>
            </a:pPr>
            <a:r>
              <a:rPr lang="en-US" sz="2800" dirty="0">
                <a:latin typeface="Calibri" panose="020F0502020204030204" pitchFamily="34" charset="0"/>
                <a:cs typeface="Calibri" panose="020F0502020204030204" pitchFamily="34" charset="0"/>
              </a:rPr>
              <a:t>	sites are secure (https: or padlock locked)</a:t>
            </a:r>
          </a:p>
          <a:p>
            <a:pPr eaLnBrk="1" hangingPunct="1">
              <a:lnSpc>
                <a:spcPct val="80000"/>
              </a:lnSpc>
              <a:defRPr/>
            </a:pPr>
            <a:r>
              <a:rPr lang="en-US" sz="2800" dirty="0">
                <a:latin typeface="Calibri" panose="020F0502020204030204" pitchFamily="34" charset="0"/>
                <a:cs typeface="Calibri" panose="020F0502020204030204" pitchFamily="34" charset="0"/>
              </a:rPr>
              <a:t>Mark your calendar</a:t>
            </a:r>
          </a:p>
          <a:p>
            <a:pPr eaLnBrk="1" hangingPunct="1">
              <a:lnSpc>
                <a:spcPct val="80000"/>
              </a:lnSpc>
              <a:defRPr/>
            </a:pPr>
            <a:r>
              <a:rPr lang="en-US" sz="2800" dirty="0">
                <a:latin typeface="Calibri" panose="020F0502020204030204" pitchFamily="34" charset="0"/>
                <a:cs typeface="Calibri" panose="020F0502020204030204" pitchFamily="34" charset="0"/>
              </a:rPr>
              <a:t>Review your transactions</a:t>
            </a:r>
          </a:p>
          <a:p>
            <a:pPr eaLnBrk="1" hangingPunct="1">
              <a:lnSpc>
                <a:spcPct val="80000"/>
              </a:lnSpc>
              <a:defRPr/>
            </a:pPr>
            <a:r>
              <a:rPr lang="en-US" sz="2800" dirty="0">
                <a:latin typeface="Calibri" panose="020F0502020204030204" pitchFamily="34" charset="0"/>
                <a:cs typeface="Calibri" panose="020F0502020204030204" pitchFamily="34" charset="0"/>
              </a:rPr>
              <a:t>Don’t be scammed</a:t>
            </a:r>
          </a:p>
          <a:p>
            <a:pPr eaLnBrk="1" hangingPunct="1">
              <a:lnSpc>
                <a:spcPct val="80000"/>
              </a:lnSpc>
              <a:defRPr/>
            </a:pPr>
            <a:r>
              <a:rPr lang="en-US" sz="2800" dirty="0">
                <a:latin typeface="Calibri" panose="020F0502020204030204" pitchFamily="34" charset="0"/>
                <a:cs typeface="Calibri" panose="020F0502020204030204" pitchFamily="34" charset="0"/>
              </a:rPr>
              <a:t>Keep the Purchasing Travel Card User’s Guide and Training Guide handy!</a:t>
            </a:r>
          </a:p>
          <a:p>
            <a:pPr eaLnBrk="1" hangingPunct="1">
              <a:lnSpc>
                <a:spcPct val="80000"/>
              </a:lnSpc>
              <a:defRPr/>
            </a:pPr>
            <a:r>
              <a:rPr lang="en-US" sz="4800" i="1" u="sng" dirty="0">
                <a:latin typeface="Calibri" panose="020F0502020204030204" pitchFamily="34" charset="0"/>
                <a:cs typeface="Calibri" panose="020F0502020204030204" pitchFamily="34" charset="0"/>
              </a:rPr>
              <a:t>If unsure, ask!</a:t>
            </a:r>
          </a:p>
          <a:p>
            <a:pPr eaLnBrk="1" hangingPunct="1">
              <a:lnSpc>
                <a:spcPct val="80000"/>
              </a:lnSpc>
              <a:buFont typeface="Wingdings" pitchFamily="2" charset="2"/>
              <a:buNone/>
              <a:defRPr/>
            </a:pPr>
            <a:endParaRPr lang="en-US" sz="2800" dirty="0">
              <a:latin typeface="Arial Narrow" pitchFamily="34" charset="0"/>
            </a:endParaRPr>
          </a:p>
        </p:txBody>
      </p:sp>
      <p:sp>
        <p:nvSpPr>
          <p:cNvPr id="7" name="Slide Number Placeholder 5"/>
          <p:cNvSpPr>
            <a:spLocks noGrp="1"/>
          </p:cNvSpPr>
          <p:nvPr>
            <p:ph type="sldNum" sz="quarter" idx="12"/>
          </p:nvPr>
        </p:nvSpPr>
        <p:spPr/>
        <p:txBody>
          <a:bodyPr/>
          <a:lstStyle/>
          <a:p>
            <a:pPr>
              <a:defRPr/>
            </a:pPr>
            <a:fld id="{271F679D-7300-4F34-90CA-DF031EC464C3}" type="slidenum">
              <a:rPr lang="en-US"/>
              <a:pPr>
                <a:defRPr/>
              </a:pPr>
              <a:t>68</a:t>
            </a:fld>
            <a:endParaRPr lang="en-US" dirty="0"/>
          </a:p>
        </p:txBody>
      </p:sp>
      <p:pic>
        <p:nvPicPr>
          <p:cNvPr id="3" name="Picture 2" descr="pho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651035"/>
            <a:ext cx="2194560" cy="1645920"/>
          </a:xfrm>
          <a:prstGeom prst="rect">
            <a:avLst/>
          </a:prstGeom>
        </p:spPr>
      </p:pic>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93928" y="-228600"/>
            <a:ext cx="7620000" cy="1143000"/>
          </a:xfrm>
        </p:spPr>
        <p:txBody>
          <a:bodyPr>
            <a:normAutofit/>
          </a:bodyPr>
          <a:lstStyle/>
          <a:p>
            <a:pPr eaLnBrk="1" hangingPunct="1">
              <a:defRPr/>
            </a:pPr>
            <a:r>
              <a:rPr lang="en-US" b="1" dirty="0"/>
              <a:t>Purchasing Pointers</a:t>
            </a:r>
            <a:r>
              <a:rPr lang="en-US" dirty="0"/>
              <a:t>        </a:t>
            </a:r>
          </a:p>
        </p:txBody>
      </p:sp>
      <p:sp>
        <p:nvSpPr>
          <p:cNvPr id="43011" name="Rectangle 3"/>
          <p:cNvSpPr>
            <a:spLocks noGrp="1" noChangeArrowheads="1"/>
          </p:cNvSpPr>
          <p:nvPr>
            <p:ph type="subTitle" idx="1"/>
          </p:nvPr>
        </p:nvSpPr>
        <p:spPr>
          <a:xfrm>
            <a:off x="785446" y="1143000"/>
            <a:ext cx="8382000" cy="5105400"/>
          </a:xfrm>
        </p:spPr>
        <p:txBody>
          <a:bodyPr>
            <a:normAutofit/>
          </a:bodyPr>
          <a:lstStyle/>
          <a:p>
            <a:pPr algn="l" eaLnBrk="1" hangingPunct="1">
              <a:lnSpc>
                <a:spcPct val="85000"/>
              </a:lnSpc>
              <a:buFont typeface="Wingdings" pitchFamily="2" charset="2"/>
              <a:buChar char="u"/>
              <a:defRPr/>
            </a:pPr>
            <a:endParaRPr lang="en-US" sz="2200" b="1" i="1" dirty="0">
              <a:latin typeface="Calibri" panose="020F0502020204030204" pitchFamily="34" charset="0"/>
              <a:cs typeface="Calibri" panose="020F0502020204030204" pitchFamily="34" charset="0"/>
            </a:endParaRPr>
          </a:p>
          <a:p>
            <a:pPr algn="l" eaLnBrk="1" hangingPunct="1">
              <a:lnSpc>
                <a:spcPct val="85000"/>
              </a:lnSpc>
              <a:defRPr/>
            </a:pP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pPr algn="l" eaLnBrk="1" hangingPunct="1">
              <a:lnSpc>
                <a:spcPct val="85000"/>
              </a:lnSpc>
              <a:defRPr/>
            </a:pPr>
            <a:r>
              <a:rPr lang="en-US" sz="2200" b="1" i="1" dirty="0">
                <a:latin typeface="Calibri" panose="020F0502020204030204" pitchFamily="34" charset="0"/>
                <a:cs typeface="Calibri" panose="020F0502020204030204" pitchFamily="34" charset="0"/>
              </a:rPr>
              <a:t>DOES IT VIOLATE WCU OR STATE POLICY</a:t>
            </a:r>
            <a:r>
              <a:rPr lang="en-US" sz="2200" b="1" dirty="0">
                <a:latin typeface="Calibri" panose="020F0502020204030204" pitchFamily="34" charset="0"/>
                <a:cs typeface="Calibri" panose="020F0502020204030204" pitchFamily="34" charset="0"/>
              </a:rPr>
              <a:t>?</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(Check the WCU TRAVEL Manual/Contact Purchasing)</a:t>
            </a: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pPr algn="l" eaLnBrk="1" hangingPunct="1">
              <a:lnSpc>
                <a:spcPct val="85000"/>
              </a:lnSpc>
              <a:defRPr/>
            </a:pPr>
            <a:r>
              <a:rPr lang="en-US" sz="2200" b="1" u="sng" dirty="0">
                <a:latin typeface="Calibri" panose="020F0502020204030204" pitchFamily="34" charset="0"/>
                <a:cs typeface="Calibri" panose="020F0502020204030204" pitchFamily="34" charset="0"/>
              </a:rPr>
              <a:t>HAVE I REQUESTED AN ITEMIZED RECEIPT</a:t>
            </a:r>
            <a:r>
              <a:rPr lang="en-US" sz="2200" dirty="0">
                <a:latin typeface="Calibri" panose="020F0502020204030204" pitchFamily="34" charset="0"/>
                <a:cs typeface="Calibri" panose="020F0502020204030204" pitchFamily="34" charset="0"/>
              </a:rPr>
              <a:t>?</a:t>
            </a: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pPr algn="l" eaLnBrk="1" hangingPunct="1">
              <a:lnSpc>
                <a:spcPct val="85000"/>
              </a:lnSpc>
              <a:defRPr/>
            </a:pPr>
            <a:endParaRPr lang="en-US" sz="2200" b="1" i="1" dirty="0">
              <a:latin typeface="Calibri" panose="020F0502020204030204" pitchFamily="34" charset="0"/>
              <a:cs typeface="Calibri" panose="020F0502020204030204" pitchFamily="34" charset="0"/>
            </a:endParaRPr>
          </a:p>
          <a:p>
            <a:pPr algn="l" eaLnBrk="1" hangingPunct="1">
              <a:lnSpc>
                <a:spcPct val="85000"/>
              </a:lnSpc>
              <a:defRPr/>
            </a:pPr>
            <a:r>
              <a:rPr lang="en-US" sz="2200" b="1" i="1" dirty="0">
                <a:latin typeface="Calibri" panose="020F0502020204030204" pitchFamily="34" charset="0"/>
                <a:cs typeface="Calibri" panose="020F0502020204030204" pitchFamily="34" charset="0"/>
              </a:rPr>
              <a:t>YOUR CARD IS LIKE CASH - KEEP IT AND YOUR PAPERWORK SECURE</a:t>
            </a:r>
          </a:p>
          <a:p>
            <a:pPr algn="l" eaLnBrk="1" hangingPunct="1">
              <a:lnSpc>
                <a:spcPct val="85000"/>
              </a:lnSpc>
              <a:buFont typeface="Wingdings" pitchFamily="2" charset="2"/>
              <a:buChar char="u"/>
              <a:defRPr/>
            </a:pPr>
            <a:endParaRPr lang="en-US" sz="2000" b="1" i="1" dirty="0"/>
          </a:p>
          <a:p>
            <a:pPr algn="l" eaLnBrk="1" hangingPunct="1">
              <a:lnSpc>
                <a:spcPct val="85000"/>
              </a:lnSpc>
              <a:defRPr/>
            </a:pPr>
            <a:br>
              <a:rPr lang="en-US" sz="2400" b="1" i="1" dirty="0"/>
            </a:br>
            <a:endParaRPr lang="en-US" sz="2400" b="1" i="1" dirty="0"/>
          </a:p>
          <a:p>
            <a:pPr algn="l" eaLnBrk="1" hangingPunct="1">
              <a:lnSpc>
                <a:spcPct val="85000"/>
              </a:lnSpc>
              <a:defRPr/>
            </a:pPr>
            <a:endParaRPr lang="en-US" sz="2400" b="1" i="1" dirty="0"/>
          </a:p>
        </p:txBody>
      </p:sp>
      <p:sp>
        <p:nvSpPr>
          <p:cNvPr id="7" name="Rectangle 22"/>
          <p:cNvSpPr>
            <a:spLocks noGrp="1" noChangeArrowheads="1"/>
          </p:cNvSpPr>
          <p:nvPr>
            <p:ph type="sldNum" sz="quarter" idx="12"/>
          </p:nvPr>
        </p:nvSpPr>
        <p:spPr/>
        <p:txBody>
          <a:bodyPr/>
          <a:lstStyle/>
          <a:p>
            <a:pPr>
              <a:defRPr/>
            </a:pPr>
            <a:fld id="{A905B2CC-731C-44C6-A07A-3D2D172FE169}" type="slidenum">
              <a:rPr lang="en-US"/>
              <a:pPr>
                <a:defRPr/>
              </a:pPr>
              <a:t>69</a:t>
            </a:fld>
            <a:endParaRPr lang="en-US" dirty="0"/>
          </a:p>
        </p:txBody>
      </p:sp>
      <p:pic>
        <p:nvPicPr>
          <p:cNvPr id="3" name="Picture 2" descr="KelsoHighSchoolHigher English - Changes to Higher Cour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5410200"/>
            <a:ext cx="1820672" cy="1280160"/>
          </a:xfrm>
          <a:prstGeom prst="rect">
            <a:avLst/>
          </a:prstGeom>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98" y="0"/>
            <a:ext cx="7511473" cy="1312480"/>
          </a:xfrm>
        </p:spPr>
        <p:txBody>
          <a:bodyPr>
            <a:normAutofit/>
          </a:bodyPr>
          <a:lstStyle/>
          <a:p>
            <a:pPr algn="ctr"/>
            <a:r>
              <a:rPr lang="en-US" dirty="0"/>
              <a:t>Travel Spend Limits</a:t>
            </a:r>
          </a:p>
        </p:txBody>
      </p:sp>
      <p:sp>
        <p:nvSpPr>
          <p:cNvPr id="3" name="Content Placeholder 2"/>
          <p:cNvSpPr>
            <a:spLocks noGrp="1"/>
          </p:cNvSpPr>
          <p:nvPr>
            <p:ph idx="1"/>
          </p:nvPr>
        </p:nvSpPr>
        <p:spPr>
          <a:xfrm>
            <a:off x="609600" y="1312480"/>
            <a:ext cx="7772870" cy="4865780"/>
          </a:xfrm>
        </p:spPr>
        <p:txBody>
          <a:bodyPr>
            <a:normAutofit fontScale="40000" lnSpcReduction="20000"/>
          </a:bodyPr>
          <a:lstStyle/>
          <a:p>
            <a:endParaRPr lang="en-US" sz="2400" b="1" u="sng" dirty="0">
              <a:effectLst/>
            </a:endParaRPr>
          </a:p>
          <a:p>
            <a:r>
              <a:rPr lang="en-US" sz="7200" b="1" u="sng" dirty="0">
                <a:effectLst/>
                <a:latin typeface="Calibri" panose="020F0502020204030204" pitchFamily="34" charset="0"/>
                <a:cs typeface="Calibri" panose="020F0502020204030204" pitchFamily="34" charset="0"/>
              </a:rPr>
              <a:t>Most Travel Cards are set at a $5,000 Dollar limit  </a:t>
            </a:r>
          </a:p>
          <a:p>
            <a:r>
              <a:rPr lang="en-US" sz="7200" b="1" u="sng" dirty="0">
                <a:effectLst/>
                <a:latin typeface="Calibri" panose="020F0502020204030204" pitchFamily="34" charset="0"/>
                <a:cs typeface="Calibri" panose="020F0502020204030204" pitchFamily="34" charset="0"/>
              </a:rPr>
              <a:t>However, this limit can be either increased or decreased at the request of the card holder and the approval of the department head.  The maximum single transaction limit allowed per memo from the State Purchasing Officer, is $25,000.  Any Single Travel Transaction over $25,000 must be approved by Purchase and Contract in Raleigh.  Please contact Bruce Barker 828-227-7203 for instructions.</a:t>
            </a:r>
          </a:p>
        </p:txBody>
      </p:sp>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7</a:t>
            </a:fld>
            <a:endParaRPr lang="en-US" dirty="0"/>
          </a:p>
        </p:txBody>
      </p:sp>
    </p:spTree>
    <p:extLst>
      <p:ext uri="{BB962C8B-B14F-4D97-AF65-F5344CB8AC3E}">
        <p14:creationId xmlns:p14="http://schemas.microsoft.com/office/powerpoint/2010/main" val="1951587218"/>
      </p:ext>
    </p:extLst>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1600" y="32238"/>
            <a:ext cx="8229600" cy="1265238"/>
          </a:xfrm>
        </p:spPr>
        <p:txBody>
          <a:bodyPr lIns="90488" tIns="44450" rIns="90488" bIns="44450" anchor="b" anchorCtr="0">
            <a:normAutofit fontScale="90000"/>
          </a:bodyPr>
          <a:lstStyle/>
          <a:p>
            <a:pPr>
              <a:defRPr/>
            </a:pPr>
            <a:r>
              <a:rPr lang="en-US" sz="5400" b="1" dirty="0"/>
              <a:t>REMEMBER</a:t>
            </a:r>
            <a:r>
              <a:rPr lang="en-US" sz="8000" dirty="0"/>
              <a:t> </a:t>
            </a:r>
            <a:endParaRPr lang="en-US" dirty="0"/>
          </a:p>
        </p:txBody>
      </p:sp>
      <p:sp>
        <p:nvSpPr>
          <p:cNvPr id="83971" name="Rectangle 3"/>
          <p:cNvSpPr>
            <a:spLocks noGrp="1" noChangeArrowheads="1"/>
          </p:cNvSpPr>
          <p:nvPr>
            <p:ph idx="1"/>
          </p:nvPr>
        </p:nvSpPr>
        <p:spPr>
          <a:xfrm>
            <a:off x="933450" y="1066800"/>
            <a:ext cx="7753350" cy="4800600"/>
          </a:xfrm>
        </p:spPr>
        <p:txBody>
          <a:bodyPr lIns="90488" tIns="44450" rIns="90488" bIns="44450">
            <a:normAutofit/>
          </a:bodyPr>
          <a:lstStyle/>
          <a:p>
            <a:pPr marL="0" indent="0">
              <a:lnSpc>
                <a:spcPct val="80000"/>
              </a:lnSpc>
              <a:buNone/>
              <a:defRPr/>
            </a:pPr>
            <a:endParaRPr lang="en-US" sz="2200" b="1" i="1" u="sng" dirty="0">
              <a:latin typeface="Arial Narrow" pitchFamily="34" charset="0"/>
            </a:endParaRPr>
          </a:p>
          <a:p>
            <a:pPr marL="0" indent="0">
              <a:lnSpc>
                <a:spcPct val="80000"/>
              </a:lnSpc>
              <a:buNone/>
              <a:defRPr/>
            </a:pPr>
            <a:endParaRPr lang="en-US" sz="2200" b="1" i="1" u="sng" dirty="0">
              <a:latin typeface="Arial Narrow" pitchFamily="34" charset="0"/>
            </a:endParaRPr>
          </a:p>
          <a:p>
            <a:pPr marL="0" indent="0">
              <a:lnSpc>
                <a:spcPct val="80000"/>
              </a:lnSpc>
              <a:buNone/>
              <a:defRPr/>
            </a:pPr>
            <a:r>
              <a:rPr lang="en-US" sz="2200" b="1" i="1" u="sng" dirty="0">
                <a:latin typeface="Arial Narrow" pitchFamily="34" charset="0"/>
              </a:rPr>
              <a:t>What you can purchase has not changed</a:t>
            </a:r>
            <a:r>
              <a:rPr lang="en-US" sz="2200" b="1" i="1" dirty="0">
                <a:latin typeface="Arial Narrow" pitchFamily="34" charset="0"/>
              </a:rPr>
              <a:t> - all State of NC Travel rules and WCU Travel policies still apply.</a:t>
            </a:r>
            <a:br>
              <a:rPr lang="en-US" sz="2200" b="1" i="1" dirty="0">
                <a:latin typeface="Arial Narrow" pitchFamily="34" charset="0"/>
              </a:rPr>
            </a:br>
            <a:endParaRPr lang="en-US" sz="2200" b="1" i="1" dirty="0">
              <a:latin typeface="Arial Narrow" pitchFamily="34" charset="0"/>
            </a:endParaRPr>
          </a:p>
          <a:p>
            <a:pPr marL="0" indent="0">
              <a:lnSpc>
                <a:spcPct val="80000"/>
              </a:lnSpc>
              <a:buNone/>
              <a:defRPr/>
            </a:pPr>
            <a:r>
              <a:rPr lang="en-US" sz="2200" b="1" u="sng" dirty="0">
                <a:latin typeface="Arial Narrow" pitchFamily="34" charset="0"/>
              </a:rPr>
              <a:t>ONLY</a:t>
            </a:r>
            <a:r>
              <a:rPr lang="en-US" sz="2200" b="1" i="1" dirty="0">
                <a:latin typeface="Arial Narrow" pitchFamily="34" charset="0"/>
              </a:rPr>
              <a:t> the </a:t>
            </a:r>
            <a:r>
              <a:rPr lang="en-US" sz="2200" b="1" i="1" u="sng" dirty="0">
                <a:latin typeface="Arial Narrow" pitchFamily="34" charset="0"/>
              </a:rPr>
              <a:t>method of payment</a:t>
            </a:r>
            <a:r>
              <a:rPr lang="en-US" sz="2200" b="1" i="1" dirty="0">
                <a:latin typeface="Arial Narrow" pitchFamily="34" charset="0"/>
              </a:rPr>
              <a:t> has changed.</a:t>
            </a:r>
          </a:p>
          <a:p>
            <a:pPr>
              <a:lnSpc>
                <a:spcPct val="80000"/>
              </a:lnSpc>
              <a:defRPr/>
            </a:pPr>
            <a:endParaRPr lang="en-US" sz="2200" b="1" i="1" dirty="0">
              <a:latin typeface="Arial Narrow" pitchFamily="34" charset="0"/>
            </a:endParaRPr>
          </a:p>
          <a:p>
            <a:pPr marL="0" indent="0">
              <a:lnSpc>
                <a:spcPct val="80000"/>
              </a:lnSpc>
              <a:buNone/>
              <a:defRPr/>
            </a:pPr>
            <a:r>
              <a:rPr lang="en-US" sz="2200" b="1" i="1" dirty="0">
                <a:latin typeface="Arial Narrow" pitchFamily="34" charset="0"/>
              </a:rPr>
              <a:t>Is it allowed by your funding source?</a:t>
            </a:r>
          </a:p>
        </p:txBody>
      </p:sp>
      <p:sp>
        <p:nvSpPr>
          <p:cNvPr id="7" name="Slide Number Placeholder 5"/>
          <p:cNvSpPr>
            <a:spLocks noGrp="1"/>
          </p:cNvSpPr>
          <p:nvPr>
            <p:ph type="sldNum" sz="quarter" idx="12"/>
          </p:nvPr>
        </p:nvSpPr>
        <p:spPr/>
        <p:txBody>
          <a:bodyPr/>
          <a:lstStyle/>
          <a:p>
            <a:pPr>
              <a:defRPr/>
            </a:pPr>
            <a:fld id="{999854C5-4F49-4546-93DD-FE918261EC2A}" type="slidenum">
              <a:rPr lang="en-US"/>
              <a:pPr>
                <a:defRPr/>
              </a:pPr>
              <a:t>70</a:t>
            </a:fld>
            <a:endParaRPr lang="en-US" dirty="0"/>
          </a:p>
        </p:txBody>
      </p:sp>
      <p:pic>
        <p:nvPicPr>
          <p:cNvPr id="3" name="Picture 2" descr="El origen del universo según yo | Cuentos Cuántic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040" y="152400"/>
            <a:ext cx="1508760" cy="2011680"/>
          </a:xfrm>
          <a:prstGeom prst="rect">
            <a:avLst/>
          </a:prstGeom>
        </p:spPr>
      </p:pic>
    </p:spTree>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241691"/>
            <a:ext cx="7511473" cy="1312480"/>
          </a:xfrm>
        </p:spPr>
        <p:txBody>
          <a:bodyPr>
            <a:normAutofit/>
          </a:bodyPr>
          <a:lstStyle/>
          <a:p>
            <a:pPr eaLnBrk="1" hangingPunct="1">
              <a:defRPr/>
            </a:pPr>
            <a:r>
              <a:rPr lang="en-US" sz="4000" b="1" dirty="0">
                <a:latin typeface="Calibri" panose="020F0502020204030204" pitchFamily="34" charset="0"/>
                <a:cs typeface="Calibri" panose="020F0502020204030204" pitchFamily="34" charset="0"/>
              </a:rPr>
              <a:t>Conclusion</a:t>
            </a:r>
          </a:p>
        </p:txBody>
      </p:sp>
      <p:sp>
        <p:nvSpPr>
          <p:cNvPr id="132099" name="Rectangle 3"/>
          <p:cNvSpPr>
            <a:spLocks noGrp="1" noChangeArrowheads="1"/>
          </p:cNvSpPr>
          <p:nvPr>
            <p:ph idx="1"/>
          </p:nvPr>
        </p:nvSpPr>
        <p:spPr/>
        <p:txBody>
          <a:bodyPr>
            <a:normAutofit fontScale="92500" lnSpcReduction="20000"/>
          </a:bodyPr>
          <a:lstStyle/>
          <a:p>
            <a:pPr algn="ctr" eaLnBrk="1" hangingPunct="1">
              <a:buFont typeface="Wingdings" pitchFamily="2" charset="2"/>
              <a:buNone/>
              <a:defRPr/>
            </a:pPr>
            <a:endParaRPr lang="en-US" sz="5400" b="1" dirty="0">
              <a:latin typeface="Calibri" panose="020F0502020204030204" pitchFamily="34" charset="0"/>
              <a:cs typeface="Calibri" panose="020F0502020204030204" pitchFamily="34" charset="0"/>
            </a:endParaRPr>
          </a:p>
          <a:p>
            <a:pPr algn="ctr" eaLnBrk="1" hangingPunct="1">
              <a:buFont typeface="Wingdings" pitchFamily="2" charset="2"/>
              <a:buNone/>
              <a:defRPr/>
            </a:pPr>
            <a:r>
              <a:rPr lang="en-US" sz="5400" b="1" dirty="0">
                <a:latin typeface="Calibri" panose="020F0502020204030204" pitchFamily="34" charset="0"/>
                <a:cs typeface="Calibri" panose="020F0502020204030204" pitchFamily="34" charset="0"/>
              </a:rPr>
              <a:t>Questions?</a:t>
            </a:r>
          </a:p>
          <a:p>
            <a:pPr algn="ctr" eaLnBrk="1" hangingPunct="1">
              <a:buFont typeface="Wingdings" pitchFamily="2" charset="2"/>
              <a:buNone/>
              <a:defRPr/>
            </a:pPr>
            <a:r>
              <a:rPr lang="en-US" sz="5400" b="1" dirty="0">
                <a:latin typeface="Calibri" panose="020F0502020204030204" pitchFamily="34" charset="0"/>
                <a:cs typeface="Calibri" panose="020F0502020204030204" pitchFamily="34" charset="0"/>
              </a:rPr>
              <a:t>Comments?</a:t>
            </a:r>
          </a:p>
          <a:p>
            <a:pPr eaLnBrk="1" hangingPunct="1">
              <a:buFont typeface="Wingdings" pitchFamily="2" charset="2"/>
              <a:buNone/>
              <a:defRPr/>
            </a:pPr>
            <a:r>
              <a:rPr lang="en-US" sz="4800" b="1" dirty="0">
                <a:latin typeface="Calibri" panose="020F0502020204030204" pitchFamily="34" charset="0"/>
                <a:cs typeface="Calibri" panose="020F0502020204030204" pitchFamily="34" charset="0"/>
              </a:rPr>
              <a:t>Look for new things to come!</a:t>
            </a:r>
          </a:p>
          <a:p>
            <a:pPr algn="ctr" eaLnBrk="1" hangingPunct="1">
              <a:buFont typeface="Wingdings" pitchFamily="2" charset="2"/>
              <a:buNone/>
              <a:defRPr/>
            </a:pPr>
            <a:r>
              <a:rPr lang="en-US" sz="4800" b="1" dirty="0">
                <a:latin typeface="Calibri" panose="020F0502020204030204" pitchFamily="34" charset="0"/>
                <a:cs typeface="Calibri" panose="020F0502020204030204" pitchFamily="34" charset="0"/>
              </a:rPr>
              <a:t>Thank you for your support!</a:t>
            </a:r>
          </a:p>
          <a:p>
            <a:pPr eaLnBrk="1" hangingPunct="1">
              <a:buFont typeface="Wingdings" pitchFamily="2" charset="2"/>
              <a:buNone/>
              <a:defRPr/>
            </a:pPr>
            <a:endParaRPr lang="en-US" sz="5400" b="1" dirty="0">
              <a:latin typeface="Times New Roman" pitchFamily="18" charset="0"/>
            </a:endParaRPr>
          </a:p>
          <a:p>
            <a:pPr eaLnBrk="1" hangingPunct="1">
              <a:buFont typeface="Wingdings" pitchFamily="2" charset="2"/>
              <a:buNone/>
              <a:defRPr/>
            </a:pPr>
            <a:endParaRPr lang="en-US" dirty="0"/>
          </a:p>
        </p:txBody>
      </p:sp>
      <p:sp>
        <p:nvSpPr>
          <p:cNvPr id="6" name="Slide Number Placeholder 5"/>
          <p:cNvSpPr>
            <a:spLocks noGrp="1"/>
          </p:cNvSpPr>
          <p:nvPr>
            <p:ph type="sldNum" sz="quarter" idx="12"/>
          </p:nvPr>
        </p:nvSpPr>
        <p:spPr/>
        <p:txBody>
          <a:bodyPr/>
          <a:lstStyle/>
          <a:p>
            <a:pPr>
              <a:defRPr/>
            </a:pPr>
            <a:fld id="{8FF1ECAF-AD28-4468-AF15-736511758D82}" type="slidenum">
              <a:rPr lang="en-US"/>
              <a:pPr>
                <a:defRPr/>
              </a:pPr>
              <a:t>71</a:t>
            </a:fld>
            <a:endParaRPr lang="en-US" dirty="0"/>
          </a:p>
        </p:txBody>
      </p:sp>
      <p:pic>
        <p:nvPicPr>
          <p:cNvPr id="5" name="Picture 4" descr="Liderar con un buen uso del &lt;strong&gt;feedback&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094" y="152400"/>
            <a:ext cx="2057400" cy="2008188"/>
          </a:xfrm>
          <a:prstGeom prst="rect">
            <a:avLst/>
          </a:prstGeom>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43" y="126812"/>
            <a:ext cx="7772400" cy="930173"/>
          </a:xfrm>
        </p:spPr>
        <p:txBody>
          <a:bodyPr>
            <a:normAutofit/>
          </a:bodyPr>
          <a:lstStyle/>
          <a:p>
            <a:pPr algn="ctr">
              <a:defRPr/>
            </a:pPr>
            <a:r>
              <a:rPr lang="en-US" sz="2400" b="1" u="sng" dirty="0"/>
              <a:t>Examples of Splitting to avoid P-Card spending limits.</a:t>
            </a:r>
          </a:p>
        </p:txBody>
      </p:sp>
      <p:sp>
        <p:nvSpPr>
          <p:cNvPr id="7" name="Content Placeholder 6"/>
          <p:cNvSpPr>
            <a:spLocks noGrp="1"/>
          </p:cNvSpPr>
          <p:nvPr>
            <p:ph idx="1"/>
          </p:nvPr>
        </p:nvSpPr>
        <p:spPr>
          <a:xfrm>
            <a:off x="351543" y="1143000"/>
            <a:ext cx="8229600" cy="5486400"/>
          </a:xfrm>
        </p:spPr>
        <p:txBody>
          <a:bodyPr>
            <a:normAutofit/>
          </a:bodyPr>
          <a:lstStyle/>
          <a:p>
            <a:pPr>
              <a:defRPr/>
            </a:pPr>
            <a:r>
              <a:rPr lang="en-US" sz="2000" b="1" dirty="0">
                <a:latin typeface="Calibri" panose="020F0502020204030204" pitchFamily="34" charset="0"/>
                <a:cs typeface="Calibri" panose="020F0502020204030204" pitchFamily="34" charset="0"/>
              </a:rPr>
              <a:t>One should ask themselves, “If I didn’t have a limit on my T-Card, would I purchase all of the items required in one transaction?”  If your answer is yes then you are splitting transactions to avoid the card limits.</a:t>
            </a:r>
          </a:p>
          <a:p>
            <a:pPr>
              <a:defRPr/>
            </a:pPr>
            <a:r>
              <a:rPr lang="en-US" sz="2000" b="1" dirty="0">
                <a:latin typeface="Calibri" panose="020F0502020204030204" pitchFamily="34" charset="0"/>
                <a:cs typeface="Calibri" panose="020F0502020204030204" pitchFamily="34" charset="0"/>
              </a:rPr>
              <a:t>It is obvious that purchasing a single item by using two transactions against the card that the total exceeds the card limits is splitting to avoid the card limits</a:t>
            </a:r>
          </a:p>
          <a:p>
            <a:pPr>
              <a:defRPr/>
            </a:pPr>
            <a:endParaRPr lang="en-US" sz="2000" dirty="0">
              <a:latin typeface="Calibri" panose="020F0502020204030204" pitchFamily="34" charset="0"/>
              <a:cs typeface="Calibri" panose="020F0502020204030204" pitchFamily="34" charset="0"/>
            </a:endParaRPr>
          </a:p>
          <a:p>
            <a:pPr>
              <a:buFont typeface="Wingdings" pitchFamily="2" charset="2"/>
              <a:buNone/>
              <a:defRPr/>
            </a:pPr>
            <a:r>
              <a:rPr lang="en-US" sz="2000" b="1" dirty="0">
                <a:latin typeface="Calibri" panose="020F0502020204030204" pitchFamily="34" charset="0"/>
                <a:cs typeface="Calibri" panose="020F0502020204030204" pitchFamily="34" charset="0"/>
              </a:rPr>
              <a:t>Examples: </a:t>
            </a:r>
          </a:p>
          <a:p>
            <a:pPr>
              <a:defRPr/>
            </a:pPr>
            <a:r>
              <a:rPr lang="en-US" sz="2000" dirty="0">
                <a:latin typeface="Calibri" panose="020F0502020204030204" pitchFamily="34" charset="0"/>
                <a:cs typeface="Calibri" panose="020F0502020204030204" pitchFamily="34" charset="0"/>
              </a:rPr>
              <a:t>If you are purchasing  $27,000 worth of airline tickets and your limit is $25,000 per transaction, do not split the transaction or tell the vendor to charge the card for $20,000 and then charge the remaining $7,000.  This is considered splitting the transaction to avoid spending limits. </a:t>
            </a:r>
          </a:p>
          <a:p>
            <a:pPr>
              <a:defRPr/>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A53A96EA-0764-4AC3-8127-E6420A7379E0}" type="slidenum">
              <a:rPr lang="en-US" smtClean="0"/>
              <a:pPr>
                <a:defRPr/>
              </a:pPr>
              <a:t>8</a:t>
            </a:fld>
            <a:endParaRPr lang="en-US"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57400" y="-228600"/>
            <a:ext cx="7239000" cy="1524000"/>
          </a:xfrm>
        </p:spPr>
        <p:txBody>
          <a:bodyPr lIns="90488" tIns="44450" rIns="90488" bIns="44450" anchor="b" anchorCtr="0">
            <a:normAutofit fontScale="90000"/>
          </a:bodyPr>
          <a:lstStyle/>
          <a:p>
            <a:pPr>
              <a:lnSpc>
                <a:spcPct val="90000"/>
              </a:lnSpc>
              <a:defRPr/>
            </a:pPr>
            <a:r>
              <a:rPr lang="en-US" b="1" dirty="0"/>
              <a:t>   </a:t>
            </a:r>
            <a:br>
              <a:rPr lang="en-US" b="1" dirty="0"/>
            </a:br>
            <a:br>
              <a:rPr lang="en-US" b="1" dirty="0"/>
            </a:br>
            <a:br>
              <a:rPr lang="en-US" b="1" dirty="0"/>
            </a:br>
            <a:br>
              <a:rPr lang="en-US" b="1" dirty="0"/>
            </a:br>
            <a:br>
              <a:rPr lang="en-US" b="1" dirty="0"/>
            </a:br>
            <a:br>
              <a:rPr lang="en-US" b="1" dirty="0"/>
            </a:br>
            <a:br>
              <a:rPr lang="en-US" b="1" dirty="0"/>
            </a:br>
            <a:br>
              <a:rPr lang="en-US" b="1" dirty="0"/>
            </a:br>
            <a:r>
              <a:rPr lang="en-US" sz="3600" b="1" dirty="0"/>
              <a:t>University Requirements</a:t>
            </a:r>
            <a:br>
              <a:rPr lang="en-US" b="1" dirty="0"/>
            </a:br>
            <a:endParaRPr lang="en-US" b="1" dirty="0"/>
          </a:p>
        </p:txBody>
      </p:sp>
      <p:sp>
        <p:nvSpPr>
          <p:cNvPr id="16387" name="Rectangle 3"/>
          <p:cNvSpPr>
            <a:spLocks noGrp="1" noChangeArrowheads="1"/>
          </p:cNvSpPr>
          <p:nvPr>
            <p:ph idx="1"/>
          </p:nvPr>
        </p:nvSpPr>
        <p:spPr>
          <a:xfrm>
            <a:off x="457200" y="983716"/>
            <a:ext cx="8134350" cy="5562600"/>
          </a:xfrm>
        </p:spPr>
        <p:txBody>
          <a:bodyPr lIns="90488" tIns="44450" rIns="90488" bIns="44450">
            <a:normAutofit/>
          </a:bodyPr>
          <a:lstStyle/>
          <a:p>
            <a:pPr>
              <a:lnSpc>
                <a:spcPct val="90000"/>
              </a:lnSpc>
              <a:defRPr/>
            </a:pPr>
            <a:endParaRPr lang="en-US" sz="2400" b="1" dirty="0">
              <a:latin typeface="Calibri" panose="020F0502020204030204" pitchFamily="34" charset="0"/>
              <a:cs typeface="Calibri" panose="020F0502020204030204" pitchFamily="34" charset="0"/>
            </a:endParaRPr>
          </a:p>
          <a:p>
            <a:pPr>
              <a:lnSpc>
                <a:spcPct val="90000"/>
              </a:lnSpc>
              <a:defRPr/>
            </a:pPr>
            <a:r>
              <a:rPr lang="en-US" sz="2400" b="1" dirty="0">
                <a:latin typeface="Calibri" panose="020F0502020204030204" pitchFamily="34" charset="0"/>
                <a:cs typeface="Calibri" panose="020F0502020204030204" pitchFamily="34" charset="0"/>
              </a:rPr>
              <a:t>All transactions are uploaded to Banner Monthly (Accounting System of record); posted to the GL; and payments issued to the bank monthly</a:t>
            </a:r>
          </a:p>
          <a:p>
            <a:pPr>
              <a:lnSpc>
                <a:spcPct val="90000"/>
              </a:lnSpc>
              <a:defRPr/>
            </a:pPr>
            <a:endParaRPr lang="en-US" sz="2400" b="1" dirty="0">
              <a:latin typeface="Calibri" panose="020F0502020204030204" pitchFamily="34" charset="0"/>
              <a:cs typeface="Calibri" panose="020F0502020204030204" pitchFamily="34" charset="0"/>
            </a:endParaRPr>
          </a:p>
          <a:p>
            <a:pPr>
              <a:lnSpc>
                <a:spcPct val="90000"/>
              </a:lnSpc>
              <a:defRPr/>
            </a:pPr>
            <a:r>
              <a:rPr lang="en-US" sz="2400" b="1" dirty="0">
                <a:latin typeface="Calibri" panose="020F0502020204030204" pitchFamily="34" charset="0"/>
                <a:cs typeface="Calibri" panose="020F0502020204030204" pitchFamily="34" charset="0"/>
              </a:rPr>
              <a:t>The University conducts an on-going audit of purchases to insure a high degree of integrity and confidence in the system</a:t>
            </a:r>
          </a:p>
          <a:p>
            <a:pPr>
              <a:lnSpc>
                <a:spcPct val="90000"/>
              </a:lnSpc>
              <a:defRPr/>
            </a:pPr>
            <a:endParaRPr lang="en-US" sz="2400" b="1" dirty="0">
              <a:latin typeface="Calibri" panose="020F0502020204030204" pitchFamily="34" charset="0"/>
              <a:cs typeface="Calibri" panose="020F0502020204030204" pitchFamily="34" charset="0"/>
            </a:endParaRPr>
          </a:p>
          <a:p>
            <a:pPr>
              <a:lnSpc>
                <a:spcPct val="90000"/>
              </a:lnSpc>
              <a:defRPr/>
            </a:pPr>
            <a:r>
              <a:rPr lang="en-US" sz="2400" b="1" dirty="0">
                <a:latin typeface="Calibri" panose="020F0502020204030204" pitchFamily="34" charset="0"/>
                <a:cs typeface="Calibri" panose="020F0502020204030204" pitchFamily="34" charset="0"/>
              </a:rPr>
              <a:t>University must pay the bank within 20 days after close of the monthly billing cycle</a:t>
            </a:r>
          </a:p>
          <a:p>
            <a:pPr>
              <a:lnSpc>
                <a:spcPct val="90000"/>
              </a:lnSpc>
              <a:defRPr/>
            </a:pPr>
            <a:endParaRPr lang="en-US" sz="2400" b="1" dirty="0">
              <a:latin typeface="Calibri" panose="020F0502020204030204" pitchFamily="34" charset="0"/>
              <a:cs typeface="Calibri" panose="020F0502020204030204" pitchFamily="34" charset="0"/>
            </a:endParaRPr>
          </a:p>
          <a:p>
            <a:pPr>
              <a:lnSpc>
                <a:spcPct val="90000"/>
              </a:lnSpc>
              <a:defRPr/>
            </a:pPr>
            <a:r>
              <a:rPr lang="en-US" sz="2400" b="1" dirty="0">
                <a:latin typeface="Calibri" panose="020F0502020204030204" pitchFamily="34" charset="0"/>
                <a:cs typeface="Calibri" panose="020F0502020204030204" pitchFamily="34" charset="0"/>
              </a:rPr>
              <a:t>Charges are </a:t>
            </a:r>
            <a:r>
              <a:rPr lang="en-US" sz="2400" b="1" u="sng" dirty="0">
                <a:latin typeface="Calibri" panose="020F0502020204030204" pitchFamily="34" charset="0"/>
                <a:cs typeface="Calibri" panose="020F0502020204030204" pitchFamily="34" charset="0"/>
              </a:rPr>
              <a:t>paid in full</a:t>
            </a:r>
            <a:r>
              <a:rPr lang="en-US" sz="2400" b="1" dirty="0">
                <a:latin typeface="Calibri" panose="020F0502020204030204" pitchFamily="34" charset="0"/>
                <a:cs typeface="Calibri" panose="020F0502020204030204" pitchFamily="34" charset="0"/>
              </a:rPr>
              <a:t> each billing cycle</a:t>
            </a:r>
          </a:p>
        </p:txBody>
      </p:sp>
      <p:sp>
        <p:nvSpPr>
          <p:cNvPr id="6" name="Slide Number Placeholder 5"/>
          <p:cNvSpPr>
            <a:spLocks noGrp="1"/>
          </p:cNvSpPr>
          <p:nvPr>
            <p:ph type="sldNum" sz="quarter" idx="12"/>
          </p:nvPr>
        </p:nvSpPr>
        <p:spPr/>
        <p:txBody>
          <a:bodyPr/>
          <a:lstStyle/>
          <a:p>
            <a:pPr>
              <a:defRPr/>
            </a:pPr>
            <a:fld id="{D42D2ACA-14D4-43AF-BDB7-55D47DA099B9}" type="slidenum">
              <a:rPr lang="en-US"/>
              <a:pPr>
                <a:defRPr/>
              </a:pPr>
              <a:t>9</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wipe(left)">
                                      <p:cBhvr>
                                        <p:cTn id="12" dur="500"/>
                                        <p:tgtEl>
                                          <p:spTgt spid="16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animEffect transition="in" filter="wipe(left)">
                                      <p:cBhvr>
                                        <p:cTn id="17" dur="500"/>
                                        <p:tgtEl>
                                          <p:spTgt spid="1638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7" end="7"/>
                                            </p:txEl>
                                          </p:spTgt>
                                        </p:tgtEl>
                                        <p:attrNameLst>
                                          <p:attrName>style.visibility</p:attrName>
                                        </p:attrNameLst>
                                      </p:cBhvr>
                                      <p:to>
                                        <p:strVal val="visible"/>
                                      </p:to>
                                    </p:set>
                                    <p:animEffect transition="in" filter="wipe(left)">
                                      <p:cBhvr>
                                        <p:cTn id="2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8646</TotalTime>
  <Pages>9</Pages>
  <Words>2344</Words>
  <Application>Microsoft Office PowerPoint</Application>
  <PresentationFormat>Letter Paper (8.5x11 in)</PresentationFormat>
  <Paragraphs>431</Paragraphs>
  <Slides>71</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Arial</vt:lpstr>
      <vt:lpstr>Arial Narrow</vt:lpstr>
      <vt:lpstr>Calibri</vt:lpstr>
      <vt:lpstr>Century Gothic</vt:lpstr>
      <vt:lpstr>Eras Bold ITC</vt:lpstr>
      <vt:lpstr>Monotype Sorts</vt:lpstr>
      <vt:lpstr>Tahoma</vt:lpstr>
      <vt:lpstr>Times New Roman</vt:lpstr>
      <vt:lpstr>Verdana</vt:lpstr>
      <vt:lpstr>Wingdings</vt:lpstr>
      <vt:lpstr>Mesh</vt:lpstr>
      <vt:lpstr>Western Carolina University Purchasing Department    </vt:lpstr>
      <vt:lpstr>YOUR t-CARD STAFF</vt:lpstr>
      <vt:lpstr>A “T-CARD” IS……</vt:lpstr>
      <vt:lpstr>PURPOSE....  </vt:lpstr>
      <vt:lpstr>PURPOSE - Continued…..</vt:lpstr>
      <vt:lpstr>            University Benefits….</vt:lpstr>
      <vt:lpstr>Travel Spend Limits</vt:lpstr>
      <vt:lpstr>Examples of Splitting to avoid P-Card spending limits.</vt:lpstr>
      <vt:lpstr>           University Requirements </vt:lpstr>
      <vt:lpstr>Vendor Benefits &amp; Requirements</vt:lpstr>
      <vt:lpstr>Cardholder Benefits </vt:lpstr>
      <vt:lpstr>Cardholder Requirements        </vt:lpstr>
      <vt:lpstr>Cardholder Requirements - Continued</vt:lpstr>
      <vt:lpstr>Policy and Procedures </vt:lpstr>
      <vt:lpstr>Policy &amp; Procedures – Continued </vt:lpstr>
      <vt:lpstr>Policy &amp; Procedures – Continued</vt:lpstr>
      <vt:lpstr>PowerPoint Presentation</vt:lpstr>
      <vt:lpstr>Paying Registrations </vt:lpstr>
      <vt:lpstr>Paying Registrations Continued..</vt:lpstr>
      <vt:lpstr>UNAUTHORIZED PURCHASES</vt:lpstr>
      <vt:lpstr>                       Audits</vt:lpstr>
      <vt:lpstr>Your Card </vt:lpstr>
      <vt:lpstr>Cardholder Responsibilities &amp; Processing   </vt:lpstr>
      <vt:lpstr>Cardholder Responsibilities &amp; Processing - Continued</vt:lpstr>
      <vt:lpstr>Cardholder Responsibilities &amp; Processing - Continued</vt:lpstr>
      <vt:lpstr>Statements</vt:lpstr>
      <vt:lpstr>                 Documentation  </vt:lpstr>
      <vt:lpstr>     Record Retention  </vt:lpstr>
      <vt:lpstr>PowerPoint Presentation</vt:lpstr>
      <vt:lpstr>Reconciler Responsibilities &amp;  Processing – Continued </vt:lpstr>
      <vt:lpstr>Processes ~ Credit Lines</vt:lpstr>
      <vt:lpstr> Processes ~ FUND Security</vt:lpstr>
      <vt:lpstr>Works Payment Manager</vt:lpstr>
      <vt:lpstr>Works System Features</vt:lpstr>
      <vt:lpstr>Getting Started</vt:lpstr>
      <vt:lpstr>Section 6 – Page 5</vt:lpstr>
      <vt:lpstr>PowerPoint Presentation</vt:lpstr>
      <vt:lpstr>PowerPoint Presentation</vt:lpstr>
      <vt:lpstr>PowerPoint Presentation</vt:lpstr>
      <vt:lpstr>Example of Works Login Screen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Split 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Disputing Transactions</vt:lpstr>
      <vt:lpstr>Monthly Process</vt:lpstr>
      <vt:lpstr>PowerPoint Presentation</vt:lpstr>
      <vt:lpstr>Your Card Has Been Declined </vt:lpstr>
      <vt:lpstr>Suggestions               </vt:lpstr>
      <vt:lpstr>Purchasing Pointers        </vt:lpstr>
      <vt:lpstr>REMEMBER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 PURCHASING CARD</dc:title>
  <dc:subject>Traning Program</dc:subject>
  <dc:creator>COMPAQ DirectPlus Customer</dc:creator>
  <cp:keywords>Purchasing, Card, Bank, Cardholder</cp:keywords>
  <dc:description>2/1/98</dc:description>
  <cp:lastModifiedBy>Tamrick Mull</cp:lastModifiedBy>
  <cp:revision>884</cp:revision>
  <cp:lastPrinted>2019-01-04T15:55:15Z</cp:lastPrinted>
  <dcterms:created xsi:type="dcterms:W3CDTF">1998-02-01T21:05:38Z</dcterms:created>
  <dcterms:modified xsi:type="dcterms:W3CDTF">2020-11-23T21:49:48Z</dcterms:modified>
</cp:coreProperties>
</file>