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0" r:id="rId1"/>
    <p:sldMasterId id="2147483868" r:id="rId2"/>
    <p:sldMasterId id="2147483893" r:id="rId3"/>
    <p:sldMasterId id="2147483905" r:id="rId4"/>
  </p:sldMasterIdLst>
  <p:notesMasterIdLst>
    <p:notesMasterId r:id="rId81"/>
  </p:notesMasterIdLst>
  <p:handoutMasterIdLst>
    <p:handoutMasterId r:id="rId82"/>
  </p:handoutMasterIdLst>
  <p:sldIdLst>
    <p:sldId id="256" r:id="rId5"/>
    <p:sldId id="289" r:id="rId6"/>
    <p:sldId id="379" r:id="rId7"/>
    <p:sldId id="334" r:id="rId8"/>
    <p:sldId id="392" r:id="rId9"/>
    <p:sldId id="303" r:id="rId10"/>
    <p:sldId id="288" r:id="rId11"/>
    <p:sldId id="275" r:id="rId12"/>
    <p:sldId id="415" r:id="rId13"/>
    <p:sldId id="473" r:id="rId14"/>
    <p:sldId id="474" r:id="rId15"/>
    <p:sldId id="465" r:id="rId16"/>
    <p:sldId id="302" r:id="rId17"/>
    <p:sldId id="304" r:id="rId18"/>
    <p:sldId id="305" r:id="rId19"/>
    <p:sldId id="293" r:id="rId20"/>
    <p:sldId id="404" r:id="rId21"/>
    <p:sldId id="405" r:id="rId22"/>
    <p:sldId id="403" r:id="rId23"/>
    <p:sldId id="488" r:id="rId24"/>
    <p:sldId id="307" r:id="rId25"/>
    <p:sldId id="413" r:id="rId26"/>
    <p:sldId id="420" r:id="rId27"/>
    <p:sldId id="414" r:id="rId28"/>
    <p:sldId id="449" r:id="rId29"/>
    <p:sldId id="450" r:id="rId30"/>
    <p:sldId id="390" r:id="rId31"/>
    <p:sldId id="308" r:id="rId32"/>
    <p:sldId id="445" r:id="rId33"/>
    <p:sldId id="341" r:id="rId34"/>
    <p:sldId id="451" r:id="rId35"/>
    <p:sldId id="342" r:id="rId36"/>
    <p:sldId id="274" r:id="rId37"/>
    <p:sldId id="311" r:id="rId38"/>
    <p:sldId id="475" r:id="rId39"/>
    <p:sldId id="356" r:id="rId40"/>
    <p:sldId id="357" r:id="rId41"/>
    <p:sldId id="358" r:id="rId42"/>
    <p:sldId id="360" r:id="rId43"/>
    <p:sldId id="412" r:id="rId44"/>
    <p:sldId id="361" r:id="rId45"/>
    <p:sldId id="378" r:id="rId46"/>
    <p:sldId id="456" r:id="rId47"/>
    <p:sldId id="362" r:id="rId48"/>
    <p:sldId id="458" r:id="rId49"/>
    <p:sldId id="459" r:id="rId50"/>
    <p:sldId id="457" r:id="rId51"/>
    <p:sldId id="363" r:id="rId52"/>
    <p:sldId id="365" r:id="rId53"/>
    <p:sldId id="452" r:id="rId54"/>
    <p:sldId id="427" r:id="rId55"/>
    <p:sldId id="426" r:id="rId56"/>
    <p:sldId id="428" r:id="rId57"/>
    <p:sldId id="460" r:id="rId58"/>
    <p:sldId id="429" r:id="rId59"/>
    <p:sldId id="434" r:id="rId60"/>
    <p:sldId id="435" r:id="rId61"/>
    <p:sldId id="476" r:id="rId62"/>
    <p:sldId id="477" r:id="rId63"/>
    <p:sldId id="463" r:id="rId64"/>
    <p:sldId id="481" r:id="rId65"/>
    <p:sldId id="480" r:id="rId66"/>
    <p:sldId id="483" r:id="rId67"/>
    <p:sldId id="484" r:id="rId68"/>
    <p:sldId id="485" r:id="rId69"/>
    <p:sldId id="486" r:id="rId70"/>
    <p:sldId id="372" r:id="rId71"/>
    <p:sldId id="453" r:id="rId72"/>
    <p:sldId id="400" r:id="rId73"/>
    <p:sldId id="461" r:id="rId74"/>
    <p:sldId id="401" r:id="rId75"/>
    <p:sldId id="411" r:id="rId76"/>
    <p:sldId id="462" r:id="rId77"/>
    <p:sldId id="454" r:id="rId78"/>
    <p:sldId id="455" r:id="rId79"/>
    <p:sldId id="487" r:id="rId8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apital Assets" id="{BDF3B094-A91E-4FF6-88BB-B3E81A8E557D}">
          <p14:sldIdLst>
            <p14:sldId id="256"/>
            <p14:sldId id="289"/>
            <p14:sldId id="379"/>
            <p14:sldId id="334"/>
            <p14:sldId id="392"/>
            <p14:sldId id="303"/>
            <p14:sldId id="288"/>
            <p14:sldId id="275"/>
            <p14:sldId id="415"/>
            <p14:sldId id="473"/>
            <p14:sldId id="474"/>
            <p14:sldId id="465"/>
            <p14:sldId id="302"/>
            <p14:sldId id="304"/>
            <p14:sldId id="305"/>
            <p14:sldId id="293"/>
            <p14:sldId id="404"/>
            <p14:sldId id="405"/>
            <p14:sldId id="403"/>
            <p14:sldId id="488"/>
            <p14:sldId id="307"/>
            <p14:sldId id="413"/>
            <p14:sldId id="420"/>
            <p14:sldId id="414"/>
            <p14:sldId id="449"/>
            <p14:sldId id="450"/>
            <p14:sldId id="390"/>
            <p14:sldId id="308"/>
            <p14:sldId id="445"/>
            <p14:sldId id="341"/>
            <p14:sldId id="451"/>
            <p14:sldId id="342"/>
            <p14:sldId id="274"/>
            <p14:sldId id="311"/>
          </p14:sldIdLst>
        </p14:section>
        <p14:section name="IT Assets" id="{40CB9B99-8E92-46BE-8D02-693DCBE182CD}">
          <p14:sldIdLst>
            <p14:sldId id="475"/>
            <p14:sldId id="356"/>
            <p14:sldId id="357"/>
            <p14:sldId id="358"/>
            <p14:sldId id="360"/>
            <p14:sldId id="412"/>
            <p14:sldId id="361"/>
            <p14:sldId id="378"/>
            <p14:sldId id="456"/>
            <p14:sldId id="362"/>
            <p14:sldId id="458"/>
            <p14:sldId id="459"/>
            <p14:sldId id="457"/>
            <p14:sldId id="363"/>
            <p14:sldId id="365"/>
            <p14:sldId id="452"/>
            <p14:sldId id="427"/>
            <p14:sldId id="426"/>
            <p14:sldId id="428"/>
            <p14:sldId id="460"/>
            <p14:sldId id="429"/>
            <p14:sldId id="434"/>
            <p14:sldId id="435"/>
            <p14:sldId id="476"/>
            <p14:sldId id="477"/>
            <p14:sldId id="463"/>
            <p14:sldId id="481"/>
            <p14:sldId id="480"/>
            <p14:sldId id="483"/>
            <p14:sldId id="484"/>
            <p14:sldId id="485"/>
            <p14:sldId id="486"/>
            <p14:sldId id="372"/>
            <p14:sldId id="453"/>
            <p14:sldId id="400"/>
            <p14:sldId id="461"/>
            <p14:sldId id="401"/>
            <p14:sldId id="411"/>
            <p14:sldId id="462"/>
            <p14:sldId id="454"/>
            <p14:sldId id="455"/>
            <p14:sldId id="48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33CC"/>
    <a:srgbClr val="0000FF"/>
    <a:srgbClr val="53548A"/>
    <a:srgbClr val="002060"/>
    <a:srgbClr val="FFBF09"/>
    <a:srgbClr val="FF0000"/>
    <a:srgbClr val="FF5050"/>
    <a:srgbClr val="CC99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55" autoAdjust="0"/>
    <p:restoredTop sz="96370" autoAdjust="0"/>
  </p:normalViewPr>
  <p:slideViewPr>
    <p:cSldViewPr>
      <p:cViewPr varScale="1">
        <p:scale>
          <a:sx n="104" d="100"/>
          <a:sy n="104" d="100"/>
        </p:scale>
        <p:origin x="1050" y="102"/>
      </p:cViewPr>
      <p:guideLst>
        <p:guide orient="horz" pos="2160"/>
        <p:guide pos="3840"/>
      </p:guideLst>
    </p:cSldViewPr>
  </p:slideViewPr>
  <p:outlineViewPr>
    <p:cViewPr>
      <p:scale>
        <a:sx n="33" d="100"/>
        <a:sy n="33" d="100"/>
      </p:scale>
      <p:origin x="66"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B53B8F-D3FA-4D6D-8ADA-48BD0AE78FF3}" type="doc">
      <dgm:prSet loTypeId="urn:microsoft.com/office/officeart/2005/8/layout/chart3" loCatId="cycle" qsTypeId="urn:microsoft.com/office/officeart/2005/8/quickstyle/simple1" qsCatId="simple" csTypeId="urn:microsoft.com/office/officeart/2005/8/colors/colorful1#1" csCatId="colorful" phldr="1"/>
      <dgm:spPr/>
    </dgm:pt>
    <dgm:pt modelId="{56E217EF-E20B-4F34-B9A1-81D38D6F93F8}">
      <dgm:prSet phldrT="[Text]"/>
      <dgm:spPr>
        <a:solidFill>
          <a:srgbClr val="00823B"/>
        </a:solidFill>
      </dgm:spPr>
      <dgm:t>
        <a:bodyPr/>
        <a:lstStyle/>
        <a:p>
          <a:r>
            <a:rPr lang="en-US" dirty="0"/>
            <a:t>IT Assets</a:t>
          </a:r>
        </a:p>
      </dgm:t>
    </dgm:pt>
    <dgm:pt modelId="{14AA270E-3B9C-4020-9025-5203FF80A514}" type="parTrans" cxnId="{4C0C7783-4DAF-45A6-933A-4642F9770FD6}">
      <dgm:prSet/>
      <dgm:spPr/>
      <dgm:t>
        <a:bodyPr/>
        <a:lstStyle/>
        <a:p>
          <a:endParaRPr lang="en-US"/>
        </a:p>
      </dgm:t>
    </dgm:pt>
    <dgm:pt modelId="{5C9469BC-2B4F-4A43-B177-A2924360B786}" type="sibTrans" cxnId="{4C0C7783-4DAF-45A6-933A-4642F9770FD6}">
      <dgm:prSet/>
      <dgm:spPr/>
      <dgm:t>
        <a:bodyPr/>
        <a:lstStyle/>
        <a:p>
          <a:endParaRPr lang="en-US"/>
        </a:p>
      </dgm:t>
    </dgm:pt>
    <dgm:pt modelId="{FA0D976A-7045-4150-B7F4-BB78076445CE}">
      <dgm:prSet phldrT="[Text]"/>
      <dgm:spPr>
        <a:solidFill>
          <a:srgbClr val="FFC000"/>
        </a:solidFill>
      </dgm:spPr>
      <dgm:t>
        <a:bodyPr/>
        <a:lstStyle/>
        <a:p>
          <a:r>
            <a:rPr lang="en-US" dirty="0"/>
            <a:t>Non- IT Assets</a:t>
          </a:r>
        </a:p>
        <a:p>
          <a:r>
            <a:rPr lang="en-US" dirty="0"/>
            <a:t>(Departments Responsibility)</a:t>
          </a:r>
        </a:p>
      </dgm:t>
    </dgm:pt>
    <dgm:pt modelId="{D42674C3-530F-4C34-B12C-7AFFA64051AE}" type="parTrans" cxnId="{DE2FE71D-8147-44E1-8133-79F8E2639DE5}">
      <dgm:prSet/>
      <dgm:spPr/>
      <dgm:t>
        <a:bodyPr/>
        <a:lstStyle/>
        <a:p>
          <a:endParaRPr lang="en-US"/>
        </a:p>
      </dgm:t>
    </dgm:pt>
    <dgm:pt modelId="{9892D1D5-BD7B-477E-B806-3A1C143458E2}" type="sibTrans" cxnId="{DE2FE71D-8147-44E1-8133-79F8E2639DE5}">
      <dgm:prSet/>
      <dgm:spPr/>
      <dgm:t>
        <a:bodyPr/>
        <a:lstStyle/>
        <a:p>
          <a:endParaRPr lang="en-US"/>
        </a:p>
      </dgm:t>
    </dgm:pt>
    <dgm:pt modelId="{76553F1D-12FB-41BC-89A0-021916BFE473}">
      <dgm:prSet phldrT="[Text]"/>
      <dgm:spPr>
        <a:solidFill>
          <a:srgbClr val="7030A0"/>
        </a:solidFill>
      </dgm:spPr>
      <dgm:t>
        <a:bodyPr/>
        <a:lstStyle/>
        <a:p>
          <a:r>
            <a:rPr lang="en-US" dirty="0"/>
            <a:t>Assets $5000</a:t>
          </a:r>
        </a:p>
        <a:p>
          <a:r>
            <a:rPr lang="en-US" dirty="0"/>
            <a:t>&amp;</a:t>
          </a:r>
        </a:p>
        <a:p>
          <a:r>
            <a:rPr lang="en-US" dirty="0"/>
            <a:t>Above</a:t>
          </a:r>
        </a:p>
      </dgm:t>
    </dgm:pt>
    <dgm:pt modelId="{E8C62D8A-A30D-4ABF-8A19-02B506843666}" type="parTrans" cxnId="{421EC107-8BB6-49BE-BC5A-48B41570AC32}">
      <dgm:prSet/>
      <dgm:spPr/>
      <dgm:t>
        <a:bodyPr/>
        <a:lstStyle/>
        <a:p>
          <a:endParaRPr lang="en-US"/>
        </a:p>
      </dgm:t>
    </dgm:pt>
    <dgm:pt modelId="{A1055102-4E76-49B7-BD03-5DEF24ACBAA4}" type="sibTrans" cxnId="{421EC107-8BB6-49BE-BC5A-48B41570AC32}">
      <dgm:prSet/>
      <dgm:spPr/>
      <dgm:t>
        <a:bodyPr/>
        <a:lstStyle/>
        <a:p>
          <a:endParaRPr lang="en-US"/>
        </a:p>
      </dgm:t>
    </dgm:pt>
    <dgm:pt modelId="{28D40386-E1E9-4E33-9293-ECC19F84410A}" type="pres">
      <dgm:prSet presAssocID="{1BB53B8F-D3FA-4D6D-8ADA-48BD0AE78FF3}" presName="compositeShape" presStyleCnt="0">
        <dgm:presLayoutVars>
          <dgm:chMax val="7"/>
          <dgm:dir/>
          <dgm:resizeHandles val="exact"/>
        </dgm:presLayoutVars>
      </dgm:prSet>
      <dgm:spPr/>
    </dgm:pt>
    <dgm:pt modelId="{C6327E1C-8166-4A53-8143-B24811131A72}" type="pres">
      <dgm:prSet presAssocID="{1BB53B8F-D3FA-4D6D-8ADA-48BD0AE78FF3}" presName="wedge1" presStyleLbl="node1" presStyleIdx="0" presStyleCnt="3" custAng="0" custLinFactNeighborX="-1685" custLinFactNeighborY="42560"/>
      <dgm:spPr/>
    </dgm:pt>
    <dgm:pt modelId="{E6215D77-C22C-4947-87C0-17F8AC121DAC}" type="pres">
      <dgm:prSet presAssocID="{1BB53B8F-D3FA-4D6D-8ADA-48BD0AE78FF3}" presName="wedge1Tx" presStyleLbl="node1" presStyleIdx="0" presStyleCnt="3">
        <dgm:presLayoutVars>
          <dgm:chMax val="0"/>
          <dgm:chPref val="0"/>
          <dgm:bulletEnabled val="1"/>
        </dgm:presLayoutVars>
      </dgm:prSet>
      <dgm:spPr/>
    </dgm:pt>
    <dgm:pt modelId="{0CF9E31C-066C-4A01-B7BF-125F36E0C377}" type="pres">
      <dgm:prSet presAssocID="{1BB53B8F-D3FA-4D6D-8ADA-48BD0AE78FF3}" presName="wedge2" presStyleLbl="node1" presStyleIdx="1" presStyleCnt="3" custLinFactNeighborX="3470" custLinFactNeighborY="39583"/>
      <dgm:spPr/>
    </dgm:pt>
    <dgm:pt modelId="{7449DF76-EB10-4B60-9204-0574ADE3CFBA}" type="pres">
      <dgm:prSet presAssocID="{1BB53B8F-D3FA-4D6D-8ADA-48BD0AE78FF3}" presName="wedge2Tx" presStyleLbl="node1" presStyleIdx="1" presStyleCnt="3">
        <dgm:presLayoutVars>
          <dgm:chMax val="0"/>
          <dgm:chPref val="0"/>
          <dgm:bulletEnabled val="1"/>
        </dgm:presLayoutVars>
      </dgm:prSet>
      <dgm:spPr/>
    </dgm:pt>
    <dgm:pt modelId="{D9781460-F509-4446-8F94-99FE716DAF7E}" type="pres">
      <dgm:prSet presAssocID="{1BB53B8F-D3FA-4D6D-8ADA-48BD0AE78FF3}" presName="wedge3" presStyleLbl="node1" presStyleIdx="2" presStyleCnt="3" custLinFactNeighborX="3470" custLinFactNeighborY="39583"/>
      <dgm:spPr/>
    </dgm:pt>
    <dgm:pt modelId="{E94BEED3-F53A-4063-9784-1F4663D5AE28}" type="pres">
      <dgm:prSet presAssocID="{1BB53B8F-D3FA-4D6D-8ADA-48BD0AE78FF3}" presName="wedge3Tx" presStyleLbl="node1" presStyleIdx="2" presStyleCnt="3">
        <dgm:presLayoutVars>
          <dgm:chMax val="0"/>
          <dgm:chPref val="0"/>
          <dgm:bulletEnabled val="1"/>
        </dgm:presLayoutVars>
      </dgm:prSet>
      <dgm:spPr/>
    </dgm:pt>
  </dgm:ptLst>
  <dgm:cxnLst>
    <dgm:cxn modelId="{421EC107-8BB6-49BE-BC5A-48B41570AC32}" srcId="{1BB53B8F-D3FA-4D6D-8ADA-48BD0AE78FF3}" destId="{76553F1D-12FB-41BC-89A0-021916BFE473}" srcOrd="2" destOrd="0" parTransId="{E8C62D8A-A30D-4ABF-8A19-02B506843666}" sibTransId="{A1055102-4E76-49B7-BD03-5DEF24ACBAA4}"/>
    <dgm:cxn modelId="{12872410-568F-43B6-9F32-8136B6E3B594}" type="presOf" srcId="{76553F1D-12FB-41BC-89A0-021916BFE473}" destId="{D9781460-F509-4446-8F94-99FE716DAF7E}" srcOrd="0" destOrd="0" presId="urn:microsoft.com/office/officeart/2005/8/layout/chart3"/>
    <dgm:cxn modelId="{D38EDB1D-CC11-4A11-BB53-BD53BB632B94}" type="presOf" srcId="{56E217EF-E20B-4F34-B9A1-81D38D6F93F8}" destId="{E6215D77-C22C-4947-87C0-17F8AC121DAC}" srcOrd="1" destOrd="0" presId="urn:microsoft.com/office/officeart/2005/8/layout/chart3"/>
    <dgm:cxn modelId="{DE2FE71D-8147-44E1-8133-79F8E2639DE5}" srcId="{1BB53B8F-D3FA-4D6D-8ADA-48BD0AE78FF3}" destId="{FA0D976A-7045-4150-B7F4-BB78076445CE}" srcOrd="1" destOrd="0" parTransId="{D42674C3-530F-4C34-B12C-7AFFA64051AE}" sibTransId="{9892D1D5-BD7B-477E-B806-3A1C143458E2}"/>
    <dgm:cxn modelId="{543C9535-DD1A-49BE-829D-51AF81DA7D41}" type="presOf" srcId="{56E217EF-E20B-4F34-B9A1-81D38D6F93F8}" destId="{C6327E1C-8166-4A53-8143-B24811131A72}" srcOrd="0" destOrd="0" presId="urn:microsoft.com/office/officeart/2005/8/layout/chart3"/>
    <dgm:cxn modelId="{85F97943-045F-44F1-9B73-542D81EAF179}" type="presOf" srcId="{1BB53B8F-D3FA-4D6D-8ADA-48BD0AE78FF3}" destId="{28D40386-E1E9-4E33-9293-ECC19F84410A}" srcOrd="0" destOrd="0" presId="urn:microsoft.com/office/officeart/2005/8/layout/chart3"/>
    <dgm:cxn modelId="{8DE17E67-1C0C-4EE0-B671-A0E1824F3057}" type="presOf" srcId="{FA0D976A-7045-4150-B7F4-BB78076445CE}" destId="{7449DF76-EB10-4B60-9204-0574ADE3CFBA}" srcOrd="1" destOrd="0" presId="urn:microsoft.com/office/officeart/2005/8/layout/chart3"/>
    <dgm:cxn modelId="{57523C59-8B18-404E-B356-3ADD128F632C}" type="presOf" srcId="{76553F1D-12FB-41BC-89A0-021916BFE473}" destId="{E94BEED3-F53A-4063-9784-1F4663D5AE28}" srcOrd="1" destOrd="0" presId="urn:microsoft.com/office/officeart/2005/8/layout/chart3"/>
    <dgm:cxn modelId="{4C0C7783-4DAF-45A6-933A-4642F9770FD6}" srcId="{1BB53B8F-D3FA-4D6D-8ADA-48BD0AE78FF3}" destId="{56E217EF-E20B-4F34-B9A1-81D38D6F93F8}" srcOrd="0" destOrd="0" parTransId="{14AA270E-3B9C-4020-9025-5203FF80A514}" sibTransId="{5C9469BC-2B4F-4A43-B177-A2924360B786}"/>
    <dgm:cxn modelId="{115000B3-C456-4A6D-B7CA-FD7159F6A391}" type="presOf" srcId="{FA0D976A-7045-4150-B7F4-BB78076445CE}" destId="{0CF9E31C-066C-4A01-B7BF-125F36E0C377}" srcOrd="0" destOrd="0" presId="urn:microsoft.com/office/officeart/2005/8/layout/chart3"/>
    <dgm:cxn modelId="{8BD022E6-5A34-4AFC-9DCD-127B7BCA2301}" type="presParOf" srcId="{28D40386-E1E9-4E33-9293-ECC19F84410A}" destId="{C6327E1C-8166-4A53-8143-B24811131A72}" srcOrd="0" destOrd="0" presId="urn:microsoft.com/office/officeart/2005/8/layout/chart3"/>
    <dgm:cxn modelId="{7112A523-40C7-4D41-8A54-9C638F254B42}" type="presParOf" srcId="{28D40386-E1E9-4E33-9293-ECC19F84410A}" destId="{E6215D77-C22C-4947-87C0-17F8AC121DAC}" srcOrd="1" destOrd="0" presId="urn:microsoft.com/office/officeart/2005/8/layout/chart3"/>
    <dgm:cxn modelId="{9DC7CDF3-75CA-4303-83D2-3BC952CA6EBA}" type="presParOf" srcId="{28D40386-E1E9-4E33-9293-ECC19F84410A}" destId="{0CF9E31C-066C-4A01-B7BF-125F36E0C377}" srcOrd="2" destOrd="0" presId="urn:microsoft.com/office/officeart/2005/8/layout/chart3"/>
    <dgm:cxn modelId="{15A5C3DB-077B-4474-A59B-A4367B56D489}" type="presParOf" srcId="{28D40386-E1E9-4E33-9293-ECC19F84410A}" destId="{7449DF76-EB10-4B60-9204-0574ADE3CFBA}" srcOrd="3" destOrd="0" presId="urn:microsoft.com/office/officeart/2005/8/layout/chart3"/>
    <dgm:cxn modelId="{8639EDB3-8866-493F-837B-47497C9E5BDB}" type="presParOf" srcId="{28D40386-E1E9-4E33-9293-ECC19F84410A}" destId="{D9781460-F509-4446-8F94-99FE716DAF7E}" srcOrd="4" destOrd="0" presId="urn:microsoft.com/office/officeart/2005/8/layout/chart3"/>
    <dgm:cxn modelId="{09860664-FFFF-4B56-8C11-BB0A76AEDF9A}" type="presParOf" srcId="{28D40386-E1E9-4E33-9293-ECC19F84410A}" destId="{E94BEED3-F53A-4063-9784-1F4663D5AE28}"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746ABF-E8B9-4A80-B4F3-B1D1674092A2}" type="doc">
      <dgm:prSet loTypeId="urn:microsoft.com/office/officeart/2005/8/layout/cycle2" loCatId="cycle" qsTypeId="urn:microsoft.com/office/officeart/2005/8/quickstyle/simple1" qsCatId="simple" csTypeId="urn:microsoft.com/office/officeart/2005/8/colors/colorful1#2" csCatId="colorful" phldr="1"/>
      <dgm:spPr/>
      <dgm:t>
        <a:bodyPr/>
        <a:lstStyle/>
        <a:p>
          <a:endParaRPr lang="en-US"/>
        </a:p>
      </dgm:t>
    </dgm:pt>
    <dgm:pt modelId="{3391CFC4-C04E-4A56-8BD5-0853381180EB}">
      <dgm:prSet phldrT="[Text]"/>
      <dgm:spPr/>
      <dgm:t>
        <a:bodyPr/>
        <a:lstStyle/>
        <a:p>
          <a:r>
            <a:rPr lang="en-US" dirty="0"/>
            <a:t>Acquire</a:t>
          </a:r>
        </a:p>
        <a:p>
          <a:r>
            <a:rPr lang="en-US" dirty="0"/>
            <a:t>Assets</a:t>
          </a:r>
        </a:p>
      </dgm:t>
    </dgm:pt>
    <dgm:pt modelId="{CC2909C7-7FA5-4B97-B3A9-4371658B196D}" type="parTrans" cxnId="{DB677B8E-2607-4D96-9382-7609965DD64A}">
      <dgm:prSet/>
      <dgm:spPr/>
      <dgm:t>
        <a:bodyPr/>
        <a:lstStyle/>
        <a:p>
          <a:endParaRPr lang="en-US"/>
        </a:p>
      </dgm:t>
    </dgm:pt>
    <dgm:pt modelId="{C249EFB0-4665-4144-A56B-8CEF1AF7A1D4}" type="sibTrans" cxnId="{DB677B8E-2607-4D96-9382-7609965DD64A}">
      <dgm:prSet/>
      <dgm:spPr/>
      <dgm:t>
        <a:bodyPr/>
        <a:lstStyle/>
        <a:p>
          <a:endParaRPr lang="en-US"/>
        </a:p>
      </dgm:t>
    </dgm:pt>
    <dgm:pt modelId="{12736706-70FA-4969-B8B3-5B702127A6B7}">
      <dgm:prSet phldrT="[Text]"/>
      <dgm:spPr/>
      <dgm:t>
        <a:bodyPr/>
        <a:lstStyle/>
        <a:p>
          <a:r>
            <a:rPr lang="en-US" dirty="0"/>
            <a:t>Deploy</a:t>
          </a:r>
        </a:p>
        <a:p>
          <a:r>
            <a:rPr lang="en-US" dirty="0"/>
            <a:t>Assets</a:t>
          </a:r>
        </a:p>
      </dgm:t>
    </dgm:pt>
    <dgm:pt modelId="{9F7B4A89-242E-4A87-BE9B-B6362E835C02}" type="parTrans" cxnId="{84E34D18-4DDE-44DB-841D-8842F1BB7B31}">
      <dgm:prSet/>
      <dgm:spPr/>
      <dgm:t>
        <a:bodyPr/>
        <a:lstStyle/>
        <a:p>
          <a:endParaRPr lang="en-US"/>
        </a:p>
      </dgm:t>
    </dgm:pt>
    <dgm:pt modelId="{8E4F0F1D-0B92-489C-A630-56485FBE6FC0}" type="sibTrans" cxnId="{84E34D18-4DDE-44DB-841D-8842F1BB7B31}">
      <dgm:prSet/>
      <dgm:spPr/>
      <dgm:t>
        <a:bodyPr/>
        <a:lstStyle/>
        <a:p>
          <a:endParaRPr lang="en-US"/>
        </a:p>
      </dgm:t>
    </dgm:pt>
    <dgm:pt modelId="{5DCC7761-AD31-4BD1-9B5E-1AFB007B395A}">
      <dgm:prSet phldrT="[Text]"/>
      <dgm:spPr/>
      <dgm:t>
        <a:bodyPr/>
        <a:lstStyle/>
        <a:p>
          <a:r>
            <a:rPr lang="en-US" dirty="0"/>
            <a:t>Manage Assets</a:t>
          </a:r>
        </a:p>
      </dgm:t>
    </dgm:pt>
    <dgm:pt modelId="{6427D92F-48C4-4EDC-8E84-1C50AC48AF34}" type="parTrans" cxnId="{CA029436-6E27-4B2E-A3A7-CBFD0A6CE099}">
      <dgm:prSet/>
      <dgm:spPr/>
      <dgm:t>
        <a:bodyPr/>
        <a:lstStyle/>
        <a:p>
          <a:endParaRPr lang="en-US"/>
        </a:p>
      </dgm:t>
    </dgm:pt>
    <dgm:pt modelId="{156C84E0-154E-4880-A5A7-60F662A2E92F}" type="sibTrans" cxnId="{CA029436-6E27-4B2E-A3A7-CBFD0A6CE099}">
      <dgm:prSet/>
      <dgm:spPr/>
      <dgm:t>
        <a:bodyPr/>
        <a:lstStyle/>
        <a:p>
          <a:endParaRPr lang="en-US"/>
        </a:p>
      </dgm:t>
    </dgm:pt>
    <dgm:pt modelId="{9E43AABB-292A-4F77-81AD-17E3E1203678}">
      <dgm:prSet phldrT="[Text]"/>
      <dgm:spPr/>
      <dgm:t>
        <a:bodyPr/>
        <a:lstStyle/>
        <a:p>
          <a:r>
            <a:rPr lang="en-US" dirty="0"/>
            <a:t>Retire</a:t>
          </a:r>
        </a:p>
        <a:p>
          <a:r>
            <a:rPr lang="en-US" dirty="0"/>
            <a:t>Assets</a:t>
          </a:r>
        </a:p>
      </dgm:t>
    </dgm:pt>
    <dgm:pt modelId="{547078DF-8926-4067-A938-8ADC110366BE}" type="parTrans" cxnId="{9883C78A-7BCB-4D20-AC4D-745350C88211}">
      <dgm:prSet/>
      <dgm:spPr/>
      <dgm:t>
        <a:bodyPr/>
        <a:lstStyle/>
        <a:p>
          <a:endParaRPr lang="en-US"/>
        </a:p>
      </dgm:t>
    </dgm:pt>
    <dgm:pt modelId="{F6B5196A-58B9-4CB9-B26D-D692600D451F}" type="sibTrans" cxnId="{9883C78A-7BCB-4D20-AC4D-745350C88211}">
      <dgm:prSet/>
      <dgm:spPr/>
      <dgm:t>
        <a:bodyPr/>
        <a:lstStyle/>
        <a:p>
          <a:endParaRPr lang="en-US"/>
        </a:p>
      </dgm:t>
    </dgm:pt>
    <dgm:pt modelId="{C2C23815-0D00-4DED-9D5E-ACCE01495AB8}">
      <dgm:prSet phldrT="[Text]"/>
      <dgm:spPr/>
      <dgm:t>
        <a:bodyPr/>
        <a:lstStyle/>
        <a:p>
          <a:r>
            <a:rPr lang="en-US" dirty="0"/>
            <a:t>Plan Assets</a:t>
          </a:r>
        </a:p>
      </dgm:t>
    </dgm:pt>
    <dgm:pt modelId="{6B7FEA0C-A207-48EA-A7EF-E2AD72F0BF39}" type="parTrans" cxnId="{F133D98E-94C9-429E-8B02-4EC42079DC04}">
      <dgm:prSet/>
      <dgm:spPr/>
      <dgm:t>
        <a:bodyPr/>
        <a:lstStyle/>
        <a:p>
          <a:endParaRPr lang="en-US"/>
        </a:p>
      </dgm:t>
    </dgm:pt>
    <dgm:pt modelId="{ACECDB8D-0B38-4C60-91F2-434DBF340A89}" type="sibTrans" cxnId="{F133D98E-94C9-429E-8B02-4EC42079DC04}">
      <dgm:prSet/>
      <dgm:spPr/>
      <dgm:t>
        <a:bodyPr/>
        <a:lstStyle/>
        <a:p>
          <a:endParaRPr lang="en-US"/>
        </a:p>
      </dgm:t>
    </dgm:pt>
    <dgm:pt modelId="{2857C316-B916-4917-83B7-1B011E2406E9}" type="pres">
      <dgm:prSet presAssocID="{23746ABF-E8B9-4A80-B4F3-B1D1674092A2}" presName="cycle" presStyleCnt="0">
        <dgm:presLayoutVars>
          <dgm:dir/>
          <dgm:resizeHandles val="exact"/>
        </dgm:presLayoutVars>
      </dgm:prSet>
      <dgm:spPr/>
    </dgm:pt>
    <dgm:pt modelId="{C2E9A058-D559-4906-9249-C8B277122382}" type="pres">
      <dgm:prSet presAssocID="{3391CFC4-C04E-4A56-8BD5-0853381180EB}" presName="node" presStyleLbl="node1" presStyleIdx="0" presStyleCnt="5">
        <dgm:presLayoutVars>
          <dgm:bulletEnabled val="1"/>
        </dgm:presLayoutVars>
      </dgm:prSet>
      <dgm:spPr/>
    </dgm:pt>
    <dgm:pt modelId="{142B01EB-2299-4FAD-AEE9-BF4DB9CE12FD}" type="pres">
      <dgm:prSet presAssocID="{C249EFB0-4665-4144-A56B-8CEF1AF7A1D4}" presName="sibTrans" presStyleLbl="sibTrans2D1" presStyleIdx="0" presStyleCnt="5"/>
      <dgm:spPr/>
    </dgm:pt>
    <dgm:pt modelId="{4A472CEE-53CF-4708-A3F0-1994F4D96EF1}" type="pres">
      <dgm:prSet presAssocID="{C249EFB0-4665-4144-A56B-8CEF1AF7A1D4}" presName="connectorText" presStyleLbl="sibTrans2D1" presStyleIdx="0" presStyleCnt="5"/>
      <dgm:spPr/>
    </dgm:pt>
    <dgm:pt modelId="{1EFF9DE3-C855-4589-A811-9966FB92986D}" type="pres">
      <dgm:prSet presAssocID="{12736706-70FA-4969-B8B3-5B702127A6B7}" presName="node" presStyleLbl="node1" presStyleIdx="1" presStyleCnt="5">
        <dgm:presLayoutVars>
          <dgm:bulletEnabled val="1"/>
        </dgm:presLayoutVars>
      </dgm:prSet>
      <dgm:spPr/>
    </dgm:pt>
    <dgm:pt modelId="{B732B873-090E-4C46-AE80-417790F0D389}" type="pres">
      <dgm:prSet presAssocID="{8E4F0F1D-0B92-489C-A630-56485FBE6FC0}" presName="sibTrans" presStyleLbl="sibTrans2D1" presStyleIdx="1" presStyleCnt="5"/>
      <dgm:spPr/>
    </dgm:pt>
    <dgm:pt modelId="{151FA4E4-A1B0-48D9-ABD8-66927A6D597C}" type="pres">
      <dgm:prSet presAssocID="{8E4F0F1D-0B92-489C-A630-56485FBE6FC0}" presName="connectorText" presStyleLbl="sibTrans2D1" presStyleIdx="1" presStyleCnt="5"/>
      <dgm:spPr/>
    </dgm:pt>
    <dgm:pt modelId="{E526C120-0325-49E4-88B9-7C8EFFAA26F2}" type="pres">
      <dgm:prSet presAssocID="{5DCC7761-AD31-4BD1-9B5E-1AFB007B395A}" presName="node" presStyleLbl="node1" presStyleIdx="2" presStyleCnt="5">
        <dgm:presLayoutVars>
          <dgm:bulletEnabled val="1"/>
        </dgm:presLayoutVars>
      </dgm:prSet>
      <dgm:spPr/>
    </dgm:pt>
    <dgm:pt modelId="{FB5D318B-5F83-436D-8419-972FB0666AF0}" type="pres">
      <dgm:prSet presAssocID="{156C84E0-154E-4880-A5A7-60F662A2E92F}" presName="sibTrans" presStyleLbl="sibTrans2D1" presStyleIdx="2" presStyleCnt="5"/>
      <dgm:spPr/>
    </dgm:pt>
    <dgm:pt modelId="{B71DFBC0-9209-4024-A052-A903C7046E69}" type="pres">
      <dgm:prSet presAssocID="{156C84E0-154E-4880-A5A7-60F662A2E92F}" presName="connectorText" presStyleLbl="sibTrans2D1" presStyleIdx="2" presStyleCnt="5"/>
      <dgm:spPr/>
    </dgm:pt>
    <dgm:pt modelId="{AFE6D3BF-D177-4464-8BCF-F1B8938A46D7}" type="pres">
      <dgm:prSet presAssocID="{9E43AABB-292A-4F77-81AD-17E3E1203678}" presName="node" presStyleLbl="node1" presStyleIdx="3" presStyleCnt="5">
        <dgm:presLayoutVars>
          <dgm:bulletEnabled val="1"/>
        </dgm:presLayoutVars>
      </dgm:prSet>
      <dgm:spPr/>
    </dgm:pt>
    <dgm:pt modelId="{290DFA34-43AC-40C5-877C-220BBF6C08FA}" type="pres">
      <dgm:prSet presAssocID="{F6B5196A-58B9-4CB9-B26D-D692600D451F}" presName="sibTrans" presStyleLbl="sibTrans2D1" presStyleIdx="3" presStyleCnt="5"/>
      <dgm:spPr/>
    </dgm:pt>
    <dgm:pt modelId="{BCC8AEAB-99FD-48FD-A3A0-590EB06876F0}" type="pres">
      <dgm:prSet presAssocID="{F6B5196A-58B9-4CB9-B26D-D692600D451F}" presName="connectorText" presStyleLbl="sibTrans2D1" presStyleIdx="3" presStyleCnt="5"/>
      <dgm:spPr/>
    </dgm:pt>
    <dgm:pt modelId="{FF35BA91-BB60-40AE-B1A2-C3160CD93707}" type="pres">
      <dgm:prSet presAssocID="{C2C23815-0D00-4DED-9D5E-ACCE01495AB8}" presName="node" presStyleLbl="node1" presStyleIdx="4" presStyleCnt="5">
        <dgm:presLayoutVars>
          <dgm:bulletEnabled val="1"/>
        </dgm:presLayoutVars>
      </dgm:prSet>
      <dgm:spPr/>
    </dgm:pt>
    <dgm:pt modelId="{105D3FA1-300C-4387-BE89-4A8E8445DF96}" type="pres">
      <dgm:prSet presAssocID="{ACECDB8D-0B38-4C60-91F2-434DBF340A89}" presName="sibTrans" presStyleLbl="sibTrans2D1" presStyleIdx="4" presStyleCnt="5"/>
      <dgm:spPr/>
    </dgm:pt>
    <dgm:pt modelId="{CA955D5B-D338-42F3-A5AB-951B5050BD74}" type="pres">
      <dgm:prSet presAssocID="{ACECDB8D-0B38-4C60-91F2-434DBF340A89}" presName="connectorText" presStyleLbl="sibTrans2D1" presStyleIdx="4" presStyleCnt="5"/>
      <dgm:spPr/>
    </dgm:pt>
  </dgm:ptLst>
  <dgm:cxnLst>
    <dgm:cxn modelId="{84E34D18-4DDE-44DB-841D-8842F1BB7B31}" srcId="{23746ABF-E8B9-4A80-B4F3-B1D1674092A2}" destId="{12736706-70FA-4969-B8B3-5B702127A6B7}" srcOrd="1" destOrd="0" parTransId="{9F7B4A89-242E-4A87-BE9B-B6362E835C02}" sibTransId="{8E4F0F1D-0B92-489C-A630-56485FBE6FC0}"/>
    <dgm:cxn modelId="{197CFA24-F68C-4225-B48D-00E1ED25B8A5}" type="presOf" srcId="{12736706-70FA-4969-B8B3-5B702127A6B7}" destId="{1EFF9DE3-C855-4589-A811-9966FB92986D}" srcOrd="0" destOrd="0" presId="urn:microsoft.com/office/officeart/2005/8/layout/cycle2"/>
    <dgm:cxn modelId="{B41A1729-319C-4D0C-97A1-64A0CF028A4C}" type="presOf" srcId="{8E4F0F1D-0B92-489C-A630-56485FBE6FC0}" destId="{B732B873-090E-4C46-AE80-417790F0D389}" srcOrd="0" destOrd="0" presId="urn:microsoft.com/office/officeart/2005/8/layout/cycle2"/>
    <dgm:cxn modelId="{4758A633-2E42-49C7-A105-0B6CE95E7DA4}" type="presOf" srcId="{5DCC7761-AD31-4BD1-9B5E-1AFB007B395A}" destId="{E526C120-0325-49E4-88B9-7C8EFFAA26F2}" srcOrd="0" destOrd="0" presId="urn:microsoft.com/office/officeart/2005/8/layout/cycle2"/>
    <dgm:cxn modelId="{CA029436-6E27-4B2E-A3A7-CBFD0A6CE099}" srcId="{23746ABF-E8B9-4A80-B4F3-B1D1674092A2}" destId="{5DCC7761-AD31-4BD1-9B5E-1AFB007B395A}" srcOrd="2" destOrd="0" parTransId="{6427D92F-48C4-4EDC-8E84-1C50AC48AF34}" sibTransId="{156C84E0-154E-4880-A5A7-60F662A2E92F}"/>
    <dgm:cxn modelId="{04DF4C3B-300B-413A-8178-50E2BE650DA7}" type="presOf" srcId="{ACECDB8D-0B38-4C60-91F2-434DBF340A89}" destId="{105D3FA1-300C-4387-BE89-4A8E8445DF96}" srcOrd="0" destOrd="0" presId="urn:microsoft.com/office/officeart/2005/8/layout/cycle2"/>
    <dgm:cxn modelId="{A9D08560-4719-43B7-924F-1756BA8278E8}" type="presOf" srcId="{F6B5196A-58B9-4CB9-B26D-D692600D451F}" destId="{BCC8AEAB-99FD-48FD-A3A0-590EB06876F0}" srcOrd="1" destOrd="0" presId="urn:microsoft.com/office/officeart/2005/8/layout/cycle2"/>
    <dgm:cxn modelId="{4D49906A-0982-4971-A6C8-43B6593BCDD8}" type="presOf" srcId="{156C84E0-154E-4880-A5A7-60F662A2E92F}" destId="{FB5D318B-5F83-436D-8419-972FB0666AF0}" srcOrd="0" destOrd="0" presId="urn:microsoft.com/office/officeart/2005/8/layout/cycle2"/>
    <dgm:cxn modelId="{1028774D-12E7-4336-9FDE-4EF7926F98FA}" type="presOf" srcId="{F6B5196A-58B9-4CB9-B26D-D692600D451F}" destId="{290DFA34-43AC-40C5-877C-220BBF6C08FA}" srcOrd="0" destOrd="0" presId="urn:microsoft.com/office/officeart/2005/8/layout/cycle2"/>
    <dgm:cxn modelId="{CAF28D58-7DCB-4683-9011-3865ECE56918}" type="presOf" srcId="{C249EFB0-4665-4144-A56B-8CEF1AF7A1D4}" destId="{4A472CEE-53CF-4708-A3F0-1994F4D96EF1}" srcOrd="1" destOrd="0" presId="urn:microsoft.com/office/officeart/2005/8/layout/cycle2"/>
    <dgm:cxn modelId="{2E873185-6B83-4F93-9637-9D3BED63945E}" type="presOf" srcId="{9E43AABB-292A-4F77-81AD-17E3E1203678}" destId="{AFE6D3BF-D177-4464-8BCF-F1B8938A46D7}" srcOrd="0" destOrd="0" presId="urn:microsoft.com/office/officeart/2005/8/layout/cycle2"/>
    <dgm:cxn modelId="{9883C78A-7BCB-4D20-AC4D-745350C88211}" srcId="{23746ABF-E8B9-4A80-B4F3-B1D1674092A2}" destId="{9E43AABB-292A-4F77-81AD-17E3E1203678}" srcOrd="3" destOrd="0" parTransId="{547078DF-8926-4067-A938-8ADC110366BE}" sibTransId="{F6B5196A-58B9-4CB9-B26D-D692600D451F}"/>
    <dgm:cxn modelId="{DB677B8E-2607-4D96-9382-7609965DD64A}" srcId="{23746ABF-E8B9-4A80-B4F3-B1D1674092A2}" destId="{3391CFC4-C04E-4A56-8BD5-0853381180EB}" srcOrd="0" destOrd="0" parTransId="{CC2909C7-7FA5-4B97-B3A9-4371658B196D}" sibTransId="{C249EFB0-4665-4144-A56B-8CEF1AF7A1D4}"/>
    <dgm:cxn modelId="{F133D98E-94C9-429E-8B02-4EC42079DC04}" srcId="{23746ABF-E8B9-4A80-B4F3-B1D1674092A2}" destId="{C2C23815-0D00-4DED-9D5E-ACCE01495AB8}" srcOrd="4" destOrd="0" parTransId="{6B7FEA0C-A207-48EA-A7EF-E2AD72F0BF39}" sibTransId="{ACECDB8D-0B38-4C60-91F2-434DBF340A89}"/>
    <dgm:cxn modelId="{34F31294-A1D1-4004-845C-430E03049142}" type="presOf" srcId="{23746ABF-E8B9-4A80-B4F3-B1D1674092A2}" destId="{2857C316-B916-4917-83B7-1B011E2406E9}" srcOrd="0" destOrd="0" presId="urn:microsoft.com/office/officeart/2005/8/layout/cycle2"/>
    <dgm:cxn modelId="{42E44CAC-568D-4E76-9250-14C714F652DA}" type="presOf" srcId="{8E4F0F1D-0B92-489C-A630-56485FBE6FC0}" destId="{151FA4E4-A1B0-48D9-ABD8-66927A6D597C}" srcOrd="1" destOrd="0" presId="urn:microsoft.com/office/officeart/2005/8/layout/cycle2"/>
    <dgm:cxn modelId="{F74F8DB1-1EB4-457A-A14F-08B642A64303}" type="presOf" srcId="{156C84E0-154E-4880-A5A7-60F662A2E92F}" destId="{B71DFBC0-9209-4024-A052-A903C7046E69}" srcOrd="1" destOrd="0" presId="urn:microsoft.com/office/officeart/2005/8/layout/cycle2"/>
    <dgm:cxn modelId="{6C05C2C1-933C-4BC1-9104-94D9A1EE9391}" type="presOf" srcId="{C249EFB0-4665-4144-A56B-8CEF1AF7A1D4}" destId="{142B01EB-2299-4FAD-AEE9-BF4DB9CE12FD}" srcOrd="0" destOrd="0" presId="urn:microsoft.com/office/officeart/2005/8/layout/cycle2"/>
    <dgm:cxn modelId="{1B0B28C6-2F53-400E-A369-3E69BF6C9447}" type="presOf" srcId="{C2C23815-0D00-4DED-9D5E-ACCE01495AB8}" destId="{FF35BA91-BB60-40AE-B1A2-C3160CD93707}" srcOrd="0" destOrd="0" presId="urn:microsoft.com/office/officeart/2005/8/layout/cycle2"/>
    <dgm:cxn modelId="{0D7370F8-6844-416D-B843-2710FD752DB4}" type="presOf" srcId="{ACECDB8D-0B38-4C60-91F2-434DBF340A89}" destId="{CA955D5B-D338-42F3-A5AB-951B5050BD74}" srcOrd="1" destOrd="0" presId="urn:microsoft.com/office/officeart/2005/8/layout/cycle2"/>
    <dgm:cxn modelId="{A5228BFC-78AA-422A-982B-9076147065C5}" type="presOf" srcId="{3391CFC4-C04E-4A56-8BD5-0853381180EB}" destId="{C2E9A058-D559-4906-9249-C8B277122382}" srcOrd="0" destOrd="0" presId="urn:microsoft.com/office/officeart/2005/8/layout/cycle2"/>
    <dgm:cxn modelId="{366C903E-BE51-4049-8E76-991E39B2BF3F}" type="presParOf" srcId="{2857C316-B916-4917-83B7-1B011E2406E9}" destId="{C2E9A058-D559-4906-9249-C8B277122382}" srcOrd="0" destOrd="0" presId="urn:microsoft.com/office/officeart/2005/8/layout/cycle2"/>
    <dgm:cxn modelId="{40319194-956D-4E75-9255-C666A7F2BE48}" type="presParOf" srcId="{2857C316-B916-4917-83B7-1B011E2406E9}" destId="{142B01EB-2299-4FAD-AEE9-BF4DB9CE12FD}" srcOrd="1" destOrd="0" presId="urn:microsoft.com/office/officeart/2005/8/layout/cycle2"/>
    <dgm:cxn modelId="{9A70EF29-F1F5-47A7-9612-4772C3E2EC22}" type="presParOf" srcId="{142B01EB-2299-4FAD-AEE9-BF4DB9CE12FD}" destId="{4A472CEE-53CF-4708-A3F0-1994F4D96EF1}" srcOrd="0" destOrd="0" presId="urn:microsoft.com/office/officeart/2005/8/layout/cycle2"/>
    <dgm:cxn modelId="{185B237B-FCEE-4DFC-8CDD-3ED42DEB7259}" type="presParOf" srcId="{2857C316-B916-4917-83B7-1B011E2406E9}" destId="{1EFF9DE3-C855-4589-A811-9966FB92986D}" srcOrd="2" destOrd="0" presId="urn:microsoft.com/office/officeart/2005/8/layout/cycle2"/>
    <dgm:cxn modelId="{47105335-73DA-487A-8546-57CBDDAFCD33}" type="presParOf" srcId="{2857C316-B916-4917-83B7-1B011E2406E9}" destId="{B732B873-090E-4C46-AE80-417790F0D389}" srcOrd="3" destOrd="0" presId="urn:microsoft.com/office/officeart/2005/8/layout/cycle2"/>
    <dgm:cxn modelId="{BD5BAC51-F29D-4A8A-8D0F-1602FDD34109}" type="presParOf" srcId="{B732B873-090E-4C46-AE80-417790F0D389}" destId="{151FA4E4-A1B0-48D9-ABD8-66927A6D597C}" srcOrd="0" destOrd="0" presId="urn:microsoft.com/office/officeart/2005/8/layout/cycle2"/>
    <dgm:cxn modelId="{4BB21248-CBAF-4546-8702-3E11F74AAB8B}" type="presParOf" srcId="{2857C316-B916-4917-83B7-1B011E2406E9}" destId="{E526C120-0325-49E4-88B9-7C8EFFAA26F2}" srcOrd="4" destOrd="0" presId="urn:microsoft.com/office/officeart/2005/8/layout/cycle2"/>
    <dgm:cxn modelId="{89CC8C82-4B30-4AED-ABF4-7D161D9E83F5}" type="presParOf" srcId="{2857C316-B916-4917-83B7-1B011E2406E9}" destId="{FB5D318B-5F83-436D-8419-972FB0666AF0}" srcOrd="5" destOrd="0" presId="urn:microsoft.com/office/officeart/2005/8/layout/cycle2"/>
    <dgm:cxn modelId="{E66A5553-BA2F-4FF2-8D20-0D80494C377B}" type="presParOf" srcId="{FB5D318B-5F83-436D-8419-972FB0666AF0}" destId="{B71DFBC0-9209-4024-A052-A903C7046E69}" srcOrd="0" destOrd="0" presId="urn:microsoft.com/office/officeart/2005/8/layout/cycle2"/>
    <dgm:cxn modelId="{66809CF9-2891-40B0-BCEB-F022B2F19A2D}" type="presParOf" srcId="{2857C316-B916-4917-83B7-1B011E2406E9}" destId="{AFE6D3BF-D177-4464-8BCF-F1B8938A46D7}" srcOrd="6" destOrd="0" presId="urn:microsoft.com/office/officeart/2005/8/layout/cycle2"/>
    <dgm:cxn modelId="{9A00C8C7-D68B-465B-BFBB-CB56A6E8DACD}" type="presParOf" srcId="{2857C316-B916-4917-83B7-1B011E2406E9}" destId="{290DFA34-43AC-40C5-877C-220BBF6C08FA}" srcOrd="7" destOrd="0" presId="urn:microsoft.com/office/officeart/2005/8/layout/cycle2"/>
    <dgm:cxn modelId="{9F7F2A29-B6F3-4963-BFD5-7CC6E7FAD09B}" type="presParOf" srcId="{290DFA34-43AC-40C5-877C-220BBF6C08FA}" destId="{BCC8AEAB-99FD-48FD-A3A0-590EB06876F0}" srcOrd="0" destOrd="0" presId="urn:microsoft.com/office/officeart/2005/8/layout/cycle2"/>
    <dgm:cxn modelId="{46CAC863-0F3D-4D34-B368-B5D03F1293E5}" type="presParOf" srcId="{2857C316-B916-4917-83B7-1B011E2406E9}" destId="{FF35BA91-BB60-40AE-B1A2-C3160CD93707}" srcOrd="8" destOrd="0" presId="urn:microsoft.com/office/officeart/2005/8/layout/cycle2"/>
    <dgm:cxn modelId="{C09E5D08-321D-4081-852F-F17B8FCB6C33}" type="presParOf" srcId="{2857C316-B916-4917-83B7-1B011E2406E9}" destId="{105D3FA1-300C-4387-BE89-4A8E8445DF96}" srcOrd="9" destOrd="0" presId="urn:microsoft.com/office/officeart/2005/8/layout/cycle2"/>
    <dgm:cxn modelId="{6B6E5B37-73C7-41ED-9F53-DBF630542FC0}" type="presParOf" srcId="{105D3FA1-300C-4387-BE89-4A8E8445DF96}" destId="{CA955D5B-D338-42F3-A5AB-951B5050BD7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27E1C-8166-4A53-8143-B24811131A72}">
      <dsp:nvSpPr>
        <dsp:cNvPr id="0" name=""/>
        <dsp:cNvSpPr/>
      </dsp:nvSpPr>
      <dsp:spPr>
        <a:xfrm>
          <a:off x="1371583" y="1727216"/>
          <a:ext cx="3413760" cy="3413760"/>
        </a:xfrm>
        <a:prstGeom prst="pie">
          <a:avLst>
            <a:gd name="adj1" fmla="val 16200000"/>
            <a:gd name="adj2" fmla="val 1800000"/>
          </a:avLst>
        </a:prstGeom>
        <a:solidFill>
          <a:srgbClr val="00823B"/>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IT Assets</a:t>
          </a:r>
        </a:p>
      </dsp:txBody>
      <dsp:txXfrm>
        <a:off x="3227612" y="2357136"/>
        <a:ext cx="1158240" cy="1137920"/>
      </dsp:txXfrm>
    </dsp:sp>
    <dsp:sp modelId="{0CF9E31C-066C-4A01-B7BF-125F36E0C377}">
      <dsp:nvSpPr>
        <dsp:cNvPr id="0" name=""/>
        <dsp:cNvSpPr/>
      </dsp:nvSpPr>
      <dsp:spPr>
        <a:xfrm>
          <a:off x="1371591" y="1727188"/>
          <a:ext cx="3413760" cy="3413760"/>
        </a:xfrm>
        <a:prstGeom prst="pie">
          <a:avLst>
            <a:gd name="adj1" fmla="val 1800000"/>
            <a:gd name="adj2" fmla="val 9000000"/>
          </a:avLst>
        </a:prstGeom>
        <a:solidFill>
          <a:srgbClr val="FFC0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Non- IT Assets</a:t>
          </a:r>
        </a:p>
        <a:p>
          <a:pPr marL="0" lvl="0" indent="0" algn="ctr" defTabSz="577850">
            <a:lnSpc>
              <a:spcPct val="90000"/>
            </a:lnSpc>
            <a:spcBef>
              <a:spcPct val="0"/>
            </a:spcBef>
            <a:spcAft>
              <a:spcPct val="35000"/>
            </a:spcAft>
            <a:buNone/>
          </a:pPr>
          <a:r>
            <a:rPr lang="en-US" sz="1300" kern="1200" dirty="0"/>
            <a:t>(Departments Responsibility)</a:t>
          </a:r>
        </a:p>
      </dsp:txBody>
      <dsp:txXfrm>
        <a:off x="2306311" y="3881108"/>
        <a:ext cx="1544320" cy="1056640"/>
      </dsp:txXfrm>
    </dsp:sp>
    <dsp:sp modelId="{D9781460-F509-4446-8F94-99FE716DAF7E}">
      <dsp:nvSpPr>
        <dsp:cNvPr id="0" name=""/>
        <dsp:cNvSpPr/>
      </dsp:nvSpPr>
      <dsp:spPr>
        <a:xfrm>
          <a:off x="1371591" y="1727188"/>
          <a:ext cx="3413760" cy="3413760"/>
        </a:xfrm>
        <a:prstGeom prst="pie">
          <a:avLst>
            <a:gd name="adj1" fmla="val 9000000"/>
            <a:gd name="adj2" fmla="val 16200000"/>
          </a:avLst>
        </a:prstGeom>
        <a:solidFill>
          <a:srgbClr val="7030A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Assets $5000</a:t>
          </a:r>
        </a:p>
        <a:p>
          <a:pPr marL="0" lvl="0" indent="0" algn="ctr" defTabSz="577850">
            <a:lnSpc>
              <a:spcPct val="90000"/>
            </a:lnSpc>
            <a:spcBef>
              <a:spcPct val="0"/>
            </a:spcBef>
            <a:spcAft>
              <a:spcPct val="35000"/>
            </a:spcAft>
            <a:buNone/>
          </a:pPr>
          <a:r>
            <a:rPr lang="en-US" sz="1300" kern="1200" dirty="0"/>
            <a:t>&amp;</a:t>
          </a:r>
        </a:p>
        <a:p>
          <a:pPr marL="0" lvl="0" indent="0" algn="ctr" defTabSz="577850">
            <a:lnSpc>
              <a:spcPct val="90000"/>
            </a:lnSpc>
            <a:spcBef>
              <a:spcPct val="0"/>
            </a:spcBef>
            <a:spcAft>
              <a:spcPct val="35000"/>
            </a:spcAft>
            <a:buNone/>
          </a:pPr>
          <a:r>
            <a:rPr lang="en-US" sz="1300" kern="1200" dirty="0"/>
            <a:t>Above</a:t>
          </a:r>
        </a:p>
      </dsp:txBody>
      <dsp:txXfrm>
        <a:off x="1737351" y="2397748"/>
        <a:ext cx="1158240" cy="1137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E9A058-D559-4906-9249-C8B277122382}">
      <dsp:nvSpPr>
        <dsp:cNvPr id="0" name=""/>
        <dsp:cNvSpPr/>
      </dsp:nvSpPr>
      <dsp:spPr>
        <a:xfrm>
          <a:off x="2434828" y="401"/>
          <a:ext cx="1226343" cy="1226343"/>
        </a:xfrm>
        <a:prstGeom prst="ellipse">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Acquire</a:t>
          </a:r>
        </a:p>
        <a:p>
          <a:pPr marL="0" lvl="0" indent="0" algn="ctr" defTabSz="755650">
            <a:lnSpc>
              <a:spcPct val="90000"/>
            </a:lnSpc>
            <a:spcBef>
              <a:spcPct val="0"/>
            </a:spcBef>
            <a:spcAft>
              <a:spcPct val="35000"/>
            </a:spcAft>
            <a:buNone/>
          </a:pPr>
          <a:r>
            <a:rPr lang="en-US" sz="1700" kern="1200" dirty="0"/>
            <a:t>Assets</a:t>
          </a:r>
        </a:p>
      </dsp:txBody>
      <dsp:txXfrm>
        <a:off x="2614422" y="179995"/>
        <a:ext cx="867155" cy="867155"/>
      </dsp:txXfrm>
    </dsp:sp>
    <dsp:sp modelId="{142B01EB-2299-4FAD-AEE9-BF4DB9CE12FD}">
      <dsp:nvSpPr>
        <dsp:cNvPr id="0" name=""/>
        <dsp:cNvSpPr/>
      </dsp:nvSpPr>
      <dsp:spPr>
        <a:xfrm rot="2160000">
          <a:off x="3622675" y="942976"/>
          <a:ext cx="327092" cy="41389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632045" y="996915"/>
        <a:ext cx="228964" cy="248335"/>
      </dsp:txXfrm>
    </dsp:sp>
    <dsp:sp modelId="{1EFF9DE3-C855-4589-A811-9966FB92986D}">
      <dsp:nvSpPr>
        <dsp:cNvPr id="0" name=""/>
        <dsp:cNvSpPr/>
      </dsp:nvSpPr>
      <dsp:spPr>
        <a:xfrm>
          <a:off x="3926250" y="1083982"/>
          <a:ext cx="1226343" cy="1226343"/>
        </a:xfrm>
        <a:prstGeom prst="ellipse">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Deploy</a:t>
          </a:r>
        </a:p>
        <a:p>
          <a:pPr marL="0" lvl="0" indent="0" algn="ctr" defTabSz="755650">
            <a:lnSpc>
              <a:spcPct val="90000"/>
            </a:lnSpc>
            <a:spcBef>
              <a:spcPct val="0"/>
            </a:spcBef>
            <a:spcAft>
              <a:spcPct val="35000"/>
            </a:spcAft>
            <a:buNone/>
          </a:pPr>
          <a:r>
            <a:rPr lang="en-US" sz="1700" kern="1200" dirty="0"/>
            <a:t>Assets</a:t>
          </a:r>
        </a:p>
      </dsp:txBody>
      <dsp:txXfrm>
        <a:off x="4105844" y="1263576"/>
        <a:ext cx="867155" cy="867155"/>
      </dsp:txXfrm>
    </dsp:sp>
    <dsp:sp modelId="{B732B873-090E-4C46-AE80-417790F0D389}">
      <dsp:nvSpPr>
        <dsp:cNvPr id="0" name=""/>
        <dsp:cNvSpPr/>
      </dsp:nvSpPr>
      <dsp:spPr>
        <a:xfrm rot="6480000">
          <a:off x="4093900" y="2358041"/>
          <a:ext cx="327092" cy="41389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4158126" y="2394156"/>
        <a:ext cx="228964" cy="248335"/>
      </dsp:txXfrm>
    </dsp:sp>
    <dsp:sp modelId="{E526C120-0325-49E4-88B9-7C8EFFAA26F2}">
      <dsp:nvSpPr>
        <dsp:cNvPr id="0" name=""/>
        <dsp:cNvSpPr/>
      </dsp:nvSpPr>
      <dsp:spPr>
        <a:xfrm>
          <a:off x="3356577" y="2837255"/>
          <a:ext cx="1226343" cy="1226343"/>
        </a:xfrm>
        <a:prstGeom prst="ellipse">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Manage Assets</a:t>
          </a:r>
        </a:p>
      </dsp:txBody>
      <dsp:txXfrm>
        <a:off x="3536171" y="3016849"/>
        <a:ext cx="867155" cy="867155"/>
      </dsp:txXfrm>
    </dsp:sp>
    <dsp:sp modelId="{FB5D318B-5F83-436D-8419-972FB0666AF0}">
      <dsp:nvSpPr>
        <dsp:cNvPr id="0" name=""/>
        <dsp:cNvSpPr/>
      </dsp:nvSpPr>
      <dsp:spPr>
        <a:xfrm rot="10800000">
          <a:off x="2893711" y="3243481"/>
          <a:ext cx="327092" cy="41389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2991839" y="3326259"/>
        <a:ext cx="228964" cy="248335"/>
      </dsp:txXfrm>
    </dsp:sp>
    <dsp:sp modelId="{AFE6D3BF-D177-4464-8BCF-F1B8938A46D7}">
      <dsp:nvSpPr>
        <dsp:cNvPr id="0" name=""/>
        <dsp:cNvSpPr/>
      </dsp:nvSpPr>
      <dsp:spPr>
        <a:xfrm>
          <a:off x="1513078" y="2837255"/>
          <a:ext cx="1226343" cy="1226343"/>
        </a:xfrm>
        <a:prstGeom prst="ellipse">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Retire</a:t>
          </a:r>
        </a:p>
        <a:p>
          <a:pPr marL="0" lvl="0" indent="0" algn="ctr" defTabSz="755650">
            <a:lnSpc>
              <a:spcPct val="90000"/>
            </a:lnSpc>
            <a:spcBef>
              <a:spcPct val="0"/>
            </a:spcBef>
            <a:spcAft>
              <a:spcPct val="35000"/>
            </a:spcAft>
            <a:buNone/>
          </a:pPr>
          <a:r>
            <a:rPr lang="en-US" sz="1700" kern="1200" dirty="0"/>
            <a:t>Assets</a:t>
          </a:r>
        </a:p>
      </dsp:txBody>
      <dsp:txXfrm>
        <a:off x="1692672" y="3016849"/>
        <a:ext cx="867155" cy="867155"/>
      </dsp:txXfrm>
    </dsp:sp>
    <dsp:sp modelId="{290DFA34-43AC-40C5-877C-220BBF6C08FA}">
      <dsp:nvSpPr>
        <dsp:cNvPr id="0" name=""/>
        <dsp:cNvSpPr/>
      </dsp:nvSpPr>
      <dsp:spPr>
        <a:xfrm rot="15120000">
          <a:off x="1680728" y="2375649"/>
          <a:ext cx="327092" cy="41389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1744954" y="2505090"/>
        <a:ext cx="228964" cy="248335"/>
      </dsp:txXfrm>
    </dsp:sp>
    <dsp:sp modelId="{FF35BA91-BB60-40AE-B1A2-C3160CD93707}">
      <dsp:nvSpPr>
        <dsp:cNvPr id="0" name=""/>
        <dsp:cNvSpPr/>
      </dsp:nvSpPr>
      <dsp:spPr>
        <a:xfrm>
          <a:off x="943405" y="1083982"/>
          <a:ext cx="1226343" cy="1226343"/>
        </a:xfrm>
        <a:prstGeom prst="ellipse">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Plan Assets</a:t>
          </a:r>
        </a:p>
      </dsp:txBody>
      <dsp:txXfrm>
        <a:off x="1122999" y="1263576"/>
        <a:ext cx="867155" cy="867155"/>
      </dsp:txXfrm>
    </dsp:sp>
    <dsp:sp modelId="{105D3FA1-300C-4387-BE89-4A8E8445DF96}">
      <dsp:nvSpPr>
        <dsp:cNvPr id="0" name=""/>
        <dsp:cNvSpPr/>
      </dsp:nvSpPr>
      <dsp:spPr>
        <a:xfrm rot="19440000">
          <a:off x="2131253" y="953859"/>
          <a:ext cx="327092" cy="413891"/>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140623" y="1065476"/>
        <a:ext cx="228964" cy="248335"/>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4D2A345-099C-4CC1-B7F3-CAA421A7A833}" type="datetimeFigureOut">
              <a:rPr lang="en-US" smtClean="0"/>
              <a:pPr/>
              <a:t>2/7/2024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6AD0DDF-0198-46B2-A127-04BBB761985B}" type="slidenum">
              <a:rPr lang="en-US" smtClean="0"/>
              <a:pPr/>
              <a:t>‹#›</a:t>
            </a:fld>
            <a:endParaRPr lang="en-US" dirty="0"/>
          </a:p>
        </p:txBody>
      </p:sp>
    </p:spTree>
    <p:extLst>
      <p:ext uri="{BB962C8B-B14F-4D97-AF65-F5344CB8AC3E}">
        <p14:creationId xmlns:p14="http://schemas.microsoft.com/office/powerpoint/2010/main" val="629199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A9A75E5-25B3-4F05-AB17-C689D714D6AB}" type="datetimeFigureOut">
              <a:rPr lang="en-US" smtClean="0"/>
              <a:pPr/>
              <a:t>2/7/2024</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8675CEB-3B6F-47C1-BEF7-EE151C15E216}" type="slidenum">
              <a:rPr lang="en-US" smtClean="0"/>
              <a:pPr/>
              <a:t>‹#›</a:t>
            </a:fld>
            <a:endParaRPr lang="en-US" dirty="0"/>
          </a:p>
        </p:txBody>
      </p:sp>
    </p:spTree>
    <p:extLst>
      <p:ext uri="{BB962C8B-B14F-4D97-AF65-F5344CB8AC3E}">
        <p14:creationId xmlns:p14="http://schemas.microsoft.com/office/powerpoint/2010/main" val="1852262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1</a:t>
            </a:fld>
            <a:endParaRPr lang="en-US" dirty="0"/>
          </a:p>
        </p:txBody>
      </p:sp>
    </p:spTree>
    <p:extLst>
      <p:ext uri="{BB962C8B-B14F-4D97-AF65-F5344CB8AC3E}">
        <p14:creationId xmlns:p14="http://schemas.microsoft.com/office/powerpoint/2010/main" val="3464891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14</a:t>
            </a:fld>
            <a:endParaRPr lang="en-US" dirty="0"/>
          </a:p>
        </p:txBody>
      </p:sp>
    </p:spTree>
    <p:extLst>
      <p:ext uri="{BB962C8B-B14F-4D97-AF65-F5344CB8AC3E}">
        <p14:creationId xmlns:p14="http://schemas.microsoft.com/office/powerpoint/2010/main" val="3136565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15</a:t>
            </a:fld>
            <a:endParaRPr lang="en-US" dirty="0"/>
          </a:p>
        </p:txBody>
      </p:sp>
    </p:spTree>
    <p:extLst>
      <p:ext uri="{BB962C8B-B14F-4D97-AF65-F5344CB8AC3E}">
        <p14:creationId xmlns:p14="http://schemas.microsoft.com/office/powerpoint/2010/main" val="3769807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16</a:t>
            </a:fld>
            <a:endParaRPr lang="en-US" dirty="0"/>
          </a:p>
        </p:txBody>
      </p:sp>
    </p:spTree>
    <p:extLst>
      <p:ext uri="{BB962C8B-B14F-4D97-AF65-F5344CB8AC3E}">
        <p14:creationId xmlns:p14="http://schemas.microsoft.com/office/powerpoint/2010/main" val="731293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17</a:t>
            </a:fld>
            <a:endParaRPr lang="en-US" dirty="0"/>
          </a:p>
        </p:txBody>
      </p:sp>
    </p:spTree>
    <p:extLst>
      <p:ext uri="{BB962C8B-B14F-4D97-AF65-F5344CB8AC3E}">
        <p14:creationId xmlns:p14="http://schemas.microsoft.com/office/powerpoint/2010/main" val="2443385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18</a:t>
            </a:fld>
            <a:endParaRPr lang="en-US" dirty="0"/>
          </a:p>
        </p:txBody>
      </p:sp>
    </p:spTree>
    <p:extLst>
      <p:ext uri="{BB962C8B-B14F-4D97-AF65-F5344CB8AC3E}">
        <p14:creationId xmlns:p14="http://schemas.microsoft.com/office/powerpoint/2010/main" val="286587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19</a:t>
            </a:fld>
            <a:endParaRPr lang="en-US" dirty="0"/>
          </a:p>
        </p:txBody>
      </p:sp>
    </p:spTree>
    <p:extLst>
      <p:ext uri="{BB962C8B-B14F-4D97-AF65-F5344CB8AC3E}">
        <p14:creationId xmlns:p14="http://schemas.microsoft.com/office/powerpoint/2010/main" val="1288401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20</a:t>
            </a:fld>
            <a:endParaRPr lang="en-US" dirty="0"/>
          </a:p>
        </p:txBody>
      </p:sp>
    </p:spTree>
    <p:extLst>
      <p:ext uri="{BB962C8B-B14F-4D97-AF65-F5344CB8AC3E}">
        <p14:creationId xmlns:p14="http://schemas.microsoft.com/office/powerpoint/2010/main" val="3138286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21</a:t>
            </a:fld>
            <a:endParaRPr lang="en-US" dirty="0"/>
          </a:p>
        </p:txBody>
      </p:sp>
    </p:spTree>
    <p:extLst>
      <p:ext uri="{BB962C8B-B14F-4D97-AF65-F5344CB8AC3E}">
        <p14:creationId xmlns:p14="http://schemas.microsoft.com/office/powerpoint/2010/main" val="3078550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28</a:t>
            </a:fld>
            <a:endParaRPr lang="en-US" dirty="0"/>
          </a:p>
        </p:txBody>
      </p:sp>
    </p:spTree>
    <p:extLst>
      <p:ext uri="{BB962C8B-B14F-4D97-AF65-F5344CB8AC3E}">
        <p14:creationId xmlns:p14="http://schemas.microsoft.com/office/powerpoint/2010/main" val="1944880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30</a:t>
            </a:fld>
            <a:endParaRPr lang="en-US" dirty="0"/>
          </a:p>
        </p:txBody>
      </p:sp>
    </p:spTree>
    <p:extLst>
      <p:ext uri="{BB962C8B-B14F-4D97-AF65-F5344CB8AC3E}">
        <p14:creationId xmlns:p14="http://schemas.microsoft.com/office/powerpoint/2010/main" val="4021824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2</a:t>
            </a:fld>
            <a:endParaRPr lang="en-US" dirty="0"/>
          </a:p>
        </p:txBody>
      </p:sp>
    </p:spTree>
    <p:extLst>
      <p:ext uri="{BB962C8B-B14F-4D97-AF65-F5344CB8AC3E}">
        <p14:creationId xmlns:p14="http://schemas.microsoft.com/office/powerpoint/2010/main" val="23994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32</a:t>
            </a:fld>
            <a:endParaRPr lang="en-US" dirty="0"/>
          </a:p>
        </p:txBody>
      </p:sp>
    </p:spTree>
    <p:extLst>
      <p:ext uri="{BB962C8B-B14F-4D97-AF65-F5344CB8AC3E}">
        <p14:creationId xmlns:p14="http://schemas.microsoft.com/office/powerpoint/2010/main" val="2430622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33</a:t>
            </a:fld>
            <a:endParaRPr lang="en-US" dirty="0"/>
          </a:p>
        </p:txBody>
      </p:sp>
    </p:spTree>
    <p:extLst>
      <p:ext uri="{BB962C8B-B14F-4D97-AF65-F5344CB8AC3E}">
        <p14:creationId xmlns:p14="http://schemas.microsoft.com/office/powerpoint/2010/main" val="984648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34</a:t>
            </a:fld>
            <a:endParaRPr lang="en-US" dirty="0"/>
          </a:p>
        </p:txBody>
      </p:sp>
    </p:spTree>
    <p:extLst>
      <p:ext uri="{BB962C8B-B14F-4D97-AF65-F5344CB8AC3E}">
        <p14:creationId xmlns:p14="http://schemas.microsoft.com/office/powerpoint/2010/main" val="2914652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232943" indent="-232943"/>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5CEB-3B6F-47C1-BEF7-EE151C15E21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0835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5CEB-3B6F-47C1-BEF7-EE151C15E21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42131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5CEB-3B6F-47C1-BEF7-EE151C15E21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5299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4</a:t>
            </a:fld>
            <a:endParaRPr lang="en-US" dirty="0"/>
          </a:p>
        </p:txBody>
      </p:sp>
    </p:spTree>
    <p:extLst>
      <p:ext uri="{BB962C8B-B14F-4D97-AF65-F5344CB8AC3E}">
        <p14:creationId xmlns:p14="http://schemas.microsoft.com/office/powerpoint/2010/main" val="1444442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5</a:t>
            </a:fld>
            <a:endParaRPr lang="en-US" dirty="0"/>
          </a:p>
        </p:txBody>
      </p:sp>
    </p:spTree>
    <p:extLst>
      <p:ext uri="{BB962C8B-B14F-4D97-AF65-F5344CB8AC3E}">
        <p14:creationId xmlns:p14="http://schemas.microsoft.com/office/powerpoint/2010/main" val="3585699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6</a:t>
            </a:fld>
            <a:endParaRPr lang="en-US" dirty="0"/>
          </a:p>
        </p:txBody>
      </p:sp>
    </p:spTree>
    <p:extLst>
      <p:ext uri="{BB962C8B-B14F-4D97-AF65-F5344CB8AC3E}">
        <p14:creationId xmlns:p14="http://schemas.microsoft.com/office/powerpoint/2010/main" val="1222101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7</a:t>
            </a:fld>
            <a:endParaRPr lang="en-US" dirty="0"/>
          </a:p>
        </p:txBody>
      </p:sp>
    </p:spTree>
    <p:extLst>
      <p:ext uri="{BB962C8B-B14F-4D97-AF65-F5344CB8AC3E}">
        <p14:creationId xmlns:p14="http://schemas.microsoft.com/office/powerpoint/2010/main" val="3058245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232943" indent="-232943"/>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8</a:t>
            </a:fld>
            <a:endParaRPr lang="en-US" dirty="0"/>
          </a:p>
        </p:txBody>
      </p:sp>
    </p:spTree>
    <p:extLst>
      <p:ext uri="{BB962C8B-B14F-4D97-AF65-F5344CB8AC3E}">
        <p14:creationId xmlns:p14="http://schemas.microsoft.com/office/powerpoint/2010/main" val="2282305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9</a:t>
            </a:fld>
            <a:endParaRPr lang="en-US" dirty="0"/>
          </a:p>
        </p:txBody>
      </p:sp>
    </p:spTree>
    <p:extLst>
      <p:ext uri="{BB962C8B-B14F-4D97-AF65-F5344CB8AC3E}">
        <p14:creationId xmlns:p14="http://schemas.microsoft.com/office/powerpoint/2010/main" val="3399015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13</a:t>
            </a:fld>
            <a:endParaRPr lang="en-US" dirty="0"/>
          </a:p>
        </p:txBody>
      </p:sp>
    </p:spTree>
    <p:extLst>
      <p:ext uri="{BB962C8B-B14F-4D97-AF65-F5344CB8AC3E}">
        <p14:creationId xmlns:p14="http://schemas.microsoft.com/office/powerpoint/2010/main" val="323208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F3B50DE-6390-425D-8E99-72889BAB8757}" type="datetime1">
              <a:rPr lang="en-US" smtClean="0"/>
              <a:pPr/>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C93F06-8F70-4308-A804-B01C5C0A75E2}" type="slidenum">
              <a:rPr lang="en-US" smtClean="0"/>
              <a:pPr/>
              <a:t>‹#›</a:t>
            </a:fld>
            <a:endParaRPr lang="en-US" dirty="0"/>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A82804-1150-4176-864C-0EDD40240FE2}" type="datetime1">
              <a:rPr lang="en-US" smtClean="0"/>
              <a:pPr/>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C93F06-8F70-4308-A804-B01C5C0A75E2}" type="slidenum">
              <a:rPr lang="en-US" smtClean="0"/>
              <a:pPr/>
              <a:t>‹#›</a:t>
            </a:fld>
            <a:endParaRPr lang="en-US" dirty="0"/>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9F7BA-8D3E-40E9-8C8C-34B77EDE0693}" type="datetime1">
              <a:rPr lang="en-US" smtClean="0"/>
              <a:pPr/>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C93F06-8F70-4308-A804-B01C5C0A75E2}" type="slidenum">
              <a:rPr lang="en-US" smtClean="0"/>
              <a:pPr/>
              <a:t>‹#›</a:t>
            </a:fld>
            <a:endParaRPr lang="en-US" dirty="0"/>
          </a:p>
        </p:txBody>
      </p:sp>
    </p:spTree>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F2BA95C-2805-4C80-B274-6D70D072E399}" type="datetime1">
              <a:rPr lang="en-US" smtClean="0"/>
              <a:pPr/>
              <a:t>2/7/2024</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A0970BF-ABD1-4474-9C2A-CA9CE1DB5337}" type="slidenum">
              <a:rPr lang="en-US" smtClean="0"/>
              <a:pPr/>
              <a:t>‹#›</a:t>
            </a:fld>
            <a:endParaRPr lang="en-US" dirty="0"/>
          </a:p>
        </p:txBody>
      </p:sp>
    </p:spTree>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D3037B7-5C6F-47EE-87EE-09D3A6026E7B}" type="datetime1">
              <a:rPr lang="en-US" smtClean="0"/>
              <a:pPr/>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0970BF-ABD1-4474-9C2A-CA9CE1DB5337}"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664E019-370B-4915-8A02-D71E77DDA9CF}" type="datetime1">
              <a:rPr lang="en-US" smtClean="0"/>
              <a:pPr/>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0970BF-ABD1-4474-9C2A-CA9CE1DB5337}" type="slidenum">
              <a:rPr lang="en-US" smtClean="0"/>
              <a:pPr/>
              <a:t>‹#›</a:t>
            </a:fld>
            <a:endParaRPr lang="en-US" dirty="0"/>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5FCCD17-F716-4948-8614-C9C122A52086}" type="datetime1">
              <a:rPr lang="en-US" smtClean="0"/>
              <a:pPr/>
              <a:t>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0970BF-ABD1-4474-9C2A-CA9CE1DB5337}"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764314D-6E04-47D3-A442-63D5E08459A0}" type="datetime1">
              <a:rPr lang="en-US" smtClean="0"/>
              <a:pPr/>
              <a:t>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A0970BF-ABD1-4474-9C2A-CA9CE1DB5337}"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4D800BE-A480-40D2-A167-A6D74062D59A}" type="datetime1">
              <a:rPr lang="en-US" smtClean="0"/>
              <a:pPr/>
              <a:t>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A0970BF-ABD1-4474-9C2A-CA9CE1DB5337}"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0B596-9618-4661-816F-9F57309F91B6}" type="datetime1">
              <a:rPr lang="en-US" smtClean="0"/>
              <a:pPr/>
              <a:t>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A0970BF-ABD1-4474-9C2A-CA9CE1DB5337}" type="slidenum">
              <a:rPr lang="en-US" smtClean="0"/>
              <a:pPr/>
              <a:t>‹#›</a:t>
            </a:fld>
            <a:endParaRPr lang="en-US" dirty="0"/>
          </a:p>
        </p:txBody>
      </p:sp>
    </p:spTree>
  </p:cSld>
  <p:clrMapOvr>
    <a:masterClrMapping/>
  </p:clrMapOvr>
  <p:transition>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7AF0BE04-D66E-447B-A4BC-DF7A7F6744B4}" type="datetime1">
              <a:rPr lang="en-US" smtClean="0"/>
              <a:pPr/>
              <a:t>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0970BF-ABD1-4474-9C2A-CA9CE1DB5337}"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EF1F7F-D3E4-40B8-9305-80BD13FE1D38}" type="datetime1">
              <a:rPr lang="en-US" smtClean="0"/>
              <a:pPr/>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C93F06-8F70-4308-A804-B01C5C0A75E2}" type="slidenum">
              <a:rPr lang="en-US" smtClean="0"/>
              <a:pPr/>
              <a:t>‹#›</a:t>
            </a:fld>
            <a:endParaRPr lang="en-US" dirty="0"/>
          </a:p>
        </p:txBody>
      </p:sp>
    </p:spTree>
  </p:cSld>
  <p:clrMapOvr>
    <a:masterClrMapping/>
  </p:clrMapOvr>
  <p:transition>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C1BEBD2F-7B63-4755-BCA1-5905AEE588F3}" type="datetime1">
              <a:rPr lang="en-US" smtClean="0"/>
              <a:pPr/>
              <a:t>2/7/2024</a:t>
            </a:fld>
            <a:endParaRPr lang="en-US" dirty="0"/>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A0970BF-ABD1-4474-9C2A-CA9CE1DB5337}" type="slidenum">
              <a:rPr lang="en-US" smtClean="0"/>
              <a:pPr/>
              <a:t>‹#›</a:t>
            </a:fld>
            <a:endParaRPr lang="en-US"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dirty="0"/>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F633218-FD01-4D52-BB14-E96ECC219CB8}" type="datetime1">
              <a:rPr lang="en-US" smtClean="0"/>
              <a:pPr/>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0970BF-ABD1-4474-9C2A-CA9CE1DB5337}" type="slidenum">
              <a:rPr lang="en-US" smtClean="0"/>
              <a:pPr/>
              <a:t>‹#›</a:t>
            </a:fld>
            <a:endParaRPr lang="en-US" dirty="0"/>
          </a:p>
        </p:txBody>
      </p:sp>
    </p:spTree>
  </p:cSld>
  <p:clrMapOvr>
    <a:masterClrMapping/>
  </p:clrMapOvr>
  <p:transition>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E912ABB-1967-4839-A95C-F35B72ADB9D7}" type="datetime1">
              <a:rPr lang="en-US" smtClean="0"/>
              <a:pPr/>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0970BF-ABD1-4474-9C2A-CA9CE1DB5337}" type="slidenum">
              <a:rPr lang="en-US" smtClean="0"/>
              <a:pPr/>
              <a:t>‹#›</a:t>
            </a:fld>
            <a:endParaRPr lang="en-US" dirty="0"/>
          </a:p>
        </p:txBody>
      </p:sp>
    </p:spTree>
  </p:cSld>
  <p:clrMapOvr>
    <a:masterClrMapping/>
  </p:clrMapOvr>
  <p:transition>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CDD809-F1CD-4411-8645-9719A4E67358}" type="datetime1">
              <a:rPr lang="en-US" smtClean="0"/>
              <a:pPr/>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BFF3C-8E98-4B66-8D4A-A2434F9F111B}" type="slidenum">
              <a:rPr lang="en-US" smtClean="0"/>
              <a:pPr/>
              <a:t>‹#›</a:t>
            </a:fld>
            <a:endParaRPr lang="en-US" dirty="0"/>
          </a:p>
        </p:txBody>
      </p:sp>
    </p:spTree>
  </p:cSld>
  <p:clrMapOvr>
    <a:masterClrMapping/>
  </p:clrMapOvr>
  <p:transition>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F3B50DE-6390-425D-8E99-72889BAB8757}" type="datetime1">
              <a:rPr lang="en-US" smtClean="0">
                <a:solidFill>
                  <a:prstClr val="black">
                    <a:tint val="75000"/>
                  </a:prstClr>
                </a:solidFill>
              </a:rPr>
              <a:pPr/>
              <a:t>2/7/2024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0143302"/>
      </p:ext>
    </p:extLst>
  </p:cSld>
  <p:clrMapOvr>
    <a:masterClrMapping/>
  </p:clrMapOvr>
  <p:transition>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EF1F7F-D3E4-40B8-9305-80BD13FE1D38}" type="datetime1">
              <a:rPr lang="en-US" smtClean="0">
                <a:solidFill>
                  <a:prstClr val="black">
                    <a:tint val="75000"/>
                  </a:prstClr>
                </a:solidFill>
              </a:rPr>
              <a:pPr/>
              <a:t>2/7/2024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5008598"/>
      </p:ext>
    </p:extLst>
  </p:cSld>
  <p:clrMapOvr>
    <a:masterClrMapping/>
  </p:clrMapOvr>
  <p:transition>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089964-FB32-4675-9A3C-215E090AFD68}" type="datetime1">
              <a:rPr lang="en-US" smtClean="0">
                <a:solidFill>
                  <a:prstClr val="black">
                    <a:tint val="75000"/>
                  </a:prstClr>
                </a:solidFill>
              </a:rPr>
              <a:pPr/>
              <a:t>2/7/2024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3344486"/>
      </p:ext>
    </p:extLst>
  </p:cSld>
  <p:clrMapOvr>
    <a:masterClrMapping/>
  </p:clrMapOvr>
  <p:transition>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FCBB00-2AA3-48B7-ACBF-6EA308DC6661}" type="datetime1">
              <a:rPr lang="en-US" smtClean="0">
                <a:solidFill>
                  <a:prstClr val="black">
                    <a:tint val="75000"/>
                  </a:prstClr>
                </a:solidFill>
              </a:rPr>
              <a:pPr/>
              <a:t>2/7/2024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5099102"/>
      </p:ext>
    </p:extLst>
  </p:cSld>
  <p:clrMapOvr>
    <a:masterClrMapping/>
  </p:clrMapOvr>
  <p:transition>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4"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4"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179781-737D-41E8-AB81-0D560B775801}" type="datetime1">
              <a:rPr lang="en-US" smtClean="0">
                <a:solidFill>
                  <a:prstClr val="black">
                    <a:tint val="75000"/>
                  </a:prstClr>
                </a:solidFill>
              </a:rPr>
              <a:pPr/>
              <a:t>2/7/2024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4048168"/>
      </p:ext>
    </p:extLst>
  </p:cSld>
  <p:clrMapOvr>
    <a:masterClrMapping/>
  </p:clrMapOvr>
  <p:transition>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905183-9F10-4643-B2B3-4F4757FFE781}" type="datetime1">
              <a:rPr lang="en-US" smtClean="0">
                <a:solidFill>
                  <a:prstClr val="black">
                    <a:tint val="75000"/>
                  </a:prstClr>
                </a:solidFill>
              </a:rPr>
              <a:pPr/>
              <a:t>2/7/2024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3424192"/>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089964-FB32-4675-9A3C-215E090AFD68}" type="datetime1">
              <a:rPr lang="en-US" smtClean="0"/>
              <a:pPr/>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C93F06-8F70-4308-A804-B01C5C0A75E2}" type="slidenum">
              <a:rPr lang="en-US" smtClean="0"/>
              <a:pPr/>
              <a:t>‹#›</a:t>
            </a:fld>
            <a:endParaRPr lang="en-US" dirty="0"/>
          </a:p>
        </p:txBody>
      </p:sp>
    </p:spTree>
  </p:cSld>
  <p:clrMapOvr>
    <a:masterClrMapping/>
  </p:clrMapOvr>
  <p:transition>
    <p:wipe di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A6E6E6-C08D-47AD-9C02-8E1FBD6531D6}" type="datetime1">
              <a:rPr lang="en-US" smtClean="0">
                <a:solidFill>
                  <a:prstClr val="black">
                    <a:tint val="75000"/>
                  </a:prstClr>
                </a:solidFill>
              </a:rPr>
              <a:pPr/>
              <a:t>2/7/2024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06704069"/>
      </p:ext>
    </p:extLst>
  </p:cSld>
  <p:clrMapOvr>
    <a:masterClrMapping/>
  </p:clrMapOvr>
  <p:transition>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8"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017F26-260D-42EC-B57E-AC9524A73BEB}" type="datetime1">
              <a:rPr lang="en-US" smtClean="0">
                <a:solidFill>
                  <a:prstClr val="black">
                    <a:tint val="75000"/>
                  </a:prstClr>
                </a:solidFill>
              </a:rPr>
              <a:pPr/>
              <a:t>2/7/2024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6447420"/>
      </p:ext>
    </p:extLst>
  </p:cSld>
  <p:clrMapOvr>
    <a:masterClrMapping/>
  </p:clrMapOvr>
  <p:transition>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DB5D43-6E1D-402F-9689-0A9B28B845E3}" type="datetime1">
              <a:rPr lang="en-US" smtClean="0">
                <a:solidFill>
                  <a:prstClr val="black">
                    <a:tint val="75000"/>
                  </a:prstClr>
                </a:solidFill>
              </a:rPr>
              <a:pPr/>
              <a:t>2/7/2024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7035346"/>
      </p:ext>
    </p:extLst>
  </p:cSld>
  <p:clrMapOvr>
    <a:masterClrMapping/>
  </p:clrMapOvr>
  <p:transition>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A82804-1150-4176-864C-0EDD40240FE2}" type="datetime1">
              <a:rPr lang="en-US" smtClean="0">
                <a:solidFill>
                  <a:prstClr val="black">
                    <a:tint val="75000"/>
                  </a:prstClr>
                </a:solidFill>
              </a:rPr>
              <a:pPr/>
              <a:t>2/7/2024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0854424"/>
      </p:ext>
    </p:extLst>
  </p:cSld>
  <p:clrMapOvr>
    <a:masterClrMapping/>
  </p:clrMapOvr>
  <p:transition>
    <p:wipe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9F7BA-8D3E-40E9-8C8C-34B77EDE0693}" type="datetime1">
              <a:rPr lang="en-US" smtClean="0">
                <a:solidFill>
                  <a:prstClr val="black">
                    <a:tint val="75000"/>
                  </a:prstClr>
                </a:solidFill>
              </a:rPr>
              <a:pPr/>
              <a:t>2/7/2024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9792575"/>
      </p:ext>
    </p:extLst>
  </p:cSld>
  <p:clrMapOvr>
    <a:masterClrMapping/>
  </p:clrMapOvr>
  <p:transition>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F3B50DE-6390-425D-8E99-72889BAB8757}" type="datetime1">
              <a:rPr lang="en-US" smtClean="0">
                <a:solidFill>
                  <a:prstClr val="black">
                    <a:tint val="75000"/>
                  </a:prstClr>
                </a:solidFill>
              </a:rPr>
              <a:pPr/>
              <a:t>2/7/2024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5125725"/>
      </p:ext>
    </p:extLst>
  </p:cSld>
  <p:clrMapOvr>
    <a:masterClrMapping/>
  </p:clrMapOvr>
  <p:transition>
    <p:wipe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EF1F7F-D3E4-40B8-9305-80BD13FE1D38}" type="datetime1">
              <a:rPr lang="en-US" smtClean="0">
                <a:solidFill>
                  <a:prstClr val="black">
                    <a:tint val="75000"/>
                  </a:prstClr>
                </a:solidFill>
              </a:rPr>
              <a:pPr/>
              <a:t>2/7/2024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1950909"/>
      </p:ext>
    </p:extLst>
  </p:cSld>
  <p:clrMapOvr>
    <a:masterClrMapping/>
  </p:clrMapOvr>
  <p:transition>
    <p:wipe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089964-FB32-4675-9A3C-215E090AFD68}" type="datetime1">
              <a:rPr lang="en-US" smtClean="0">
                <a:solidFill>
                  <a:prstClr val="black">
                    <a:tint val="75000"/>
                  </a:prstClr>
                </a:solidFill>
              </a:rPr>
              <a:pPr/>
              <a:t>2/7/2024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6485741"/>
      </p:ext>
    </p:extLst>
  </p:cSld>
  <p:clrMapOvr>
    <a:masterClrMapping/>
  </p:clrMapOvr>
  <p:transition>
    <p:wipe di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FCBB00-2AA3-48B7-ACBF-6EA308DC6661}" type="datetime1">
              <a:rPr lang="en-US" smtClean="0">
                <a:solidFill>
                  <a:prstClr val="black">
                    <a:tint val="75000"/>
                  </a:prstClr>
                </a:solidFill>
              </a:rPr>
              <a:pPr/>
              <a:t>2/7/2024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8776836"/>
      </p:ext>
    </p:extLst>
  </p:cSld>
  <p:clrMapOvr>
    <a:masterClrMapping/>
  </p:clrMapOvr>
  <p:transition>
    <p:wipe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4"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4"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179781-737D-41E8-AB81-0D560B775801}" type="datetime1">
              <a:rPr lang="en-US" smtClean="0">
                <a:solidFill>
                  <a:prstClr val="black">
                    <a:tint val="75000"/>
                  </a:prstClr>
                </a:solidFill>
              </a:rPr>
              <a:pPr/>
              <a:t>2/7/2024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8483506"/>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FCBB00-2AA3-48B7-ACBF-6EA308DC6661}" type="datetime1">
              <a:rPr lang="en-US" smtClean="0"/>
              <a:pPr/>
              <a:t>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C93F06-8F70-4308-A804-B01C5C0A75E2}" type="slidenum">
              <a:rPr lang="en-US" smtClean="0"/>
              <a:pPr/>
              <a:t>‹#›</a:t>
            </a:fld>
            <a:endParaRPr lang="en-US" dirty="0"/>
          </a:p>
        </p:txBody>
      </p:sp>
    </p:spTree>
  </p:cSld>
  <p:clrMapOvr>
    <a:masterClrMapping/>
  </p:clrMapOvr>
  <p:transition>
    <p:wipe di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905183-9F10-4643-B2B3-4F4757FFE781}" type="datetime1">
              <a:rPr lang="en-US" smtClean="0">
                <a:solidFill>
                  <a:prstClr val="black">
                    <a:tint val="75000"/>
                  </a:prstClr>
                </a:solidFill>
              </a:rPr>
              <a:pPr/>
              <a:t>2/7/2024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8900452"/>
      </p:ext>
    </p:extLst>
  </p:cSld>
  <p:clrMapOvr>
    <a:masterClrMapping/>
  </p:clrMapOvr>
  <p:transition>
    <p:wipe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A6E6E6-C08D-47AD-9C02-8E1FBD6531D6}" type="datetime1">
              <a:rPr lang="en-US" smtClean="0">
                <a:solidFill>
                  <a:prstClr val="black">
                    <a:tint val="75000"/>
                  </a:prstClr>
                </a:solidFill>
              </a:rPr>
              <a:pPr/>
              <a:t>2/7/2024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1145519"/>
      </p:ext>
    </p:extLst>
  </p:cSld>
  <p:clrMapOvr>
    <a:masterClrMapping/>
  </p:clrMapOvr>
  <p:transition>
    <p:wipe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8"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017F26-260D-42EC-B57E-AC9524A73BEB}" type="datetime1">
              <a:rPr lang="en-US" smtClean="0">
                <a:solidFill>
                  <a:prstClr val="black">
                    <a:tint val="75000"/>
                  </a:prstClr>
                </a:solidFill>
              </a:rPr>
              <a:pPr/>
              <a:t>2/7/2024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8730100"/>
      </p:ext>
    </p:extLst>
  </p:cSld>
  <p:clrMapOvr>
    <a:masterClrMapping/>
  </p:clrMapOvr>
  <p:transition>
    <p:wipe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DB5D43-6E1D-402F-9689-0A9B28B845E3}" type="datetime1">
              <a:rPr lang="en-US" smtClean="0">
                <a:solidFill>
                  <a:prstClr val="black">
                    <a:tint val="75000"/>
                  </a:prstClr>
                </a:solidFill>
              </a:rPr>
              <a:pPr/>
              <a:t>2/7/2024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4578546"/>
      </p:ext>
    </p:extLst>
  </p:cSld>
  <p:clrMapOvr>
    <a:masterClrMapping/>
  </p:clrMapOvr>
  <p:transition>
    <p:wipe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A82804-1150-4176-864C-0EDD40240FE2}" type="datetime1">
              <a:rPr lang="en-US" smtClean="0">
                <a:solidFill>
                  <a:prstClr val="black">
                    <a:tint val="75000"/>
                  </a:prstClr>
                </a:solidFill>
              </a:rPr>
              <a:pPr/>
              <a:t>2/7/2024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0368480"/>
      </p:ext>
    </p:extLst>
  </p:cSld>
  <p:clrMapOvr>
    <a:masterClrMapping/>
  </p:clrMapOvr>
  <p:transition>
    <p:wipe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9F7BA-8D3E-40E9-8C8C-34B77EDE0693}" type="datetime1">
              <a:rPr lang="en-US" smtClean="0">
                <a:solidFill>
                  <a:prstClr val="black">
                    <a:tint val="75000"/>
                  </a:prstClr>
                </a:solidFill>
              </a:rPr>
              <a:pPr/>
              <a:t>2/7/2024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2187882"/>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4"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4"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179781-737D-41E8-AB81-0D560B775801}" type="datetime1">
              <a:rPr lang="en-US" smtClean="0"/>
              <a:pPr/>
              <a:t>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C93F06-8F70-4308-A804-B01C5C0A75E2}" type="slidenum">
              <a:rPr lang="en-US" smtClean="0"/>
              <a:pPr/>
              <a:t>‹#›</a:t>
            </a:fld>
            <a:endParaRPr lang="en-US" dirty="0"/>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905183-9F10-4643-B2B3-4F4757FFE781}" type="datetime1">
              <a:rPr lang="en-US" smtClean="0"/>
              <a:pPr/>
              <a:t>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C93F06-8F70-4308-A804-B01C5C0A75E2}" type="slidenum">
              <a:rPr lang="en-US" smtClean="0"/>
              <a:pPr/>
              <a:t>‹#›</a:t>
            </a:fld>
            <a:endParaRPr lang="en-US" dirty="0"/>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A6E6E6-C08D-47AD-9C02-8E1FBD6531D6}" type="datetime1">
              <a:rPr lang="en-US" smtClean="0"/>
              <a:pPr/>
              <a:t>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C93F06-8F70-4308-A804-B01C5C0A75E2}" type="slidenum">
              <a:rPr lang="en-US" smtClean="0"/>
              <a:pPr/>
              <a:t>‹#›</a:t>
            </a:fld>
            <a:endParaRPr lang="en-US" dirty="0"/>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8"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017F26-260D-42EC-B57E-AC9524A73BEB}" type="datetime1">
              <a:rPr lang="en-US" smtClean="0"/>
              <a:pPr/>
              <a:t>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C93F06-8F70-4308-A804-B01C5C0A75E2}" type="slidenum">
              <a:rPr lang="en-US" smtClean="0"/>
              <a:pPr/>
              <a:t>‹#›</a:t>
            </a:fld>
            <a:endParaRPr lang="en-US" dirty="0"/>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DB5D43-6E1D-402F-9689-0A9B28B845E3}" type="datetime1">
              <a:rPr lang="en-US" smtClean="0"/>
              <a:pPr/>
              <a:t>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C93F06-8F70-4308-A804-B01C5C0A75E2}" type="slidenum">
              <a:rPr lang="en-US" smtClean="0"/>
              <a:pPr/>
              <a:t>‹#›</a:t>
            </a:fld>
            <a:endParaRPr lang="en-US" dirty="0"/>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DBE06-EC6C-4A1D-A6FF-6B4F8DA740EA}" type="datetime1">
              <a:rPr lang="en-US" smtClean="0"/>
              <a:pPr/>
              <a:t>2/7/2024</a:t>
            </a:fld>
            <a:endParaRPr lang="en-US" dirty="0"/>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93F06-8F70-4308-A804-B01C5C0A75E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ransition>
    <p:wipe dir="d"/>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4" name="Right Triangle 13"/>
          <p:cNvSpPr>
            <a:spLocks/>
          </p:cNvSpPr>
          <p:nvPr/>
        </p:nvSpPr>
        <p:spPr bwMode="auto">
          <a:xfrm>
            <a:off x="-8056" y="5791253"/>
            <a:ext cx="4536419"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dirty="0"/>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0A3DBE06-EC6C-4A1D-A6FF-6B4F8DA740EA}" type="datetime1">
              <a:rPr lang="en-US" smtClean="0"/>
              <a:pPr/>
              <a:t>2/7/2024</a:t>
            </a:fld>
            <a:endParaRPr lang="en-US" dirty="0"/>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CCC93F06-8F70-4308-A804-B01C5C0A75E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ransition>
    <p:wipe dir="d"/>
  </p:transition>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DBE06-EC6C-4A1D-A6FF-6B4F8DA740EA}" type="datetime1">
              <a:rPr lang="en-US" smtClean="0">
                <a:solidFill>
                  <a:prstClr val="black">
                    <a:tint val="75000"/>
                  </a:prstClr>
                </a:solidFill>
              </a:rPr>
              <a:pPr/>
              <a:t>2/7/2024</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5235173"/>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ransition>
    <p:wipe dir="d"/>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DBE06-EC6C-4A1D-A6FF-6B4F8DA740EA}" type="datetime1">
              <a:rPr lang="en-US" smtClean="0">
                <a:solidFill>
                  <a:prstClr val="black">
                    <a:tint val="75000"/>
                  </a:prstClr>
                </a:solidFill>
              </a:rPr>
              <a:pPr/>
              <a:t>2/7/2024</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0261368"/>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ransition>
    <p:wipe dir="d"/>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hyperlink" Target="https://www.wcu.edu/WebFiles/Excel/EquipmentReturnForm.xlsx" TargetMode="External"/><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wcu.edu/WebFiles/Excel/EquipmentTransferForm.xlsx" TargetMode="External"/><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hyperlink" Target="mailto:lensley@wcu.edu"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wcu.edu/WebFiles/PDFs/EquipmentTransferFormUNCSystem.pdf" TargetMode="External"/><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jpeg"/><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hyperlink" Target="mailto:lensley@wcu.edu" TargetMode="External"/><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hyperlink" Target="mailto:ndjones@wcu.edu" TargetMode="External"/><Relationship Id="rId1" Type="http://schemas.openxmlformats.org/officeDocument/2006/relationships/slideLayout" Target="../slideLayouts/slideLayout1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hyperlink" Target="https://www.wcu.edu/discover/campus-services-and-operations/controllers-office/fixed-assets.aspx" TargetMode="External"/><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hyperlink" Target="https://www.wcu.edu/webfiles/itsecuritymanual/Data-Handling-Procedures.pdf" TargetMode="External"/><Relationship Id="rId16" Type="http://schemas.openxmlformats.org/officeDocument/2006/relationships/image" Target="../media/image39.svg"/><Relationship Id="rId1" Type="http://schemas.openxmlformats.org/officeDocument/2006/relationships/slideLayout" Target="../slideLayouts/slideLayout23.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svg"/></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hyperlink" Target="https://www.wcu.edu/discover/leadership/office-of-the-chancellor/legal-counsel-office/university-policies/numerical-index/university-policy-67.aspx" TargetMode="Externa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go.wcu.edu/acf" TargetMode="Externa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3" Type="http://schemas.openxmlformats.org/officeDocument/2006/relationships/hyperlink" Target="mailto:hmsmathers@wcu.edu" TargetMode="External"/><Relationship Id="rId2" Type="http://schemas.openxmlformats.org/officeDocument/2006/relationships/image" Target="../media/image51.png"/><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go.wcu.edu/surplus" TargetMode="External"/><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8.xml"/><Relationship Id="rId5" Type="http://schemas.openxmlformats.org/officeDocument/2006/relationships/image" Target="../media/image59.png"/><Relationship Id="rId4" Type="http://schemas.openxmlformats.org/officeDocument/2006/relationships/image" Target="../media/image58.png"/></Relationships>
</file>

<file path=ppt/slides/_rels/slide7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3" Type="http://schemas.openxmlformats.org/officeDocument/2006/relationships/hyperlink" Target="https://go.wcu.edu/acf" TargetMode="External"/><Relationship Id="rId2" Type="http://schemas.openxmlformats.org/officeDocument/2006/relationships/hyperlink" Target="https://insight.northcarolina.edu/#/views/ITAssetManagement/AssetOverview" TargetMode="External"/><Relationship Id="rId1" Type="http://schemas.openxmlformats.org/officeDocument/2006/relationships/slideLayout" Target="../slideLayouts/slideLayout23.xml"/><Relationship Id="rId5" Type="http://schemas.openxmlformats.org/officeDocument/2006/relationships/hyperlink" Target="https://www.wcu.edu/WebFiles/Legal-Policy67-EndpointDeviceExceptionForm.pdf" TargetMode="External"/><Relationship Id="rId4" Type="http://schemas.openxmlformats.org/officeDocument/2006/relationships/hyperlink" Target="http://go.wcu.edu/surplu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hyperlink" Target="https://www.wcu.edu/WebFiles/PDFs/AssetControlFormNONITFixedAssets.pdf" TargetMode="External"/><Relationship Id="rId2" Type="http://schemas.openxmlformats.org/officeDocument/2006/relationships/notesSlide" Target="../notesSlides/notesSlide8.xml"/><Relationship Id="rId1" Type="http://schemas.openxmlformats.org/officeDocument/2006/relationships/slideLayout" Target="../slideLayouts/slideLayout4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Western Carolina University</a:t>
            </a:r>
          </a:p>
        </p:txBody>
      </p:sp>
      <p:sp>
        <p:nvSpPr>
          <p:cNvPr id="3" name="Subtitle 2"/>
          <p:cNvSpPr>
            <a:spLocks noGrp="1"/>
          </p:cNvSpPr>
          <p:nvPr>
            <p:ph type="subTitle" idx="1"/>
          </p:nvPr>
        </p:nvSpPr>
        <p:spPr/>
        <p:txBody>
          <a:bodyPr/>
          <a:lstStyle/>
          <a:p>
            <a:r>
              <a:rPr lang="en-US" dirty="0"/>
              <a:t>Controller’s Office</a:t>
            </a:r>
          </a:p>
          <a:p>
            <a:r>
              <a:rPr lang="en-US" dirty="0">
                <a:solidFill>
                  <a:schemeClr val="tx1"/>
                </a:solidFill>
              </a:rPr>
              <a:t>Capital Assets</a:t>
            </a:r>
          </a:p>
        </p:txBody>
      </p:sp>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71D164-5CA1-6B08-0CE2-73A300CF046F}"/>
              </a:ext>
            </a:extLst>
          </p:cNvPr>
          <p:cNvSpPr>
            <a:spLocks noGrp="1"/>
          </p:cNvSpPr>
          <p:nvPr>
            <p:ph type="sldNum" sz="quarter" idx="12"/>
          </p:nvPr>
        </p:nvSpPr>
        <p:spPr/>
        <p:txBody>
          <a:bodyPr/>
          <a:lstStyle/>
          <a:p>
            <a:fld id="{BA0970BF-ABD1-4474-9C2A-CA9CE1DB5337}" type="slidenum">
              <a:rPr lang="en-US" smtClean="0"/>
              <a:pPr/>
              <a:t>10</a:t>
            </a:fld>
            <a:endParaRPr lang="en-US" dirty="0"/>
          </a:p>
        </p:txBody>
      </p:sp>
      <p:pic>
        <p:nvPicPr>
          <p:cNvPr id="4" name="Picture 3">
            <a:extLst>
              <a:ext uri="{FF2B5EF4-FFF2-40B4-BE49-F238E27FC236}">
                <a16:creationId xmlns:a16="http://schemas.microsoft.com/office/drawing/2014/main" id="{C7EA8044-A4CB-BB58-1C88-CE22F34844A0}"/>
              </a:ext>
            </a:extLst>
          </p:cNvPr>
          <p:cNvPicPr>
            <a:picLocks noChangeAspect="1"/>
          </p:cNvPicPr>
          <p:nvPr/>
        </p:nvPicPr>
        <p:blipFill>
          <a:blip r:embed="rId2"/>
          <a:stretch>
            <a:fillRect/>
          </a:stretch>
        </p:blipFill>
        <p:spPr>
          <a:xfrm>
            <a:off x="3124480" y="0"/>
            <a:ext cx="5943040" cy="6858000"/>
          </a:xfrm>
          <a:prstGeom prst="rect">
            <a:avLst/>
          </a:prstGeom>
        </p:spPr>
      </p:pic>
    </p:spTree>
    <p:extLst>
      <p:ext uri="{BB962C8B-B14F-4D97-AF65-F5344CB8AC3E}">
        <p14:creationId xmlns:p14="http://schemas.microsoft.com/office/powerpoint/2010/main" val="3859414012"/>
      </p:ext>
    </p:extLst>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C21A72-7AC4-5641-F7A5-F544C32AA0EC}"/>
              </a:ext>
            </a:extLst>
          </p:cNvPr>
          <p:cNvSpPr>
            <a:spLocks noGrp="1"/>
          </p:cNvSpPr>
          <p:nvPr>
            <p:ph type="sldNum" sz="quarter" idx="12"/>
          </p:nvPr>
        </p:nvSpPr>
        <p:spPr/>
        <p:txBody>
          <a:bodyPr/>
          <a:lstStyle/>
          <a:p>
            <a:fld id="{BA0970BF-ABD1-4474-9C2A-CA9CE1DB5337}" type="slidenum">
              <a:rPr lang="en-US" smtClean="0"/>
              <a:pPr/>
              <a:t>11</a:t>
            </a:fld>
            <a:endParaRPr lang="en-US" dirty="0"/>
          </a:p>
        </p:txBody>
      </p:sp>
      <p:pic>
        <p:nvPicPr>
          <p:cNvPr id="4" name="Picture 3">
            <a:extLst>
              <a:ext uri="{FF2B5EF4-FFF2-40B4-BE49-F238E27FC236}">
                <a16:creationId xmlns:a16="http://schemas.microsoft.com/office/drawing/2014/main" id="{9A632466-9B13-DD87-7B02-F69DE778FEA2}"/>
              </a:ext>
            </a:extLst>
          </p:cNvPr>
          <p:cNvPicPr>
            <a:picLocks noChangeAspect="1"/>
          </p:cNvPicPr>
          <p:nvPr/>
        </p:nvPicPr>
        <p:blipFill>
          <a:blip r:embed="rId2"/>
          <a:stretch>
            <a:fillRect/>
          </a:stretch>
        </p:blipFill>
        <p:spPr>
          <a:xfrm>
            <a:off x="2838450" y="0"/>
            <a:ext cx="6515100" cy="6057900"/>
          </a:xfrm>
          <a:prstGeom prst="rect">
            <a:avLst/>
          </a:prstGeom>
        </p:spPr>
      </p:pic>
    </p:spTree>
    <p:extLst>
      <p:ext uri="{BB962C8B-B14F-4D97-AF65-F5344CB8AC3E}">
        <p14:creationId xmlns:p14="http://schemas.microsoft.com/office/powerpoint/2010/main" val="455572754"/>
      </p:ext>
    </p:extLst>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4F4A6D-AFEA-4F2C-B84E-ADBA04041D6A}"/>
              </a:ext>
            </a:extLst>
          </p:cNvPr>
          <p:cNvPicPr>
            <a:picLocks noChangeAspect="1"/>
          </p:cNvPicPr>
          <p:nvPr/>
        </p:nvPicPr>
        <p:blipFill>
          <a:blip r:embed="rId2"/>
          <a:stretch>
            <a:fillRect/>
          </a:stretch>
        </p:blipFill>
        <p:spPr>
          <a:xfrm>
            <a:off x="1300162" y="1219200"/>
            <a:ext cx="9591675" cy="4229100"/>
          </a:xfrm>
          <a:prstGeom prst="rect">
            <a:avLst/>
          </a:prstGeom>
        </p:spPr>
      </p:pic>
      <p:sp>
        <p:nvSpPr>
          <p:cNvPr id="4" name="Slide Number Placeholder 3"/>
          <p:cNvSpPr>
            <a:spLocks noGrp="1"/>
          </p:cNvSpPr>
          <p:nvPr>
            <p:ph type="sldNum" sz="quarter" idx="12"/>
          </p:nvPr>
        </p:nvSpPr>
        <p:spPr/>
        <p:txBody>
          <a:bodyPr/>
          <a:lstStyle/>
          <a:p>
            <a:fld id="{2ACBFF3C-8E98-4B66-8D4A-A2434F9F111B}" type="slidenum">
              <a:rPr lang="en-US" smtClean="0"/>
              <a:pPr/>
              <a:t>12</a:t>
            </a:fld>
            <a:endParaRPr lang="en-US" dirty="0"/>
          </a:p>
        </p:txBody>
      </p:sp>
      <p:sp>
        <p:nvSpPr>
          <p:cNvPr id="11" name="TextBox 10"/>
          <p:cNvSpPr txBox="1"/>
          <p:nvPr/>
        </p:nvSpPr>
        <p:spPr>
          <a:xfrm>
            <a:off x="7602391" y="3059668"/>
            <a:ext cx="3272029" cy="738664"/>
          </a:xfrm>
          <a:prstGeom prst="rect">
            <a:avLst/>
          </a:prstGeom>
          <a:noFill/>
        </p:spPr>
        <p:txBody>
          <a:bodyPr wrap="square" rtlCol="0">
            <a:spAutoFit/>
          </a:bodyPr>
          <a:lstStyle/>
          <a:p>
            <a:r>
              <a:rPr lang="en-US" sz="1400" b="1" dirty="0">
                <a:highlight>
                  <a:srgbClr val="FFBF09"/>
                </a:highlight>
              </a:rPr>
              <a:t>Once your request has been submitted, you will receive this notification, along with an email.</a:t>
            </a:r>
          </a:p>
        </p:txBody>
      </p:sp>
    </p:spTree>
    <p:extLst>
      <p:ext uri="{BB962C8B-B14F-4D97-AF65-F5344CB8AC3E}">
        <p14:creationId xmlns:p14="http://schemas.microsoft.com/office/powerpoint/2010/main" val="1618507458"/>
      </p:ext>
    </p:extLst>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Gifts, Donations, Fabrications</a:t>
            </a:r>
          </a:p>
        </p:txBody>
      </p:sp>
      <p:sp>
        <p:nvSpPr>
          <p:cNvPr id="3" name="Text Placeholder 2"/>
          <p:cNvSpPr>
            <a:spLocks noGrp="1"/>
          </p:cNvSpPr>
          <p:nvPr>
            <p:ph type="body" idx="1"/>
          </p:nvPr>
        </p:nvSpPr>
        <p:spPr/>
        <p:txBody>
          <a:bodyPr>
            <a:normAutofit fontScale="92500" lnSpcReduction="20000"/>
          </a:bodyPr>
          <a:lstStyle/>
          <a:p>
            <a:r>
              <a:rPr lang="en-US" sz="2800" dirty="0"/>
              <a:t>Gift/Donation</a:t>
            </a:r>
          </a:p>
          <a:p>
            <a:pPr lvl="1"/>
            <a:r>
              <a:rPr lang="en-US" sz="2500" dirty="0"/>
              <a:t>Prior to acceptance &amp; receipt, contact Office of Development</a:t>
            </a:r>
          </a:p>
          <a:p>
            <a:pPr lvl="1"/>
            <a:r>
              <a:rPr lang="en-US" sz="2500" dirty="0"/>
              <a:t>Fixed Asset Accountant (Controller’s Office)</a:t>
            </a:r>
          </a:p>
          <a:p>
            <a:pPr lvl="1"/>
            <a:endParaRPr lang="en-US" dirty="0"/>
          </a:p>
          <a:p>
            <a:r>
              <a:rPr lang="en-US" sz="2800" dirty="0"/>
              <a:t>Fabricated assets (by assembly)</a:t>
            </a:r>
          </a:p>
          <a:p>
            <a:pPr>
              <a:buNone/>
            </a:pPr>
            <a:endParaRPr lang="en-US" dirty="0"/>
          </a:p>
          <a:p>
            <a:r>
              <a:rPr lang="en-US" sz="2800" dirty="0"/>
              <a:t>For gift/donation or fabricated assets, go on-line to the WCU Asset Inventory Control Form. Go to, “Other” and check the box beside “Item is a donation/gift/fabrication/furnished by government.” In the “Details” field, give detail information. Then, go to “Asset Details”, “Asset Ownership” and “Asset Location” to complete assignee and location information. Click, “Submit Request.”</a:t>
            </a:r>
          </a:p>
          <a:p>
            <a:endParaRPr lang="en-US" sz="2800" dirty="0"/>
          </a:p>
        </p:txBody>
      </p:sp>
      <p:sp>
        <p:nvSpPr>
          <p:cNvPr id="6" name="Slide Number Placeholder 5"/>
          <p:cNvSpPr>
            <a:spLocks noGrp="1"/>
          </p:cNvSpPr>
          <p:nvPr>
            <p:ph type="sldNum" sz="quarter" idx="12"/>
          </p:nvPr>
        </p:nvSpPr>
        <p:spPr/>
        <p:txBody>
          <a:bodyPr/>
          <a:lstStyle/>
          <a:p>
            <a:fld id="{2ACBFF3C-8E98-4B66-8D4A-A2434F9F111B}" type="slidenum">
              <a:rPr lang="en-US" smtClean="0"/>
              <a:pPr/>
              <a:t>13</a:t>
            </a:fld>
            <a:endParaRPr lang="en-US" dirty="0"/>
          </a:p>
        </p:txBody>
      </p:sp>
    </p:spTree>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Trade-Ins / Returns to Vendor</a:t>
            </a:r>
          </a:p>
        </p:txBody>
      </p:sp>
      <p:sp>
        <p:nvSpPr>
          <p:cNvPr id="3" name="Text Placeholder 2"/>
          <p:cNvSpPr>
            <a:spLocks noGrp="1"/>
          </p:cNvSpPr>
          <p:nvPr>
            <p:ph type="body" idx="1"/>
          </p:nvPr>
        </p:nvSpPr>
        <p:spPr/>
        <p:txBody>
          <a:bodyPr>
            <a:normAutofit/>
          </a:bodyPr>
          <a:lstStyle/>
          <a:p>
            <a:r>
              <a:rPr lang="en-US" b="1" dirty="0"/>
              <a:t>Trade-Ins (used as partial payment on new equipment and/or not under warranty)</a:t>
            </a:r>
          </a:p>
          <a:p>
            <a:pPr lvl="1">
              <a:buFont typeface="Wingdings" pitchFamily="2" charset="2"/>
              <a:buChar char="§"/>
            </a:pPr>
            <a:r>
              <a:rPr lang="en-US" sz="2400" dirty="0"/>
              <a:t>Notify Surplus Property Manager (Regina Cowan)</a:t>
            </a:r>
          </a:p>
          <a:p>
            <a:pPr lvl="1">
              <a:buFont typeface="Wingdings" pitchFamily="2" charset="2"/>
              <a:buChar char="§"/>
            </a:pPr>
            <a:r>
              <a:rPr lang="en-US" sz="2400" dirty="0"/>
              <a:t>Surplus Property Manager contacts State Surplus Office </a:t>
            </a:r>
          </a:p>
          <a:p>
            <a:pPr lvl="1">
              <a:buFont typeface="Wingdings" pitchFamily="2" charset="2"/>
              <a:buChar char="§"/>
            </a:pPr>
            <a:r>
              <a:rPr lang="en-US" sz="2400" dirty="0"/>
              <a:t>If approved, Surplus Property Manager contacts department; purple/red tag(s) removed - sent to Fixed Asset Accountant, Controller’s Office, HFR 300-O; green tag removed-sent to  IT Asset Coordinator, Nick Jones, Camp 149</a:t>
            </a:r>
          </a:p>
          <a:p>
            <a:r>
              <a:rPr lang="en-US" b="1" dirty="0"/>
              <a:t>Asset returned to vendor (i.e. insufficient funds) </a:t>
            </a:r>
          </a:p>
          <a:p>
            <a:pPr lvl="1">
              <a:buFont typeface="Wingdings" panose="05000000000000000000" pitchFamily="2" charset="2"/>
              <a:buChar char="§"/>
            </a:pPr>
            <a:r>
              <a:rPr lang="en-US" sz="2600" dirty="0"/>
              <a:t>WCU tag(s) removed and sent to appropriate personnel</a:t>
            </a:r>
            <a:r>
              <a:rPr lang="en-US" dirty="0"/>
              <a:t>	</a:t>
            </a:r>
          </a:p>
        </p:txBody>
      </p:sp>
      <p:sp>
        <p:nvSpPr>
          <p:cNvPr id="6" name="Slide Number Placeholder 5"/>
          <p:cNvSpPr>
            <a:spLocks noGrp="1"/>
          </p:cNvSpPr>
          <p:nvPr>
            <p:ph type="sldNum" sz="quarter" idx="12"/>
          </p:nvPr>
        </p:nvSpPr>
        <p:spPr/>
        <p:txBody>
          <a:bodyPr/>
          <a:lstStyle/>
          <a:p>
            <a:fld id="{2ACBFF3C-8E98-4B66-8D4A-A2434F9F111B}" type="slidenum">
              <a:rPr lang="en-US" smtClean="0"/>
              <a:pPr/>
              <a:t>14</a:t>
            </a:fld>
            <a:endParaRPr lang="en-US" dirty="0"/>
          </a:p>
        </p:txBody>
      </p:sp>
    </p:spTree>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Trade-Ins / Returns to Vendor – </a:t>
            </a:r>
            <a:r>
              <a:rPr lang="en-US" i="1" dirty="0"/>
              <a:t>Continued</a:t>
            </a:r>
          </a:p>
        </p:txBody>
      </p:sp>
      <p:sp>
        <p:nvSpPr>
          <p:cNvPr id="3" name="Text Placeholder 2"/>
          <p:cNvSpPr>
            <a:spLocks noGrp="1"/>
          </p:cNvSpPr>
          <p:nvPr>
            <p:ph type="body" idx="1"/>
          </p:nvPr>
        </p:nvSpPr>
        <p:spPr>
          <a:xfrm>
            <a:off x="609600" y="1481329"/>
            <a:ext cx="10972800" cy="4233671"/>
          </a:xfrm>
        </p:spPr>
        <p:txBody>
          <a:bodyPr>
            <a:normAutofit/>
          </a:bodyPr>
          <a:lstStyle/>
          <a:p>
            <a:pPr lvl="1">
              <a:buNone/>
            </a:pPr>
            <a:r>
              <a:rPr lang="en-US" dirty="0"/>
              <a:t>▪ </a:t>
            </a:r>
            <a:r>
              <a:rPr lang="en-US" sz="2800" dirty="0"/>
              <a:t>For trade-ins and assets returned to vendor, complete the </a:t>
            </a:r>
            <a:r>
              <a:rPr lang="en-US" sz="2800" dirty="0">
                <a:hlinkClick r:id="rId3"/>
              </a:rPr>
              <a:t>Equipment Return Form</a:t>
            </a:r>
            <a:endParaRPr lang="en-US" sz="2800" dirty="0"/>
          </a:p>
          <a:p>
            <a:pPr lvl="2"/>
            <a:r>
              <a:rPr lang="en-US" sz="2600" dirty="0"/>
              <a:t>The Department/Administrative Head’s signature is required. Please print, receive signature and send (or email) the form to Fixed Asset Accountant, Controller’s Office, HFR 300-O. Retain a copy in the department. </a:t>
            </a:r>
          </a:p>
          <a:p>
            <a:pPr lvl="1">
              <a:buNone/>
            </a:pPr>
            <a:r>
              <a:rPr lang="en-US" dirty="0">
                <a:solidFill>
                  <a:schemeClr val="accent6">
                    <a:lumMod val="50000"/>
                  </a:schemeClr>
                </a:solidFill>
              </a:rPr>
              <a:t> </a:t>
            </a:r>
          </a:p>
          <a:p>
            <a:pPr lvl="1">
              <a:buNone/>
            </a:pPr>
            <a:endParaRPr lang="en-US" dirty="0"/>
          </a:p>
          <a:p>
            <a:pPr lvl="1">
              <a:buNone/>
            </a:pPr>
            <a:endParaRPr lang="en-US" dirty="0"/>
          </a:p>
          <a:p>
            <a:endParaRPr lang="en-US" dirty="0"/>
          </a:p>
        </p:txBody>
      </p:sp>
      <p:sp>
        <p:nvSpPr>
          <p:cNvPr id="6" name="Slide Number Placeholder 5"/>
          <p:cNvSpPr>
            <a:spLocks noGrp="1"/>
          </p:cNvSpPr>
          <p:nvPr>
            <p:ph type="sldNum" sz="quarter" idx="12"/>
          </p:nvPr>
        </p:nvSpPr>
        <p:spPr/>
        <p:txBody>
          <a:bodyPr/>
          <a:lstStyle/>
          <a:p>
            <a:fld id="{2ACBFF3C-8E98-4B66-8D4A-A2434F9F111B}" type="slidenum">
              <a:rPr lang="en-US" smtClean="0"/>
              <a:pPr/>
              <a:t>15</a:t>
            </a:fld>
            <a:endParaRPr lang="en-US" dirty="0"/>
          </a:p>
        </p:txBody>
      </p:sp>
    </p:spTree>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CC93F06-8F70-4308-A804-B01C5C0A75E2}" type="slidenum">
              <a:rPr lang="en-US" smtClean="0"/>
              <a:pPr/>
              <a:t>16</a:t>
            </a:fld>
            <a:endParaRPr lang="en-US" dirty="0"/>
          </a:p>
        </p:txBody>
      </p:sp>
      <p:sp>
        <p:nvSpPr>
          <p:cNvPr id="6" name="TextBox 5"/>
          <p:cNvSpPr txBox="1"/>
          <p:nvPr/>
        </p:nvSpPr>
        <p:spPr>
          <a:xfrm>
            <a:off x="76200" y="457200"/>
            <a:ext cx="1905000" cy="1384995"/>
          </a:xfrm>
          <a:prstGeom prst="rect">
            <a:avLst/>
          </a:prstGeom>
          <a:noFill/>
        </p:spPr>
        <p:txBody>
          <a:bodyPr wrap="square" rtlCol="0">
            <a:spAutoFit/>
          </a:bodyPr>
          <a:lstStyle/>
          <a:p>
            <a:pPr algn="ctr"/>
            <a:r>
              <a:rPr lang="en-US" sz="2800" b="1" dirty="0">
                <a:solidFill>
                  <a:schemeClr val="bg1"/>
                </a:solidFill>
              </a:rPr>
              <a:t>Equipment</a:t>
            </a:r>
          </a:p>
          <a:p>
            <a:pPr algn="ctr"/>
            <a:r>
              <a:rPr lang="en-US" sz="2800" b="1" dirty="0">
                <a:solidFill>
                  <a:schemeClr val="bg1"/>
                </a:solidFill>
              </a:rPr>
              <a:t>Return</a:t>
            </a:r>
          </a:p>
          <a:p>
            <a:pPr algn="ctr"/>
            <a:r>
              <a:rPr lang="en-US" sz="2800" b="1" dirty="0">
                <a:solidFill>
                  <a:schemeClr val="bg1"/>
                </a:solidFill>
              </a:rPr>
              <a:t>Form</a:t>
            </a:r>
          </a:p>
        </p:txBody>
      </p:sp>
      <p:pic>
        <p:nvPicPr>
          <p:cNvPr id="3" name="Picture 2">
            <a:extLst>
              <a:ext uri="{FF2B5EF4-FFF2-40B4-BE49-F238E27FC236}">
                <a16:creationId xmlns:a16="http://schemas.microsoft.com/office/drawing/2014/main" id="{F885D862-8EB3-44FA-B60C-E1D1798A3014}"/>
              </a:ext>
            </a:extLst>
          </p:cNvPr>
          <p:cNvPicPr>
            <a:picLocks noChangeAspect="1"/>
          </p:cNvPicPr>
          <p:nvPr/>
        </p:nvPicPr>
        <p:blipFill>
          <a:blip r:embed="rId3"/>
          <a:stretch>
            <a:fillRect/>
          </a:stretch>
        </p:blipFill>
        <p:spPr>
          <a:xfrm>
            <a:off x="1855838" y="0"/>
            <a:ext cx="8480323" cy="6858000"/>
          </a:xfrm>
          <a:prstGeom prst="rect">
            <a:avLst/>
          </a:prstGeom>
        </p:spPr>
      </p:pic>
    </p:spTree>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chemeClr val="tx1"/>
                </a:solidFill>
              </a:rPr>
              <a:t>Transfer of Fixed Assets</a:t>
            </a:r>
            <a:br>
              <a:rPr lang="en-US" i="1" dirty="0">
                <a:solidFill>
                  <a:schemeClr val="tx1"/>
                </a:solidFill>
              </a:rPr>
            </a:br>
            <a:r>
              <a:rPr lang="en-US" i="1" u="sng" dirty="0">
                <a:solidFill>
                  <a:schemeClr val="tx1"/>
                </a:solidFill>
              </a:rPr>
              <a:t>ON-Campus</a:t>
            </a:r>
            <a:r>
              <a:rPr lang="en-US" i="1" dirty="0">
                <a:solidFill>
                  <a:schemeClr val="tx1"/>
                </a:solidFill>
              </a:rPr>
              <a:t> Transfers</a:t>
            </a:r>
          </a:p>
        </p:txBody>
      </p:sp>
      <p:sp>
        <p:nvSpPr>
          <p:cNvPr id="3" name="Text Placeholder 2"/>
          <p:cNvSpPr>
            <a:spLocks noGrp="1"/>
          </p:cNvSpPr>
          <p:nvPr>
            <p:ph type="body" idx="1"/>
          </p:nvPr>
        </p:nvSpPr>
        <p:spPr/>
        <p:txBody>
          <a:bodyPr>
            <a:normAutofit fontScale="62500" lnSpcReduction="20000"/>
          </a:bodyPr>
          <a:lstStyle/>
          <a:p>
            <a:pPr marL="109728" indent="0">
              <a:buNone/>
            </a:pPr>
            <a:endParaRPr lang="en-US" dirty="0"/>
          </a:p>
          <a:p>
            <a:r>
              <a:rPr lang="en-US" sz="4500" b="1" dirty="0"/>
              <a:t>Assets transferred to another department on campus</a:t>
            </a:r>
          </a:p>
          <a:p>
            <a:pPr lvl="1"/>
            <a:r>
              <a:rPr lang="en-US" sz="3600" dirty="0"/>
              <a:t>For assets transferred, complete the </a:t>
            </a:r>
            <a:r>
              <a:rPr lang="en-US" sz="3600" u="sng" dirty="0">
                <a:hlinkClick r:id="rId3">
                  <a:extLst>
                    <a:ext uri="{A12FA001-AC4F-418D-AE19-62706E023703}">
                      <ahyp:hlinkClr xmlns:ahyp="http://schemas.microsoft.com/office/drawing/2018/hyperlinkcolor" val="tx"/>
                    </a:ext>
                  </a:extLst>
                </a:hlinkClick>
              </a:rPr>
              <a:t>Equipment Transfer </a:t>
            </a:r>
            <a:r>
              <a:rPr lang="en-US" sz="3600" u="sng" dirty="0" err="1">
                <a:hlinkClick r:id="rId3">
                  <a:extLst>
                    <a:ext uri="{A12FA001-AC4F-418D-AE19-62706E023703}">
                      <ahyp:hlinkClr xmlns:ahyp="http://schemas.microsoft.com/office/drawing/2018/hyperlinkcolor" val="tx"/>
                    </a:ext>
                  </a:extLst>
                </a:hlinkClick>
              </a:rPr>
              <a:t>Form</a:t>
            </a:r>
            <a:r>
              <a:rPr lang="en-US" sz="3600" u="sng" dirty="0" err="1"/>
              <a:t>_WCU</a:t>
            </a:r>
            <a:r>
              <a:rPr lang="en-US" sz="3600" u="sng" dirty="0"/>
              <a:t> Campus</a:t>
            </a:r>
            <a:r>
              <a:rPr lang="en-US" sz="3600" dirty="0"/>
              <a:t>. </a:t>
            </a:r>
            <a:r>
              <a:rPr lang="en-US" sz="3700" dirty="0"/>
              <a:t>The Department/Administrative Head’s signature is required. Please print, receive signature and email the form to Fixed Asset Accountant (</a:t>
            </a:r>
            <a:r>
              <a:rPr lang="en-US" sz="3700" dirty="0">
                <a:hlinkClick r:id="rId4"/>
              </a:rPr>
              <a:t>lensley@wcu.edu</a:t>
            </a:r>
            <a:r>
              <a:rPr lang="en-US" sz="3700" dirty="0"/>
              <a:t>) . Retain a copy in the department. </a:t>
            </a:r>
          </a:p>
          <a:p>
            <a:pPr lvl="1">
              <a:buNone/>
            </a:pPr>
            <a:endParaRPr lang="en-US" sz="4000" dirty="0"/>
          </a:p>
          <a:p>
            <a:pPr lvl="1">
              <a:buNone/>
            </a:pPr>
            <a:r>
              <a:rPr lang="en-US" sz="4000" dirty="0"/>
              <a:t>	</a:t>
            </a:r>
            <a:r>
              <a:rPr lang="en-US" sz="4000" b="1" dirty="0">
                <a:highlight>
                  <a:srgbClr val="FFFF00"/>
                </a:highlight>
              </a:rPr>
              <a:t>Note</a:t>
            </a:r>
            <a:r>
              <a:rPr lang="en-US" sz="4000" b="1" dirty="0"/>
              <a:t>: Department transferring asset to another department on campus should complete the Equipment Transfer Form. Then, the receiving department should complete the WCU Asset Inventory Control Form, so the correct organization and location is updated in the Banner Fixed Asset Module.</a:t>
            </a:r>
          </a:p>
          <a:p>
            <a:pPr lvl="1">
              <a:buNone/>
            </a:pPr>
            <a:r>
              <a:rPr lang="en-US" dirty="0">
                <a:solidFill>
                  <a:srgbClr val="FF0000"/>
                </a:solidFill>
              </a:rPr>
              <a:t> </a:t>
            </a:r>
          </a:p>
          <a:p>
            <a:pPr lvl="1">
              <a:buNone/>
            </a:pPr>
            <a:endParaRPr lang="en-US" dirty="0">
              <a:solidFill>
                <a:srgbClr val="FF0000"/>
              </a:solidFill>
            </a:endParaRPr>
          </a:p>
          <a:p>
            <a:pPr lvl="1">
              <a:buNone/>
            </a:pPr>
            <a:endParaRPr lang="en-US" dirty="0">
              <a:solidFill>
                <a:srgbClr val="FF0000"/>
              </a:solidFill>
            </a:endParaRPr>
          </a:p>
          <a:p>
            <a:endParaRPr lang="en-US" dirty="0">
              <a:solidFill>
                <a:srgbClr val="FF0000"/>
              </a:solidFill>
            </a:endParaRPr>
          </a:p>
        </p:txBody>
      </p:sp>
      <p:sp>
        <p:nvSpPr>
          <p:cNvPr id="6" name="Slide Number Placeholder 5"/>
          <p:cNvSpPr>
            <a:spLocks noGrp="1"/>
          </p:cNvSpPr>
          <p:nvPr>
            <p:ph type="sldNum" sz="quarter" idx="12"/>
          </p:nvPr>
        </p:nvSpPr>
        <p:spPr/>
        <p:txBody>
          <a:bodyPr/>
          <a:lstStyle/>
          <a:p>
            <a:fld id="{2ACBFF3C-8E98-4B66-8D4A-A2434F9F111B}" type="slidenum">
              <a:rPr lang="en-US" smtClean="0"/>
              <a:pPr/>
              <a:t>17</a:t>
            </a:fld>
            <a:endParaRPr lang="en-US" dirty="0"/>
          </a:p>
        </p:txBody>
      </p:sp>
    </p:spTree>
    <p:extLst>
      <p:ext uri="{BB962C8B-B14F-4D97-AF65-F5344CB8AC3E}">
        <p14:creationId xmlns:p14="http://schemas.microsoft.com/office/powerpoint/2010/main" val="4293237202"/>
      </p:ext>
    </p:extLst>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CC93F06-8F70-4308-A804-B01C5C0A75E2}" type="slidenum">
              <a:rPr lang="en-US" smtClean="0"/>
              <a:pPr/>
              <a:t>18</a:t>
            </a:fld>
            <a:endParaRPr lang="en-US" dirty="0"/>
          </a:p>
        </p:txBody>
      </p:sp>
      <p:sp>
        <p:nvSpPr>
          <p:cNvPr id="4" name="TextBox 3"/>
          <p:cNvSpPr txBox="1"/>
          <p:nvPr/>
        </p:nvSpPr>
        <p:spPr>
          <a:xfrm>
            <a:off x="0" y="457200"/>
            <a:ext cx="2057400" cy="1815882"/>
          </a:xfrm>
          <a:prstGeom prst="rect">
            <a:avLst/>
          </a:prstGeom>
          <a:noFill/>
        </p:spPr>
        <p:txBody>
          <a:bodyPr wrap="square" rtlCol="0">
            <a:spAutoFit/>
          </a:bodyPr>
          <a:lstStyle/>
          <a:p>
            <a:pPr algn="ctr"/>
            <a:r>
              <a:rPr lang="en-US" sz="2800" b="1" dirty="0">
                <a:solidFill>
                  <a:schemeClr val="bg1"/>
                </a:solidFill>
              </a:rPr>
              <a:t>ON-Campus</a:t>
            </a:r>
          </a:p>
          <a:p>
            <a:pPr algn="ctr"/>
            <a:r>
              <a:rPr lang="en-US" sz="2800" b="1" dirty="0">
                <a:solidFill>
                  <a:schemeClr val="bg1"/>
                </a:solidFill>
              </a:rPr>
              <a:t>Equipment</a:t>
            </a:r>
          </a:p>
          <a:p>
            <a:pPr algn="ctr"/>
            <a:r>
              <a:rPr lang="en-US" sz="2800" b="1" dirty="0">
                <a:solidFill>
                  <a:schemeClr val="bg1"/>
                </a:solidFill>
              </a:rPr>
              <a:t>Transfer</a:t>
            </a:r>
          </a:p>
          <a:p>
            <a:pPr algn="ctr"/>
            <a:r>
              <a:rPr lang="en-US" sz="2800" b="1" dirty="0">
                <a:solidFill>
                  <a:schemeClr val="bg1"/>
                </a:solidFill>
              </a:rPr>
              <a:t>Form</a:t>
            </a:r>
          </a:p>
        </p:txBody>
      </p:sp>
      <p:pic>
        <p:nvPicPr>
          <p:cNvPr id="3" name="Picture 2">
            <a:extLst>
              <a:ext uri="{FF2B5EF4-FFF2-40B4-BE49-F238E27FC236}">
                <a16:creationId xmlns:a16="http://schemas.microsoft.com/office/drawing/2014/main" id="{1A74A0D3-64E2-6B83-D996-44802577C887}"/>
              </a:ext>
            </a:extLst>
          </p:cNvPr>
          <p:cNvPicPr>
            <a:picLocks noChangeAspect="1"/>
          </p:cNvPicPr>
          <p:nvPr/>
        </p:nvPicPr>
        <p:blipFill>
          <a:blip r:embed="rId3"/>
          <a:stretch>
            <a:fillRect/>
          </a:stretch>
        </p:blipFill>
        <p:spPr>
          <a:xfrm>
            <a:off x="1979023" y="82975"/>
            <a:ext cx="8991600" cy="6692050"/>
          </a:xfrm>
          <a:prstGeom prst="rect">
            <a:avLst/>
          </a:prstGeom>
        </p:spPr>
      </p:pic>
    </p:spTree>
    <p:extLst>
      <p:ext uri="{BB962C8B-B14F-4D97-AF65-F5344CB8AC3E}">
        <p14:creationId xmlns:p14="http://schemas.microsoft.com/office/powerpoint/2010/main" val="4084249505"/>
      </p:ext>
    </p:extLst>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chemeClr val="tx1"/>
                </a:solidFill>
              </a:rPr>
              <a:t>Transfer of Fixed Assets - Continued</a:t>
            </a:r>
            <a:br>
              <a:rPr lang="en-US" dirty="0">
                <a:solidFill>
                  <a:schemeClr val="tx1"/>
                </a:solidFill>
              </a:rPr>
            </a:br>
            <a:r>
              <a:rPr lang="en-US" i="1" u="sng" dirty="0">
                <a:solidFill>
                  <a:schemeClr val="tx1"/>
                </a:solidFill>
              </a:rPr>
              <a:t>OFF-Campus</a:t>
            </a:r>
            <a:r>
              <a:rPr lang="en-US" i="1" dirty="0">
                <a:solidFill>
                  <a:schemeClr val="tx1"/>
                </a:solidFill>
              </a:rPr>
              <a:t> Transfers </a:t>
            </a:r>
            <a:r>
              <a:rPr lang="en-US" i="1" dirty="0">
                <a:solidFill>
                  <a:srgbClr val="FF0000"/>
                </a:solidFill>
              </a:rPr>
              <a:t>(UPDATED)</a:t>
            </a:r>
            <a:endParaRPr lang="en-US" dirty="0">
              <a:solidFill>
                <a:srgbClr val="FF0000"/>
              </a:solidFill>
            </a:endParaRPr>
          </a:p>
        </p:txBody>
      </p:sp>
      <p:sp>
        <p:nvSpPr>
          <p:cNvPr id="3" name="Text Placeholder 2"/>
          <p:cNvSpPr>
            <a:spLocks noGrp="1"/>
          </p:cNvSpPr>
          <p:nvPr>
            <p:ph type="body" idx="1"/>
          </p:nvPr>
        </p:nvSpPr>
        <p:spPr/>
        <p:txBody>
          <a:bodyPr>
            <a:normAutofit fontScale="92500" lnSpcReduction="10000"/>
          </a:bodyPr>
          <a:lstStyle/>
          <a:p>
            <a:r>
              <a:rPr lang="en-US" b="1" dirty="0"/>
              <a:t>Assets permanently transferred to another University or State Agency</a:t>
            </a:r>
            <a:endParaRPr lang="en-US" sz="2500" b="1" dirty="0"/>
          </a:p>
          <a:p>
            <a:pPr lvl="1">
              <a:buFont typeface="Wingdings" pitchFamily="2" charset="2"/>
              <a:buChar char="§"/>
            </a:pPr>
            <a:r>
              <a:rPr lang="en-US" sz="1900" dirty="0"/>
              <a:t>When making a transfer of surplus personal property between constituent institutions of the UNC System, the originating (transferring) institution and receiving institution must complete and sign the UNC System Personal Property Transfer Requests form (</a:t>
            </a:r>
            <a:r>
              <a:rPr lang="en-US" sz="1600" b="1" i="0" u="none" strike="noStrike" dirty="0">
                <a:solidFill>
                  <a:srgbClr val="592C88"/>
                </a:solidFill>
                <a:effectLst/>
                <a:latin typeface="freight-sans-pro-n4"/>
                <a:hlinkClick r:id="rId3"/>
              </a:rPr>
              <a:t>Equipment Transfer </a:t>
            </a:r>
            <a:r>
              <a:rPr lang="en-US" sz="1600" b="1" i="0" u="none" strike="noStrike" dirty="0" err="1">
                <a:solidFill>
                  <a:srgbClr val="592C88"/>
                </a:solidFill>
                <a:effectLst/>
                <a:latin typeface="freight-sans-pro-n4"/>
                <a:hlinkClick r:id="rId3"/>
              </a:rPr>
              <a:t>Form_UNC</a:t>
            </a:r>
            <a:r>
              <a:rPr lang="en-US" sz="1600" b="1" i="0" u="none" strike="noStrike" dirty="0">
                <a:solidFill>
                  <a:srgbClr val="592C88"/>
                </a:solidFill>
                <a:effectLst/>
                <a:latin typeface="freight-sans-pro-n4"/>
                <a:hlinkClick r:id="rId3"/>
              </a:rPr>
              <a:t> System</a:t>
            </a:r>
            <a:r>
              <a:rPr lang="en-US" sz="1600" b="1" i="0" u="none" strike="noStrike" dirty="0">
                <a:effectLst/>
                <a:latin typeface="freight-sans-pro-n4"/>
              </a:rPr>
              <a:t>)</a:t>
            </a:r>
            <a:r>
              <a:rPr lang="en-US" sz="1900" dirty="0"/>
              <a:t>. Once the form is completed and signed by representatives for both the originating and receiving institutions, the receiving institution shall forward the completed and signed form to Robby Terry via email at rwterry@northcarolina.edu for review.</a:t>
            </a:r>
          </a:p>
          <a:p>
            <a:pPr lvl="1">
              <a:buFont typeface="Wingdings" pitchFamily="2" charset="2"/>
              <a:buChar char="§"/>
            </a:pPr>
            <a:endParaRPr lang="en-US" sz="1900" dirty="0"/>
          </a:p>
          <a:p>
            <a:pPr lvl="1">
              <a:buFont typeface="Wingdings" pitchFamily="2" charset="2"/>
              <a:buChar char="§"/>
            </a:pPr>
            <a:r>
              <a:rPr lang="en-US" sz="1900" dirty="0"/>
              <a:t>After System Office staff review the request, it will be forwarded to the Chief Financial Officer for final review and approval. The UNC System Office will send all approved forms to the originating and receiving institution contacts.</a:t>
            </a:r>
          </a:p>
          <a:p>
            <a:pPr lvl="1">
              <a:buFont typeface="Wingdings" pitchFamily="2" charset="2"/>
              <a:buChar char="§"/>
            </a:pPr>
            <a:endParaRPr lang="en-US" sz="1900" b="1" dirty="0"/>
          </a:p>
          <a:p>
            <a:pPr lvl="1">
              <a:buFont typeface="Wingdings" pitchFamily="2" charset="2"/>
              <a:buChar char="§"/>
            </a:pPr>
            <a:r>
              <a:rPr lang="en-US" sz="1900" b="1" dirty="0"/>
              <a:t>Note: Please always include both Lacy Ensley and Nick Jones when making these changes if they are Fixed Asset or IT related.</a:t>
            </a:r>
          </a:p>
          <a:p>
            <a:pPr marL="393192" lvl="1" indent="0">
              <a:buNone/>
            </a:pPr>
            <a:endParaRPr lang="en-US" b="1" dirty="0">
              <a:solidFill>
                <a:srgbClr val="FF0000"/>
              </a:solidFill>
            </a:endParaRPr>
          </a:p>
          <a:p>
            <a:pPr lvl="1">
              <a:buFont typeface="Wingdings" pitchFamily="2" charset="2"/>
              <a:buChar char="§"/>
            </a:pPr>
            <a:endParaRPr lang="en-US" dirty="0">
              <a:solidFill>
                <a:srgbClr val="FF0000"/>
              </a:solidFill>
            </a:endParaRPr>
          </a:p>
        </p:txBody>
      </p:sp>
      <p:sp>
        <p:nvSpPr>
          <p:cNvPr id="6" name="Slide Number Placeholder 5"/>
          <p:cNvSpPr>
            <a:spLocks noGrp="1"/>
          </p:cNvSpPr>
          <p:nvPr>
            <p:ph type="sldNum" sz="quarter" idx="12"/>
          </p:nvPr>
        </p:nvSpPr>
        <p:spPr/>
        <p:txBody>
          <a:bodyPr/>
          <a:lstStyle/>
          <a:p>
            <a:fld id="{2ACBFF3C-8E98-4B66-8D4A-A2434F9F111B}" type="slidenum">
              <a:rPr lang="en-US" smtClean="0"/>
              <a:pPr/>
              <a:t>19</a:t>
            </a:fld>
            <a:endParaRPr lang="en-US" dirty="0"/>
          </a:p>
        </p:txBody>
      </p:sp>
    </p:spTree>
    <p:extLst>
      <p:ext uri="{BB962C8B-B14F-4D97-AF65-F5344CB8AC3E}">
        <p14:creationId xmlns:p14="http://schemas.microsoft.com/office/powerpoint/2010/main" val="1890314669"/>
      </p:ext>
    </p:extLst>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Governing Standards</a:t>
            </a:r>
          </a:p>
        </p:txBody>
      </p:sp>
      <p:sp>
        <p:nvSpPr>
          <p:cNvPr id="3" name="Text Placeholder 2"/>
          <p:cNvSpPr>
            <a:spLocks noGrp="1"/>
          </p:cNvSpPr>
          <p:nvPr>
            <p:ph type="body" idx="1"/>
          </p:nvPr>
        </p:nvSpPr>
        <p:spPr/>
        <p:txBody>
          <a:bodyPr/>
          <a:lstStyle/>
          <a:p>
            <a:pPr>
              <a:buNone/>
            </a:pPr>
            <a:endParaRPr lang="en-US" dirty="0"/>
          </a:p>
          <a:p>
            <a:pPr marL="109728" indent="0">
              <a:buNone/>
            </a:pPr>
            <a:endParaRPr lang="en-US" sz="3200" dirty="0"/>
          </a:p>
          <a:p>
            <a:r>
              <a:rPr lang="en-US" sz="3200" dirty="0"/>
              <a:t>Office of the State Controller</a:t>
            </a:r>
          </a:p>
          <a:p>
            <a:pPr marL="109728" indent="0">
              <a:buNone/>
            </a:pPr>
            <a:endParaRPr lang="en-US" sz="3200" dirty="0"/>
          </a:p>
          <a:p>
            <a:pPr>
              <a:buNone/>
            </a:pPr>
            <a:endParaRPr lang="en-US" sz="3200" dirty="0"/>
          </a:p>
          <a:p>
            <a:r>
              <a:rPr lang="en-US" sz="3200" dirty="0"/>
              <a:t>UNC Business Process Standards</a:t>
            </a:r>
          </a:p>
        </p:txBody>
      </p:sp>
      <p:sp>
        <p:nvSpPr>
          <p:cNvPr id="6" name="Slide Number Placeholder 5"/>
          <p:cNvSpPr>
            <a:spLocks noGrp="1"/>
          </p:cNvSpPr>
          <p:nvPr>
            <p:ph type="sldNum" sz="quarter" idx="12"/>
          </p:nvPr>
        </p:nvSpPr>
        <p:spPr/>
        <p:txBody>
          <a:bodyPr/>
          <a:lstStyle/>
          <a:p>
            <a:fld id="{2ACBFF3C-8E98-4B66-8D4A-A2434F9F111B}" type="slidenum">
              <a:rPr lang="en-US" smtClean="0"/>
              <a:pPr/>
              <a:t>2</a:t>
            </a:fld>
            <a:endParaRPr lang="en-US" dirty="0"/>
          </a:p>
        </p:txBody>
      </p:sp>
    </p:spTree>
  </p:cSld>
  <p:clrMapOvr>
    <a:masterClrMapping/>
  </p:clrMapOvr>
  <p:transition>
    <p:wipe dir="d"/>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CC93F06-8F70-4308-A804-B01C5C0A75E2}" type="slidenum">
              <a:rPr lang="en-US" smtClean="0"/>
              <a:pPr/>
              <a:t>20</a:t>
            </a:fld>
            <a:endParaRPr lang="en-US" dirty="0"/>
          </a:p>
        </p:txBody>
      </p:sp>
      <p:sp>
        <p:nvSpPr>
          <p:cNvPr id="4" name="TextBox 3"/>
          <p:cNvSpPr txBox="1"/>
          <p:nvPr/>
        </p:nvSpPr>
        <p:spPr>
          <a:xfrm>
            <a:off x="533400" y="457200"/>
            <a:ext cx="2209800" cy="1815882"/>
          </a:xfrm>
          <a:prstGeom prst="rect">
            <a:avLst/>
          </a:prstGeom>
          <a:noFill/>
        </p:spPr>
        <p:txBody>
          <a:bodyPr wrap="square" rtlCol="0">
            <a:spAutoFit/>
          </a:bodyPr>
          <a:lstStyle/>
          <a:p>
            <a:pPr algn="ctr"/>
            <a:r>
              <a:rPr lang="en-US" sz="2800" b="1" u="sng" dirty="0">
                <a:solidFill>
                  <a:schemeClr val="bg1"/>
                </a:solidFill>
              </a:rPr>
              <a:t>OFF-Campus</a:t>
            </a:r>
          </a:p>
          <a:p>
            <a:pPr algn="ctr"/>
            <a:r>
              <a:rPr lang="en-US" sz="2800" b="1" dirty="0">
                <a:solidFill>
                  <a:schemeClr val="bg1"/>
                </a:solidFill>
              </a:rPr>
              <a:t>Equipment</a:t>
            </a:r>
          </a:p>
          <a:p>
            <a:pPr algn="ctr"/>
            <a:r>
              <a:rPr lang="en-US" sz="2800" b="1" dirty="0">
                <a:solidFill>
                  <a:schemeClr val="bg1"/>
                </a:solidFill>
              </a:rPr>
              <a:t>Transfer</a:t>
            </a:r>
          </a:p>
          <a:p>
            <a:pPr algn="ctr"/>
            <a:r>
              <a:rPr lang="en-US" sz="2800" b="1" dirty="0">
                <a:solidFill>
                  <a:schemeClr val="bg1"/>
                </a:solidFill>
              </a:rPr>
              <a:t>Form</a:t>
            </a:r>
          </a:p>
        </p:txBody>
      </p:sp>
      <p:pic>
        <p:nvPicPr>
          <p:cNvPr id="6" name="Picture 5">
            <a:extLst>
              <a:ext uri="{FF2B5EF4-FFF2-40B4-BE49-F238E27FC236}">
                <a16:creationId xmlns:a16="http://schemas.microsoft.com/office/drawing/2014/main" id="{17944923-D1AF-536E-4245-F1B0F5FE0CD4}"/>
              </a:ext>
            </a:extLst>
          </p:cNvPr>
          <p:cNvPicPr>
            <a:picLocks noChangeAspect="1"/>
          </p:cNvPicPr>
          <p:nvPr/>
        </p:nvPicPr>
        <p:blipFill>
          <a:blip r:embed="rId3"/>
          <a:stretch>
            <a:fillRect/>
          </a:stretch>
        </p:blipFill>
        <p:spPr>
          <a:xfrm>
            <a:off x="3265232" y="0"/>
            <a:ext cx="5661535" cy="6858000"/>
          </a:xfrm>
          <a:prstGeom prst="rect">
            <a:avLst/>
          </a:prstGeom>
        </p:spPr>
      </p:pic>
    </p:spTree>
    <p:extLst>
      <p:ext uri="{BB962C8B-B14F-4D97-AF65-F5344CB8AC3E}">
        <p14:creationId xmlns:p14="http://schemas.microsoft.com/office/powerpoint/2010/main" val="2817441864"/>
      </p:ext>
    </p:extLst>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FAC’s Responsibilities</a:t>
            </a:r>
          </a:p>
        </p:txBody>
      </p:sp>
      <p:sp>
        <p:nvSpPr>
          <p:cNvPr id="3" name="Text Placeholder 2"/>
          <p:cNvSpPr>
            <a:spLocks noGrp="1"/>
          </p:cNvSpPr>
          <p:nvPr>
            <p:ph type="body" idx="1"/>
          </p:nvPr>
        </p:nvSpPr>
        <p:spPr/>
        <p:txBody>
          <a:bodyPr/>
          <a:lstStyle/>
          <a:p>
            <a:endParaRPr lang="en-US" dirty="0"/>
          </a:p>
          <a:p>
            <a:r>
              <a:rPr lang="en-US" dirty="0"/>
              <a:t>Surplus</a:t>
            </a:r>
          </a:p>
          <a:p>
            <a:endParaRPr lang="en-US" dirty="0"/>
          </a:p>
          <a:p>
            <a:r>
              <a:rPr lang="en-US" dirty="0"/>
              <a:t>Disposals</a:t>
            </a:r>
          </a:p>
          <a:p>
            <a:endParaRPr lang="en-US" dirty="0"/>
          </a:p>
          <a:p>
            <a:r>
              <a:rPr lang="en-US" dirty="0"/>
              <a:t>Cannibalization</a:t>
            </a:r>
          </a:p>
        </p:txBody>
      </p:sp>
      <p:sp>
        <p:nvSpPr>
          <p:cNvPr id="6" name="Slide Number Placeholder 5"/>
          <p:cNvSpPr>
            <a:spLocks noGrp="1"/>
          </p:cNvSpPr>
          <p:nvPr>
            <p:ph type="sldNum" sz="quarter" idx="12"/>
          </p:nvPr>
        </p:nvSpPr>
        <p:spPr/>
        <p:txBody>
          <a:bodyPr/>
          <a:lstStyle/>
          <a:p>
            <a:fld id="{2ACBFF3C-8E98-4B66-8D4A-A2434F9F111B}" type="slidenum">
              <a:rPr lang="en-US" smtClean="0"/>
              <a:pPr/>
              <a:t>21</a:t>
            </a:fld>
            <a:endParaRPr lang="en-US" dirty="0"/>
          </a:p>
        </p:txBody>
      </p:sp>
    </p:spTree>
  </p:cSld>
  <p:clrMapOvr>
    <a:masterClrMapping/>
  </p:clrMapOvr>
  <p:transition>
    <p:wipe dir="d"/>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A0970BF-ABD1-4474-9C2A-CA9CE1DB5337}" type="slidenum">
              <a:rPr lang="en-US" smtClean="0"/>
              <a:pPr/>
              <a:t>22</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0637" y="61120"/>
            <a:ext cx="9144000" cy="2041525"/>
          </a:xfrm>
          <a:prstGeom prst="rect">
            <a:avLst/>
          </a:prstGeom>
        </p:spPr>
      </p:pic>
      <p:pic>
        <p:nvPicPr>
          <p:cNvPr id="6" name="Picture 5">
            <a:extLst>
              <a:ext uri="{FF2B5EF4-FFF2-40B4-BE49-F238E27FC236}">
                <a16:creationId xmlns:a16="http://schemas.microsoft.com/office/drawing/2014/main" id="{89ECD945-9BD6-4773-91C8-3908D6BAD024}"/>
              </a:ext>
            </a:extLst>
          </p:cNvPr>
          <p:cNvPicPr>
            <a:picLocks noChangeAspect="1"/>
          </p:cNvPicPr>
          <p:nvPr/>
        </p:nvPicPr>
        <p:blipFill rotWithShape="1">
          <a:blip r:embed="rId4"/>
          <a:srcRect l="1867" r="2710"/>
          <a:stretch/>
        </p:blipFill>
        <p:spPr>
          <a:xfrm>
            <a:off x="2057400" y="2132807"/>
            <a:ext cx="7543800" cy="4457700"/>
          </a:xfrm>
          <a:prstGeom prst="rect">
            <a:avLst/>
          </a:prstGeom>
        </p:spPr>
      </p:pic>
    </p:spTree>
    <p:extLst>
      <p:ext uri="{BB962C8B-B14F-4D97-AF65-F5344CB8AC3E}">
        <p14:creationId xmlns:p14="http://schemas.microsoft.com/office/powerpoint/2010/main" val="849427494"/>
      </p:ext>
    </p:extLst>
  </p:cSld>
  <p:clrMapOvr>
    <a:masterClrMapping/>
  </p:clrMapOvr>
  <p:transition>
    <p:wipe dir="d"/>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CBFF3C-8E98-4B66-8D4A-A2434F9F111B}" type="slidenum">
              <a:rPr lang="en-US" smtClean="0"/>
              <a:pPr/>
              <a:t>23</a:t>
            </a:fld>
            <a:endParaRPr lang="en-US" dirty="0"/>
          </a:p>
        </p:txBody>
      </p:sp>
      <p:pic>
        <p:nvPicPr>
          <p:cNvPr id="5" name="Picture 4">
            <a:extLst>
              <a:ext uri="{FF2B5EF4-FFF2-40B4-BE49-F238E27FC236}">
                <a16:creationId xmlns:a16="http://schemas.microsoft.com/office/drawing/2014/main" id="{F18FF1B7-DC2C-42B3-AE33-B7EE092453E3}"/>
              </a:ext>
            </a:extLst>
          </p:cNvPr>
          <p:cNvPicPr>
            <a:picLocks noChangeAspect="1"/>
          </p:cNvPicPr>
          <p:nvPr/>
        </p:nvPicPr>
        <p:blipFill>
          <a:blip r:embed="rId3"/>
          <a:stretch>
            <a:fillRect/>
          </a:stretch>
        </p:blipFill>
        <p:spPr>
          <a:xfrm>
            <a:off x="2385646" y="0"/>
            <a:ext cx="7420708" cy="6858000"/>
          </a:xfrm>
          <a:prstGeom prst="rect">
            <a:avLst/>
          </a:prstGeom>
        </p:spPr>
      </p:pic>
    </p:spTree>
    <p:extLst>
      <p:ext uri="{BB962C8B-B14F-4D97-AF65-F5344CB8AC3E}">
        <p14:creationId xmlns:p14="http://schemas.microsoft.com/office/powerpoint/2010/main" val="3667495444"/>
      </p:ext>
    </p:extLst>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CBFF3C-8E98-4B66-8D4A-A2434F9F111B}" type="slidenum">
              <a:rPr lang="en-US" smtClean="0"/>
              <a:pPr/>
              <a:t>24</a:t>
            </a:fld>
            <a:endParaRPr lang="en-US" dirty="0"/>
          </a:p>
        </p:txBody>
      </p:sp>
      <p:sp>
        <p:nvSpPr>
          <p:cNvPr id="7" name="Rectangle 6"/>
          <p:cNvSpPr/>
          <p:nvPr/>
        </p:nvSpPr>
        <p:spPr>
          <a:xfrm>
            <a:off x="4038600" y="1676400"/>
            <a:ext cx="838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2739574" y="304800"/>
            <a:ext cx="7537901" cy="5791200"/>
          </a:xfrm>
          <a:prstGeom prst="rect">
            <a:avLst/>
          </a:prstGeom>
        </p:spPr>
      </p:pic>
    </p:spTree>
    <p:extLst>
      <p:ext uri="{BB962C8B-B14F-4D97-AF65-F5344CB8AC3E}">
        <p14:creationId xmlns:p14="http://schemas.microsoft.com/office/powerpoint/2010/main" val="954207939"/>
      </p:ext>
    </p:extLst>
  </p:cSld>
  <p:clrMapOvr>
    <a:masterClrMapping/>
  </p:clrMapOvr>
  <p:transition>
    <p:wipe dir="d"/>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CBFF3C-8E98-4B66-8D4A-A2434F9F111B}" type="slidenum">
              <a:rPr lang="en-US" smtClean="0"/>
              <a:pPr/>
              <a:t>25</a:t>
            </a:fld>
            <a:endParaRPr lang="en-US" dirty="0"/>
          </a:p>
        </p:txBody>
      </p:sp>
      <p:pic>
        <p:nvPicPr>
          <p:cNvPr id="5" name="Picture 4"/>
          <p:cNvPicPr>
            <a:picLocks noChangeAspect="1"/>
          </p:cNvPicPr>
          <p:nvPr/>
        </p:nvPicPr>
        <p:blipFill>
          <a:blip r:embed="rId3"/>
          <a:stretch>
            <a:fillRect/>
          </a:stretch>
        </p:blipFill>
        <p:spPr>
          <a:xfrm>
            <a:off x="2514600" y="0"/>
            <a:ext cx="7315200" cy="6858000"/>
          </a:xfrm>
          <a:prstGeom prst="rect">
            <a:avLst/>
          </a:prstGeom>
        </p:spPr>
      </p:pic>
      <p:sp>
        <p:nvSpPr>
          <p:cNvPr id="6" name="TextBox 5"/>
          <p:cNvSpPr txBox="1"/>
          <p:nvPr/>
        </p:nvSpPr>
        <p:spPr>
          <a:xfrm>
            <a:off x="990600" y="457200"/>
            <a:ext cx="1793526" cy="1384995"/>
          </a:xfrm>
          <a:prstGeom prst="rect">
            <a:avLst/>
          </a:prstGeom>
          <a:noFill/>
        </p:spPr>
        <p:txBody>
          <a:bodyPr wrap="square" rtlCol="0">
            <a:spAutoFit/>
          </a:bodyPr>
          <a:lstStyle/>
          <a:p>
            <a:pPr algn="ctr"/>
            <a:r>
              <a:rPr lang="en-US" sz="2800" b="1" dirty="0"/>
              <a:t>Surplus Request Form</a:t>
            </a:r>
          </a:p>
        </p:txBody>
      </p:sp>
    </p:spTree>
    <p:extLst>
      <p:ext uri="{BB962C8B-B14F-4D97-AF65-F5344CB8AC3E}">
        <p14:creationId xmlns:p14="http://schemas.microsoft.com/office/powerpoint/2010/main" val="177722272"/>
      </p:ext>
    </p:extLst>
  </p:cSld>
  <p:clrMapOvr>
    <a:masterClrMapping/>
  </p:clrMapOvr>
  <p:transition>
    <p:wipe dir="d"/>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CBFF3C-8E98-4B66-8D4A-A2434F9F111B}" type="slidenum">
              <a:rPr lang="en-US" smtClean="0"/>
              <a:pPr/>
              <a:t>26</a:t>
            </a:fld>
            <a:endParaRPr lang="en-US" dirty="0"/>
          </a:p>
        </p:txBody>
      </p:sp>
      <p:pic>
        <p:nvPicPr>
          <p:cNvPr id="5" name="Picture 4"/>
          <p:cNvPicPr>
            <a:picLocks noChangeAspect="1"/>
          </p:cNvPicPr>
          <p:nvPr/>
        </p:nvPicPr>
        <p:blipFill>
          <a:blip r:embed="rId3"/>
          <a:stretch>
            <a:fillRect/>
          </a:stretch>
        </p:blipFill>
        <p:spPr>
          <a:xfrm>
            <a:off x="2590799" y="0"/>
            <a:ext cx="7010402" cy="6858000"/>
          </a:xfrm>
          <a:prstGeom prst="rect">
            <a:avLst/>
          </a:prstGeom>
        </p:spPr>
      </p:pic>
      <p:sp>
        <p:nvSpPr>
          <p:cNvPr id="6" name="TextBox 5"/>
          <p:cNvSpPr txBox="1"/>
          <p:nvPr/>
        </p:nvSpPr>
        <p:spPr>
          <a:xfrm>
            <a:off x="990600" y="457200"/>
            <a:ext cx="1793526" cy="1384995"/>
          </a:xfrm>
          <a:prstGeom prst="rect">
            <a:avLst/>
          </a:prstGeom>
          <a:noFill/>
        </p:spPr>
        <p:txBody>
          <a:bodyPr wrap="square" rtlCol="0">
            <a:spAutoFit/>
          </a:bodyPr>
          <a:lstStyle/>
          <a:p>
            <a:pPr algn="ctr"/>
            <a:r>
              <a:rPr lang="en-US" sz="2800" b="1" dirty="0"/>
              <a:t>Disposal Request Form</a:t>
            </a:r>
          </a:p>
        </p:txBody>
      </p:sp>
    </p:spTree>
    <p:extLst>
      <p:ext uri="{BB962C8B-B14F-4D97-AF65-F5344CB8AC3E}">
        <p14:creationId xmlns:p14="http://schemas.microsoft.com/office/powerpoint/2010/main" val="2265084880"/>
      </p:ext>
    </p:extLst>
  </p:cSld>
  <p:clrMapOvr>
    <a:masterClrMapping/>
  </p:clrMapOvr>
  <p:transition>
    <p:wipe dir="d"/>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CBFF3C-8E98-4B66-8D4A-A2434F9F111B}" type="slidenum">
              <a:rPr lang="en-US" smtClean="0">
                <a:solidFill>
                  <a:prstClr val="black">
                    <a:tint val="75000"/>
                  </a:prstClr>
                </a:solidFill>
              </a:rPr>
              <a:pPr/>
              <a:t>27</a:t>
            </a:fld>
            <a:endParaRPr lang="en-US" dirty="0">
              <a:solidFill>
                <a:prstClr val="black">
                  <a:tint val="75000"/>
                </a:prstClr>
              </a:solidFill>
            </a:endParaRPr>
          </a:p>
        </p:txBody>
      </p:sp>
      <p:pic>
        <p:nvPicPr>
          <p:cNvPr id="3" name="Picture 2"/>
          <p:cNvPicPr>
            <a:picLocks noChangeAspect="1"/>
          </p:cNvPicPr>
          <p:nvPr/>
        </p:nvPicPr>
        <p:blipFill>
          <a:blip r:embed="rId3"/>
          <a:stretch>
            <a:fillRect/>
          </a:stretch>
        </p:blipFill>
        <p:spPr>
          <a:xfrm>
            <a:off x="3048000" y="0"/>
            <a:ext cx="6553202" cy="6858000"/>
          </a:xfrm>
          <a:prstGeom prst="rect">
            <a:avLst/>
          </a:prstGeom>
        </p:spPr>
      </p:pic>
      <p:sp>
        <p:nvSpPr>
          <p:cNvPr id="5" name="TextBox 4"/>
          <p:cNvSpPr txBox="1"/>
          <p:nvPr/>
        </p:nvSpPr>
        <p:spPr>
          <a:xfrm>
            <a:off x="574326" y="457200"/>
            <a:ext cx="2626074" cy="954107"/>
          </a:xfrm>
          <a:prstGeom prst="rect">
            <a:avLst/>
          </a:prstGeom>
          <a:noFill/>
        </p:spPr>
        <p:txBody>
          <a:bodyPr wrap="square" rtlCol="0">
            <a:spAutoFit/>
          </a:bodyPr>
          <a:lstStyle/>
          <a:p>
            <a:pPr algn="ctr"/>
            <a:r>
              <a:rPr lang="en-US" sz="2800" b="1" dirty="0"/>
              <a:t>Cannibalization</a:t>
            </a:r>
          </a:p>
          <a:p>
            <a:pPr algn="ctr"/>
            <a:r>
              <a:rPr lang="en-US" sz="2800" b="1" dirty="0"/>
              <a:t>Request Form</a:t>
            </a:r>
          </a:p>
        </p:txBody>
      </p:sp>
    </p:spTree>
    <p:extLst>
      <p:ext uri="{BB962C8B-B14F-4D97-AF65-F5344CB8AC3E}">
        <p14:creationId xmlns:p14="http://schemas.microsoft.com/office/powerpoint/2010/main" val="3694237150"/>
      </p:ext>
    </p:extLst>
  </p:cSld>
  <p:clrMapOvr>
    <a:masterClrMapping/>
  </p:clrMapOvr>
  <p:transition>
    <p:wipe dir="d"/>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Annual Departmental Fixed Asset Inventory</a:t>
            </a:r>
          </a:p>
        </p:txBody>
      </p:sp>
      <p:sp>
        <p:nvSpPr>
          <p:cNvPr id="3" name="Text Placeholder 2"/>
          <p:cNvSpPr>
            <a:spLocks noGrp="1"/>
          </p:cNvSpPr>
          <p:nvPr>
            <p:ph type="body" idx="1"/>
          </p:nvPr>
        </p:nvSpPr>
        <p:spPr/>
        <p:txBody>
          <a:bodyPr>
            <a:normAutofit/>
          </a:bodyPr>
          <a:lstStyle/>
          <a:p>
            <a:pPr lvl="1">
              <a:buFont typeface="Wingdings" pitchFamily="2" charset="2"/>
              <a:buChar char="§"/>
            </a:pPr>
            <a:r>
              <a:rPr lang="en-US" dirty="0"/>
              <a:t>Visual verification of asset – place “Y” in Y/N column</a:t>
            </a:r>
          </a:p>
          <a:p>
            <a:pPr lvl="1">
              <a:buFont typeface="Wingdings" pitchFamily="2" charset="2"/>
              <a:buChar char="§"/>
            </a:pPr>
            <a:r>
              <a:rPr lang="en-US" dirty="0"/>
              <a:t>Note any asset updates in “Comments” column (if updates are needed, complete correct fixed asset form)</a:t>
            </a:r>
          </a:p>
          <a:p>
            <a:pPr lvl="1">
              <a:buFont typeface="Wingdings" pitchFamily="2" charset="2"/>
              <a:buChar char="§"/>
            </a:pPr>
            <a:r>
              <a:rPr lang="en-US" dirty="0"/>
              <a:t>List – IT tag (green) on spreadsheet if applicable</a:t>
            </a:r>
          </a:p>
          <a:p>
            <a:pPr lvl="1">
              <a:buFont typeface="Wingdings" pitchFamily="2" charset="2"/>
              <a:buChar char="§"/>
            </a:pPr>
            <a:r>
              <a:rPr lang="en-US" dirty="0"/>
              <a:t>Remaining useful life of six months (will be in </a:t>
            </a:r>
            <a:r>
              <a:rPr lang="en-US" dirty="0">
                <a:solidFill>
                  <a:srgbClr val="FF0000"/>
                </a:solidFill>
              </a:rPr>
              <a:t>RED</a:t>
            </a:r>
            <a:r>
              <a:rPr lang="en-US" dirty="0"/>
              <a:t>) </a:t>
            </a:r>
          </a:p>
          <a:p>
            <a:pPr lvl="2">
              <a:buClr>
                <a:schemeClr val="accent1"/>
              </a:buClr>
              <a:buFont typeface="Courier New" pitchFamily="49" charset="0"/>
              <a:buChar char="o"/>
            </a:pPr>
            <a:r>
              <a:rPr lang="en-US" sz="2200" dirty="0"/>
              <a:t>Appropriate departmental individual evaluates and recommends extension of useful life (in years) and notes in “Comments” column</a:t>
            </a:r>
          </a:p>
          <a:p>
            <a:pPr lvl="1">
              <a:buFont typeface="Wingdings" pitchFamily="2" charset="2"/>
              <a:buChar char="§"/>
            </a:pPr>
            <a:r>
              <a:rPr lang="en-US" dirty="0"/>
              <a:t>Completed inventory spreadsheet, with 2 signatures, should be sent to Lacy Ensley, </a:t>
            </a:r>
            <a:r>
              <a:rPr lang="en-US" dirty="0">
                <a:hlinkClick r:id="rId3"/>
              </a:rPr>
              <a:t>lensley@wcu.edu</a:t>
            </a:r>
            <a:r>
              <a:rPr lang="en-US" dirty="0"/>
              <a:t> or to Controller’s Office, HFR 300-O</a:t>
            </a:r>
          </a:p>
          <a:p>
            <a:pPr lvl="1">
              <a:buFont typeface="Wingdings" pitchFamily="2" charset="2"/>
              <a:buChar char="§"/>
            </a:pPr>
            <a:r>
              <a:rPr lang="en-US" dirty="0"/>
              <a:t>Copy retained in department</a:t>
            </a:r>
          </a:p>
        </p:txBody>
      </p:sp>
      <p:sp>
        <p:nvSpPr>
          <p:cNvPr id="6" name="Slide Number Placeholder 5"/>
          <p:cNvSpPr>
            <a:spLocks noGrp="1"/>
          </p:cNvSpPr>
          <p:nvPr>
            <p:ph type="sldNum" sz="quarter" idx="12"/>
          </p:nvPr>
        </p:nvSpPr>
        <p:spPr/>
        <p:txBody>
          <a:bodyPr/>
          <a:lstStyle/>
          <a:p>
            <a:fld id="{2ACBFF3C-8E98-4B66-8D4A-A2434F9F111B}" type="slidenum">
              <a:rPr lang="en-US" smtClean="0"/>
              <a:pPr/>
              <a:t>28</a:t>
            </a:fld>
            <a:endParaRPr lang="en-US" dirty="0"/>
          </a:p>
        </p:txBody>
      </p:sp>
    </p:spTree>
  </p:cSld>
  <p:clrMapOvr>
    <a:masterClrMapping/>
  </p:clrMapOvr>
  <p:transition>
    <p:wipe dir="d"/>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0E1343-6B89-4946-8D36-4C83D719C36F}"/>
              </a:ext>
            </a:extLst>
          </p:cNvPr>
          <p:cNvSpPr>
            <a:spLocks noGrp="1"/>
          </p:cNvSpPr>
          <p:nvPr>
            <p:ph type="sldNum" sz="quarter" idx="12"/>
          </p:nvPr>
        </p:nvSpPr>
        <p:spPr/>
        <p:txBody>
          <a:bodyPr/>
          <a:lstStyle/>
          <a:p>
            <a:fld id="{BA0970BF-ABD1-4474-9C2A-CA9CE1DB5337}" type="slidenum">
              <a:rPr lang="en-US" smtClean="0"/>
              <a:pPr/>
              <a:t>29</a:t>
            </a:fld>
            <a:endParaRPr lang="en-US" dirty="0"/>
          </a:p>
        </p:txBody>
      </p:sp>
      <p:pic>
        <p:nvPicPr>
          <p:cNvPr id="3" name="Picture 2">
            <a:extLst>
              <a:ext uri="{FF2B5EF4-FFF2-40B4-BE49-F238E27FC236}">
                <a16:creationId xmlns:a16="http://schemas.microsoft.com/office/drawing/2014/main" id="{3DFCA225-B06C-4313-A437-C91F743CD483}"/>
              </a:ext>
            </a:extLst>
          </p:cNvPr>
          <p:cNvPicPr>
            <a:picLocks noChangeAspect="1"/>
          </p:cNvPicPr>
          <p:nvPr/>
        </p:nvPicPr>
        <p:blipFill>
          <a:blip r:embed="rId2"/>
          <a:stretch>
            <a:fillRect/>
          </a:stretch>
        </p:blipFill>
        <p:spPr>
          <a:xfrm>
            <a:off x="1676400" y="533400"/>
            <a:ext cx="8763000" cy="5181600"/>
          </a:xfrm>
          <a:prstGeom prst="rect">
            <a:avLst/>
          </a:prstGeom>
        </p:spPr>
      </p:pic>
    </p:spTree>
    <p:extLst>
      <p:ext uri="{BB962C8B-B14F-4D97-AF65-F5344CB8AC3E}">
        <p14:creationId xmlns:p14="http://schemas.microsoft.com/office/powerpoint/2010/main" val="395142825"/>
      </p:ext>
    </p:extLst>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000" dirty="0"/>
              <a:t>To maintain and control the university’s inventory records</a:t>
            </a:r>
          </a:p>
          <a:p>
            <a:r>
              <a:rPr lang="en-US" sz="3000" dirty="0"/>
              <a:t>To update the asset records in the accounting system for information submitted on various forms </a:t>
            </a:r>
          </a:p>
          <a:p>
            <a:r>
              <a:rPr lang="en-US" sz="3000" dirty="0"/>
              <a:t>To assure each department verifies and certifies the annual departmental inventory</a:t>
            </a:r>
          </a:p>
          <a:p>
            <a:r>
              <a:rPr lang="en-US" sz="3000" dirty="0"/>
              <a:t>To perform quarterly audits</a:t>
            </a:r>
          </a:p>
        </p:txBody>
      </p:sp>
      <p:sp>
        <p:nvSpPr>
          <p:cNvPr id="3" name="Slide Number Placeholder 2"/>
          <p:cNvSpPr>
            <a:spLocks noGrp="1"/>
          </p:cNvSpPr>
          <p:nvPr>
            <p:ph type="sldNum" sz="quarter" idx="12"/>
          </p:nvPr>
        </p:nvSpPr>
        <p:spPr/>
        <p:txBody>
          <a:bodyPr/>
          <a:lstStyle/>
          <a:p>
            <a:fld id="{BA0970BF-ABD1-4474-9C2A-CA9CE1DB5337}" type="slidenum">
              <a:rPr lang="en-US" smtClean="0"/>
              <a:pPr/>
              <a:t>3</a:t>
            </a:fld>
            <a:endParaRPr lang="en-US" dirty="0"/>
          </a:p>
        </p:txBody>
      </p:sp>
      <p:sp>
        <p:nvSpPr>
          <p:cNvPr id="4" name="Title 3"/>
          <p:cNvSpPr>
            <a:spLocks noGrp="1"/>
          </p:cNvSpPr>
          <p:nvPr>
            <p:ph type="title"/>
          </p:nvPr>
        </p:nvSpPr>
        <p:spPr/>
        <p:txBody>
          <a:bodyPr>
            <a:normAutofit/>
          </a:bodyPr>
          <a:lstStyle/>
          <a:p>
            <a:r>
              <a:rPr lang="en-US" dirty="0"/>
              <a:t>Controller’s Office Responsibilities</a:t>
            </a:r>
          </a:p>
        </p:txBody>
      </p:sp>
    </p:spTree>
  </p:cSld>
  <p:clrMapOvr>
    <a:masterClrMapping/>
  </p:clrMapOvr>
  <p:transition>
    <p:wipe dir="d"/>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1143000"/>
          </a:xfrm>
        </p:spPr>
        <p:txBody>
          <a:bodyPr>
            <a:normAutofit/>
          </a:bodyPr>
          <a:lstStyle/>
          <a:p>
            <a:pPr algn="ctr"/>
            <a:r>
              <a:rPr lang="en-US" dirty="0"/>
              <a:t>Capital Assets - Impairments</a:t>
            </a:r>
          </a:p>
        </p:txBody>
      </p:sp>
      <p:sp>
        <p:nvSpPr>
          <p:cNvPr id="3" name="Text Placeholder 2"/>
          <p:cNvSpPr>
            <a:spLocks noGrp="1"/>
          </p:cNvSpPr>
          <p:nvPr>
            <p:ph type="body" idx="1"/>
          </p:nvPr>
        </p:nvSpPr>
        <p:spPr/>
        <p:txBody>
          <a:bodyPr>
            <a:normAutofit fontScale="25000" lnSpcReduction="20000"/>
          </a:bodyPr>
          <a:lstStyle/>
          <a:p>
            <a:r>
              <a:rPr lang="en-US" sz="8800" dirty="0"/>
              <a:t>Impairment – An asset’s service utility has declined significantly and unexpectedly</a:t>
            </a:r>
          </a:p>
          <a:p>
            <a:pPr>
              <a:buNone/>
            </a:pPr>
            <a:endParaRPr lang="en-US" sz="4000" dirty="0"/>
          </a:p>
          <a:p>
            <a:r>
              <a:rPr lang="en-US" sz="8800" dirty="0"/>
              <a:t>Common Indicators</a:t>
            </a:r>
          </a:p>
          <a:p>
            <a:pPr marL="109728" indent="0">
              <a:buNone/>
            </a:pPr>
            <a:r>
              <a:rPr lang="en-US" sz="8000" dirty="0"/>
              <a:t>   </a:t>
            </a:r>
            <a:r>
              <a:rPr lang="en-US" sz="8000" dirty="0">
                <a:solidFill>
                  <a:schemeClr val="accent6">
                    <a:lumMod val="50000"/>
                  </a:schemeClr>
                </a:solidFill>
              </a:rPr>
              <a:t>▪ </a:t>
            </a:r>
            <a:r>
              <a:rPr lang="en-US" sz="8000" dirty="0"/>
              <a:t>Evidence </a:t>
            </a:r>
            <a:r>
              <a:rPr lang="en-US" sz="7600" dirty="0"/>
              <a:t>of physical damage (e.g., fire or natural  disaster)</a:t>
            </a:r>
          </a:p>
          <a:p>
            <a:pPr>
              <a:buNone/>
            </a:pPr>
            <a:r>
              <a:rPr lang="en-US" sz="8000" dirty="0"/>
              <a:t>   </a:t>
            </a:r>
            <a:r>
              <a:rPr lang="en-US" sz="8000" dirty="0">
                <a:solidFill>
                  <a:schemeClr val="accent6">
                    <a:lumMod val="50000"/>
                  </a:schemeClr>
                </a:solidFill>
              </a:rPr>
              <a:t>▪ </a:t>
            </a:r>
            <a:r>
              <a:rPr lang="en-US" sz="8000" dirty="0"/>
              <a:t>Changes in legal or environmental factors (e.g., asset does not</a:t>
            </a:r>
          </a:p>
          <a:p>
            <a:pPr>
              <a:buNone/>
            </a:pPr>
            <a:r>
              <a:rPr lang="en-US" sz="8000" dirty="0"/>
              <a:t>      meet certain requirements)</a:t>
            </a:r>
          </a:p>
          <a:p>
            <a:pPr>
              <a:buNone/>
            </a:pPr>
            <a:r>
              <a:rPr lang="en-US" sz="8000" dirty="0">
                <a:solidFill>
                  <a:schemeClr val="accent6">
                    <a:lumMod val="50000"/>
                  </a:schemeClr>
                </a:solidFill>
              </a:rPr>
              <a:t>   ▪ </a:t>
            </a:r>
            <a:r>
              <a:rPr lang="en-US" sz="8000" dirty="0"/>
              <a:t>Technological</a:t>
            </a:r>
            <a:r>
              <a:rPr lang="en-US" sz="8000" dirty="0">
                <a:solidFill>
                  <a:schemeClr val="accent6">
                    <a:lumMod val="50000"/>
                  </a:schemeClr>
                </a:solidFill>
              </a:rPr>
              <a:t> c</a:t>
            </a:r>
            <a:r>
              <a:rPr lang="en-US" sz="8000" dirty="0"/>
              <a:t>hange or obsolescence (e.g., asset outdated and </a:t>
            </a:r>
          </a:p>
          <a:p>
            <a:pPr>
              <a:buNone/>
            </a:pPr>
            <a:r>
              <a:rPr lang="en-US" sz="8000" dirty="0"/>
              <a:t>      newer asset provides better service)</a:t>
            </a:r>
          </a:p>
          <a:p>
            <a:pPr>
              <a:buNone/>
            </a:pPr>
            <a:r>
              <a:rPr lang="en-US" sz="8000" dirty="0">
                <a:solidFill>
                  <a:schemeClr val="accent6">
                    <a:lumMod val="50000"/>
                  </a:schemeClr>
                </a:solidFill>
              </a:rPr>
              <a:t>   ▪ </a:t>
            </a:r>
            <a:r>
              <a:rPr lang="en-US" sz="8000" dirty="0"/>
              <a:t>Changes in manner or duration of use (e.g., asset no longer   </a:t>
            </a:r>
          </a:p>
          <a:p>
            <a:pPr>
              <a:buNone/>
            </a:pPr>
            <a:r>
              <a:rPr lang="en-US" sz="8000" dirty="0"/>
              <a:t>      used with remaining useful life due to safety reasons)</a:t>
            </a:r>
          </a:p>
          <a:p>
            <a:pPr marL="109728" indent="0">
              <a:buSzPct val="100000"/>
              <a:buNone/>
            </a:pPr>
            <a:r>
              <a:rPr lang="en-US" sz="8000" dirty="0"/>
              <a:t>  </a:t>
            </a:r>
            <a:r>
              <a:rPr lang="en-US" sz="8000" dirty="0">
                <a:solidFill>
                  <a:schemeClr val="accent6">
                    <a:lumMod val="50000"/>
                  </a:schemeClr>
                </a:solidFill>
              </a:rPr>
              <a:t> ▪ </a:t>
            </a:r>
            <a:r>
              <a:rPr lang="en-US" sz="8000" dirty="0"/>
              <a:t>Permanent construction stoppage prior to completion of an asset     </a:t>
            </a:r>
            <a:r>
              <a:rPr lang="en-US" sz="5800" dirty="0"/>
              <a:t>	</a:t>
            </a:r>
          </a:p>
          <a:p>
            <a:pPr>
              <a:buNone/>
            </a:pPr>
            <a:endParaRPr lang="en-US" sz="4500" dirty="0"/>
          </a:p>
          <a:p>
            <a:pPr>
              <a:buNone/>
            </a:pPr>
            <a:endParaRPr lang="en-US" dirty="0">
              <a:solidFill>
                <a:schemeClr val="accent6">
                  <a:lumMod val="50000"/>
                </a:schemeClr>
              </a:solidFill>
            </a:endParaRPr>
          </a:p>
          <a:p>
            <a:pPr>
              <a:buNone/>
            </a:pPr>
            <a:r>
              <a:rPr lang="en-US" sz="5500" dirty="0">
                <a:solidFill>
                  <a:schemeClr val="accent6">
                    <a:lumMod val="50000"/>
                  </a:schemeClr>
                </a:solidFill>
              </a:rPr>
              <a:t>▶    </a:t>
            </a:r>
            <a:r>
              <a:rPr lang="en-US" sz="8800" dirty="0"/>
              <a:t>GASB Statement 42</a:t>
            </a:r>
          </a:p>
          <a:p>
            <a:pPr>
              <a:buNone/>
            </a:pPr>
            <a:r>
              <a:rPr lang="en-US" dirty="0">
                <a:solidFill>
                  <a:schemeClr val="accent6">
                    <a:lumMod val="50000"/>
                  </a:schemeClr>
                </a:solidFill>
              </a:rPr>
              <a:t>		</a:t>
            </a:r>
          </a:p>
          <a:p>
            <a:pPr>
              <a:buNone/>
            </a:pPr>
            <a:r>
              <a:rPr lang="en-US" dirty="0">
                <a:solidFill>
                  <a:schemeClr val="accent6">
                    <a:lumMod val="50000"/>
                  </a:schemeClr>
                </a:solidFill>
              </a:rPr>
              <a:t>	</a:t>
            </a:r>
          </a:p>
        </p:txBody>
      </p:sp>
      <p:sp>
        <p:nvSpPr>
          <p:cNvPr id="4" name="Slide Number Placeholder 3"/>
          <p:cNvSpPr>
            <a:spLocks noGrp="1"/>
          </p:cNvSpPr>
          <p:nvPr>
            <p:ph type="sldNum" sz="quarter" idx="12"/>
          </p:nvPr>
        </p:nvSpPr>
        <p:spPr/>
        <p:txBody>
          <a:bodyPr/>
          <a:lstStyle/>
          <a:p>
            <a:fld id="{2ACBFF3C-8E98-4B66-8D4A-A2434F9F111B}" type="slidenum">
              <a:rPr lang="en-US" smtClean="0"/>
              <a:pPr/>
              <a:t>30</a:t>
            </a:fld>
            <a:endParaRPr lang="en-US" dirty="0"/>
          </a:p>
        </p:txBody>
      </p:sp>
    </p:spTree>
  </p:cSld>
  <p:clrMapOvr>
    <a:masterClrMapping/>
  </p:clrMapOvr>
  <p:transition>
    <p:wipe dir="d"/>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0E1343-6B89-4946-8D36-4C83D719C36F}"/>
              </a:ext>
            </a:extLst>
          </p:cNvPr>
          <p:cNvSpPr>
            <a:spLocks noGrp="1"/>
          </p:cNvSpPr>
          <p:nvPr>
            <p:ph type="sldNum" sz="quarter" idx="12"/>
          </p:nvPr>
        </p:nvSpPr>
        <p:spPr/>
        <p:txBody>
          <a:bodyPr/>
          <a:lstStyle/>
          <a:p>
            <a:fld id="{BA0970BF-ABD1-4474-9C2A-CA9CE1DB5337}" type="slidenum">
              <a:rPr lang="en-US" smtClean="0"/>
              <a:pPr/>
              <a:t>31</a:t>
            </a:fld>
            <a:endParaRPr lang="en-US" dirty="0"/>
          </a:p>
        </p:txBody>
      </p:sp>
      <p:pic>
        <p:nvPicPr>
          <p:cNvPr id="6" name="Picture 5">
            <a:extLst>
              <a:ext uri="{FF2B5EF4-FFF2-40B4-BE49-F238E27FC236}">
                <a16:creationId xmlns:a16="http://schemas.microsoft.com/office/drawing/2014/main" id="{0CF50226-8B63-431F-8ABD-A94AC4E9EE6C}"/>
              </a:ext>
            </a:extLst>
          </p:cNvPr>
          <p:cNvPicPr>
            <a:picLocks noChangeAspect="1"/>
          </p:cNvPicPr>
          <p:nvPr/>
        </p:nvPicPr>
        <p:blipFill>
          <a:blip r:embed="rId2"/>
          <a:stretch>
            <a:fillRect/>
          </a:stretch>
        </p:blipFill>
        <p:spPr>
          <a:xfrm>
            <a:off x="0" y="336642"/>
            <a:ext cx="12192000" cy="6184715"/>
          </a:xfrm>
          <a:prstGeom prst="rect">
            <a:avLst/>
          </a:prstGeom>
        </p:spPr>
      </p:pic>
    </p:spTree>
    <p:extLst>
      <p:ext uri="{BB962C8B-B14F-4D97-AF65-F5344CB8AC3E}">
        <p14:creationId xmlns:p14="http://schemas.microsoft.com/office/powerpoint/2010/main" val="3171984444"/>
      </p:ext>
    </p:extLst>
  </p:cSld>
  <p:clrMapOvr>
    <a:masterClrMapping/>
  </p:clrMapOvr>
  <p:transition>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CBFF3C-8E98-4B66-8D4A-A2434F9F111B}" type="slidenum">
              <a:rPr lang="en-US" smtClean="0"/>
              <a:pPr/>
              <a:t>32</a:t>
            </a:fld>
            <a:endParaRPr lang="en-US" dirty="0"/>
          </a:p>
        </p:txBody>
      </p:sp>
      <p:sp>
        <p:nvSpPr>
          <p:cNvPr id="3" name="Text Placeholder 2"/>
          <p:cNvSpPr>
            <a:spLocks noGrp="1"/>
          </p:cNvSpPr>
          <p:nvPr>
            <p:ph type="body" idx="4294967295"/>
          </p:nvPr>
        </p:nvSpPr>
        <p:spPr>
          <a:xfrm>
            <a:off x="1524000" y="1481138"/>
            <a:ext cx="8229600" cy="4525962"/>
          </a:xfrm>
        </p:spPr>
        <p:txBody>
          <a:bodyPr/>
          <a:lstStyle/>
          <a:p>
            <a:pPr>
              <a:buNone/>
            </a:pPr>
            <a:r>
              <a:rPr lang="en-US" dirty="0"/>
              <a:t>	</a:t>
            </a:r>
          </a:p>
          <a:p>
            <a:pPr>
              <a:buNone/>
            </a:pPr>
            <a:endParaRPr lang="en-US" dirty="0"/>
          </a:p>
        </p:txBody>
      </p:sp>
      <p:sp>
        <p:nvSpPr>
          <p:cNvPr id="8" name="Rectangle 7"/>
          <p:cNvSpPr/>
          <p:nvPr/>
        </p:nvSpPr>
        <p:spPr>
          <a:xfrm>
            <a:off x="1524000" y="152401"/>
            <a:ext cx="9144000" cy="5940088"/>
          </a:xfrm>
          <a:prstGeom prst="rect">
            <a:avLst/>
          </a:prstGeom>
        </p:spPr>
        <p:txBody>
          <a:bodyPr wrap="square">
            <a:spAutoFit/>
          </a:bodyPr>
          <a:lstStyle/>
          <a:p>
            <a:r>
              <a:rPr lang="en-US" sz="2200" b="1" dirty="0">
                <a:latin typeface="Times New Roman" panose="02020603050405020304" pitchFamily="18" charset="0"/>
                <a:ea typeface="Times New Roman" panose="02020603050405020304" pitchFamily="18" charset="0"/>
              </a:rPr>
              <a:t>QUESTIONNAIRE FOR CAPITAL ASSET IMPAIRMENTS</a:t>
            </a:r>
          </a:p>
          <a:p>
            <a:r>
              <a:rPr lang="en-US" dirty="0">
                <a:latin typeface="Times New Roman" panose="02020603050405020304" pitchFamily="18" charset="0"/>
                <a:ea typeface="Times New Roman" panose="02020603050405020304" pitchFamily="18" charset="0"/>
              </a:rPr>
              <a:t> </a:t>
            </a:r>
          </a:p>
          <a:p>
            <a:r>
              <a:rPr lang="en-US" sz="2000" dirty="0">
                <a:latin typeface="Times New Roman" panose="02020603050405020304" pitchFamily="18" charset="0"/>
                <a:ea typeface="Times New Roman" panose="02020603050405020304" pitchFamily="18" charset="0"/>
              </a:rPr>
              <a:t>1) Please list any impaired WCU capital asset as of February 12, 2024.  A capital asset is considered impaired when its service utility has declined significantly and unexpectedly.  Please refer to the information on GASB 42 provided in the email’s attachment and limit your listings to major, significant impairments.</a:t>
            </a:r>
          </a:p>
          <a:p>
            <a:r>
              <a:rPr lang="en-US" sz="2000" dirty="0">
                <a:latin typeface="Times New Roman" panose="02020603050405020304" pitchFamily="18" charset="0"/>
                <a:ea typeface="Times New Roman" panose="02020603050405020304" pitchFamily="18" charset="0"/>
              </a:rPr>
              <a:t> </a:t>
            </a:r>
          </a:p>
          <a:p>
            <a:r>
              <a:rPr lang="en-US" sz="2000" dirty="0">
                <a:latin typeface="Times New Roman" panose="02020603050405020304" pitchFamily="18" charset="0"/>
                <a:ea typeface="Times New Roman" panose="02020603050405020304" pitchFamily="18" charset="0"/>
              </a:rPr>
              <a:t> </a:t>
            </a:r>
          </a:p>
          <a:p>
            <a:r>
              <a:rPr lang="en-US" sz="2000" dirty="0">
                <a:latin typeface="Times New Roman" panose="02020603050405020304" pitchFamily="18" charset="0"/>
                <a:ea typeface="Times New Roman" panose="02020603050405020304" pitchFamily="18" charset="0"/>
              </a:rPr>
              <a:t>2) Please provide a general description of the impairment.  </a:t>
            </a:r>
          </a:p>
          <a:p>
            <a:r>
              <a:rPr lang="en-US" sz="2000" dirty="0">
                <a:latin typeface="Times New Roman" panose="02020603050405020304" pitchFamily="18" charset="0"/>
                <a:ea typeface="Times New Roman" panose="02020603050405020304" pitchFamily="18" charset="0"/>
              </a:rPr>
              <a:t> </a:t>
            </a:r>
          </a:p>
          <a:p>
            <a:r>
              <a:rPr lang="en-US" sz="2000" dirty="0">
                <a:latin typeface="Times New Roman" panose="02020603050405020304" pitchFamily="18" charset="0"/>
                <a:ea typeface="Times New Roman" panose="02020603050405020304" pitchFamily="18" charset="0"/>
              </a:rPr>
              <a:t> </a:t>
            </a:r>
          </a:p>
          <a:p>
            <a:r>
              <a:rPr lang="en-US" sz="2000" dirty="0">
                <a:latin typeface="Times New Roman" panose="02020603050405020304" pitchFamily="18" charset="0"/>
                <a:ea typeface="Times New Roman" panose="02020603050405020304" pitchFamily="18" charset="0"/>
              </a:rPr>
              <a:t>3) For any listed impaired capital asset, is the impairment temporary or permanent?</a:t>
            </a:r>
          </a:p>
          <a:p>
            <a:r>
              <a:rPr lang="en-US" sz="2000" dirty="0">
                <a:latin typeface="Times New Roman" panose="02020603050405020304" pitchFamily="18" charset="0"/>
                <a:ea typeface="Times New Roman" panose="02020603050405020304" pitchFamily="18" charset="0"/>
              </a:rPr>
              <a:t> </a:t>
            </a:r>
          </a:p>
          <a:p>
            <a:r>
              <a:rPr lang="en-US" sz="2000" dirty="0">
                <a:latin typeface="Times New Roman" panose="02020603050405020304" pitchFamily="18" charset="0"/>
                <a:ea typeface="Times New Roman" panose="02020603050405020304" pitchFamily="18" charset="0"/>
              </a:rPr>
              <a:t> </a:t>
            </a:r>
          </a:p>
          <a:p>
            <a:r>
              <a:rPr lang="en-US" sz="2000" dirty="0">
                <a:latin typeface="Times New Roman" panose="02020603050405020304" pitchFamily="18" charset="0"/>
                <a:ea typeface="Times New Roman" panose="02020603050405020304" pitchFamily="18" charset="0"/>
              </a:rPr>
              <a:t>4) For each listed impaired capital asset, what is the gross amount of the impairment loss?    </a:t>
            </a:r>
          </a:p>
          <a:p>
            <a:r>
              <a:rPr lang="en-US" sz="2000" dirty="0">
                <a:latin typeface="Times New Roman" panose="02020603050405020304" pitchFamily="18" charset="0"/>
                <a:ea typeface="Times New Roman" panose="02020603050405020304" pitchFamily="18" charset="0"/>
              </a:rPr>
              <a:t> </a:t>
            </a:r>
          </a:p>
          <a:p>
            <a:r>
              <a:rPr lang="en-US" sz="2000" dirty="0">
                <a:latin typeface="Times New Roman" panose="02020603050405020304" pitchFamily="18" charset="0"/>
                <a:ea typeface="Times New Roman" panose="02020603050405020304" pitchFamily="18" charset="0"/>
              </a:rPr>
              <a:t> </a:t>
            </a:r>
          </a:p>
          <a:p>
            <a:r>
              <a:rPr lang="en-US" sz="2000" dirty="0">
                <a:latin typeface="Times New Roman" panose="02020603050405020304" pitchFamily="18" charset="0"/>
                <a:ea typeface="Times New Roman" panose="02020603050405020304" pitchFamily="18" charset="0"/>
              </a:rPr>
              <a:t>5) For each listed impaired capital asset, what is the amount of any insurance recovery?</a:t>
            </a:r>
          </a:p>
        </p:txBody>
      </p:sp>
    </p:spTree>
  </p:cSld>
  <p:clrMapOvr>
    <a:masterClrMapping/>
  </p:clrMapOvr>
  <p:transition>
    <p:wipe dir="d"/>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Fixed Asset Policy</a:t>
            </a:r>
            <a:br>
              <a:rPr lang="en-US" sz="2400" dirty="0"/>
            </a:br>
            <a:endParaRPr lang="en-US" sz="2400" dirty="0"/>
          </a:p>
        </p:txBody>
      </p:sp>
      <p:sp>
        <p:nvSpPr>
          <p:cNvPr id="3" name="Text Placeholder 2"/>
          <p:cNvSpPr>
            <a:spLocks noGrp="1"/>
          </p:cNvSpPr>
          <p:nvPr>
            <p:ph type="body" idx="1"/>
          </p:nvPr>
        </p:nvSpPr>
        <p:spPr>
          <a:xfrm>
            <a:off x="609600" y="1066800"/>
            <a:ext cx="10972800" cy="5264945"/>
          </a:xfrm>
        </p:spPr>
        <p:txBody>
          <a:bodyPr>
            <a:normAutofit/>
          </a:bodyPr>
          <a:lstStyle/>
          <a:p>
            <a:pPr>
              <a:lnSpc>
                <a:spcPct val="150000"/>
              </a:lnSpc>
            </a:pPr>
            <a:r>
              <a:rPr lang="en-US" sz="1700" dirty="0"/>
              <a:t>Custody and Control</a:t>
            </a:r>
          </a:p>
          <a:p>
            <a:pPr lvl="1">
              <a:lnSpc>
                <a:spcPct val="150000"/>
              </a:lnSpc>
              <a:buFont typeface="Wingdings" pitchFamily="2" charset="2"/>
              <a:buChar char="§"/>
            </a:pPr>
            <a:r>
              <a:rPr lang="en-US" sz="1700" dirty="0"/>
              <a:t>Each department is responsible for maintaining inventory controls and safeguarding all assets regardless of cost.  Department/Administrative Head is required to follow the university’s policies and procedures.</a:t>
            </a:r>
          </a:p>
          <a:p>
            <a:pPr lvl="1">
              <a:lnSpc>
                <a:spcPct val="150000"/>
              </a:lnSpc>
              <a:buFont typeface="Wingdings" pitchFamily="2" charset="2"/>
              <a:buChar char="§"/>
            </a:pPr>
            <a:r>
              <a:rPr lang="en-US" sz="1700" dirty="0"/>
              <a:t>Equipment purchased through the university is property of the state and cannot be donated, traded-in (if used as partial payment on new equipment and/or not under warranty), sold, scrapped, or otherwise disposed of by the department who has custody of the equipment without prior approval from WCU’s Tagging Specialist and Surplus Property Manager (Regina Cowan).</a:t>
            </a:r>
          </a:p>
          <a:p>
            <a:r>
              <a:rPr lang="en-US" sz="1700" b="1" u="sng" dirty="0"/>
              <a:t>GRANTS</a:t>
            </a:r>
            <a:r>
              <a:rPr lang="en-US" sz="1700" dirty="0"/>
              <a:t>: Generally (rare exception), unless terms are more specific, when equipment is purchased from grants, ownership of asset belongs to the university, thus becoming state property; not individual or departmental property.</a:t>
            </a:r>
          </a:p>
          <a:p>
            <a:pPr lvl="1"/>
            <a:r>
              <a:rPr lang="en-US" sz="1700" dirty="0"/>
              <a:t>Contact Grants Accountant (ext. 2498) or Fixed Asset Accountant (ext. 2583) with any questions concerning assets purchased from grant funding.</a:t>
            </a:r>
          </a:p>
          <a:p>
            <a:pPr lvl="1">
              <a:lnSpc>
                <a:spcPct val="150000"/>
              </a:lnSpc>
              <a:buFont typeface="Wingdings" pitchFamily="2" charset="2"/>
              <a:buChar char="§"/>
            </a:pPr>
            <a:endParaRPr lang="en-US" sz="1700" dirty="0"/>
          </a:p>
        </p:txBody>
      </p:sp>
      <p:sp>
        <p:nvSpPr>
          <p:cNvPr id="6" name="Slide Number Placeholder 5"/>
          <p:cNvSpPr>
            <a:spLocks noGrp="1"/>
          </p:cNvSpPr>
          <p:nvPr>
            <p:ph type="sldNum" sz="quarter" idx="12"/>
          </p:nvPr>
        </p:nvSpPr>
        <p:spPr/>
        <p:txBody>
          <a:bodyPr/>
          <a:lstStyle/>
          <a:p>
            <a:fld id="{2ACBFF3C-8E98-4B66-8D4A-A2434F9F111B}" type="slidenum">
              <a:rPr lang="en-US" smtClean="0"/>
              <a:pPr/>
              <a:t>33</a:t>
            </a:fld>
            <a:endParaRPr lang="en-US" dirty="0"/>
          </a:p>
        </p:txBody>
      </p:sp>
    </p:spTree>
  </p:cSld>
  <p:clrMapOvr>
    <a:masterClrMapping/>
  </p:clrMapOvr>
  <p:transition>
    <p:wipe dir="d"/>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333399"/>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ACBFF3C-8E98-4B66-8D4A-A2434F9F111B}" type="slidenum">
              <a:rPr lang="en-US" smtClean="0"/>
              <a:pPr/>
              <a:t>34</a:t>
            </a:fld>
            <a:endParaRPr lang="en-US" dirty="0"/>
          </a:p>
        </p:txBody>
      </p:sp>
      <p:sp>
        <p:nvSpPr>
          <p:cNvPr id="2" name="Title 1"/>
          <p:cNvSpPr>
            <a:spLocks noGrp="1"/>
          </p:cNvSpPr>
          <p:nvPr>
            <p:ph type="title" idx="4294967295"/>
          </p:nvPr>
        </p:nvSpPr>
        <p:spPr>
          <a:xfrm>
            <a:off x="556896" y="895350"/>
            <a:ext cx="10972800" cy="1466850"/>
          </a:xfrm>
        </p:spPr>
        <p:txBody>
          <a:bodyPr>
            <a:normAutofit fontScale="90000"/>
          </a:bodyPr>
          <a:lstStyle/>
          <a:p>
            <a:r>
              <a:rPr lang="en-US" sz="2400" dirty="0">
                <a:solidFill>
                  <a:schemeClr val="bg1"/>
                </a:solidFill>
              </a:rPr>
              <a:t>It is recommended that departments have internal tracking procedures for equipment </a:t>
            </a:r>
            <a:r>
              <a:rPr lang="en-US" sz="2400" u="sng" dirty="0">
                <a:solidFill>
                  <a:schemeClr val="bg1"/>
                </a:solidFill>
              </a:rPr>
              <a:t>not</a:t>
            </a:r>
            <a:r>
              <a:rPr lang="en-US" sz="2400" dirty="0">
                <a:solidFill>
                  <a:schemeClr val="bg1"/>
                </a:solidFill>
              </a:rPr>
              <a:t> being tracked in the University’s Fixed Asset System or by IT.</a:t>
            </a:r>
            <a:br>
              <a:rPr lang="en-US" sz="2700" dirty="0"/>
            </a:br>
            <a:br>
              <a:rPr lang="en-US" sz="2700" dirty="0"/>
            </a:br>
            <a:endParaRPr lang="en-US" sz="2700" dirty="0"/>
          </a:p>
        </p:txBody>
      </p:sp>
      <p:sp>
        <p:nvSpPr>
          <p:cNvPr id="7" name="Title 1">
            <a:extLst>
              <a:ext uri="{FF2B5EF4-FFF2-40B4-BE49-F238E27FC236}">
                <a16:creationId xmlns:a16="http://schemas.microsoft.com/office/drawing/2014/main" id="{D86A6DF2-D1A1-440F-984A-F63B506B136E}"/>
              </a:ext>
            </a:extLst>
          </p:cNvPr>
          <p:cNvSpPr txBox="1">
            <a:spLocks/>
          </p:cNvSpPr>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u="sng" dirty="0">
                <a:solidFill>
                  <a:schemeClr val="bg1"/>
                </a:solidFill>
              </a:rPr>
              <a:t>Non-Fixed</a:t>
            </a:r>
            <a:r>
              <a:rPr lang="en-US" dirty="0">
                <a:solidFill>
                  <a:schemeClr val="bg1"/>
                </a:solidFill>
              </a:rPr>
              <a:t> Assets</a:t>
            </a:r>
            <a:br>
              <a:rPr lang="en-US" sz="2400" dirty="0">
                <a:solidFill>
                  <a:schemeClr val="bg1"/>
                </a:solidFill>
              </a:rPr>
            </a:br>
            <a:endParaRPr lang="en-US" sz="2400" dirty="0">
              <a:solidFill>
                <a:schemeClr val="bg1"/>
              </a:solidFill>
            </a:endParaRPr>
          </a:p>
        </p:txBody>
      </p:sp>
      <p:pic>
        <p:nvPicPr>
          <p:cNvPr id="8" name="Picture 7">
            <a:extLst>
              <a:ext uri="{FF2B5EF4-FFF2-40B4-BE49-F238E27FC236}">
                <a16:creationId xmlns:a16="http://schemas.microsoft.com/office/drawing/2014/main" id="{F7ADF6E9-EE46-4C02-9E19-19EC427A56F0}"/>
              </a:ext>
            </a:extLst>
          </p:cNvPr>
          <p:cNvPicPr>
            <a:picLocks noChangeAspect="1"/>
          </p:cNvPicPr>
          <p:nvPr/>
        </p:nvPicPr>
        <p:blipFill rotWithShape="1">
          <a:blip r:embed="rId3"/>
          <a:srcRect t="1225"/>
          <a:stretch/>
        </p:blipFill>
        <p:spPr>
          <a:xfrm>
            <a:off x="2590800" y="1752600"/>
            <a:ext cx="7183214" cy="4860924"/>
          </a:xfrm>
          <a:prstGeom prst="rect">
            <a:avLst/>
          </a:prstGeom>
        </p:spPr>
      </p:pic>
      <p:sp>
        <p:nvSpPr>
          <p:cNvPr id="9" name="TextBox 8">
            <a:extLst>
              <a:ext uri="{FF2B5EF4-FFF2-40B4-BE49-F238E27FC236}">
                <a16:creationId xmlns:a16="http://schemas.microsoft.com/office/drawing/2014/main" id="{EE3C7E5B-6211-4FBC-8188-21F75079BEC9}"/>
              </a:ext>
            </a:extLst>
          </p:cNvPr>
          <p:cNvSpPr txBox="1"/>
          <p:nvPr/>
        </p:nvSpPr>
        <p:spPr>
          <a:xfrm>
            <a:off x="495251" y="2961716"/>
            <a:ext cx="1793526" cy="1200329"/>
          </a:xfrm>
          <a:prstGeom prst="rect">
            <a:avLst/>
          </a:prstGeom>
          <a:noFill/>
        </p:spPr>
        <p:txBody>
          <a:bodyPr wrap="square" rtlCol="0">
            <a:spAutoFit/>
          </a:bodyPr>
          <a:lstStyle/>
          <a:p>
            <a:pPr algn="ctr"/>
            <a:r>
              <a:rPr lang="en-US" sz="2400" b="1" dirty="0">
                <a:solidFill>
                  <a:schemeClr val="bg1"/>
                </a:solidFill>
              </a:rPr>
              <a:t>Example</a:t>
            </a:r>
          </a:p>
          <a:p>
            <a:pPr algn="ctr"/>
            <a:r>
              <a:rPr lang="en-US" sz="2400" b="1" dirty="0">
                <a:solidFill>
                  <a:schemeClr val="bg1"/>
                </a:solidFill>
              </a:rPr>
              <a:t>Tracking Template</a:t>
            </a:r>
          </a:p>
        </p:txBody>
      </p:sp>
    </p:spTree>
  </p:cSld>
  <p:clrMapOvr>
    <a:masterClrMapping/>
  </p:clrMapOvr>
  <p:transition>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09900" y="1143000"/>
            <a:ext cx="6172200" cy="496824"/>
          </a:xfrm>
        </p:spPr>
        <p:txBody>
          <a:bodyPr>
            <a:normAutofit fontScale="90000"/>
          </a:bodyPr>
          <a:lstStyle/>
          <a:p>
            <a:pPr algn="ctr"/>
            <a:r>
              <a:rPr lang="en-US" dirty="0">
                <a:solidFill>
                  <a:schemeClr val="tx1"/>
                </a:solidFill>
              </a:rPr>
              <a:t>Western Carolina University</a:t>
            </a:r>
          </a:p>
        </p:txBody>
      </p:sp>
      <p:sp>
        <p:nvSpPr>
          <p:cNvPr id="3" name="Subtitle 2"/>
          <p:cNvSpPr>
            <a:spLocks noGrp="1"/>
          </p:cNvSpPr>
          <p:nvPr>
            <p:ph type="subTitle" idx="1"/>
          </p:nvPr>
        </p:nvSpPr>
        <p:spPr>
          <a:xfrm>
            <a:off x="3524250" y="1829391"/>
            <a:ext cx="5143500" cy="329259"/>
          </a:xfrm>
        </p:spPr>
        <p:txBody>
          <a:bodyPr>
            <a:normAutofit fontScale="47500" lnSpcReduction="20000"/>
          </a:bodyPr>
          <a:lstStyle/>
          <a:p>
            <a:pPr algn="ctr"/>
            <a:r>
              <a:rPr lang="en-US" dirty="0">
                <a:solidFill>
                  <a:schemeClr val="bg1"/>
                </a:solidFill>
              </a:rPr>
              <a:t>Division of Information Technology Asset Management</a:t>
            </a:r>
          </a:p>
        </p:txBody>
      </p:sp>
      <p:sp>
        <p:nvSpPr>
          <p:cNvPr id="4" name="TextBox 3">
            <a:extLst>
              <a:ext uri="{FF2B5EF4-FFF2-40B4-BE49-F238E27FC236}">
                <a16:creationId xmlns:a16="http://schemas.microsoft.com/office/drawing/2014/main" id="{FAC102EB-7017-4391-B879-782E86928F61}"/>
              </a:ext>
            </a:extLst>
          </p:cNvPr>
          <p:cNvSpPr txBox="1"/>
          <p:nvPr/>
        </p:nvSpPr>
        <p:spPr>
          <a:xfrm>
            <a:off x="4305300" y="5657671"/>
            <a:ext cx="35814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a:ea typeface="+mn-ea"/>
                <a:cs typeface="+mn-cs"/>
              </a:rPr>
              <a:t>Nicholas Jones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a:ea typeface="+mn-ea"/>
                <a:cs typeface="+mn-cs"/>
              </a:rPr>
              <a:t>IT Asset Manager</a:t>
            </a:r>
            <a:br>
              <a:rPr kumimoji="0" lang="en-US" sz="1800" b="0" i="0" u="none" strike="noStrike" kern="1200" cap="none" spc="0" normalizeH="0" baseline="0" noProof="0" dirty="0">
                <a:ln>
                  <a:noFill/>
                </a:ln>
                <a:solidFill>
                  <a:prstClr val="black"/>
                </a:solidFill>
                <a:effectLst/>
                <a:uLnTx/>
                <a:uFillTx/>
                <a:latin typeface="Franklin Gothic Book"/>
                <a:ea typeface="+mn-ea"/>
                <a:cs typeface="+mn-cs"/>
              </a:rPr>
            </a:br>
            <a:r>
              <a:rPr kumimoji="0" lang="en-US" sz="1800" b="0" i="0" u="none" strike="noStrike" kern="1200" cap="none" spc="0" normalizeH="0" baseline="0" noProof="0" dirty="0">
                <a:ln>
                  <a:noFill/>
                </a:ln>
                <a:solidFill>
                  <a:prstClr val="black"/>
                </a:solidFill>
                <a:effectLst/>
                <a:uLnTx/>
                <a:uFillTx/>
                <a:latin typeface="Franklin Gothic Book"/>
                <a:ea typeface="+mn-ea"/>
                <a:cs typeface="+mn-cs"/>
                <a:hlinkClick r:id="rId2"/>
              </a:rPr>
              <a:t>ndjones@wcu.edu</a:t>
            </a: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pic>
        <p:nvPicPr>
          <p:cNvPr id="8" name="Graphic 7" descr="Laptop with solid fill">
            <a:extLst>
              <a:ext uri="{FF2B5EF4-FFF2-40B4-BE49-F238E27FC236}">
                <a16:creationId xmlns:a16="http://schemas.microsoft.com/office/drawing/2014/main" id="{D2D53820-59CB-40E2-8483-319A5259F4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3000" y="3124200"/>
            <a:ext cx="2286000" cy="2286000"/>
          </a:xfrm>
          <a:prstGeom prst="rect">
            <a:avLst/>
          </a:prstGeom>
        </p:spPr>
      </p:pic>
      <p:pic>
        <p:nvPicPr>
          <p:cNvPr id="10" name="Graphic 9" descr="Computer with solid fill">
            <a:extLst>
              <a:ext uri="{FF2B5EF4-FFF2-40B4-BE49-F238E27FC236}">
                <a16:creationId xmlns:a16="http://schemas.microsoft.com/office/drawing/2014/main" id="{9AB40A31-347F-43B4-AE18-E49E19EC6B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95309" y="1639825"/>
            <a:ext cx="2344882" cy="2344882"/>
          </a:xfrm>
          <a:prstGeom prst="rect">
            <a:avLst/>
          </a:prstGeom>
        </p:spPr>
      </p:pic>
      <p:pic>
        <p:nvPicPr>
          <p:cNvPr id="12" name="Graphic 11" descr="Tablet with solid fill">
            <a:extLst>
              <a:ext uri="{FF2B5EF4-FFF2-40B4-BE49-F238E27FC236}">
                <a16:creationId xmlns:a16="http://schemas.microsoft.com/office/drawing/2014/main" id="{A7D3F7D9-7C4E-4FCC-963C-3955165FD55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43200" y="1639824"/>
            <a:ext cx="2344883" cy="2344883"/>
          </a:xfrm>
          <a:prstGeom prst="rect">
            <a:avLst/>
          </a:prstGeom>
        </p:spPr>
      </p:pic>
    </p:spTree>
    <p:extLst>
      <p:ext uri="{BB962C8B-B14F-4D97-AF65-F5344CB8AC3E}">
        <p14:creationId xmlns:p14="http://schemas.microsoft.com/office/powerpoint/2010/main" val="2971241267"/>
      </p:ext>
    </p:extLst>
  </p:cSld>
  <p:clrMapOvr>
    <a:masterClrMapping/>
  </p:clrMapOvr>
  <p:transition>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28600"/>
            <a:ext cx="7772400" cy="533400"/>
          </a:xfrm>
        </p:spPr>
        <p:txBody>
          <a:bodyPr>
            <a:normAutofit fontScale="90000"/>
          </a:bodyPr>
          <a:lstStyle/>
          <a:p>
            <a:r>
              <a:rPr lang="en-US" baseline="0" dirty="0">
                <a:latin typeface="Times New Roman"/>
              </a:rPr>
              <a:t>IT Assets</a:t>
            </a:r>
          </a:p>
        </p:txBody>
      </p:sp>
      <p:sp>
        <p:nvSpPr>
          <p:cNvPr id="3" name="Text Placeholder 2"/>
          <p:cNvSpPr>
            <a:spLocks noGrp="1"/>
          </p:cNvSpPr>
          <p:nvPr>
            <p:ph type="body" idx="1"/>
          </p:nvPr>
        </p:nvSpPr>
        <p:spPr>
          <a:xfrm>
            <a:off x="2362200" y="838200"/>
            <a:ext cx="7772400" cy="609600"/>
          </a:xfrm>
        </p:spPr>
        <p:txBody>
          <a:bodyPr>
            <a:normAutofit fontScale="77500" lnSpcReduction="20000"/>
          </a:bodyPr>
          <a:lstStyle/>
          <a:p>
            <a:r>
              <a:rPr lang="en-US" dirty="0"/>
              <a:t>Division of Information Technology (DoIT) charged with asset management for all IT assets that belong to WCU.</a:t>
            </a:r>
          </a:p>
          <a:p>
            <a:endParaRPr lang="en-US" dirty="0"/>
          </a:p>
        </p:txBody>
      </p:sp>
      <p:graphicFrame>
        <p:nvGraphicFramePr>
          <p:cNvPr id="7" name="Diagram 6"/>
          <p:cNvGraphicFramePr/>
          <p:nvPr/>
        </p:nvGraphicFramePr>
        <p:xfrm>
          <a:off x="2971800" y="304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FDBA6803-2853-434D-BE2D-09C49CDDF006}"/>
              </a:ext>
            </a:extLst>
          </p:cNvPr>
          <p:cNvSpPr txBox="1"/>
          <p:nvPr/>
        </p:nvSpPr>
        <p:spPr>
          <a:xfrm>
            <a:off x="665662" y="1802543"/>
            <a:ext cx="362167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Active Computers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2019 - 6,011     2022 – 5,656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2020 – 5,809     2023 – 5,470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2021 – 6,241     2024 – 4,672</a:t>
            </a:r>
          </a:p>
        </p:txBody>
      </p:sp>
      <p:sp>
        <p:nvSpPr>
          <p:cNvPr id="5" name="TextBox 4">
            <a:extLst>
              <a:ext uri="{FF2B5EF4-FFF2-40B4-BE49-F238E27FC236}">
                <a16:creationId xmlns:a16="http://schemas.microsoft.com/office/drawing/2014/main" id="{468A75DA-8561-466F-8CDA-FBBA4DA8841B}"/>
              </a:ext>
            </a:extLst>
          </p:cNvPr>
          <p:cNvSpPr txBox="1"/>
          <p:nvPr/>
        </p:nvSpPr>
        <p:spPr>
          <a:xfrm>
            <a:off x="665662" y="2971800"/>
            <a:ext cx="362167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Computers Out of Warranty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2019 - 3,338     2022 – 2,659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2020 – 2,898     2023 – </a:t>
            </a:r>
            <a:r>
              <a:rPr lang="en-US" dirty="0">
                <a:solidFill>
                  <a:prstClr val="black"/>
                </a:solidFill>
                <a:latin typeface="Lucida Sans Unicode"/>
              </a:rPr>
              <a:t>2,748</a:t>
            </a: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2021 – 3,103     2024</a:t>
            </a:r>
            <a:r>
              <a:rPr kumimoji="0" lang="en-US" sz="1800" b="0" i="0" u="none" strike="noStrike" kern="1200" cap="none" spc="0" normalizeH="0" noProof="0" dirty="0">
                <a:ln>
                  <a:noFill/>
                </a:ln>
                <a:solidFill>
                  <a:prstClr val="black"/>
                </a:solidFill>
                <a:effectLst/>
                <a:uLnTx/>
                <a:uFillTx/>
                <a:latin typeface="Lucida Sans Unicode"/>
                <a:ea typeface="+mn-ea"/>
                <a:cs typeface="+mn-cs"/>
              </a:rPr>
              <a:t> – 2,008</a:t>
            </a: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6" name="TextBox 5">
            <a:extLst>
              <a:ext uri="{FF2B5EF4-FFF2-40B4-BE49-F238E27FC236}">
                <a16:creationId xmlns:a16="http://schemas.microsoft.com/office/drawing/2014/main" id="{DA111BB5-2A94-4952-A04A-6AD5C19E6D72}"/>
              </a:ext>
            </a:extLst>
          </p:cNvPr>
          <p:cNvSpPr txBox="1"/>
          <p:nvPr/>
        </p:nvSpPr>
        <p:spPr>
          <a:xfrm>
            <a:off x="8271236" y="2402707"/>
            <a:ext cx="362167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Computers Older than 5 Years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2019 - 1,636     2022 – 1,314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2020 – 1,688     2023</a:t>
            </a:r>
            <a:r>
              <a:rPr kumimoji="0" lang="en-US" sz="1800" b="0" i="0" u="none" strike="noStrike" kern="1200" cap="none" spc="0" normalizeH="0" noProof="0" dirty="0">
                <a:ln>
                  <a:noFill/>
                </a:ln>
                <a:solidFill>
                  <a:prstClr val="black"/>
                </a:solidFill>
                <a:effectLst/>
                <a:uLnTx/>
                <a:uFillTx/>
                <a:latin typeface="Lucida Sans Unicode"/>
                <a:ea typeface="+mn-ea"/>
                <a:cs typeface="+mn-cs"/>
              </a:rPr>
              <a:t> – 1,247</a:t>
            </a: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2021 – 1,455     2024 - 680</a:t>
            </a:r>
          </a:p>
        </p:txBody>
      </p:sp>
      <p:sp>
        <p:nvSpPr>
          <p:cNvPr id="8" name="TextBox 7">
            <a:extLst>
              <a:ext uri="{FF2B5EF4-FFF2-40B4-BE49-F238E27FC236}">
                <a16:creationId xmlns:a16="http://schemas.microsoft.com/office/drawing/2014/main" id="{E7EE64B9-EB7F-4314-B6E8-0EF8C7C7FC0A}"/>
              </a:ext>
            </a:extLst>
          </p:cNvPr>
          <p:cNvSpPr txBox="1"/>
          <p:nvPr/>
        </p:nvSpPr>
        <p:spPr>
          <a:xfrm flipH="1">
            <a:off x="8247562" y="3571964"/>
            <a:ext cx="339307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Computers Older than 2010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2019 – 190        2022 - 187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2020 – 87          2023</a:t>
            </a:r>
            <a:r>
              <a:rPr kumimoji="0" lang="en-US" sz="1800" b="0" i="0" u="none" strike="noStrike" kern="1200" cap="none" spc="0" normalizeH="0" noProof="0" dirty="0">
                <a:ln>
                  <a:noFill/>
                </a:ln>
                <a:solidFill>
                  <a:prstClr val="black"/>
                </a:solidFill>
                <a:effectLst/>
                <a:uLnTx/>
                <a:uFillTx/>
                <a:latin typeface="Lucida Sans Unicode"/>
                <a:ea typeface="+mn-ea"/>
                <a:cs typeface="+mn-cs"/>
              </a:rPr>
              <a:t> - 85</a:t>
            </a: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2021 – 112        2024</a:t>
            </a:r>
            <a:r>
              <a:rPr kumimoji="0" lang="en-US" sz="1800" b="0" i="0" u="none" strike="noStrike" kern="1200" cap="none" spc="0" normalizeH="0" noProof="0" dirty="0">
                <a:ln>
                  <a:noFill/>
                </a:ln>
                <a:solidFill>
                  <a:prstClr val="black"/>
                </a:solidFill>
                <a:effectLst/>
                <a:uLnTx/>
                <a:uFillTx/>
                <a:latin typeface="Lucida Sans Unicode"/>
                <a:ea typeface="+mn-ea"/>
                <a:cs typeface="+mn-cs"/>
              </a:rPr>
              <a:t> -16</a:t>
            </a: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116692293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80">
                                          <p:stCondLst>
                                            <p:cond delay="0"/>
                                          </p:stCondLst>
                                        </p:cTn>
                                        <p:tgtEl>
                                          <p:spTgt spid="8"/>
                                        </p:tgtEl>
                                      </p:cBhvr>
                                    </p:animEffect>
                                    <p:anim calcmode="lin" valueType="num">
                                      <p:cBhvr>
                                        <p:cTn id="1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gtEl>
                                      </p:cBhvr>
                                      <p:to x="100000" y="60000"/>
                                    </p:animScale>
                                    <p:animScale>
                                      <p:cBhvr>
                                        <p:cTn id="24" dur="166" decel="50000">
                                          <p:stCondLst>
                                            <p:cond delay="676"/>
                                          </p:stCondLst>
                                        </p:cTn>
                                        <p:tgtEl>
                                          <p:spTgt spid="8"/>
                                        </p:tgtEl>
                                      </p:cBhvr>
                                      <p:to x="100000" y="100000"/>
                                    </p:animScale>
                                    <p:animScale>
                                      <p:cBhvr>
                                        <p:cTn id="25" dur="26">
                                          <p:stCondLst>
                                            <p:cond delay="1312"/>
                                          </p:stCondLst>
                                        </p:cTn>
                                        <p:tgtEl>
                                          <p:spTgt spid="8"/>
                                        </p:tgtEl>
                                      </p:cBhvr>
                                      <p:to x="100000" y="80000"/>
                                    </p:animScale>
                                    <p:animScale>
                                      <p:cBhvr>
                                        <p:cTn id="26" dur="166" decel="50000">
                                          <p:stCondLst>
                                            <p:cond delay="1338"/>
                                          </p:stCondLst>
                                        </p:cTn>
                                        <p:tgtEl>
                                          <p:spTgt spid="8"/>
                                        </p:tgtEl>
                                      </p:cBhvr>
                                      <p:to x="100000" y="100000"/>
                                    </p:animScale>
                                    <p:animScale>
                                      <p:cBhvr>
                                        <p:cTn id="27" dur="26">
                                          <p:stCondLst>
                                            <p:cond delay="1642"/>
                                          </p:stCondLst>
                                        </p:cTn>
                                        <p:tgtEl>
                                          <p:spTgt spid="8"/>
                                        </p:tgtEl>
                                      </p:cBhvr>
                                      <p:to x="100000" y="90000"/>
                                    </p:animScale>
                                    <p:animScale>
                                      <p:cBhvr>
                                        <p:cTn id="28" dur="166" decel="50000">
                                          <p:stCondLst>
                                            <p:cond delay="1668"/>
                                          </p:stCondLst>
                                        </p:cTn>
                                        <p:tgtEl>
                                          <p:spTgt spid="8"/>
                                        </p:tgtEl>
                                      </p:cBhvr>
                                      <p:to x="100000" y="100000"/>
                                    </p:animScale>
                                    <p:animScale>
                                      <p:cBhvr>
                                        <p:cTn id="29" dur="26">
                                          <p:stCondLst>
                                            <p:cond delay="1808"/>
                                          </p:stCondLst>
                                        </p:cTn>
                                        <p:tgtEl>
                                          <p:spTgt spid="8"/>
                                        </p:tgtEl>
                                      </p:cBhvr>
                                      <p:to x="100000" y="95000"/>
                                    </p:animScale>
                                    <p:animScale>
                                      <p:cBhvr>
                                        <p:cTn id="3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IT Assets</a:t>
            </a:r>
            <a:br>
              <a:rPr lang="en-US" sz="2400" dirty="0"/>
            </a:br>
            <a:endParaRPr lang="en-US" sz="2400" dirty="0"/>
          </a:p>
        </p:txBody>
      </p:sp>
      <p:sp>
        <p:nvSpPr>
          <p:cNvPr id="6" name="Text Placeholder 2"/>
          <p:cNvSpPr>
            <a:spLocks noGrp="1"/>
          </p:cNvSpPr>
          <p:nvPr>
            <p:ph type="body" idx="1"/>
          </p:nvPr>
        </p:nvSpPr>
        <p:spPr>
          <a:xfrm>
            <a:off x="914400" y="1428928"/>
            <a:ext cx="9753600" cy="4525963"/>
          </a:xfrm>
        </p:spPr>
        <p:txBody>
          <a:bodyPr>
            <a:normAutofit fontScale="92500" lnSpcReduction="10000"/>
          </a:bodyPr>
          <a:lstStyle/>
          <a:p>
            <a:pPr lvl="0"/>
            <a:r>
              <a:rPr lang="en-US" dirty="0"/>
              <a:t>Computers</a:t>
            </a:r>
            <a:br>
              <a:rPr lang="en-US" dirty="0"/>
            </a:br>
            <a:r>
              <a:rPr lang="en-US" dirty="0"/>
              <a:t>a. Laptops &amp; tablets</a:t>
            </a:r>
            <a:br>
              <a:rPr lang="en-US" dirty="0"/>
            </a:br>
            <a:r>
              <a:rPr lang="en-US" dirty="0"/>
              <a:t>b. Desktops</a:t>
            </a:r>
          </a:p>
          <a:p>
            <a:pPr lvl="0"/>
            <a:r>
              <a:rPr lang="en-US" dirty="0"/>
              <a:t>Printers</a:t>
            </a:r>
          </a:p>
          <a:p>
            <a:pPr lvl="0"/>
            <a:r>
              <a:rPr lang="en-US" dirty="0"/>
              <a:t>Servers</a:t>
            </a:r>
          </a:p>
          <a:p>
            <a:pPr lvl="0"/>
            <a:r>
              <a:rPr lang="en-US" dirty="0"/>
              <a:t>Enterprise level networking</a:t>
            </a:r>
            <a:br>
              <a:rPr lang="en-US" dirty="0"/>
            </a:br>
            <a:r>
              <a:rPr lang="en-US" dirty="0"/>
              <a:t>a. Switches</a:t>
            </a:r>
            <a:br>
              <a:rPr lang="en-US" dirty="0"/>
            </a:br>
            <a:r>
              <a:rPr lang="en-US" dirty="0"/>
              <a:t>b. Routers</a:t>
            </a:r>
            <a:br>
              <a:rPr lang="en-US" dirty="0"/>
            </a:br>
            <a:r>
              <a:rPr lang="en-US" dirty="0"/>
              <a:t>c. Wireless Access Points</a:t>
            </a:r>
          </a:p>
          <a:p>
            <a:pPr lvl="0"/>
            <a:r>
              <a:rPr lang="en-US" dirty="0"/>
              <a:t>Smart boards</a:t>
            </a:r>
          </a:p>
          <a:p>
            <a:pPr lvl="0"/>
            <a:r>
              <a:rPr lang="en-US" dirty="0"/>
              <a:t>Data projectors installed in classrooms</a:t>
            </a:r>
          </a:p>
          <a:p>
            <a:pPr lvl="0"/>
            <a:r>
              <a:rPr lang="en-US" dirty="0"/>
              <a:t>All technology assets purchased by DoIT</a:t>
            </a:r>
          </a:p>
          <a:p>
            <a:endParaRPr lang="en-US" dirty="0"/>
          </a:p>
        </p:txBody>
      </p:sp>
    </p:spTree>
    <p:extLst>
      <p:ext uri="{BB962C8B-B14F-4D97-AF65-F5344CB8AC3E}">
        <p14:creationId xmlns:p14="http://schemas.microsoft.com/office/powerpoint/2010/main" val="1393088334"/>
      </p:ext>
    </p:extLst>
  </p:cSld>
  <p:clrMapOvr>
    <a:masterClrMapping/>
  </p:clrMapOvr>
  <p:transition>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All IT items $5,000 and greater will be tracked by the Controller’s Office and the Department via IT database </a:t>
            </a:r>
          </a:p>
        </p:txBody>
      </p:sp>
      <p:sp>
        <p:nvSpPr>
          <p:cNvPr id="5" name="Text Placeholder 2"/>
          <p:cNvSpPr>
            <a:spLocks noGrp="1"/>
          </p:cNvSpPr>
          <p:nvPr>
            <p:ph type="body" idx="1"/>
          </p:nvPr>
        </p:nvSpPr>
        <p:spPr>
          <a:xfrm>
            <a:off x="2286000" y="2057401"/>
            <a:ext cx="7520940" cy="3579849"/>
          </a:xfrm>
        </p:spPr>
        <p:txBody>
          <a:bodyPr>
            <a:normAutofit/>
          </a:bodyPr>
          <a:lstStyle/>
          <a:p>
            <a:r>
              <a:rPr lang="en-US" dirty="0"/>
              <a:t>Please do not remove any old tags.</a:t>
            </a:r>
          </a:p>
          <a:p>
            <a:r>
              <a:rPr lang="en-US" dirty="0"/>
              <a:t>Best Practice to Check for all tags</a:t>
            </a:r>
          </a:p>
          <a:p>
            <a:r>
              <a:rPr lang="en-US" dirty="0"/>
              <a:t>Report All Tags: red, green, purple.</a:t>
            </a:r>
          </a:p>
          <a:p>
            <a:r>
              <a:rPr lang="en-US" dirty="0"/>
              <a:t>Try to Capture Serial Numbers</a:t>
            </a:r>
          </a:p>
          <a:p>
            <a:r>
              <a:rPr lang="en-US" dirty="0"/>
              <a:t>Verify all information</a:t>
            </a:r>
          </a:p>
          <a:p>
            <a:pPr marL="109728" indent="0">
              <a:buNone/>
            </a:pPr>
            <a:endParaRPr lang="en-US" dirty="0"/>
          </a:p>
          <a:p>
            <a:endParaRPr lang="en-US" dirty="0"/>
          </a:p>
          <a:p>
            <a:endParaRPr lang="en-US" u="sng" dirty="0">
              <a:uFill>
                <a:solidFill>
                  <a:srgbClr val="FF0000"/>
                </a:solidFill>
              </a:uFill>
            </a:endParaRPr>
          </a:p>
        </p:txBody>
      </p:sp>
    </p:spTree>
    <p:extLst>
      <p:ext uri="{BB962C8B-B14F-4D97-AF65-F5344CB8AC3E}">
        <p14:creationId xmlns:p14="http://schemas.microsoft.com/office/powerpoint/2010/main" val="2932058438"/>
      </p:ext>
    </p:extLst>
  </p:cSld>
  <p:clrMapOvr>
    <a:masterClrMapping/>
  </p:clrMapOvr>
  <p:transition>
    <p:wipe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143000"/>
          </a:xfrm>
        </p:spPr>
        <p:txBody>
          <a:bodyPr>
            <a:normAutofit fontScale="90000"/>
          </a:bodyPr>
          <a:lstStyle/>
          <a:p>
            <a:r>
              <a:rPr lang="en-US" sz="2400" dirty="0"/>
              <a:t>It is highly recommended that departments track assets of significant value to their unit and highly mobile such as listed below.</a:t>
            </a:r>
            <a:br>
              <a:rPr lang="en-US" sz="2400" dirty="0"/>
            </a:br>
            <a:endParaRPr lang="en-US" sz="2400" dirty="0"/>
          </a:p>
        </p:txBody>
      </p:sp>
      <p:sp>
        <p:nvSpPr>
          <p:cNvPr id="5" name="Text Placeholder 2"/>
          <p:cNvSpPr>
            <a:spLocks noGrp="1"/>
          </p:cNvSpPr>
          <p:nvPr>
            <p:ph type="body" idx="1"/>
          </p:nvPr>
        </p:nvSpPr>
        <p:spPr>
          <a:xfrm>
            <a:off x="2286000" y="1524000"/>
            <a:ext cx="7772400" cy="4191000"/>
          </a:xfrm>
        </p:spPr>
        <p:txBody>
          <a:bodyPr>
            <a:normAutofit fontScale="62500" lnSpcReduction="20000"/>
          </a:bodyPr>
          <a:lstStyle/>
          <a:p>
            <a:pPr lvl="0"/>
            <a:r>
              <a:rPr lang="en-US" dirty="0"/>
              <a:t>Scientific equipment (including computer if needed)</a:t>
            </a:r>
          </a:p>
          <a:p>
            <a:pPr lvl="0"/>
            <a:r>
              <a:rPr lang="en-US" dirty="0"/>
              <a:t>Portable hard drives (use server space)</a:t>
            </a:r>
          </a:p>
          <a:p>
            <a:pPr lvl="0"/>
            <a:r>
              <a:rPr lang="en-US" dirty="0"/>
              <a:t>Docking Stations</a:t>
            </a:r>
          </a:p>
          <a:p>
            <a:pPr lvl="0"/>
            <a:r>
              <a:rPr lang="en-US" dirty="0"/>
              <a:t>Monitors</a:t>
            </a:r>
          </a:p>
          <a:p>
            <a:pPr lvl="0"/>
            <a:r>
              <a:rPr lang="en-US" dirty="0"/>
              <a:t>Cameras of any kind</a:t>
            </a:r>
          </a:p>
          <a:p>
            <a:pPr lvl="0"/>
            <a:r>
              <a:rPr lang="en-US" dirty="0"/>
              <a:t>Keyboards / Mice</a:t>
            </a:r>
          </a:p>
          <a:p>
            <a:pPr lvl="0"/>
            <a:r>
              <a:rPr lang="en-US" dirty="0"/>
              <a:t>Portable CD drives</a:t>
            </a:r>
          </a:p>
          <a:p>
            <a:pPr lvl="0"/>
            <a:r>
              <a:rPr lang="en-US" dirty="0"/>
              <a:t>GPS systems</a:t>
            </a:r>
          </a:p>
          <a:p>
            <a:pPr lvl="0"/>
            <a:r>
              <a:rPr lang="en-US" dirty="0"/>
              <a:t>Smart devices - PDAs, phones, etc..</a:t>
            </a:r>
          </a:p>
          <a:p>
            <a:pPr lvl="0"/>
            <a:r>
              <a:rPr lang="en-US" dirty="0"/>
              <a:t>Label makers / Scanners</a:t>
            </a:r>
          </a:p>
          <a:p>
            <a:pPr lvl="0"/>
            <a:r>
              <a:rPr lang="en-US" dirty="0"/>
              <a:t>Audio equipment</a:t>
            </a:r>
          </a:p>
          <a:p>
            <a:pPr lvl="0"/>
            <a:r>
              <a:rPr lang="en-US" dirty="0"/>
              <a:t>Specialized digital equipment - HVAC control systems, check writing machines, etc… </a:t>
            </a:r>
          </a:p>
          <a:p>
            <a:pPr lvl="0"/>
            <a:endParaRPr lang="en-US" dirty="0"/>
          </a:p>
          <a:p>
            <a:pPr>
              <a:buNone/>
            </a:pPr>
            <a:r>
              <a:rPr lang="en-US" sz="3400" spc="-100" dirty="0">
                <a:solidFill>
                  <a:schemeClr val="tx2">
                    <a:satMod val="200000"/>
                  </a:schemeClr>
                </a:solidFill>
                <a:latin typeface="+mj-lt"/>
                <a:ea typeface="+mj-ea"/>
                <a:cs typeface="+mj-cs"/>
              </a:rPr>
              <a:t>This list is not intended to be all inclusive</a:t>
            </a:r>
          </a:p>
        </p:txBody>
      </p:sp>
    </p:spTree>
    <p:extLst>
      <p:ext uri="{BB962C8B-B14F-4D97-AF65-F5344CB8AC3E}">
        <p14:creationId xmlns:p14="http://schemas.microsoft.com/office/powerpoint/2010/main" val="3047686353"/>
      </p:ext>
    </p:extLst>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12115800" cy="1858962"/>
          </a:xfrm>
        </p:spPr>
        <p:txBody>
          <a:bodyPr>
            <a:normAutofit/>
          </a:bodyPr>
          <a:lstStyle/>
          <a:p>
            <a:pPr algn="ctr"/>
            <a:r>
              <a:rPr lang="en-US" sz="2800" dirty="0"/>
              <a:t>Fixed Asset Policy</a:t>
            </a:r>
            <a:br>
              <a:rPr lang="en-US" sz="2800" dirty="0"/>
            </a:br>
            <a:r>
              <a:rPr lang="en-US" sz="2800" dirty="0"/>
              <a:t>Fixed Asset Coordinator (FAC) Procedures and Responsibilities</a:t>
            </a:r>
            <a:br>
              <a:rPr lang="en-US" sz="2800" dirty="0"/>
            </a:br>
            <a:r>
              <a:rPr lang="en-US" sz="2800" dirty="0"/>
              <a:t>Fixed Asset Coordinator </a:t>
            </a:r>
            <a:r>
              <a:rPr lang="en-US" sz="2800" dirty="0" err="1"/>
              <a:t>Powerpoint</a:t>
            </a:r>
            <a:r>
              <a:rPr lang="en-US" sz="2800" dirty="0"/>
              <a:t> Presentation</a:t>
            </a:r>
          </a:p>
        </p:txBody>
      </p:sp>
      <p:sp>
        <p:nvSpPr>
          <p:cNvPr id="3" name="Text Placeholder 2"/>
          <p:cNvSpPr>
            <a:spLocks noGrp="1"/>
          </p:cNvSpPr>
          <p:nvPr>
            <p:ph type="body" idx="1"/>
          </p:nvPr>
        </p:nvSpPr>
        <p:spPr>
          <a:xfrm>
            <a:off x="1905000" y="2166257"/>
            <a:ext cx="8229600" cy="3645094"/>
          </a:xfrm>
        </p:spPr>
        <p:txBody>
          <a:bodyPr>
            <a:normAutofit fontScale="77500" lnSpcReduction="20000"/>
          </a:bodyPr>
          <a:lstStyle/>
          <a:p>
            <a:pPr algn="ctr">
              <a:buNone/>
            </a:pPr>
            <a:r>
              <a:rPr lang="en-US" dirty="0"/>
              <a:t>	</a:t>
            </a:r>
            <a:r>
              <a:rPr lang="en-US" sz="3200" dirty="0"/>
              <a:t>Information and forms available here: </a:t>
            </a:r>
            <a:r>
              <a:rPr lang="en-US" sz="3200" dirty="0">
                <a:hlinkClick r:id="rId3"/>
              </a:rPr>
              <a:t>https://www.wcu.edu/discover/campus-services-and-operations/controllers-office/fixed-assets.aspx</a:t>
            </a:r>
            <a:endParaRPr lang="en-US" sz="3200" dirty="0"/>
          </a:p>
          <a:p>
            <a:pPr>
              <a:buNone/>
            </a:pPr>
            <a:endParaRPr lang="en-US" dirty="0"/>
          </a:p>
          <a:p>
            <a:r>
              <a:rPr lang="en-US" dirty="0"/>
              <a:t>WCU’s website</a:t>
            </a:r>
          </a:p>
          <a:p>
            <a:pPr marL="109728" indent="0">
              <a:buNone/>
            </a:pPr>
            <a:endParaRPr lang="en-US" dirty="0"/>
          </a:p>
          <a:p>
            <a:r>
              <a:rPr lang="en-US" dirty="0"/>
              <a:t>Click magnifying glass and type, “Fixed Assets”</a:t>
            </a:r>
          </a:p>
          <a:p>
            <a:pPr>
              <a:buNone/>
            </a:pPr>
            <a:endParaRPr lang="en-US" dirty="0"/>
          </a:p>
          <a:p>
            <a:r>
              <a:rPr lang="en-US" dirty="0"/>
              <a:t>Select first link listed as, “Fixed Assets”</a:t>
            </a:r>
          </a:p>
          <a:p>
            <a:pPr>
              <a:buNone/>
            </a:pPr>
            <a:r>
              <a:rPr lang="en-US" dirty="0"/>
              <a:t>	</a:t>
            </a:r>
          </a:p>
        </p:txBody>
      </p:sp>
      <p:sp>
        <p:nvSpPr>
          <p:cNvPr id="4" name="Slide Number Placeholder 3"/>
          <p:cNvSpPr>
            <a:spLocks noGrp="1"/>
          </p:cNvSpPr>
          <p:nvPr>
            <p:ph type="sldNum" sz="quarter" idx="12"/>
          </p:nvPr>
        </p:nvSpPr>
        <p:spPr/>
        <p:txBody>
          <a:bodyPr/>
          <a:lstStyle/>
          <a:p>
            <a:fld id="{2ACBFF3C-8E98-4B66-8D4A-A2434F9F111B}" type="slidenum">
              <a:rPr lang="en-US" smtClean="0"/>
              <a:pPr/>
              <a:t>4</a:t>
            </a:fld>
            <a:endParaRPr lang="en-US" dirty="0"/>
          </a:p>
        </p:txBody>
      </p:sp>
    </p:spTree>
  </p:cSld>
  <p:clrMapOvr>
    <a:masterClrMapping/>
  </p:clrMapOvr>
  <p:transition>
    <p:wipe di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39986-8AF8-460C-ACE7-A0AAE3A1C0D2}"/>
              </a:ext>
            </a:extLst>
          </p:cNvPr>
          <p:cNvSpPr>
            <a:spLocks noGrp="1"/>
          </p:cNvSpPr>
          <p:nvPr>
            <p:ph type="title"/>
          </p:nvPr>
        </p:nvSpPr>
        <p:spPr/>
        <p:txBody>
          <a:bodyPr>
            <a:normAutofit fontScale="90000"/>
          </a:bodyPr>
          <a:lstStyle/>
          <a:p>
            <a:r>
              <a:rPr lang="en-US" dirty="0"/>
              <a:t>Portable Storage – Everyone’s Responsibility</a:t>
            </a:r>
          </a:p>
        </p:txBody>
      </p:sp>
      <p:sp>
        <p:nvSpPr>
          <p:cNvPr id="3" name="Text Placeholder 2">
            <a:extLst>
              <a:ext uri="{FF2B5EF4-FFF2-40B4-BE49-F238E27FC236}">
                <a16:creationId xmlns:a16="http://schemas.microsoft.com/office/drawing/2014/main" id="{8F4168F0-521E-4554-9D79-47FCA0E8D94F}"/>
              </a:ext>
            </a:extLst>
          </p:cNvPr>
          <p:cNvSpPr>
            <a:spLocks noGrp="1"/>
          </p:cNvSpPr>
          <p:nvPr>
            <p:ph type="body" idx="1"/>
          </p:nvPr>
        </p:nvSpPr>
        <p:spPr/>
        <p:txBody>
          <a:bodyPr/>
          <a:lstStyle/>
          <a:p>
            <a:r>
              <a:rPr lang="en-US" dirty="0"/>
              <a:t>Flash Drives, External Hard Drives, SD-Cards, Removable Internal Drives, etc.</a:t>
            </a:r>
          </a:p>
          <a:p>
            <a:r>
              <a:rPr lang="en-US" dirty="0">
                <a:solidFill>
                  <a:srgbClr val="0070C0"/>
                </a:solidFill>
                <a:hlinkClick r:id="rId2"/>
              </a:rPr>
              <a:t>https://www.wcu.edu/webfiles/itsecuritymanual/Data-Handling-Procedures.pdf</a:t>
            </a:r>
            <a:endParaRPr lang="en-US" dirty="0">
              <a:solidFill>
                <a:srgbClr val="0070C0"/>
              </a:solidFill>
            </a:endParaRPr>
          </a:p>
          <a:p>
            <a:endParaRPr lang="en-US" dirty="0"/>
          </a:p>
          <a:p>
            <a:endParaRPr lang="en-US" dirty="0"/>
          </a:p>
        </p:txBody>
      </p:sp>
      <p:pic>
        <p:nvPicPr>
          <p:cNvPr id="5" name="Picture 4">
            <a:extLst>
              <a:ext uri="{FF2B5EF4-FFF2-40B4-BE49-F238E27FC236}">
                <a16:creationId xmlns:a16="http://schemas.microsoft.com/office/drawing/2014/main" id="{2358C836-1A39-48FF-AEB8-34E880D8FFE1}"/>
              </a:ext>
            </a:extLst>
          </p:cNvPr>
          <p:cNvPicPr>
            <a:picLocks noChangeAspect="1"/>
          </p:cNvPicPr>
          <p:nvPr/>
        </p:nvPicPr>
        <p:blipFill>
          <a:blip r:embed="rId3"/>
          <a:stretch>
            <a:fillRect/>
          </a:stretch>
        </p:blipFill>
        <p:spPr>
          <a:xfrm>
            <a:off x="476250" y="3581400"/>
            <a:ext cx="2266950" cy="1104900"/>
          </a:xfrm>
          <a:prstGeom prst="rect">
            <a:avLst/>
          </a:prstGeom>
        </p:spPr>
      </p:pic>
      <p:pic>
        <p:nvPicPr>
          <p:cNvPr id="6" name="Picture 5">
            <a:extLst>
              <a:ext uri="{FF2B5EF4-FFF2-40B4-BE49-F238E27FC236}">
                <a16:creationId xmlns:a16="http://schemas.microsoft.com/office/drawing/2014/main" id="{EC4054CE-823F-4877-9675-5E0A946A8CBB}"/>
              </a:ext>
            </a:extLst>
          </p:cNvPr>
          <p:cNvPicPr>
            <a:picLocks noChangeAspect="1"/>
          </p:cNvPicPr>
          <p:nvPr/>
        </p:nvPicPr>
        <p:blipFill>
          <a:blip r:embed="rId4"/>
          <a:stretch>
            <a:fillRect/>
          </a:stretch>
        </p:blipFill>
        <p:spPr>
          <a:xfrm>
            <a:off x="2743200" y="3581400"/>
            <a:ext cx="2238375" cy="923925"/>
          </a:xfrm>
          <a:prstGeom prst="rect">
            <a:avLst/>
          </a:prstGeom>
        </p:spPr>
      </p:pic>
      <p:pic>
        <p:nvPicPr>
          <p:cNvPr id="7" name="Picture 6">
            <a:extLst>
              <a:ext uri="{FF2B5EF4-FFF2-40B4-BE49-F238E27FC236}">
                <a16:creationId xmlns:a16="http://schemas.microsoft.com/office/drawing/2014/main" id="{59E7C1BB-1110-4286-A314-5666873BA129}"/>
              </a:ext>
            </a:extLst>
          </p:cNvPr>
          <p:cNvPicPr>
            <a:picLocks noChangeAspect="1"/>
          </p:cNvPicPr>
          <p:nvPr/>
        </p:nvPicPr>
        <p:blipFill>
          <a:blip r:embed="rId5"/>
          <a:stretch>
            <a:fillRect/>
          </a:stretch>
        </p:blipFill>
        <p:spPr>
          <a:xfrm>
            <a:off x="4981575" y="3581400"/>
            <a:ext cx="2266950" cy="1143000"/>
          </a:xfrm>
          <a:prstGeom prst="rect">
            <a:avLst/>
          </a:prstGeom>
        </p:spPr>
      </p:pic>
      <p:pic>
        <p:nvPicPr>
          <p:cNvPr id="8" name="Picture 7">
            <a:extLst>
              <a:ext uri="{FF2B5EF4-FFF2-40B4-BE49-F238E27FC236}">
                <a16:creationId xmlns:a16="http://schemas.microsoft.com/office/drawing/2014/main" id="{519E3943-EC2A-46EC-B027-C838482466A2}"/>
              </a:ext>
            </a:extLst>
          </p:cNvPr>
          <p:cNvPicPr>
            <a:picLocks noChangeAspect="1"/>
          </p:cNvPicPr>
          <p:nvPr/>
        </p:nvPicPr>
        <p:blipFill>
          <a:blip r:embed="rId6"/>
          <a:stretch>
            <a:fillRect/>
          </a:stretch>
        </p:blipFill>
        <p:spPr>
          <a:xfrm>
            <a:off x="7251954" y="3581400"/>
            <a:ext cx="2266950" cy="1019175"/>
          </a:xfrm>
          <a:prstGeom prst="rect">
            <a:avLst/>
          </a:prstGeom>
        </p:spPr>
      </p:pic>
      <p:pic>
        <p:nvPicPr>
          <p:cNvPr id="9" name="Picture 8">
            <a:extLst>
              <a:ext uri="{FF2B5EF4-FFF2-40B4-BE49-F238E27FC236}">
                <a16:creationId xmlns:a16="http://schemas.microsoft.com/office/drawing/2014/main" id="{25850E55-F9EE-45A2-AA0F-649AA766919D}"/>
              </a:ext>
            </a:extLst>
          </p:cNvPr>
          <p:cNvPicPr>
            <a:picLocks noChangeAspect="1"/>
          </p:cNvPicPr>
          <p:nvPr/>
        </p:nvPicPr>
        <p:blipFill>
          <a:blip r:embed="rId7"/>
          <a:stretch>
            <a:fillRect/>
          </a:stretch>
        </p:blipFill>
        <p:spPr>
          <a:xfrm>
            <a:off x="9521952" y="3581400"/>
            <a:ext cx="2295525" cy="857250"/>
          </a:xfrm>
          <a:prstGeom prst="rect">
            <a:avLst/>
          </a:prstGeom>
        </p:spPr>
      </p:pic>
      <p:pic>
        <p:nvPicPr>
          <p:cNvPr id="10" name="Picture 9">
            <a:extLst>
              <a:ext uri="{FF2B5EF4-FFF2-40B4-BE49-F238E27FC236}">
                <a16:creationId xmlns:a16="http://schemas.microsoft.com/office/drawing/2014/main" id="{BA411234-463B-4E87-A11F-C932D475F31E}"/>
              </a:ext>
            </a:extLst>
          </p:cNvPr>
          <p:cNvPicPr>
            <a:picLocks noChangeAspect="1"/>
          </p:cNvPicPr>
          <p:nvPr/>
        </p:nvPicPr>
        <p:blipFill>
          <a:blip r:embed="rId8"/>
          <a:stretch>
            <a:fillRect/>
          </a:stretch>
        </p:blipFill>
        <p:spPr>
          <a:xfrm>
            <a:off x="472251" y="4788091"/>
            <a:ext cx="2266950" cy="1019175"/>
          </a:xfrm>
          <a:prstGeom prst="rect">
            <a:avLst/>
          </a:prstGeom>
        </p:spPr>
      </p:pic>
      <p:pic>
        <p:nvPicPr>
          <p:cNvPr id="11" name="Picture 10">
            <a:extLst>
              <a:ext uri="{FF2B5EF4-FFF2-40B4-BE49-F238E27FC236}">
                <a16:creationId xmlns:a16="http://schemas.microsoft.com/office/drawing/2014/main" id="{2E236F23-FA63-4BEC-B164-CFA449327073}"/>
              </a:ext>
            </a:extLst>
          </p:cNvPr>
          <p:cNvPicPr>
            <a:picLocks noChangeAspect="1"/>
          </p:cNvPicPr>
          <p:nvPr/>
        </p:nvPicPr>
        <p:blipFill>
          <a:blip r:embed="rId9"/>
          <a:stretch>
            <a:fillRect/>
          </a:stretch>
        </p:blipFill>
        <p:spPr>
          <a:xfrm>
            <a:off x="2737676" y="4788091"/>
            <a:ext cx="2238375" cy="866775"/>
          </a:xfrm>
          <a:prstGeom prst="rect">
            <a:avLst/>
          </a:prstGeom>
        </p:spPr>
      </p:pic>
      <p:pic>
        <p:nvPicPr>
          <p:cNvPr id="12" name="Picture 11">
            <a:extLst>
              <a:ext uri="{FF2B5EF4-FFF2-40B4-BE49-F238E27FC236}">
                <a16:creationId xmlns:a16="http://schemas.microsoft.com/office/drawing/2014/main" id="{DA6DD7F4-0261-4F04-82A3-1418C0EA617A}"/>
              </a:ext>
            </a:extLst>
          </p:cNvPr>
          <p:cNvPicPr>
            <a:picLocks noChangeAspect="1"/>
          </p:cNvPicPr>
          <p:nvPr/>
        </p:nvPicPr>
        <p:blipFill>
          <a:blip r:embed="rId10"/>
          <a:stretch>
            <a:fillRect/>
          </a:stretch>
        </p:blipFill>
        <p:spPr>
          <a:xfrm>
            <a:off x="5013388" y="4785557"/>
            <a:ext cx="2266950" cy="1038225"/>
          </a:xfrm>
          <a:prstGeom prst="rect">
            <a:avLst/>
          </a:prstGeom>
        </p:spPr>
      </p:pic>
      <p:pic>
        <p:nvPicPr>
          <p:cNvPr id="13" name="Picture 12">
            <a:extLst>
              <a:ext uri="{FF2B5EF4-FFF2-40B4-BE49-F238E27FC236}">
                <a16:creationId xmlns:a16="http://schemas.microsoft.com/office/drawing/2014/main" id="{7A951B13-55E1-45FD-9FAF-40981866E388}"/>
              </a:ext>
            </a:extLst>
          </p:cNvPr>
          <p:cNvPicPr>
            <a:picLocks noChangeAspect="1"/>
          </p:cNvPicPr>
          <p:nvPr/>
        </p:nvPicPr>
        <p:blipFill>
          <a:blip r:embed="rId11"/>
          <a:stretch>
            <a:fillRect/>
          </a:stretch>
        </p:blipFill>
        <p:spPr>
          <a:xfrm>
            <a:off x="7234237" y="4803312"/>
            <a:ext cx="2266951" cy="1343025"/>
          </a:xfrm>
          <a:prstGeom prst="rect">
            <a:avLst/>
          </a:prstGeom>
        </p:spPr>
      </p:pic>
      <p:pic>
        <p:nvPicPr>
          <p:cNvPr id="14" name="Picture 13">
            <a:extLst>
              <a:ext uri="{FF2B5EF4-FFF2-40B4-BE49-F238E27FC236}">
                <a16:creationId xmlns:a16="http://schemas.microsoft.com/office/drawing/2014/main" id="{CE15BE18-C524-42B1-AD49-512062D7EC9A}"/>
              </a:ext>
            </a:extLst>
          </p:cNvPr>
          <p:cNvPicPr>
            <a:picLocks noChangeAspect="1"/>
          </p:cNvPicPr>
          <p:nvPr/>
        </p:nvPicPr>
        <p:blipFill>
          <a:blip r:embed="rId12"/>
          <a:stretch>
            <a:fillRect/>
          </a:stretch>
        </p:blipFill>
        <p:spPr>
          <a:xfrm>
            <a:off x="9454324" y="4784875"/>
            <a:ext cx="2330577" cy="1438275"/>
          </a:xfrm>
          <a:prstGeom prst="rect">
            <a:avLst/>
          </a:prstGeom>
        </p:spPr>
      </p:pic>
      <p:sp>
        <p:nvSpPr>
          <p:cNvPr id="22" name="Rectangle 21">
            <a:extLst>
              <a:ext uri="{FF2B5EF4-FFF2-40B4-BE49-F238E27FC236}">
                <a16:creationId xmlns:a16="http://schemas.microsoft.com/office/drawing/2014/main" id="{8C8DA1AF-2E2D-4A1F-BC1B-7B515B76254D}"/>
              </a:ext>
            </a:extLst>
          </p:cNvPr>
          <p:cNvSpPr/>
          <p:nvPr/>
        </p:nvSpPr>
        <p:spPr>
          <a:xfrm>
            <a:off x="476250" y="4455650"/>
            <a:ext cx="11341227" cy="26123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ucida Sans Unicode"/>
              <a:ea typeface="+mn-ea"/>
              <a:cs typeface="+mn-cs"/>
            </a:endParaRPr>
          </a:p>
        </p:txBody>
      </p:sp>
      <p:pic>
        <p:nvPicPr>
          <p:cNvPr id="18" name="Graphic 17" descr="Close">
            <a:extLst>
              <a:ext uri="{FF2B5EF4-FFF2-40B4-BE49-F238E27FC236}">
                <a16:creationId xmlns:a16="http://schemas.microsoft.com/office/drawing/2014/main" id="{B3513741-6147-4EF1-8F5F-BB576ADA9E7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638800" y="3828781"/>
            <a:ext cx="914400" cy="914400"/>
          </a:xfrm>
          <a:prstGeom prst="rect">
            <a:avLst/>
          </a:prstGeom>
        </p:spPr>
      </p:pic>
      <p:pic>
        <p:nvPicPr>
          <p:cNvPr id="19" name="Graphic 18" descr="Close">
            <a:extLst>
              <a:ext uri="{FF2B5EF4-FFF2-40B4-BE49-F238E27FC236}">
                <a16:creationId xmlns:a16="http://schemas.microsoft.com/office/drawing/2014/main" id="{66055461-4C98-4DBC-B002-77A7C787C742}"/>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934515" y="3828781"/>
            <a:ext cx="914400" cy="914400"/>
          </a:xfrm>
          <a:prstGeom prst="rect">
            <a:avLst/>
          </a:prstGeom>
        </p:spPr>
      </p:pic>
      <p:pic>
        <p:nvPicPr>
          <p:cNvPr id="20" name="Graphic 19" descr="Close">
            <a:extLst>
              <a:ext uri="{FF2B5EF4-FFF2-40B4-BE49-F238E27FC236}">
                <a16:creationId xmlns:a16="http://schemas.microsoft.com/office/drawing/2014/main" id="{C5364372-1E51-4E4A-AF2E-79627AF4B3B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162412" y="3828781"/>
            <a:ext cx="914400" cy="914400"/>
          </a:xfrm>
          <a:prstGeom prst="rect">
            <a:avLst/>
          </a:prstGeom>
        </p:spPr>
      </p:pic>
      <p:pic>
        <p:nvPicPr>
          <p:cNvPr id="16" name="Graphic 15" descr="Checkmark">
            <a:extLst>
              <a:ext uri="{FF2B5EF4-FFF2-40B4-BE49-F238E27FC236}">
                <a16:creationId xmlns:a16="http://schemas.microsoft.com/office/drawing/2014/main" id="{04EA2837-7A00-4A1A-A7EE-9E38C97F2669}"/>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350896" y="3814552"/>
            <a:ext cx="914400" cy="914400"/>
          </a:xfrm>
          <a:prstGeom prst="rect">
            <a:avLst/>
          </a:prstGeom>
        </p:spPr>
      </p:pic>
      <p:pic>
        <p:nvPicPr>
          <p:cNvPr id="21" name="Graphic 20" descr="Checkmark">
            <a:extLst>
              <a:ext uri="{FF2B5EF4-FFF2-40B4-BE49-F238E27FC236}">
                <a16:creationId xmlns:a16="http://schemas.microsoft.com/office/drawing/2014/main" id="{555C1DAA-561F-443D-ADA6-59D043069C86}"/>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12521" y="3800074"/>
            <a:ext cx="914400" cy="914400"/>
          </a:xfrm>
          <a:prstGeom prst="rect">
            <a:avLst/>
          </a:prstGeom>
        </p:spPr>
      </p:pic>
      <p:sp>
        <p:nvSpPr>
          <p:cNvPr id="23" name="Rectangle 22">
            <a:extLst>
              <a:ext uri="{FF2B5EF4-FFF2-40B4-BE49-F238E27FC236}">
                <a16:creationId xmlns:a16="http://schemas.microsoft.com/office/drawing/2014/main" id="{471D64C9-A317-4DDB-BA99-A04AC26E17CC}"/>
              </a:ext>
            </a:extLst>
          </p:cNvPr>
          <p:cNvSpPr/>
          <p:nvPr/>
        </p:nvSpPr>
        <p:spPr>
          <a:xfrm>
            <a:off x="476250" y="3304409"/>
            <a:ext cx="11341227" cy="26123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3434432667"/>
      </p:ext>
    </p:extLst>
  </p:cSld>
  <p:clrMapOvr>
    <a:masterClrMapping/>
  </p:clrMapOvr>
  <p:transition>
    <p:wipe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62200" y="152400"/>
            <a:ext cx="7520940" cy="548640"/>
          </a:xfrm>
        </p:spPr>
        <p:txBody>
          <a:bodyPr>
            <a:normAutofit fontScale="90000"/>
          </a:bodyPr>
          <a:lstStyle/>
          <a:p>
            <a:pPr algn="ctr"/>
            <a:r>
              <a:rPr lang="en-US" dirty="0"/>
              <a:t>Basic IT Asset Lifecycle</a:t>
            </a:r>
          </a:p>
        </p:txBody>
      </p:sp>
      <p:graphicFrame>
        <p:nvGraphicFramePr>
          <p:cNvPr id="6" name="Diagram 5"/>
          <p:cNvGraphicFramePr/>
          <p:nvPr/>
        </p:nvGraphicFramePr>
        <p:xfrm>
          <a:off x="3048000" y="914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5199718"/>
      </p:ext>
    </p:extLst>
  </p:cSld>
  <p:clrMapOvr>
    <a:masterClrMapping/>
  </p:clrMapOvr>
  <p:transition>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Plan Assets</a:t>
            </a:r>
          </a:p>
        </p:txBody>
      </p:sp>
      <p:sp>
        <p:nvSpPr>
          <p:cNvPr id="5" name="Text Placeholder 2"/>
          <p:cNvSpPr>
            <a:spLocks noGrp="1"/>
          </p:cNvSpPr>
          <p:nvPr>
            <p:ph type="body" idx="1"/>
          </p:nvPr>
        </p:nvSpPr>
        <p:spPr>
          <a:xfrm>
            <a:off x="990600" y="1143001"/>
            <a:ext cx="10134600" cy="4864292"/>
          </a:xfrm>
        </p:spPr>
        <p:txBody>
          <a:bodyPr>
            <a:normAutofit lnSpcReduction="10000"/>
          </a:bodyPr>
          <a:lstStyle/>
          <a:p>
            <a:r>
              <a:rPr lang="en-US" dirty="0"/>
              <a:t>What is your need?</a:t>
            </a:r>
          </a:p>
          <a:p>
            <a:r>
              <a:rPr lang="en-US" dirty="0"/>
              <a:t>Can a Laptop fulfill this need?</a:t>
            </a:r>
          </a:p>
          <a:p>
            <a:r>
              <a:rPr lang="en-US" dirty="0"/>
              <a:t>Do you have existing hardware that can do this?</a:t>
            </a:r>
          </a:p>
          <a:p>
            <a:r>
              <a:rPr lang="en-US" dirty="0"/>
              <a:t>Will you need specific software with the hardware?</a:t>
            </a:r>
          </a:p>
          <a:p>
            <a:pPr lvl="1"/>
            <a:r>
              <a:rPr lang="en-US" dirty="0"/>
              <a:t>Can the Virtual Environment help?</a:t>
            </a:r>
          </a:p>
          <a:p>
            <a:r>
              <a:rPr lang="en-US" dirty="0"/>
              <a:t>Do you have a One-in, One-out?</a:t>
            </a:r>
          </a:p>
          <a:p>
            <a:pPr lvl="1"/>
            <a:r>
              <a:rPr lang="en-US" dirty="0"/>
              <a:t>If you don’t have a One-in, One-out, will this be approved as an exception?</a:t>
            </a:r>
          </a:p>
          <a:p>
            <a:r>
              <a:rPr lang="en-US" dirty="0"/>
              <a:t>Are existing items able to be securely handled, are there enough staff for tracking the devices?</a:t>
            </a:r>
          </a:p>
          <a:p>
            <a:r>
              <a:rPr lang="en-US" dirty="0"/>
              <a:t>Can the Technology Commons help with your need?</a:t>
            </a:r>
          </a:p>
          <a:p>
            <a:r>
              <a:rPr lang="en-US" dirty="0"/>
              <a:t>Are your department’s assets up to date?</a:t>
            </a:r>
          </a:p>
          <a:p>
            <a:endParaRPr lang="en-US" dirty="0"/>
          </a:p>
        </p:txBody>
      </p:sp>
    </p:spTree>
    <p:extLst>
      <p:ext uri="{BB962C8B-B14F-4D97-AF65-F5344CB8AC3E}">
        <p14:creationId xmlns:p14="http://schemas.microsoft.com/office/powerpoint/2010/main" val="320095227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500"/>
                                        <p:tgtEl>
                                          <p:spTgt spid="5">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500"/>
                                        <p:tgtEl>
                                          <p:spTgt spid="5">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Effect transition="in" filter="fade">
                                      <p:cBhvr>
                                        <p:cTn id="38" dur="500"/>
                                        <p:tgtEl>
                                          <p:spTgt spid="5">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Effect transition="in" filter="fade">
                                      <p:cBhvr>
                                        <p:cTn id="43" dur="500"/>
                                        <p:tgtEl>
                                          <p:spTgt spid="5">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
                                            <p:txEl>
                                              <p:pRg st="9" end="9"/>
                                            </p:txEl>
                                          </p:spTgt>
                                        </p:tgtEl>
                                        <p:attrNameLst>
                                          <p:attrName>style.visibility</p:attrName>
                                        </p:attrNameLst>
                                      </p:cBhvr>
                                      <p:to>
                                        <p:strVal val="visible"/>
                                      </p:to>
                                    </p:set>
                                    <p:animEffect transition="in" filter="fade">
                                      <p:cBhvr>
                                        <p:cTn id="48"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5607A3-DB36-449C-A944-1DE5D0E9FF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970BF-ABD1-4474-9C2A-CA9CE1DB5337}" type="slidenum">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000" b="0" i="0" u="none" strike="noStrike" kern="1200" cap="none" spc="0" normalizeH="0" baseline="0" noProof="0" dirty="0">
              <a:ln>
                <a:noFill/>
              </a:ln>
              <a:solidFill>
                <a:prstClr val="white"/>
              </a:solidFill>
              <a:effectLst/>
              <a:uLnTx/>
              <a:uFillTx/>
              <a:latin typeface="Lucida Sans Unicode"/>
              <a:ea typeface="+mn-ea"/>
              <a:cs typeface="+mn-cs"/>
            </a:endParaRPr>
          </a:p>
        </p:txBody>
      </p:sp>
      <p:sp>
        <p:nvSpPr>
          <p:cNvPr id="3" name="Title 2">
            <a:extLst>
              <a:ext uri="{FF2B5EF4-FFF2-40B4-BE49-F238E27FC236}">
                <a16:creationId xmlns:a16="http://schemas.microsoft.com/office/drawing/2014/main" id="{80F2B0F9-CA20-4C70-A755-452A6FB927A4}"/>
              </a:ext>
            </a:extLst>
          </p:cNvPr>
          <p:cNvSpPr>
            <a:spLocks noGrp="1"/>
          </p:cNvSpPr>
          <p:nvPr>
            <p:ph type="title"/>
          </p:nvPr>
        </p:nvSpPr>
        <p:spPr/>
        <p:txBody>
          <a:bodyPr/>
          <a:lstStyle/>
          <a:p>
            <a:r>
              <a:rPr lang="en-US" dirty="0"/>
              <a:t>Policy 67 – Definite Lifespan</a:t>
            </a:r>
          </a:p>
        </p:txBody>
      </p:sp>
      <p:sp>
        <p:nvSpPr>
          <p:cNvPr id="4" name="TextBox 3">
            <a:extLst>
              <a:ext uri="{FF2B5EF4-FFF2-40B4-BE49-F238E27FC236}">
                <a16:creationId xmlns:a16="http://schemas.microsoft.com/office/drawing/2014/main" id="{CA8067AF-8866-4C29-976B-0171A99E9159}"/>
              </a:ext>
            </a:extLst>
          </p:cNvPr>
          <p:cNvSpPr txBox="1"/>
          <p:nvPr/>
        </p:nvSpPr>
        <p:spPr>
          <a:xfrm>
            <a:off x="381000" y="1417638"/>
            <a:ext cx="1143000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Lucida Sans Unicode"/>
                <a:ea typeface="+mn-ea"/>
                <a:cs typeface="+mn-cs"/>
              </a:rPr>
              <a:t>“Endpoint device”</a:t>
            </a:r>
            <a:r>
              <a:rPr kumimoji="0" lang="en-US" sz="1800" b="0" i="0" u="none" strike="noStrike" kern="1200" cap="none" spc="0" normalizeH="0" baseline="0" noProof="0" dirty="0">
                <a:ln>
                  <a:noFill/>
                </a:ln>
                <a:solidFill>
                  <a:prstClr val="white"/>
                </a:solidFill>
                <a:effectLst/>
                <a:uLnTx/>
                <a:uFillTx/>
                <a:latin typeface="Lucida Sans Unicode"/>
                <a:ea typeface="+mn-ea"/>
                <a:cs typeface="+mn-cs"/>
              </a:rPr>
              <a:t> shall mean a university-owned information technology asset that includes, but is not limited to, a desktop, laptop, notebook, or tablet computer.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ucida Sans Unicod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Lucida Sans Unicode"/>
                <a:ea typeface="+mn-ea"/>
                <a:cs typeface="+mn-cs"/>
              </a:rPr>
              <a:t>All devices have a definite end-of-life, which may be based upon, but is not limited to, in-service date of 5 years, end of vendor support, security vulnerabilities, or any other factor that may require that the device be decommissioned. Any device that exceeds end-of-life may be subject to one or more of the following: increased annual asset fee; limited or no IT support; limited network access; and/or other appropriate considerations.</a:t>
            </a:r>
          </a:p>
        </p:txBody>
      </p:sp>
    </p:spTree>
    <p:extLst>
      <p:ext uri="{BB962C8B-B14F-4D97-AF65-F5344CB8AC3E}">
        <p14:creationId xmlns:p14="http://schemas.microsoft.com/office/powerpoint/2010/main" val="793483713"/>
      </p:ext>
    </p:extLst>
  </p:cSld>
  <p:clrMapOvr>
    <a:masterClrMapping/>
  </p:clrMapOvr>
  <p:transition>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Acquiring IT Assets</a:t>
            </a:r>
          </a:p>
        </p:txBody>
      </p:sp>
      <p:sp>
        <p:nvSpPr>
          <p:cNvPr id="5" name="Text Placeholder 3"/>
          <p:cNvSpPr>
            <a:spLocks noGrp="1"/>
          </p:cNvSpPr>
          <p:nvPr>
            <p:ph type="body" idx="1"/>
          </p:nvPr>
        </p:nvSpPr>
        <p:spPr>
          <a:xfrm>
            <a:off x="2209800" y="1524000"/>
            <a:ext cx="7772400" cy="4572000"/>
          </a:xfrm>
        </p:spPr>
        <p:txBody>
          <a:bodyPr>
            <a:normAutofit/>
          </a:bodyPr>
          <a:lstStyle/>
          <a:p>
            <a:pPr>
              <a:buNone/>
            </a:pPr>
            <a:r>
              <a:rPr lang="en-US" dirty="0"/>
              <a:t>Quotes:</a:t>
            </a:r>
          </a:p>
          <a:p>
            <a:pPr>
              <a:buFont typeface="Wingdings" panose="05000000000000000000" pitchFamily="2" charset="2"/>
              <a:buChar char="§"/>
            </a:pPr>
            <a:r>
              <a:rPr lang="en-US" dirty="0"/>
              <a:t>Request quote at </a:t>
            </a:r>
            <a:r>
              <a:rPr lang="en-US" dirty="0">
                <a:solidFill>
                  <a:srgbClr val="0070C0"/>
                </a:solidFill>
              </a:rPr>
              <a:t>go.wcu.edu/quote</a:t>
            </a:r>
          </a:p>
          <a:p>
            <a:pPr>
              <a:buFont typeface="Wingdings" panose="05000000000000000000" pitchFamily="2" charset="2"/>
              <a:buChar char="§"/>
            </a:pPr>
            <a:r>
              <a:rPr lang="en-US" dirty="0"/>
              <a:t>Answer Questions for all endpoint devices ordered:</a:t>
            </a:r>
          </a:p>
          <a:p>
            <a:pPr>
              <a:buFont typeface="Wingdings" panose="05000000000000000000" pitchFamily="2" charset="2"/>
              <a:buChar char="§"/>
            </a:pPr>
            <a:r>
              <a:rPr lang="en-US" dirty="0"/>
              <a:t>1. Whom will the asset be assigned to?</a:t>
            </a:r>
          </a:p>
          <a:p>
            <a:pPr>
              <a:buFont typeface="Wingdings" panose="05000000000000000000" pitchFamily="2" charset="2"/>
              <a:buChar char="§"/>
            </a:pPr>
            <a:r>
              <a:rPr lang="en-US" dirty="0"/>
              <a:t>2. What asset will we be picking up as a One-in, One-out?</a:t>
            </a:r>
          </a:p>
          <a:p>
            <a:pPr>
              <a:buFont typeface="Wingdings" panose="05000000000000000000" pitchFamily="2" charset="2"/>
              <a:buChar char="§"/>
            </a:pPr>
            <a:r>
              <a:rPr lang="en-US" dirty="0"/>
              <a:t>3. Whom should the cart be assigned to?</a:t>
            </a:r>
          </a:p>
          <a:p>
            <a:pPr>
              <a:buFont typeface="Wingdings" panose="05000000000000000000" pitchFamily="2" charset="2"/>
              <a:buChar char="§"/>
            </a:pPr>
            <a:r>
              <a:rPr lang="en-US" dirty="0"/>
              <a:t>4. What fund code should the device be billed to?</a:t>
            </a:r>
          </a:p>
          <a:p>
            <a:pPr>
              <a:buFont typeface="Courier New" pitchFamily="49" charset="0"/>
              <a:buChar char="o"/>
            </a:pPr>
            <a:endParaRPr lang="en-US" dirty="0"/>
          </a:p>
          <a:p>
            <a:pPr lvl="0">
              <a:buFont typeface="Courier New" pitchFamily="49" charset="0"/>
              <a:buChar char="o"/>
            </a:pPr>
            <a:endParaRPr lang="en-US" dirty="0"/>
          </a:p>
          <a:p>
            <a:pPr>
              <a:buFont typeface="Courier New" pitchFamily="49" charset="0"/>
              <a:buChar char="o"/>
            </a:pPr>
            <a:endParaRPr lang="en-US" dirty="0"/>
          </a:p>
          <a:p>
            <a:endParaRPr lang="en-US" dirty="0"/>
          </a:p>
        </p:txBody>
      </p:sp>
    </p:spTree>
    <p:extLst>
      <p:ext uri="{BB962C8B-B14F-4D97-AF65-F5344CB8AC3E}">
        <p14:creationId xmlns:p14="http://schemas.microsoft.com/office/powerpoint/2010/main" val="4269186350"/>
      </p:ext>
    </p:extLst>
  </p:cSld>
  <p:clrMapOvr>
    <a:masterClrMapping/>
  </p:clrMapOvr>
  <p:transition>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5607A3-DB36-449C-A944-1DE5D0E9FF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970BF-ABD1-4474-9C2A-CA9CE1DB5337}" type="slidenum">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000" b="0" i="0" u="none" strike="noStrike" kern="1200" cap="none" spc="0" normalizeH="0" baseline="0" noProof="0" dirty="0">
              <a:ln>
                <a:noFill/>
              </a:ln>
              <a:solidFill>
                <a:prstClr val="white"/>
              </a:solidFill>
              <a:effectLst/>
              <a:uLnTx/>
              <a:uFillTx/>
              <a:latin typeface="Lucida Sans Unicode"/>
              <a:ea typeface="+mn-ea"/>
              <a:cs typeface="+mn-cs"/>
            </a:endParaRPr>
          </a:p>
        </p:txBody>
      </p:sp>
      <p:sp>
        <p:nvSpPr>
          <p:cNvPr id="3" name="Title 2">
            <a:extLst>
              <a:ext uri="{FF2B5EF4-FFF2-40B4-BE49-F238E27FC236}">
                <a16:creationId xmlns:a16="http://schemas.microsoft.com/office/drawing/2014/main" id="{80F2B0F9-CA20-4C70-A755-452A6FB927A4}"/>
              </a:ext>
            </a:extLst>
          </p:cNvPr>
          <p:cNvSpPr>
            <a:spLocks noGrp="1"/>
          </p:cNvSpPr>
          <p:nvPr>
            <p:ph type="title"/>
          </p:nvPr>
        </p:nvSpPr>
        <p:spPr/>
        <p:txBody>
          <a:bodyPr/>
          <a:lstStyle/>
          <a:p>
            <a:r>
              <a:rPr lang="en-US" dirty="0"/>
              <a:t>Policy 67 – One-in, One-out</a:t>
            </a:r>
          </a:p>
        </p:txBody>
      </p:sp>
      <p:sp>
        <p:nvSpPr>
          <p:cNvPr id="4" name="TextBox 3">
            <a:extLst>
              <a:ext uri="{FF2B5EF4-FFF2-40B4-BE49-F238E27FC236}">
                <a16:creationId xmlns:a16="http://schemas.microsoft.com/office/drawing/2014/main" id="{CA8067AF-8866-4C29-976B-0171A99E9159}"/>
              </a:ext>
            </a:extLst>
          </p:cNvPr>
          <p:cNvSpPr txBox="1"/>
          <p:nvPr/>
        </p:nvSpPr>
        <p:spPr>
          <a:xfrm>
            <a:off x="381000" y="1417638"/>
            <a:ext cx="11430000"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Lucida Sans Unicode"/>
                <a:ea typeface="+mn-ea"/>
                <a:cs typeface="+mn-cs"/>
              </a:rPr>
              <a:t>“Endpoint device”</a:t>
            </a:r>
            <a:r>
              <a:rPr kumimoji="0" lang="en-US" sz="1800" b="0" i="0" u="none" strike="noStrike" kern="1200" cap="none" spc="0" normalizeH="0" baseline="0" noProof="0" dirty="0">
                <a:ln>
                  <a:noFill/>
                </a:ln>
                <a:solidFill>
                  <a:prstClr val="white"/>
                </a:solidFill>
                <a:effectLst/>
                <a:uLnTx/>
                <a:uFillTx/>
                <a:latin typeface="Lucida Sans Unicode"/>
                <a:ea typeface="+mn-ea"/>
                <a:cs typeface="+mn-cs"/>
              </a:rPr>
              <a:t> shall mean a university-owned information technology asset that includes, but is not limited to, a desktop, laptop, notebook, or tablet computer.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ucida Sans Unicod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Lucida Sans Unicode"/>
                <a:ea typeface="+mn-ea"/>
                <a:cs typeface="+mn-cs"/>
              </a:rPr>
              <a:t>The University maintains a one-in, one-out model. At the time of purchase of a new endpoint device, an existing endpoint device will be designated for surplus.  This designated device will be picked up for surplus at the time of the new installation is made. To minimize unintentional data loss, IT will hold systems that are picked up for surplus for 45 days before proceeding with the surplus process. If the endpoint device being replaced does not fit into any of the end-of-life indicators mentioned in item 5, the device may be requested to be repurposed and reallocated to another faculty or staff member within the unit, following the Division of IT’s procedure for doing so.  However, this redeployment may only occur one time for each new endpoint device.</a:t>
            </a:r>
          </a:p>
        </p:txBody>
      </p:sp>
    </p:spTree>
    <p:extLst>
      <p:ext uri="{BB962C8B-B14F-4D97-AF65-F5344CB8AC3E}">
        <p14:creationId xmlns:p14="http://schemas.microsoft.com/office/powerpoint/2010/main" val="1659018645"/>
      </p:ext>
    </p:extLst>
  </p:cSld>
  <p:clrMapOvr>
    <a:masterClrMapping/>
  </p:clrMapOvr>
  <p:transition>
    <p:wipe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5607A3-DB36-449C-A944-1DE5D0E9FF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970BF-ABD1-4474-9C2A-CA9CE1DB5337}" type="slidenum">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000" b="0" i="0" u="none" strike="noStrike" kern="1200" cap="none" spc="0" normalizeH="0" baseline="0" noProof="0" dirty="0">
              <a:ln>
                <a:noFill/>
              </a:ln>
              <a:solidFill>
                <a:prstClr val="white"/>
              </a:solidFill>
              <a:effectLst/>
              <a:uLnTx/>
              <a:uFillTx/>
              <a:latin typeface="Lucida Sans Unicode"/>
              <a:ea typeface="+mn-ea"/>
              <a:cs typeface="+mn-cs"/>
            </a:endParaRPr>
          </a:p>
        </p:txBody>
      </p:sp>
      <p:sp>
        <p:nvSpPr>
          <p:cNvPr id="3" name="Title 2">
            <a:extLst>
              <a:ext uri="{FF2B5EF4-FFF2-40B4-BE49-F238E27FC236}">
                <a16:creationId xmlns:a16="http://schemas.microsoft.com/office/drawing/2014/main" id="{80F2B0F9-CA20-4C70-A755-452A6FB927A4}"/>
              </a:ext>
            </a:extLst>
          </p:cNvPr>
          <p:cNvSpPr>
            <a:spLocks noGrp="1"/>
          </p:cNvSpPr>
          <p:nvPr>
            <p:ph type="title"/>
          </p:nvPr>
        </p:nvSpPr>
        <p:spPr/>
        <p:txBody>
          <a:bodyPr/>
          <a:lstStyle/>
          <a:p>
            <a:r>
              <a:rPr lang="en-US" dirty="0"/>
              <a:t>Policy 67 – Exceptions</a:t>
            </a:r>
          </a:p>
        </p:txBody>
      </p:sp>
      <p:sp>
        <p:nvSpPr>
          <p:cNvPr id="4" name="TextBox 3">
            <a:extLst>
              <a:ext uri="{FF2B5EF4-FFF2-40B4-BE49-F238E27FC236}">
                <a16:creationId xmlns:a16="http://schemas.microsoft.com/office/drawing/2014/main" id="{CA8067AF-8866-4C29-976B-0171A99E9159}"/>
              </a:ext>
            </a:extLst>
          </p:cNvPr>
          <p:cNvSpPr txBox="1"/>
          <p:nvPr/>
        </p:nvSpPr>
        <p:spPr>
          <a:xfrm>
            <a:off x="381000" y="1417638"/>
            <a:ext cx="1143000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Lucida Sans Unicode"/>
                <a:ea typeface="+mn-ea"/>
                <a:cs typeface="+mn-cs"/>
              </a:rPr>
              <a:t>Exceptions include but are not necessarily limited 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Lucida Sans Unicode"/>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1" i="0" u="none" strike="noStrike" kern="1200" cap="none" spc="0" normalizeH="0" baseline="0" noProof="0" dirty="0">
                <a:ln>
                  <a:noFill/>
                </a:ln>
                <a:solidFill>
                  <a:prstClr val="white"/>
                </a:solidFill>
                <a:effectLst/>
                <a:uLnTx/>
                <a:uFillTx/>
                <a:latin typeface="Lucida Sans Unicode"/>
                <a:ea typeface="+mn-ea"/>
                <a:cs typeface="+mn-cs"/>
              </a:rPr>
              <a:t>One-in, One-out Exceptions</a:t>
            </a:r>
          </a:p>
          <a:p>
            <a:pPr marL="800100" marR="0" lvl="1"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sz="1800" b="1" i="0" u="none" strike="noStrike" kern="1200" cap="none" spc="0" normalizeH="0" baseline="0" noProof="0" dirty="0">
                <a:ln>
                  <a:noFill/>
                </a:ln>
                <a:solidFill>
                  <a:prstClr val="white"/>
                </a:solidFill>
                <a:effectLst/>
                <a:uLnTx/>
                <a:uFillTx/>
                <a:latin typeface="Lucida Sans Unicode"/>
                <a:ea typeface="+mn-ea"/>
                <a:cs typeface="+mn-cs"/>
              </a:rPr>
              <a:t>New Position?  New Project/Grant?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1" i="0" u="none" strike="noStrike" kern="1200" cap="none" spc="0" normalizeH="0" baseline="0" noProof="0" dirty="0">
                <a:ln>
                  <a:noFill/>
                </a:ln>
                <a:solidFill>
                  <a:prstClr val="white"/>
                </a:solidFill>
                <a:effectLst/>
                <a:uLnTx/>
                <a:uFillTx/>
                <a:latin typeface="Lucida Sans Unicode"/>
                <a:ea typeface="+mn-ea"/>
                <a:cs typeface="+mn-cs"/>
              </a:rPr>
              <a:t>Purchasing Exceptions</a:t>
            </a:r>
          </a:p>
          <a:p>
            <a:pPr marL="800100" marR="0" lvl="1"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sz="1800" b="0" i="0" u="none" strike="noStrike" kern="1200" cap="none" spc="0" normalizeH="0" baseline="0" noProof="0" dirty="0">
                <a:ln>
                  <a:noFill/>
                </a:ln>
                <a:solidFill>
                  <a:prstClr val="white"/>
                </a:solidFill>
                <a:effectLst/>
                <a:uLnTx/>
                <a:uFillTx/>
                <a:latin typeface="Lucida Sans Unicode"/>
                <a:ea typeface="+mn-ea"/>
                <a:cs typeface="+mn-cs"/>
              </a:rPr>
              <a:t>Android Tablet? Vendor Required model?</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prstClr val="white"/>
                </a:solidFill>
                <a:effectLst/>
                <a:uLnTx/>
                <a:uFillTx/>
                <a:latin typeface="Lucida Sans Unicode"/>
                <a:ea typeface="+mn-ea"/>
                <a:cs typeface="+mn-cs"/>
              </a:rPr>
              <a:t>End of Life Exceptions</a:t>
            </a:r>
            <a:r>
              <a:rPr kumimoji="0" lang="en-US" sz="1800" b="0" i="0" u="none" strike="noStrike" kern="1200" cap="none" spc="0" normalizeH="0" baseline="0" noProof="0" dirty="0">
                <a:ln>
                  <a:noFill/>
                </a:ln>
                <a:solidFill>
                  <a:prstClr val="white"/>
                </a:solidFill>
                <a:effectLst/>
                <a:uLnTx/>
                <a:uFillTx/>
                <a:latin typeface="Lucida Sans Unicode"/>
                <a:ea typeface="+mn-ea"/>
                <a:cs typeface="+mn-cs"/>
              </a:rPr>
              <a:t> (new approvals yearly)</a:t>
            </a:r>
          </a:p>
          <a:p>
            <a:pPr marL="800100" marR="0" lvl="1" indent="-342900" algn="l" defTabSz="914400" rtl="0" eaLnBrk="1" fontAlgn="auto" latinLnBrk="0" hangingPunct="1">
              <a:lnSpc>
                <a:spcPct val="100000"/>
              </a:lnSpc>
              <a:spcBef>
                <a:spcPts val="0"/>
              </a:spcBef>
              <a:spcAft>
                <a:spcPts val="0"/>
              </a:spcAft>
              <a:buClrTx/>
              <a:buSzTx/>
              <a:buFontTx/>
              <a:buAutoNum type="alphaLcParenR"/>
              <a:tabLst/>
              <a:defRPr/>
            </a:pPr>
            <a:r>
              <a:rPr kumimoji="0" lang="en-US" sz="1800" b="0" i="0" u="none" strike="noStrike" kern="1200" cap="none" spc="0" normalizeH="0" baseline="0" noProof="0" dirty="0">
                <a:ln>
                  <a:noFill/>
                </a:ln>
                <a:solidFill>
                  <a:prstClr val="white"/>
                </a:solidFill>
                <a:effectLst/>
                <a:uLnTx/>
                <a:uFillTx/>
                <a:latin typeface="Lucida Sans Unicode"/>
                <a:ea typeface="+mn-ea"/>
                <a:cs typeface="+mn-cs"/>
              </a:rPr>
              <a:t>Vital system device?</a:t>
            </a:r>
          </a:p>
        </p:txBody>
      </p:sp>
      <p:sp>
        <p:nvSpPr>
          <p:cNvPr id="5" name="TextBox 4">
            <a:extLst>
              <a:ext uri="{FF2B5EF4-FFF2-40B4-BE49-F238E27FC236}">
                <a16:creationId xmlns:a16="http://schemas.microsoft.com/office/drawing/2014/main" id="{77B1CF77-F958-4FE6-BE94-B77B59254872}"/>
              </a:ext>
            </a:extLst>
          </p:cNvPr>
          <p:cNvSpPr txBox="1"/>
          <p:nvPr/>
        </p:nvSpPr>
        <p:spPr>
          <a:xfrm>
            <a:off x="762000" y="4419600"/>
            <a:ext cx="10400604" cy="147732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Lucida Sans Unicode"/>
                <a:ea typeface="+mn-ea"/>
                <a:cs typeface="+mn-cs"/>
              </a:rPr>
              <a:t>All exception requests must be approved by the University Computer Exception Committee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Lucida Sans Unicode"/>
                <a:ea typeface="+mn-ea"/>
                <a:cs typeface="+mn-cs"/>
              </a:rPr>
              <a:t>or approved by the CIO, depending on exception type.  Exceptions must be submitted via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Lucida Sans Unicode"/>
                <a:ea typeface="+mn-ea"/>
                <a:cs typeface="+mn-cs"/>
              </a:rPr>
              <a:t>the Endpoint Device Exception Form.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ucida Sans Unicod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Lucida Sans Unicode"/>
                <a:ea typeface="+mn-ea"/>
                <a:cs typeface="+mn-cs"/>
              </a:rPr>
              <a:t>See </a:t>
            </a:r>
            <a:r>
              <a:rPr kumimoji="0" lang="en-US" sz="1800" b="0" i="0" u="none" strike="noStrike" kern="1200" cap="none" spc="0" normalizeH="0" baseline="0" noProof="0" dirty="0">
                <a:ln>
                  <a:noFill/>
                </a:ln>
                <a:solidFill>
                  <a:prstClr val="white"/>
                </a:solidFill>
                <a:effectLst/>
                <a:uLnTx/>
                <a:uFillTx/>
                <a:latin typeface="Lucida Sans Unicode"/>
                <a:ea typeface="+mn-ea"/>
                <a:cs typeface="+mn-cs"/>
                <a:hlinkClick r:id="rId2"/>
              </a:rPr>
              <a:t>Policy 67</a:t>
            </a:r>
            <a:endParaRPr kumimoji="0" lang="en-US" sz="1800" b="0" i="0" u="none" strike="noStrike" kern="1200" cap="none" spc="0" normalizeH="0" baseline="0" noProof="0" dirty="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1832681844"/>
      </p:ext>
    </p:extLst>
  </p:cSld>
  <p:clrMapOvr>
    <a:masterClrMapping/>
  </p:clrMapOvr>
  <p:transition>
    <p:wipe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Acquiring IT Assets</a:t>
            </a:r>
          </a:p>
        </p:txBody>
      </p:sp>
      <p:sp>
        <p:nvSpPr>
          <p:cNvPr id="5" name="Text Placeholder 3"/>
          <p:cNvSpPr>
            <a:spLocks noGrp="1"/>
          </p:cNvSpPr>
          <p:nvPr>
            <p:ph type="body" idx="1"/>
          </p:nvPr>
        </p:nvSpPr>
        <p:spPr>
          <a:xfrm>
            <a:off x="2209800" y="1524000"/>
            <a:ext cx="7772400" cy="4572000"/>
          </a:xfrm>
        </p:spPr>
        <p:txBody>
          <a:bodyPr>
            <a:normAutofit fontScale="92500"/>
          </a:bodyPr>
          <a:lstStyle/>
          <a:p>
            <a:pPr>
              <a:buNone/>
            </a:pPr>
            <a:r>
              <a:rPr lang="en-US" dirty="0"/>
              <a:t>Purchasing:</a:t>
            </a:r>
          </a:p>
          <a:p>
            <a:pPr>
              <a:buFont typeface="Wingdings" pitchFamily="2" charset="2"/>
              <a:buChar char="§"/>
            </a:pPr>
            <a:r>
              <a:rPr lang="en-US" dirty="0"/>
              <a:t>Department submits requisition to the Purchasing Department for purchase.</a:t>
            </a:r>
          </a:p>
          <a:p>
            <a:pPr lvl="0">
              <a:buFont typeface="Wingdings" pitchFamily="2" charset="2"/>
              <a:buChar char="§"/>
            </a:pPr>
            <a:r>
              <a:rPr lang="en-US" u="sng" dirty="0"/>
              <a:t>Your Purchase isn’t made until</a:t>
            </a:r>
            <a:r>
              <a:rPr lang="en-US" dirty="0"/>
              <a:t> your department processes the Cart in </a:t>
            </a:r>
            <a:r>
              <a:rPr lang="en-US" dirty="0" err="1"/>
              <a:t>Catamart</a:t>
            </a:r>
            <a:endParaRPr lang="en-US" dirty="0"/>
          </a:p>
          <a:p>
            <a:pPr lvl="0">
              <a:buFont typeface="Wingdings" pitchFamily="2" charset="2"/>
              <a:buChar char="§"/>
            </a:pPr>
            <a:r>
              <a:rPr lang="en-US" dirty="0"/>
              <a:t>Purchasing places order for asset with “ship to” address </a:t>
            </a:r>
            <a:r>
              <a:rPr lang="en-US" b="1" dirty="0">
                <a:solidFill>
                  <a:srgbClr val="FF0000"/>
                </a:solidFill>
              </a:rPr>
              <a:t>specified by IT </a:t>
            </a:r>
            <a:r>
              <a:rPr lang="en-US" b="1" dirty="0"/>
              <a:t>(currently warehouse).  </a:t>
            </a:r>
            <a:r>
              <a:rPr lang="en-US" b="1" dirty="0">
                <a:solidFill>
                  <a:srgbClr val="FF0000"/>
                </a:solidFill>
              </a:rPr>
              <a:t>If you purchase directly from vendor make sure the asset is processed by IT.</a:t>
            </a:r>
          </a:p>
          <a:p>
            <a:pPr>
              <a:buFont typeface="Wingdings" pitchFamily="2" charset="2"/>
              <a:buChar char="§"/>
            </a:pPr>
            <a:r>
              <a:rPr lang="en-US" dirty="0"/>
              <a:t>Asset arrives at WCU and is processed by IT</a:t>
            </a:r>
          </a:p>
          <a:p>
            <a:pPr>
              <a:buFont typeface="Wingdings" pitchFamily="2" charset="2"/>
              <a:buChar char="§"/>
            </a:pPr>
            <a:endParaRPr lang="en-US" dirty="0"/>
          </a:p>
          <a:p>
            <a:pPr>
              <a:buFont typeface="Courier New" pitchFamily="49" charset="0"/>
              <a:buChar char="o"/>
            </a:pPr>
            <a:endParaRPr lang="en-US" dirty="0"/>
          </a:p>
          <a:p>
            <a:pPr lvl="0">
              <a:buFont typeface="Courier New" pitchFamily="49" charset="0"/>
              <a:buChar char="o"/>
            </a:pPr>
            <a:endParaRPr lang="en-US" dirty="0"/>
          </a:p>
          <a:p>
            <a:pPr>
              <a:buFont typeface="Courier New" pitchFamily="49" charset="0"/>
              <a:buChar char="o"/>
            </a:pPr>
            <a:endParaRPr lang="en-US" dirty="0"/>
          </a:p>
          <a:p>
            <a:endParaRPr lang="en-US" dirty="0"/>
          </a:p>
        </p:txBody>
      </p:sp>
    </p:spTree>
    <p:extLst>
      <p:ext uri="{BB962C8B-B14F-4D97-AF65-F5344CB8AC3E}">
        <p14:creationId xmlns:p14="http://schemas.microsoft.com/office/powerpoint/2010/main" val="3050562209"/>
      </p:ext>
    </p:extLst>
  </p:cSld>
  <p:clrMapOvr>
    <a:masterClrMapping/>
  </p:clrMapOvr>
  <p:transition>
    <p:wipe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Deploy Assets</a:t>
            </a:r>
          </a:p>
        </p:txBody>
      </p:sp>
      <p:sp>
        <p:nvSpPr>
          <p:cNvPr id="5" name="Text Placeholder 2"/>
          <p:cNvSpPr>
            <a:spLocks noGrp="1"/>
          </p:cNvSpPr>
          <p:nvPr>
            <p:ph type="body" idx="1"/>
          </p:nvPr>
        </p:nvSpPr>
        <p:spPr>
          <a:xfrm>
            <a:off x="1828800" y="1524000"/>
            <a:ext cx="8305800" cy="4191000"/>
          </a:xfrm>
        </p:spPr>
        <p:txBody>
          <a:bodyPr>
            <a:normAutofit fontScale="77500" lnSpcReduction="20000"/>
          </a:bodyPr>
          <a:lstStyle/>
          <a:p>
            <a:pPr>
              <a:buNone/>
            </a:pPr>
            <a:r>
              <a:rPr lang="en-US" sz="3900" dirty="0"/>
              <a:t>Endpoint Services:</a:t>
            </a:r>
          </a:p>
          <a:p>
            <a:pPr>
              <a:buNone/>
            </a:pPr>
            <a:endParaRPr lang="en-US" sz="3900" dirty="0"/>
          </a:p>
          <a:p>
            <a:r>
              <a:rPr lang="en-US" sz="3900" dirty="0"/>
              <a:t>Assets are tagged and information is recorded into Cherwell.</a:t>
            </a:r>
          </a:p>
          <a:p>
            <a:pPr lvl="0"/>
            <a:r>
              <a:rPr lang="en-US" sz="3900" dirty="0"/>
              <a:t>If asset is a computer, it is prepped for WCU standards (imaging, deployment).</a:t>
            </a:r>
          </a:p>
          <a:p>
            <a:r>
              <a:rPr lang="en-US" sz="3900" dirty="0"/>
              <a:t>Asset must be setup with intended end-user.</a:t>
            </a:r>
          </a:p>
          <a:p>
            <a:r>
              <a:rPr lang="en-US" sz="3900" dirty="0"/>
              <a:t>One-in, One-out Device is picked up and held for 45 days</a:t>
            </a:r>
          </a:p>
          <a:p>
            <a:pPr marL="68580" indent="0">
              <a:buNone/>
            </a:pPr>
            <a:endParaRPr lang="en-US" sz="3900" dirty="0"/>
          </a:p>
          <a:p>
            <a:endParaRPr lang="en-US" dirty="0"/>
          </a:p>
        </p:txBody>
      </p:sp>
    </p:spTree>
    <p:extLst>
      <p:ext uri="{BB962C8B-B14F-4D97-AF65-F5344CB8AC3E}">
        <p14:creationId xmlns:p14="http://schemas.microsoft.com/office/powerpoint/2010/main" val="3695905623"/>
      </p:ext>
    </p:extLst>
  </p:cSld>
  <p:clrMapOvr>
    <a:masterClrMapping/>
  </p:clrMapOvr>
  <p:transition>
    <p:wipe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Manage Assets</a:t>
            </a:r>
            <a:br>
              <a:rPr lang="en-US" dirty="0"/>
            </a:br>
            <a:endParaRPr lang="en-US" dirty="0"/>
          </a:p>
        </p:txBody>
      </p:sp>
      <p:sp>
        <p:nvSpPr>
          <p:cNvPr id="5" name="Text Placeholder 2"/>
          <p:cNvSpPr>
            <a:spLocks noGrp="1"/>
          </p:cNvSpPr>
          <p:nvPr>
            <p:ph type="body" idx="1"/>
          </p:nvPr>
        </p:nvSpPr>
        <p:spPr>
          <a:xfrm>
            <a:off x="2438400" y="1447800"/>
            <a:ext cx="7772400" cy="4572000"/>
          </a:xfrm>
          <a:noFill/>
        </p:spPr>
        <p:txBody>
          <a:bodyPr>
            <a:normAutofit fontScale="92500" lnSpcReduction="20000"/>
          </a:bodyPr>
          <a:lstStyle/>
          <a:p>
            <a:r>
              <a:rPr lang="en-US" dirty="0"/>
              <a:t>The Division of Information Technology uses an inventory management system to track university owned technology assets called Cherwell.</a:t>
            </a:r>
          </a:p>
          <a:p>
            <a:r>
              <a:rPr lang="en-US" dirty="0"/>
              <a:t>All IT assets that are being moved from one location to another must have an</a:t>
            </a:r>
            <a:r>
              <a:rPr lang="en-US" b="1" dirty="0">
                <a:solidFill>
                  <a:srgbClr val="FF0000"/>
                </a:solidFill>
              </a:rPr>
              <a:t> Asset Control Form</a:t>
            </a:r>
            <a:r>
              <a:rPr lang="en-US" b="0" dirty="0"/>
              <a:t> </a:t>
            </a:r>
            <a:r>
              <a:rPr lang="en-US" dirty="0"/>
              <a:t>completed for the move.</a:t>
            </a:r>
          </a:p>
          <a:p>
            <a:r>
              <a:rPr lang="en-US" dirty="0"/>
              <a:t>Old IT assets may not be prepped for new asset processes.  These are being manually tagged and entered when they are discovered.</a:t>
            </a:r>
          </a:p>
          <a:p>
            <a:r>
              <a:rPr lang="en-US" dirty="0"/>
              <a:t>IT assets that are stolen or lost should be reported immediately to </a:t>
            </a:r>
            <a:r>
              <a:rPr lang="en-US" dirty="0" err="1"/>
              <a:t>DoIT</a:t>
            </a:r>
            <a:r>
              <a:rPr lang="en-US" dirty="0"/>
              <a:t> (helpdesk) and proper authorities, and an </a:t>
            </a:r>
            <a:r>
              <a:rPr lang="en-US" b="1" dirty="0">
                <a:solidFill>
                  <a:srgbClr val="FF0000"/>
                </a:solidFill>
              </a:rPr>
              <a:t>ACF</a:t>
            </a:r>
            <a:r>
              <a:rPr lang="en-US" dirty="0"/>
              <a:t> must be submitted.</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890370957"/>
      </p:ext>
    </p:extLst>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CC93F06-8F70-4308-A804-B01C5C0A75E2}" type="slidenum">
              <a:rPr lang="en-US" smtClean="0">
                <a:solidFill>
                  <a:prstClr val="black">
                    <a:tint val="75000"/>
                  </a:prstClr>
                </a:solidFill>
              </a:rPr>
              <a:pPr/>
              <a:t>5</a:t>
            </a:fld>
            <a:endParaRPr lang="en-US" dirty="0">
              <a:solidFill>
                <a:prstClr val="black">
                  <a:tint val="75000"/>
                </a:prstClr>
              </a:solidFill>
            </a:endParaRPr>
          </a:p>
        </p:txBody>
      </p:sp>
      <p:sp>
        <p:nvSpPr>
          <p:cNvPr id="5" name="Rectangle 4"/>
          <p:cNvSpPr/>
          <p:nvPr/>
        </p:nvSpPr>
        <p:spPr>
          <a:xfrm>
            <a:off x="1560464" y="3657600"/>
            <a:ext cx="8915400" cy="2462213"/>
          </a:xfrm>
          <a:prstGeom prst="rect">
            <a:avLst/>
          </a:prstGeom>
        </p:spPr>
        <p:txBody>
          <a:bodyPr wrap="square">
            <a:spAutoFit/>
          </a:bodyPr>
          <a:lstStyle/>
          <a:p>
            <a:endParaRPr lang="en-US" dirty="0"/>
          </a:p>
          <a:p>
            <a:pPr>
              <a:buFont typeface="Arial" panose="020B0604020202020204" pitchFamily="34" charset="0"/>
              <a:buChar char="•"/>
            </a:pPr>
            <a:r>
              <a:rPr lang="en-US" b="1" dirty="0">
                <a:solidFill>
                  <a:srgbClr val="7030A0"/>
                </a:solidFill>
              </a:rPr>
              <a:t>FIXED ASSET POLICY</a:t>
            </a:r>
            <a:endParaRPr lang="en-US" dirty="0">
              <a:solidFill>
                <a:srgbClr val="7030A0"/>
              </a:solidFill>
            </a:endParaRPr>
          </a:p>
          <a:p>
            <a:pPr>
              <a:buFont typeface="Arial" panose="020B0604020202020204" pitchFamily="34" charset="0"/>
              <a:buChar char="•"/>
            </a:pPr>
            <a:r>
              <a:rPr lang="en-US" b="1" dirty="0">
                <a:solidFill>
                  <a:srgbClr val="7030A0"/>
                </a:solidFill>
              </a:rPr>
              <a:t>FIXED ASSET COORDINATOR (FAC) PROCEDURE AND RESPONSIBILITIES</a:t>
            </a:r>
          </a:p>
          <a:p>
            <a:pPr>
              <a:buFont typeface="Arial" panose="020B0604020202020204" pitchFamily="34" charset="0"/>
              <a:buChar char="•"/>
            </a:pPr>
            <a:r>
              <a:rPr lang="en-US" b="1" dirty="0">
                <a:solidFill>
                  <a:srgbClr val="7030A0"/>
                </a:solidFill>
              </a:rPr>
              <a:t>FIXED ASSET COORDINATOR POWERPOINT PRESENTATION</a:t>
            </a:r>
          </a:p>
          <a:p>
            <a:pPr>
              <a:buFont typeface="Arial" panose="020B0604020202020204" pitchFamily="34" charset="0"/>
              <a:buChar char="•"/>
            </a:pPr>
            <a:r>
              <a:rPr lang="en-US" b="1" dirty="0">
                <a:solidFill>
                  <a:srgbClr val="7030A0"/>
                </a:solidFill>
              </a:rPr>
              <a:t>WCU LOCATION CODES</a:t>
            </a:r>
          </a:p>
          <a:p>
            <a:endParaRPr lang="en-US" b="1" dirty="0">
              <a:solidFill>
                <a:srgbClr val="7030A0"/>
              </a:solidFill>
            </a:endParaRPr>
          </a:p>
          <a:p>
            <a:endParaRPr lang="en-US" dirty="0"/>
          </a:p>
          <a:p>
            <a:endParaRPr lang="en-US" sz="1400" dirty="0"/>
          </a:p>
          <a:p>
            <a:endParaRPr lang="en-US" sz="1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3469" y="1219200"/>
            <a:ext cx="8749390" cy="2554865"/>
          </a:xfrm>
          <a:prstGeom prst="rect">
            <a:avLst/>
          </a:prstGeom>
        </p:spPr>
      </p:pic>
      <p:sp>
        <p:nvSpPr>
          <p:cNvPr id="3" name="Rectangle 2"/>
          <p:cNvSpPr/>
          <p:nvPr/>
        </p:nvSpPr>
        <p:spPr>
          <a:xfrm>
            <a:off x="1643469" y="613327"/>
            <a:ext cx="2259145" cy="584775"/>
          </a:xfrm>
          <a:prstGeom prst="rect">
            <a:avLst/>
          </a:prstGeom>
        </p:spPr>
        <p:txBody>
          <a:bodyPr wrap="none">
            <a:spAutoFit/>
          </a:bodyPr>
          <a:lstStyle/>
          <a:p>
            <a:pPr fontAlgn="base"/>
            <a:r>
              <a:rPr lang="en-US" sz="3200" b="1" dirty="0">
                <a:solidFill>
                  <a:srgbClr val="66288B"/>
                </a:solidFill>
                <a:latin typeface="freight-sans-pro-n4"/>
              </a:rPr>
              <a:t>Fixed Assets</a:t>
            </a:r>
            <a:endParaRPr lang="en-US" sz="3200" b="1" i="0" dirty="0">
              <a:solidFill>
                <a:srgbClr val="66288B"/>
              </a:solidFill>
              <a:effectLst/>
              <a:latin typeface="freight-sans-pro-n4"/>
            </a:endParaRPr>
          </a:p>
        </p:txBody>
      </p:sp>
    </p:spTree>
    <p:extLst>
      <p:ext uri="{BB962C8B-B14F-4D97-AF65-F5344CB8AC3E}">
        <p14:creationId xmlns:p14="http://schemas.microsoft.com/office/powerpoint/2010/main" val="4102965295"/>
      </p:ext>
    </p:extLst>
  </p:cSld>
  <p:clrMapOvr>
    <a:masterClrMapping/>
  </p:clrMapOvr>
  <p:transition>
    <p:wipe di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27C01-E17A-42BC-A0C2-3618633C101F}"/>
              </a:ext>
            </a:extLst>
          </p:cNvPr>
          <p:cNvSpPr>
            <a:spLocks noGrp="1"/>
          </p:cNvSpPr>
          <p:nvPr>
            <p:ph type="title"/>
          </p:nvPr>
        </p:nvSpPr>
        <p:spPr/>
        <p:txBody>
          <a:bodyPr>
            <a:normAutofit/>
          </a:bodyPr>
          <a:lstStyle/>
          <a:p>
            <a:r>
              <a:rPr lang="en-US" dirty="0"/>
              <a:t>Asset Control Form</a:t>
            </a:r>
          </a:p>
        </p:txBody>
      </p:sp>
      <p:sp>
        <p:nvSpPr>
          <p:cNvPr id="3" name="Text Placeholder 2">
            <a:extLst>
              <a:ext uri="{FF2B5EF4-FFF2-40B4-BE49-F238E27FC236}">
                <a16:creationId xmlns:a16="http://schemas.microsoft.com/office/drawing/2014/main" id="{60BF0B3F-230A-419D-888C-D907AD6A3660}"/>
              </a:ext>
            </a:extLst>
          </p:cNvPr>
          <p:cNvSpPr>
            <a:spLocks noGrp="1"/>
          </p:cNvSpPr>
          <p:nvPr>
            <p:ph type="body" idx="1"/>
          </p:nvPr>
        </p:nvSpPr>
        <p:spPr/>
        <p:txBody>
          <a:bodyPr/>
          <a:lstStyle/>
          <a:p>
            <a:r>
              <a:rPr lang="en-US" dirty="0"/>
              <a:t>Staff/Faculty are able to create an Asset Control Form</a:t>
            </a:r>
          </a:p>
          <a:p>
            <a:r>
              <a:rPr lang="en-US" dirty="0"/>
              <a:t>Go to </a:t>
            </a:r>
            <a:r>
              <a:rPr lang="en-US" dirty="0">
                <a:hlinkClick r:id="rId2"/>
              </a:rPr>
              <a:t>go.wcu.edu/</a:t>
            </a:r>
            <a:r>
              <a:rPr lang="en-US" dirty="0" err="1">
                <a:hlinkClick r:id="rId2"/>
              </a:rPr>
              <a:t>acf</a:t>
            </a:r>
            <a:endParaRPr lang="en-US" dirty="0"/>
          </a:p>
        </p:txBody>
      </p:sp>
      <p:pic>
        <p:nvPicPr>
          <p:cNvPr id="8" name="Picture 7">
            <a:extLst>
              <a:ext uri="{FF2B5EF4-FFF2-40B4-BE49-F238E27FC236}">
                <a16:creationId xmlns:a16="http://schemas.microsoft.com/office/drawing/2014/main" id="{E21F5EAC-5BD7-49A6-8DF1-65B02F3D4021}"/>
              </a:ext>
            </a:extLst>
          </p:cNvPr>
          <p:cNvPicPr>
            <a:picLocks noChangeAspect="1"/>
          </p:cNvPicPr>
          <p:nvPr/>
        </p:nvPicPr>
        <p:blipFill>
          <a:blip r:embed="rId3"/>
          <a:stretch>
            <a:fillRect/>
          </a:stretch>
        </p:blipFill>
        <p:spPr>
          <a:xfrm>
            <a:off x="6248400" y="1981200"/>
            <a:ext cx="5657067" cy="4724400"/>
          </a:xfrm>
          <a:prstGeom prst="rect">
            <a:avLst/>
          </a:prstGeom>
        </p:spPr>
      </p:pic>
    </p:spTree>
    <p:extLst>
      <p:ext uri="{BB962C8B-B14F-4D97-AF65-F5344CB8AC3E}">
        <p14:creationId xmlns:p14="http://schemas.microsoft.com/office/powerpoint/2010/main" val="2467879583"/>
      </p:ext>
    </p:extLst>
  </p:cSld>
  <p:clrMapOvr>
    <a:masterClrMapping/>
  </p:clrMapOvr>
  <p:transition>
    <p:wipe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D039622-BAC9-404C-99D3-A66C2523FA99}"/>
              </a:ext>
            </a:extLst>
          </p:cNvPr>
          <p:cNvPicPr>
            <a:picLocks noChangeAspect="1"/>
          </p:cNvPicPr>
          <p:nvPr/>
        </p:nvPicPr>
        <p:blipFill>
          <a:blip r:embed="rId2"/>
          <a:stretch>
            <a:fillRect/>
          </a:stretch>
        </p:blipFill>
        <p:spPr>
          <a:xfrm>
            <a:off x="1828800" y="0"/>
            <a:ext cx="8211871" cy="6858000"/>
          </a:xfrm>
          <a:prstGeom prst="rect">
            <a:avLst/>
          </a:prstGeom>
        </p:spPr>
      </p:pic>
      <p:sp>
        <p:nvSpPr>
          <p:cNvPr id="3" name="TextBox 2"/>
          <p:cNvSpPr txBox="1"/>
          <p:nvPr/>
        </p:nvSpPr>
        <p:spPr>
          <a:xfrm>
            <a:off x="6477000" y="2040136"/>
            <a:ext cx="3429000" cy="461665"/>
          </a:xfrm>
          <a:prstGeom prst="rect">
            <a:avLst/>
          </a:prstGeom>
          <a:solidFill>
            <a:srgbClr val="7030A0">
              <a:alpha val="22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Unicode"/>
                <a:ea typeface="+mn-ea"/>
                <a:cs typeface="+mn-cs"/>
              </a:rPr>
              <a:t>To locate an asset, first enter appropriate tag number here and click find.</a:t>
            </a:r>
          </a:p>
        </p:txBody>
      </p:sp>
      <p:cxnSp>
        <p:nvCxnSpPr>
          <p:cNvPr id="9" name="Straight Arrow Connector 8"/>
          <p:cNvCxnSpPr>
            <a:cxnSpLocks/>
            <a:stCxn id="3" idx="1"/>
            <a:endCxn id="2" idx="3"/>
          </p:cNvCxnSpPr>
          <p:nvPr/>
        </p:nvCxnSpPr>
        <p:spPr>
          <a:xfrm flipH="1" flipV="1">
            <a:off x="3052137" y="796277"/>
            <a:ext cx="3424863" cy="1474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cxnSpLocks/>
            <a:endCxn id="6" idx="3"/>
          </p:cNvCxnSpPr>
          <p:nvPr/>
        </p:nvCxnSpPr>
        <p:spPr>
          <a:xfrm flipH="1" flipV="1">
            <a:off x="4068932" y="796276"/>
            <a:ext cx="2408068" cy="1474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a:stCxn id="3" idx="1"/>
            <a:endCxn id="8" idx="3"/>
          </p:cNvCxnSpPr>
          <p:nvPr/>
        </p:nvCxnSpPr>
        <p:spPr>
          <a:xfrm flipH="1" flipV="1">
            <a:off x="4714211" y="796275"/>
            <a:ext cx="1762789" cy="14746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2068C5D-4E54-438D-8363-18024FEF45B1}"/>
              </a:ext>
            </a:extLst>
          </p:cNvPr>
          <p:cNvSpPr txBox="1"/>
          <p:nvPr/>
        </p:nvSpPr>
        <p:spPr>
          <a:xfrm>
            <a:off x="2702361" y="642388"/>
            <a:ext cx="34977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IT</a:t>
            </a:r>
          </a:p>
        </p:txBody>
      </p:sp>
      <p:sp>
        <p:nvSpPr>
          <p:cNvPr id="6" name="TextBox 5">
            <a:extLst>
              <a:ext uri="{FF2B5EF4-FFF2-40B4-BE49-F238E27FC236}">
                <a16:creationId xmlns:a16="http://schemas.microsoft.com/office/drawing/2014/main" id="{FB74D5A2-CD7D-4D0A-8C3F-426785B0D2BC}"/>
              </a:ext>
            </a:extLst>
          </p:cNvPr>
          <p:cNvSpPr txBox="1"/>
          <p:nvPr/>
        </p:nvSpPr>
        <p:spPr>
          <a:xfrm>
            <a:off x="3481912" y="642387"/>
            <a:ext cx="58702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WCU</a:t>
            </a:r>
          </a:p>
        </p:txBody>
      </p:sp>
      <p:sp>
        <p:nvSpPr>
          <p:cNvPr id="8" name="TextBox 7">
            <a:extLst>
              <a:ext uri="{FF2B5EF4-FFF2-40B4-BE49-F238E27FC236}">
                <a16:creationId xmlns:a16="http://schemas.microsoft.com/office/drawing/2014/main" id="{663216B5-F340-47D0-8BB8-AD87DF5B29C2}"/>
              </a:ext>
            </a:extLst>
          </p:cNvPr>
          <p:cNvSpPr txBox="1"/>
          <p:nvPr/>
        </p:nvSpPr>
        <p:spPr>
          <a:xfrm>
            <a:off x="4375657" y="642386"/>
            <a:ext cx="33855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W</a:t>
            </a:r>
          </a:p>
        </p:txBody>
      </p:sp>
      <p:graphicFrame>
        <p:nvGraphicFramePr>
          <p:cNvPr id="22" name="Table 21">
            <a:extLst>
              <a:ext uri="{FF2B5EF4-FFF2-40B4-BE49-F238E27FC236}">
                <a16:creationId xmlns:a16="http://schemas.microsoft.com/office/drawing/2014/main" id="{1ECD8260-49B0-46B7-8C2C-3E908BCBB2CE}"/>
              </a:ext>
            </a:extLst>
          </p:cNvPr>
          <p:cNvGraphicFramePr>
            <a:graphicFrameLocks noGrp="1"/>
          </p:cNvGraphicFramePr>
          <p:nvPr/>
        </p:nvGraphicFramePr>
        <p:xfrm>
          <a:off x="1828801" y="457200"/>
          <a:ext cx="839752" cy="508166"/>
        </p:xfrm>
        <a:graphic>
          <a:graphicData uri="http://schemas.openxmlformats.org/drawingml/2006/table">
            <a:tbl>
              <a:tblPr/>
              <a:tblGrid>
                <a:gridCol w="839752">
                  <a:extLst>
                    <a:ext uri="{9D8B030D-6E8A-4147-A177-3AD203B41FA5}">
                      <a16:colId xmlns:a16="http://schemas.microsoft.com/office/drawing/2014/main" val="385805380"/>
                    </a:ext>
                  </a:extLst>
                </a:gridCol>
              </a:tblGrid>
              <a:tr h="508166">
                <a:tc>
                  <a:txBody>
                    <a:bodyPr/>
                    <a:lstStyle/>
                    <a:p>
                      <a:endParaRPr lang="en-US" dirty="0"/>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extLst>
                  <a:ext uri="{0D108BD9-81ED-4DB2-BD59-A6C34878D82A}">
                    <a16:rowId xmlns:a16="http://schemas.microsoft.com/office/drawing/2014/main" val="1537426602"/>
                  </a:ext>
                </a:extLst>
              </a:tr>
            </a:tbl>
          </a:graphicData>
        </a:graphic>
      </p:graphicFrame>
      <p:cxnSp>
        <p:nvCxnSpPr>
          <p:cNvPr id="24" name="Straight Arrow Connector 23">
            <a:extLst>
              <a:ext uri="{FF2B5EF4-FFF2-40B4-BE49-F238E27FC236}">
                <a16:creationId xmlns:a16="http://schemas.microsoft.com/office/drawing/2014/main" id="{45BB45A8-9D15-4A7A-B091-BF20D9AAABA7}"/>
              </a:ext>
            </a:extLst>
          </p:cNvPr>
          <p:cNvCxnSpPr>
            <a:cxnSpLocks/>
            <a:endCxn id="22" idx="2"/>
          </p:cNvCxnSpPr>
          <p:nvPr/>
        </p:nvCxnSpPr>
        <p:spPr>
          <a:xfrm flipH="1" flipV="1">
            <a:off x="2248677" y="965366"/>
            <a:ext cx="4228322" cy="1305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9432520"/>
      </p:ext>
    </p:extLst>
  </p:cSld>
  <p:clrMapOvr>
    <a:masterClrMapping/>
  </p:clrMapOvr>
  <p:transition>
    <p:wipe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6D90EBB-902C-4F94-A221-941066136545}"/>
              </a:ext>
            </a:extLst>
          </p:cNvPr>
          <p:cNvPicPr>
            <a:picLocks noChangeAspect="1"/>
          </p:cNvPicPr>
          <p:nvPr/>
        </p:nvPicPr>
        <p:blipFill>
          <a:blip r:embed="rId2"/>
          <a:stretch>
            <a:fillRect/>
          </a:stretch>
        </p:blipFill>
        <p:spPr>
          <a:xfrm>
            <a:off x="3704617" y="0"/>
            <a:ext cx="8211766" cy="6858000"/>
          </a:xfrm>
          <a:prstGeom prst="rect">
            <a:avLst/>
          </a:prstGeom>
        </p:spPr>
      </p:pic>
      <p:sp>
        <p:nvSpPr>
          <p:cNvPr id="3" name="TextBox 2"/>
          <p:cNvSpPr txBox="1"/>
          <p:nvPr/>
        </p:nvSpPr>
        <p:spPr>
          <a:xfrm>
            <a:off x="275617" y="2438400"/>
            <a:ext cx="3429000" cy="646331"/>
          </a:xfrm>
          <a:prstGeom prst="rect">
            <a:avLst/>
          </a:prstGeom>
          <a:solidFill>
            <a:srgbClr val="7030A0">
              <a:alpha val="22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Unicode"/>
                <a:ea typeface="+mn-ea"/>
                <a:cs typeface="+mn-cs"/>
              </a:rPr>
              <a:t>Current information regarding asset is now displayed.  If Blank, it likely did not attach to an asset in our system.</a:t>
            </a:r>
          </a:p>
        </p:txBody>
      </p:sp>
      <p:graphicFrame>
        <p:nvGraphicFramePr>
          <p:cNvPr id="13" name="Table 12"/>
          <p:cNvGraphicFramePr>
            <a:graphicFrameLocks noGrp="1"/>
          </p:cNvGraphicFramePr>
          <p:nvPr/>
        </p:nvGraphicFramePr>
        <p:xfrm>
          <a:off x="3810000" y="1068280"/>
          <a:ext cx="7924800" cy="1600200"/>
        </p:xfrm>
        <a:graphic>
          <a:graphicData uri="http://schemas.openxmlformats.org/drawingml/2006/table">
            <a:tbl>
              <a:tblPr/>
              <a:tblGrid>
                <a:gridCol w="7924800">
                  <a:extLst>
                    <a:ext uri="{9D8B030D-6E8A-4147-A177-3AD203B41FA5}">
                      <a16:colId xmlns:a16="http://schemas.microsoft.com/office/drawing/2014/main" val="385805380"/>
                    </a:ext>
                  </a:extLst>
                </a:gridCol>
              </a:tblGrid>
              <a:tr h="1600200">
                <a:tc>
                  <a:txBody>
                    <a:bodyPr/>
                    <a:lstStyle/>
                    <a:p>
                      <a:endParaRPr lang="en-US" dirty="0"/>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extLst>
                  <a:ext uri="{0D108BD9-81ED-4DB2-BD59-A6C34878D82A}">
                    <a16:rowId xmlns:a16="http://schemas.microsoft.com/office/drawing/2014/main" val="1537426602"/>
                  </a:ext>
                </a:extLst>
              </a:tr>
            </a:tbl>
          </a:graphicData>
        </a:graphic>
      </p:graphicFrame>
      <p:graphicFrame>
        <p:nvGraphicFramePr>
          <p:cNvPr id="20" name="Table 19">
            <a:extLst>
              <a:ext uri="{FF2B5EF4-FFF2-40B4-BE49-F238E27FC236}">
                <a16:creationId xmlns:a16="http://schemas.microsoft.com/office/drawing/2014/main" id="{24743E86-5214-422C-9803-B7FA68E0588E}"/>
              </a:ext>
            </a:extLst>
          </p:cNvPr>
          <p:cNvGraphicFramePr>
            <a:graphicFrameLocks noGrp="1"/>
          </p:cNvGraphicFramePr>
          <p:nvPr/>
        </p:nvGraphicFramePr>
        <p:xfrm>
          <a:off x="3810000" y="2684322"/>
          <a:ext cx="4343400" cy="2192478"/>
        </p:xfrm>
        <a:graphic>
          <a:graphicData uri="http://schemas.openxmlformats.org/drawingml/2006/table">
            <a:tbl>
              <a:tblPr/>
              <a:tblGrid>
                <a:gridCol w="4343400">
                  <a:extLst>
                    <a:ext uri="{9D8B030D-6E8A-4147-A177-3AD203B41FA5}">
                      <a16:colId xmlns:a16="http://schemas.microsoft.com/office/drawing/2014/main" val="385805380"/>
                    </a:ext>
                  </a:extLst>
                </a:gridCol>
              </a:tblGrid>
              <a:tr h="2192478">
                <a:tc>
                  <a:txBody>
                    <a:bodyPr/>
                    <a:lstStyle/>
                    <a:p>
                      <a:endParaRPr lang="en-US" dirty="0"/>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extLst>
                  <a:ext uri="{0D108BD9-81ED-4DB2-BD59-A6C34878D82A}">
                    <a16:rowId xmlns:a16="http://schemas.microsoft.com/office/drawing/2014/main" val="1537426602"/>
                  </a:ext>
                </a:extLst>
              </a:tr>
            </a:tbl>
          </a:graphicData>
        </a:graphic>
      </p:graphicFrame>
      <p:graphicFrame>
        <p:nvGraphicFramePr>
          <p:cNvPr id="22" name="Table 21">
            <a:extLst>
              <a:ext uri="{FF2B5EF4-FFF2-40B4-BE49-F238E27FC236}">
                <a16:creationId xmlns:a16="http://schemas.microsoft.com/office/drawing/2014/main" id="{9689D56F-962B-4818-9D34-DF743C3B1F30}"/>
              </a:ext>
            </a:extLst>
          </p:cNvPr>
          <p:cNvGraphicFramePr>
            <a:graphicFrameLocks noGrp="1"/>
          </p:cNvGraphicFramePr>
          <p:nvPr/>
        </p:nvGraphicFramePr>
        <p:xfrm>
          <a:off x="8153400" y="4136865"/>
          <a:ext cx="3581400" cy="739935"/>
        </p:xfrm>
        <a:graphic>
          <a:graphicData uri="http://schemas.openxmlformats.org/drawingml/2006/table">
            <a:tbl>
              <a:tblPr/>
              <a:tblGrid>
                <a:gridCol w="3581400">
                  <a:extLst>
                    <a:ext uri="{9D8B030D-6E8A-4147-A177-3AD203B41FA5}">
                      <a16:colId xmlns:a16="http://schemas.microsoft.com/office/drawing/2014/main" val="385805380"/>
                    </a:ext>
                  </a:extLst>
                </a:gridCol>
              </a:tblGrid>
              <a:tr h="739935">
                <a:tc>
                  <a:txBody>
                    <a:bodyPr/>
                    <a:lstStyle/>
                    <a:p>
                      <a:endParaRPr lang="en-US" dirty="0"/>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extLst>
                  <a:ext uri="{0D108BD9-81ED-4DB2-BD59-A6C34878D82A}">
                    <a16:rowId xmlns:a16="http://schemas.microsoft.com/office/drawing/2014/main" val="1537426602"/>
                  </a:ext>
                </a:extLst>
              </a:tr>
            </a:tbl>
          </a:graphicData>
        </a:graphic>
      </p:graphicFrame>
    </p:spTree>
    <p:extLst>
      <p:ext uri="{BB962C8B-B14F-4D97-AF65-F5344CB8AC3E}">
        <p14:creationId xmlns:p14="http://schemas.microsoft.com/office/powerpoint/2010/main" val="3878977107"/>
      </p:ext>
    </p:extLst>
  </p:cSld>
  <p:clrMapOvr>
    <a:masterClrMapping/>
  </p:clrMapOvr>
  <p:transition>
    <p:wipe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2E2233-AC7B-4D7D-A6D7-ED04CEF04700}"/>
              </a:ext>
            </a:extLst>
          </p:cNvPr>
          <p:cNvPicPr>
            <a:picLocks noChangeAspect="1"/>
          </p:cNvPicPr>
          <p:nvPr/>
        </p:nvPicPr>
        <p:blipFill>
          <a:blip r:embed="rId2"/>
          <a:stretch>
            <a:fillRect/>
          </a:stretch>
        </p:blipFill>
        <p:spPr>
          <a:xfrm>
            <a:off x="762000" y="0"/>
            <a:ext cx="8211766" cy="6858000"/>
          </a:xfrm>
          <a:prstGeom prst="rect">
            <a:avLst/>
          </a:prstGeom>
        </p:spPr>
      </p:pic>
      <p:sp>
        <p:nvSpPr>
          <p:cNvPr id="3" name="TextBox 2"/>
          <p:cNvSpPr txBox="1"/>
          <p:nvPr/>
        </p:nvSpPr>
        <p:spPr>
          <a:xfrm>
            <a:off x="8794812" y="2482333"/>
            <a:ext cx="3429000" cy="646331"/>
          </a:xfrm>
          <a:prstGeom prst="rect">
            <a:avLst/>
          </a:prstGeom>
          <a:solidFill>
            <a:srgbClr val="7030A0">
              <a:alpha val="22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Unicode"/>
                <a:ea typeface="+mn-ea"/>
                <a:cs typeface="+mn-cs"/>
              </a:rPr>
              <a:t>To update an asset’s information or ownership, simply replace the current information displayed.</a:t>
            </a:r>
          </a:p>
        </p:txBody>
      </p:sp>
      <p:cxnSp>
        <p:nvCxnSpPr>
          <p:cNvPr id="6" name="Straight Arrow Connector 5"/>
          <p:cNvCxnSpPr>
            <a:cxnSpLocks/>
            <a:stCxn id="3" idx="1"/>
          </p:cNvCxnSpPr>
          <p:nvPr/>
        </p:nvCxnSpPr>
        <p:spPr>
          <a:xfrm flipH="1">
            <a:off x="5257800" y="2805499"/>
            <a:ext cx="3537012" cy="1663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a:stCxn id="3" idx="1"/>
          </p:cNvCxnSpPr>
          <p:nvPr/>
        </p:nvCxnSpPr>
        <p:spPr>
          <a:xfrm flipH="1">
            <a:off x="5257800" y="2805499"/>
            <a:ext cx="3537012" cy="1461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cxnSpLocks/>
            <a:stCxn id="3" idx="1"/>
          </p:cNvCxnSpPr>
          <p:nvPr/>
        </p:nvCxnSpPr>
        <p:spPr>
          <a:xfrm flipH="1" flipV="1">
            <a:off x="7162800" y="2209800"/>
            <a:ext cx="1632012" cy="5956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4450487"/>
      </p:ext>
    </p:extLst>
  </p:cSld>
  <p:clrMapOvr>
    <a:masterClrMapping/>
  </p:clrMapOvr>
  <p:transition>
    <p:wipe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2E2233-AC7B-4D7D-A6D7-ED04CEF04700}"/>
              </a:ext>
            </a:extLst>
          </p:cNvPr>
          <p:cNvPicPr>
            <a:picLocks noChangeAspect="1"/>
          </p:cNvPicPr>
          <p:nvPr/>
        </p:nvPicPr>
        <p:blipFill>
          <a:blip r:embed="rId2"/>
          <a:stretch>
            <a:fillRect/>
          </a:stretch>
        </p:blipFill>
        <p:spPr>
          <a:xfrm>
            <a:off x="152400" y="0"/>
            <a:ext cx="8211766" cy="6858000"/>
          </a:xfrm>
          <a:prstGeom prst="rect">
            <a:avLst/>
          </a:prstGeom>
        </p:spPr>
      </p:pic>
      <p:sp>
        <p:nvSpPr>
          <p:cNvPr id="3" name="TextBox 2"/>
          <p:cNvSpPr txBox="1"/>
          <p:nvPr/>
        </p:nvSpPr>
        <p:spPr>
          <a:xfrm>
            <a:off x="8229600" y="807115"/>
            <a:ext cx="3429000" cy="830997"/>
          </a:xfrm>
          <a:prstGeom prst="rect">
            <a:avLst/>
          </a:prstGeom>
          <a:solidFill>
            <a:srgbClr val="7030A0">
              <a:alpha val="22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Unicode"/>
                <a:ea typeface="+mn-ea"/>
                <a:cs typeface="+mn-cs"/>
              </a:rPr>
              <a:t>The Primary Use field helps designate the intended use for the device. Clicking on the blue “Primary Use” text will help you with determining what the device is.</a:t>
            </a:r>
          </a:p>
        </p:txBody>
      </p:sp>
      <p:cxnSp>
        <p:nvCxnSpPr>
          <p:cNvPr id="11" name="Straight Arrow Connector 10"/>
          <p:cNvCxnSpPr>
            <a:cxnSpLocks/>
          </p:cNvCxnSpPr>
          <p:nvPr/>
        </p:nvCxnSpPr>
        <p:spPr>
          <a:xfrm flipH="1">
            <a:off x="1143000" y="3429000"/>
            <a:ext cx="2800350" cy="2676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03B0722-6CA5-4472-82EA-2248D304AC66}"/>
              </a:ext>
            </a:extLst>
          </p:cNvPr>
          <p:cNvPicPr>
            <a:picLocks noChangeAspect="1"/>
          </p:cNvPicPr>
          <p:nvPr/>
        </p:nvPicPr>
        <p:blipFill>
          <a:blip r:embed="rId3"/>
          <a:stretch>
            <a:fillRect/>
          </a:stretch>
        </p:blipFill>
        <p:spPr>
          <a:xfrm>
            <a:off x="3943350" y="1828800"/>
            <a:ext cx="7715250" cy="4343400"/>
          </a:xfrm>
          <a:prstGeom prst="rect">
            <a:avLst/>
          </a:prstGeom>
        </p:spPr>
      </p:pic>
      <p:graphicFrame>
        <p:nvGraphicFramePr>
          <p:cNvPr id="15" name="Table 14">
            <a:extLst>
              <a:ext uri="{FF2B5EF4-FFF2-40B4-BE49-F238E27FC236}">
                <a16:creationId xmlns:a16="http://schemas.microsoft.com/office/drawing/2014/main" id="{45D31F96-420C-4FBE-94F5-FF2097B1C38C}"/>
              </a:ext>
            </a:extLst>
          </p:cNvPr>
          <p:cNvGraphicFramePr>
            <a:graphicFrameLocks noGrp="1"/>
          </p:cNvGraphicFramePr>
          <p:nvPr/>
        </p:nvGraphicFramePr>
        <p:xfrm>
          <a:off x="3950748" y="1832498"/>
          <a:ext cx="7715250" cy="4339701"/>
        </p:xfrm>
        <a:graphic>
          <a:graphicData uri="http://schemas.openxmlformats.org/drawingml/2006/table">
            <a:tbl>
              <a:tblPr/>
              <a:tblGrid>
                <a:gridCol w="7715250">
                  <a:extLst>
                    <a:ext uri="{9D8B030D-6E8A-4147-A177-3AD203B41FA5}">
                      <a16:colId xmlns:a16="http://schemas.microsoft.com/office/drawing/2014/main" val="385805380"/>
                    </a:ext>
                  </a:extLst>
                </a:gridCol>
              </a:tblGrid>
              <a:tr h="4339701">
                <a:tc>
                  <a:txBody>
                    <a:bodyPr/>
                    <a:lstStyle/>
                    <a:p>
                      <a:endParaRPr lang="en-US" dirty="0"/>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extLst>
                  <a:ext uri="{0D108BD9-81ED-4DB2-BD59-A6C34878D82A}">
                    <a16:rowId xmlns:a16="http://schemas.microsoft.com/office/drawing/2014/main" val="1537426602"/>
                  </a:ext>
                </a:extLst>
              </a:tr>
            </a:tbl>
          </a:graphicData>
        </a:graphic>
      </p:graphicFrame>
    </p:spTree>
    <p:extLst>
      <p:ext uri="{BB962C8B-B14F-4D97-AF65-F5344CB8AC3E}">
        <p14:creationId xmlns:p14="http://schemas.microsoft.com/office/powerpoint/2010/main" val="2363406110"/>
      </p:ext>
    </p:extLst>
  </p:cSld>
  <p:clrMapOvr>
    <a:masterClrMapping/>
  </p:clrMapOvr>
  <p:transition>
    <p:wipe di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0EBE5D-5260-4D35-87AB-316331FB0A25}"/>
              </a:ext>
            </a:extLst>
          </p:cNvPr>
          <p:cNvPicPr>
            <a:picLocks noChangeAspect="1"/>
          </p:cNvPicPr>
          <p:nvPr/>
        </p:nvPicPr>
        <p:blipFill>
          <a:blip r:embed="rId2"/>
          <a:stretch>
            <a:fillRect/>
          </a:stretch>
        </p:blipFill>
        <p:spPr>
          <a:xfrm>
            <a:off x="2267654" y="0"/>
            <a:ext cx="7656692" cy="6858000"/>
          </a:xfrm>
          <a:prstGeom prst="rect">
            <a:avLst/>
          </a:prstGeom>
        </p:spPr>
      </p:pic>
      <p:sp>
        <p:nvSpPr>
          <p:cNvPr id="3" name="TextBox 2"/>
          <p:cNvSpPr txBox="1"/>
          <p:nvPr/>
        </p:nvSpPr>
        <p:spPr>
          <a:xfrm>
            <a:off x="10210800" y="2667000"/>
            <a:ext cx="1693957" cy="1015663"/>
          </a:xfrm>
          <a:prstGeom prst="rect">
            <a:avLst/>
          </a:prstGeom>
          <a:solidFill>
            <a:srgbClr val="7030A0">
              <a:alpha val="22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Unicode"/>
                <a:ea typeface="+mn-ea"/>
                <a:cs typeface="+mn-cs"/>
              </a:rPr>
              <a:t>After updating assets’ information, click Save or Submit Request to save changes to asset.</a:t>
            </a:r>
          </a:p>
        </p:txBody>
      </p:sp>
      <p:cxnSp>
        <p:nvCxnSpPr>
          <p:cNvPr id="9" name="Straight Arrow Connector 8"/>
          <p:cNvCxnSpPr>
            <a:cxnSpLocks/>
            <a:stCxn id="3" idx="2"/>
          </p:cNvCxnSpPr>
          <p:nvPr/>
        </p:nvCxnSpPr>
        <p:spPr>
          <a:xfrm flipH="1">
            <a:off x="8610600" y="3682663"/>
            <a:ext cx="2447179" cy="21847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BB4E71F-8648-4B4B-B80E-C79EFC7DA74D}"/>
              </a:ext>
            </a:extLst>
          </p:cNvPr>
          <p:cNvCxnSpPr>
            <a:cxnSpLocks/>
          </p:cNvCxnSpPr>
          <p:nvPr/>
        </p:nvCxnSpPr>
        <p:spPr>
          <a:xfrm flipH="1" flipV="1">
            <a:off x="2667000" y="304800"/>
            <a:ext cx="7543800" cy="28700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4015040"/>
      </p:ext>
    </p:extLst>
  </p:cSld>
  <p:clrMapOvr>
    <a:masterClrMapping/>
  </p:clrMapOvr>
  <p:transition>
    <p:wipe di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A50583-AE08-41FA-8F49-6DD6750FE545}"/>
              </a:ext>
            </a:extLst>
          </p:cNvPr>
          <p:cNvPicPr>
            <a:picLocks noChangeAspect="1"/>
          </p:cNvPicPr>
          <p:nvPr/>
        </p:nvPicPr>
        <p:blipFill>
          <a:blip r:embed="rId2"/>
          <a:stretch>
            <a:fillRect/>
          </a:stretch>
        </p:blipFill>
        <p:spPr>
          <a:xfrm>
            <a:off x="1752600" y="0"/>
            <a:ext cx="8211766" cy="6858000"/>
          </a:xfrm>
          <a:prstGeom prst="rect">
            <a:avLst/>
          </a:prstGeom>
        </p:spPr>
      </p:pic>
      <p:sp>
        <p:nvSpPr>
          <p:cNvPr id="3" name="TextBox 2"/>
          <p:cNvSpPr txBox="1"/>
          <p:nvPr/>
        </p:nvSpPr>
        <p:spPr>
          <a:xfrm>
            <a:off x="9964366" y="1905000"/>
            <a:ext cx="2208082" cy="830997"/>
          </a:xfrm>
          <a:prstGeom prst="rect">
            <a:avLst/>
          </a:prstGeom>
          <a:solidFill>
            <a:srgbClr val="7030A0">
              <a:alpha val="22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Unicode"/>
                <a:ea typeface="+mn-ea"/>
                <a:cs typeface="+mn-cs"/>
              </a:rPr>
              <a:t>To report an asset lost or stolen, first enter the appropriate tag number and click find.</a:t>
            </a:r>
          </a:p>
        </p:txBody>
      </p:sp>
      <p:cxnSp>
        <p:nvCxnSpPr>
          <p:cNvPr id="9" name="Straight Arrow Connector 8"/>
          <p:cNvCxnSpPr>
            <a:cxnSpLocks/>
            <a:stCxn id="3" idx="1"/>
          </p:cNvCxnSpPr>
          <p:nvPr/>
        </p:nvCxnSpPr>
        <p:spPr>
          <a:xfrm flipH="1" flipV="1">
            <a:off x="3124200" y="838200"/>
            <a:ext cx="6840166" cy="14822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811966" y="3571964"/>
            <a:ext cx="2360482" cy="461665"/>
          </a:xfrm>
          <a:prstGeom prst="rect">
            <a:avLst/>
          </a:prstGeom>
          <a:solidFill>
            <a:srgbClr val="7030A0">
              <a:alpha val="22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Unicode"/>
                <a:ea typeface="+mn-ea"/>
                <a:cs typeface="+mn-cs"/>
              </a:rPr>
              <a:t>Next, check “Asset should be removed from inventory”.</a:t>
            </a:r>
          </a:p>
        </p:txBody>
      </p:sp>
      <p:cxnSp>
        <p:nvCxnSpPr>
          <p:cNvPr id="7" name="Straight Arrow Connector 6"/>
          <p:cNvCxnSpPr>
            <a:cxnSpLocks/>
            <a:stCxn id="6" idx="1"/>
          </p:cNvCxnSpPr>
          <p:nvPr/>
        </p:nvCxnSpPr>
        <p:spPr>
          <a:xfrm flipH="1">
            <a:off x="2133600" y="3802797"/>
            <a:ext cx="7678366" cy="13788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3711996"/>
      </p:ext>
    </p:extLst>
  </p:cSld>
  <p:clrMapOvr>
    <a:masterClrMapping/>
  </p:clrMapOvr>
  <p:transition>
    <p:wipe dir="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880BCF-6D45-4BB0-81F2-086B9B509603}"/>
              </a:ext>
            </a:extLst>
          </p:cNvPr>
          <p:cNvPicPr>
            <a:picLocks noChangeAspect="1"/>
          </p:cNvPicPr>
          <p:nvPr/>
        </p:nvPicPr>
        <p:blipFill>
          <a:blip r:embed="rId2"/>
          <a:stretch>
            <a:fillRect/>
          </a:stretch>
        </p:blipFill>
        <p:spPr>
          <a:xfrm>
            <a:off x="2076070" y="0"/>
            <a:ext cx="8039859" cy="6858000"/>
          </a:xfrm>
          <a:prstGeom prst="rect">
            <a:avLst/>
          </a:prstGeom>
        </p:spPr>
      </p:pic>
      <p:sp>
        <p:nvSpPr>
          <p:cNvPr id="3" name="TextBox 2"/>
          <p:cNvSpPr txBox="1"/>
          <p:nvPr/>
        </p:nvSpPr>
        <p:spPr>
          <a:xfrm>
            <a:off x="10115928" y="3352800"/>
            <a:ext cx="1847471" cy="1384995"/>
          </a:xfrm>
          <a:prstGeom prst="rect">
            <a:avLst/>
          </a:prstGeom>
          <a:solidFill>
            <a:srgbClr val="7030A0">
              <a:alpha val="22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Unicode"/>
                <a:ea typeface="+mn-ea"/>
                <a:cs typeface="+mn-cs"/>
              </a:rPr>
              <a:t>Next, use the drop-down menu to select either Lost or Stolen, and provide details about the missing asset’s status in the Details text box.</a:t>
            </a:r>
          </a:p>
        </p:txBody>
      </p:sp>
      <p:sp>
        <p:nvSpPr>
          <p:cNvPr id="11" name="TextBox 10"/>
          <p:cNvSpPr txBox="1"/>
          <p:nvPr/>
        </p:nvSpPr>
        <p:spPr>
          <a:xfrm>
            <a:off x="10170946" y="5274221"/>
            <a:ext cx="1794671" cy="830997"/>
          </a:xfrm>
          <a:prstGeom prst="rect">
            <a:avLst/>
          </a:prstGeom>
          <a:solidFill>
            <a:srgbClr val="7030A0">
              <a:alpha val="22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Unicode"/>
                <a:ea typeface="+mn-ea"/>
                <a:cs typeface="+mn-cs"/>
              </a:rPr>
              <a:t>When finished, click Save or Submit Request to save changes to the asset.</a:t>
            </a:r>
          </a:p>
        </p:txBody>
      </p:sp>
      <p:cxnSp>
        <p:nvCxnSpPr>
          <p:cNvPr id="12" name="Straight Arrow Connector 11"/>
          <p:cNvCxnSpPr>
            <a:cxnSpLocks/>
            <a:stCxn id="3" idx="1"/>
          </p:cNvCxnSpPr>
          <p:nvPr/>
        </p:nvCxnSpPr>
        <p:spPr>
          <a:xfrm flipH="1">
            <a:off x="6096000" y="4045298"/>
            <a:ext cx="4019928" cy="1136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a:stCxn id="3" idx="1"/>
          </p:cNvCxnSpPr>
          <p:nvPr/>
        </p:nvCxnSpPr>
        <p:spPr>
          <a:xfrm flipH="1">
            <a:off x="8534400" y="4045298"/>
            <a:ext cx="1581528" cy="12887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a:stCxn id="11" idx="1"/>
          </p:cNvCxnSpPr>
          <p:nvPr/>
        </p:nvCxnSpPr>
        <p:spPr>
          <a:xfrm flipH="1">
            <a:off x="9144000" y="5689720"/>
            <a:ext cx="1026946" cy="25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374015"/>
      </p:ext>
    </p:extLst>
  </p:cSld>
  <p:clrMapOvr>
    <a:masterClrMapping/>
  </p:clrMapOvr>
  <p:transition>
    <p:wipe dir="d"/>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4FC00-BB96-9483-64E5-55C3DB343AC7}"/>
              </a:ext>
            </a:extLst>
          </p:cNvPr>
          <p:cNvSpPr>
            <a:spLocks noGrp="1"/>
          </p:cNvSpPr>
          <p:nvPr>
            <p:ph type="title"/>
          </p:nvPr>
        </p:nvSpPr>
        <p:spPr/>
        <p:txBody>
          <a:bodyPr>
            <a:normAutofit fontScale="90000"/>
          </a:bodyPr>
          <a:lstStyle/>
          <a:p>
            <a:r>
              <a:rPr lang="en-US" dirty="0"/>
              <a:t>The Asset Control Form and Non-IT Assets</a:t>
            </a:r>
          </a:p>
        </p:txBody>
      </p:sp>
      <p:sp>
        <p:nvSpPr>
          <p:cNvPr id="4" name="Slide Number Placeholder 3">
            <a:extLst>
              <a:ext uri="{FF2B5EF4-FFF2-40B4-BE49-F238E27FC236}">
                <a16:creationId xmlns:a16="http://schemas.microsoft.com/office/drawing/2014/main" id="{C52DF9B7-F113-F202-133D-781058930C60}"/>
              </a:ext>
            </a:extLst>
          </p:cNvPr>
          <p:cNvSpPr>
            <a:spLocks noGrp="1"/>
          </p:cNvSpPr>
          <p:nvPr>
            <p:ph type="sldNum" sz="quarter" idx="12"/>
          </p:nvPr>
        </p:nvSpPr>
        <p:spPr/>
        <p:txBody>
          <a:bodyPr/>
          <a:lstStyle/>
          <a:p>
            <a:fld id="{2ACBFF3C-8E98-4B66-8D4A-A2434F9F111B}" type="slidenum">
              <a:rPr lang="en-US" smtClean="0"/>
              <a:pPr/>
              <a:t>58</a:t>
            </a:fld>
            <a:endParaRPr lang="en-US" dirty="0"/>
          </a:p>
        </p:txBody>
      </p:sp>
      <p:pic>
        <p:nvPicPr>
          <p:cNvPr id="6" name="Picture 5">
            <a:extLst>
              <a:ext uri="{FF2B5EF4-FFF2-40B4-BE49-F238E27FC236}">
                <a16:creationId xmlns:a16="http://schemas.microsoft.com/office/drawing/2014/main" id="{677944B2-3A0E-22A7-A8D9-4B300A693943}"/>
              </a:ext>
            </a:extLst>
          </p:cNvPr>
          <p:cNvPicPr>
            <a:picLocks noChangeAspect="1"/>
          </p:cNvPicPr>
          <p:nvPr/>
        </p:nvPicPr>
        <p:blipFill>
          <a:blip r:embed="rId2"/>
          <a:stretch>
            <a:fillRect/>
          </a:stretch>
        </p:blipFill>
        <p:spPr>
          <a:xfrm>
            <a:off x="838200" y="1752600"/>
            <a:ext cx="10034280" cy="3106380"/>
          </a:xfrm>
          <a:prstGeom prst="rect">
            <a:avLst/>
          </a:prstGeom>
        </p:spPr>
      </p:pic>
    </p:spTree>
    <p:extLst>
      <p:ext uri="{BB962C8B-B14F-4D97-AF65-F5344CB8AC3E}">
        <p14:creationId xmlns:p14="http://schemas.microsoft.com/office/powerpoint/2010/main" val="2568882143"/>
      </p:ext>
    </p:extLst>
  </p:cSld>
  <p:clrMapOvr>
    <a:masterClrMapping/>
  </p:clrMapOvr>
  <p:transition>
    <p:wipe dir="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4FC00-BB96-9483-64E5-55C3DB343AC7}"/>
              </a:ext>
            </a:extLst>
          </p:cNvPr>
          <p:cNvSpPr>
            <a:spLocks noGrp="1"/>
          </p:cNvSpPr>
          <p:nvPr>
            <p:ph type="title"/>
          </p:nvPr>
        </p:nvSpPr>
        <p:spPr/>
        <p:txBody>
          <a:bodyPr>
            <a:normAutofit fontScale="90000"/>
          </a:bodyPr>
          <a:lstStyle/>
          <a:p>
            <a:r>
              <a:rPr lang="en-US" dirty="0"/>
              <a:t>The Asset Control Form and Non-IT Assets</a:t>
            </a:r>
          </a:p>
        </p:txBody>
      </p:sp>
      <p:sp>
        <p:nvSpPr>
          <p:cNvPr id="4" name="Slide Number Placeholder 3">
            <a:extLst>
              <a:ext uri="{FF2B5EF4-FFF2-40B4-BE49-F238E27FC236}">
                <a16:creationId xmlns:a16="http://schemas.microsoft.com/office/drawing/2014/main" id="{C52DF9B7-F113-F202-133D-781058930C60}"/>
              </a:ext>
            </a:extLst>
          </p:cNvPr>
          <p:cNvSpPr>
            <a:spLocks noGrp="1"/>
          </p:cNvSpPr>
          <p:nvPr>
            <p:ph type="sldNum" sz="quarter" idx="12"/>
          </p:nvPr>
        </p:nvSpPr>
        <p:spPr/>
        <p:txBody>
          <a:bodyPr/>
          <a:lstStyle/>
          <a:p>
            <a:fld id="{2ACBFF3C-8E98-4B66-8D4A-A2434F9F111B}" type="slidenum">
              <a:rPr lang="en-US" smtClean="0"/>
              <a:pPr/>
              <a:t>59</a:t>
            </a:fld>
            <a:endParaRPr lang="en-US" dirty="0"/>
          </a:p>
        </p:txBody>
      </p:sp>
      <p:pic>
        <p:nvPicPr>
          <p:cNvPr id="10" name="Picture 9">
            <a:extLst>
              <a:ext uri="{FF2B5EF4-FFF2-40B4-BE49-F238E27FC236}">
                <a16:creationId xmlns:a16="http://schemas.microsoft.com/office/drawing/2014/main" id="{3BAFCEB3-8349-DBB9-9F48-4B08F7B22C61}"/>
              </a:ext>
            </a:extLst>
          </p:cNvPr>
          <p:cNvPicPr>
            <a:picLocks noChangeAspect="1"/>
          </p:cNvPicPr>
          <p:nvPr/>
        </p:nvPicPr>
        <p:blipFill>
          <a:blip r:embed="rId2"/>
          <a:stretch>
            <a:fillRect/>
          </a:stretch>
        </p:blipFill>
        <p:spPr>
          <a:xfrm>
            <a:off x="1066800" y="1207775"/>
            <a:ext cx="9182736" cy="5565295"/>
          </a:xfrm>
          <a:prstGeom prst="rect">
            <a:avLst/>
          </a:prstGeom>
        </p:spPr>
      </p:pic>
    </p:spTree>
    <p:extLst>
      <p:ext uri="{BB962C8B-B14F-4D97-AF65-F5344CB8AC3E}">
        <p14:creationId xmlns:p14="http://schemas.microsoft.com/office/powerpoint/2010/main" val="3928917423"/>
      </p:ext>
    </p:extLst>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Fixed Asset Policy</a:t>
            </a:r>
          </a:p>
        </p:txBody>
      </p:sp>
      <p:sp>
        <p:nvSpPr>
          <p:cNvPr id="3" name="Text Placeholder 2"/>
          <p:cNvSpPr>
            <a:spLocks noGrp="1"/>
          </p:cNvSpPr>
          <p:nvPr>
            <p:ph type="body" idx="1"/>
          </p:nvPr>
        </p:nvSpPr>
        <p:spPr/>
        <p:txBody>
          <a:bodyPr>
            <a:normAutofit/>
          </a:bodyPr>
          <a:lstStyle/>
          <a:p>
            <a:pPr>
              <a:buNone/>
            </a:pPr>
            <a:endParaRPr lang="en-US" sz="1900" dirty="0"/>
          </a:p>
          <a:p>
            <a:r>
              <a:rPr lang="en-US" sz="1900" dirty="0"/>
              <a:t>Fixed Asset Coordinator (FAC)</a:t>
            </a:r>
          </a:p>
          <a:p>
            <a:pPr marL="109728" indent="0">
              <a:buNone/>
            </a:pPr>
            <a:endParaRPr lang="en-US" sz="1900" dirty="0"/>
          </a:p>
          <a:p>
            <a:r>
              <a:rPr lang="en-US" sz="1900" dirty="0"/>
              <a:t>Tracking of Equipment</a:t>
            </a:r>
          </a:p>
          <a:p>
            <a:pPr lvl="1">
              <a:buFont typeface="Wingdings" pitchFamily="2" charset="2"/>
              <a:buChar char="§"/>
            </a:pPr>
            <a:r>
              <a:rPr lang="en-US" sz="1900" dirty="0"/>
              <a:t>Controller’s Office – “Capital Assets” (IT/Non-IT =&gt;5,000)</a:t>
            </a:r>
          </a:p>
          <a:p>
            <a:pPr lvl="1">
              <a:buFont typeface="Wingdings" pitchFamily="2" charset="2"/>
              <a:buChar char="§"/>
            </a:pPr>
            <a:r>
              <a:rPr lang="en-US" sz="1900" dirty="0"/>
              <a:t>Information Technology (IT)</a:t>
            </a:r>
          </a:p>
          <a:p>
            <a:pPr lvl="1">
              <a:buNone/>
            </a:pPr>
            <a:endParaRPr lang="en-US" sz="1900" dirty="0"/>
          </a:p>
        </p:txBody>
      </p:sp>
      <p:sp>
        <p:nvSpPr>
          <p:cNvPr id="6" name="Slide Number Placeholder 5"/>
          <p:cNvSpPr>
            <a:spLocks noGrp="1"/>
          </p:cNvSpPr>
          <p:nvPr>
            <p:ph type="sldNum" sz="quarter" idx="12"/>
          </p:nvPr>
        </p:nvSpPr>
        <p:spPr/>
        <p:txBody>
          <a:bodyPr/>
          <a:lstStyle/>
          <a:p>
            <a:fld id="{2ACBFF3C-8E98-4B66-8D4A-A2434F9F111B}" type="slidenum">
              <a:rPr lang="en-US" smtClean="0"/>
              <a:pPr/>
              <a:t>6</a:t>
            </a:fld>
            <a:endParaRPr lang="en-US" dirty="0"/>
          </a:p>
        </p:txBody>
      </p:sp>
    </p:spTree>
  </p:cSld>
  <p:clrMapOvr>
    <a:masterClrMapping/>
  </p:clrMapOvr>
  <p:transition>
    <p:wipe dir="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039B5-96D2-6B9C-78D8-FDE289F72C0C}"/>
              </a:ext>
            </a:extLst>
          </p:cNvPr>
          <p:cNvSpPr>
            <a:spLocks noGrp="1"/>
          </p:cNvSpPr>
          <p:nvPr>
            <p:ph type="title"/>
          </p:nvPr>
        </p:nvSpPr>
        <p:spPr>
          <a:xfrm>
            <a:off x="76200" y="49768"/>
            <a:ext cx="10972800" cy="1143000"/>
          </a:xfrm>
        </p:spPr>
        <p:txBody>
          <a:bodyPr/>
          <a:lstStyle/>
          <a:p>
            <a:r>
              <a:rPr lang="en-US" dirty="0"/>
              <a:t>The IT Assets Dashboard	</a:t>
            </a:r>
          </a:p>
        </p:txBody>
      </p:sp>
      <p:sp>
        <p:nvSpPr>
          <p:cNvPr id="3" name="Text Placeholder 2">
            <a:extLst>
              <a:ext uri="{FF2B5EF4-FFF2-40B4-BE49-F238E27FC236}">
                <a16:creationId xmlns:a16="http://schemas.microsoft.com/office/drawing/2014/main" id="{22EBABC1-051E-BF38-32A3-E9CDD0923CDA}"/>
              </a:ext>
            </a:extLst>
          </p:cNvPr>
          <p:cNvSpPr>
            <a:spLocks noGrp="1"/>
          </p:cNvSpPr>
          <p:nvPr>
            <p:ph type="body" idx="1"/>
          </p:nvPr>
        </p:nvSpPr>
        <p:spPr/>
        <p:txBody>
          <a:bodyPr/>
          <a:lstStyle/>
          <a:p>
            <a:pPr marL="109728" indent="0">
              <a:buNone/>
            </a:pPr>
            <a:endParaRPr lang="en-US" dirty="0"/>
          </a:p>
          <a:p>
            <a:pPr marL="109728" indent="0">
              <a:buNone/>
            </a:pPr>
            <a:endParaRPr lang="en-US" dirty="0"/>
          </a:p>
        </p:txBody>
      </p:sp>
      <p:sp>
        <p:nvSpPr>
          <p:cNvPr id="4" name="Slide Number Placeholder 3">
            <a:extLst>
              <a:ext uri="{FF2B5EF4-FFF2-40B4-BE49-F238E27FC236}">
                <a16:creationId xmlns:a16="http://schemas.microsoft.com/office/drawing/2014/main" id="{F455794B-EF47-D5D4-5C72-0DFB3CB5F676}"/>
              </a:ext>
            </a:extLst>
          </p:cNvPr>
          <p:cNvSpPr>
            <a:spLocks noGrp="1"/>
          </p:cNvSpPr>
          <p:nvPr>
            <p:ph type="sldNum" sz="quarter" idx="12"/>
          </p:nvPr>
        </p:nvSpPr>
        <p:spPr/>
        <p:txBody>
          <a:bodyPr/>
          <a:lstStyle/>
          <a:p>
            <a:fld id="{2ACBFF3C-8E98-4B66-8D4A-A2434F9F111B}" type="slidenum">
              <a:rPr lang="en-US" smtClean="0"/>
              <a:pPr/>
              <a:t>60</a:t>
            </a:fld>
            <a:endParaRPr lang="en-US" dirty="0"/>
          </a:p>
        </p:txBody>
      </p:sp>
      <p:pic>
        <p:nvPicPr>
          <p:cNvPr id="7" name="Picture 6">
            <a:extLst>
              <a:ext uri="{FF2B5EF4-FFF2-40B4-BE49-F238E27FC236}">
                <a16:creationId xmlns:a16="http://schemas.microsoft.com/office/drawing/2014/main" id="{A2968711-68D4-9513-924F-75973360A0E7}"/>
              </a:ext>
            </a:extLst>
          </p:cNvPr>
          <p:cNvPicPr>
            <a:picLocks noChangeAspect="1"/>
          </p:cNvPicPr>
          <p:nvPr/>
        </p:nvPicPr>
        <p:blipFill>
          <a:blip r:embed="rId2"/>
          <a:stretch>
            <a:fillRect/>
          </a:stretch>
        </p:blipFill>
        <p:spPr>
          <a:xfrm>
            <a:off x="1143000" y="1192768"/>
            <a:ext cx="9563100" cy="5373106"/>
          </a:xfrm>
          <a:prstGeom prst="rect">
            <a:avLst/>
          </a:prstGeom>
        </p:spPr>
      </p:pic>
      <p:sp>
        <p:nvSpPr>
          <p:cNvPr id="12" name="Arrow: Right 11">
            <a:extLst>
              <a:ext uri="{FF2B5EF4-FFF2-40B4-BE49-F238E27FC236}">
                <a16:creationId xmlns:a16="http://schemas.microsoft.com/office/drawing/2014/main" id="{C0E1BEA9-6CDA-68E8-FDF8-A86120D79481}"/>
              </a:ext>
            </a:extLst>
          </p:cNvPr>
          <p:cNvSpPr/>
          <p:nvPr/>
        </p:nvSpPr>
        <p:spPr>
          <a:xfrm>
            <a:off x="8229600" y="2209800"/>
            <a:ext cx="1066800" cy="45720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931388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039B5-96D2-6B9C-78D8-FDE289F72C0C}"/>
              </a:ext>
            </a:extLst>
          </p:cNvPr>
          <p:cNvSpPr>
            <a:spLocks noGrp="1"/>
          </p:cNvSpPr>
          <p:nvPr>
            <p:ph type="title"/>
          </p:nvPr>
        </p:nvSpPr>
        <p:spPr>
          <a:xfrm>
            <a:off x="76200" y="49768"/>
            <a:ext cx="10972800" cy="1143000"/>
          </a:xfrm>
        </p:spPr>
        <p:txBody>
          <a:bodyPr/>
          <a:lstStyle/>
          <a:p>
            <a:r>
              <a:rPr lang="en-US" dirty="0"/>
              <a:t>The IT Assets Dashboard	</a:t>
            </a:r>
          </a:p>
        </p:txBody>
      </p:sp>
      <p:sp>
        <p:nvSpPr>
          <p:cNvPr id="3" name="Text Placeholder 2">
            <a:extLst>
              <a:ext uri="{FF2B5EF4-FFF2-40B4-BE49-F238E27FC236}">
                <a16:creationId xmlns:a16="http://schemas.microsoft.com/office/drawing/2014/main" id="{22EBABC1-051E-BF38-32A3-E9CDD0923CDA}"/>
              </a:ext>
            </a:extLst>
          </p:cNvPr>
          <p:cNvSpPr>
            <a:spLocks noGrp="1"/>
          </p:cNvSpPr>
          <p:nvPr>
            <p:ph type="body" idx="1"/>
          </p:nvPr>
        </p:nvSpPr>
        <p:spPr/>
        <p:txBody>
          <a:bodyPr/>
          <a:lstStyle/>
          <a:p>
            <a:pPr marL="109728" indent="0">
              <a:buNone/>
            </a:pPr>
            <a:endParaRPr lang="en-US" dirty="0"/>
          </a:p>
          <a:p>
            <a:pPr marL="109728" indent="0">
              <a:buNone/>
            </a:pPr>
            <a:endParaRPr lang="en-US" dirty="0"/>
          </a:p>
        </p:txBody>
      </p:sp>
      <p:sp>
        <p:nvSpPr>
          <p:cNvPr id="4" name="Slide Number Placeholder 3">
            <a:extLst>
              <a:ext uri="{FF2B5EF4-FFF2-40B4-BE49-F238E27FC236}">
                <a16:creationId xmlns:a16="http://schemas.microsoft.com/office/drawing/2014/main" id="{F455794B-EF47-D5D4-5C72-0DFB3CB5F676}"/>
              </a:ext>
            </a:extLst>
          </p:cNvPr>
          <p:cNvSpPr>
            <a:spLocks noGrp="1"/>
          </p:cNvSpPr>
          <p:nvPr>
            <p:ph type="sldNum" sz="quarter" idx="12"/>
          </p:nvPr>
        </p:nvSpPr>
        <p:spPr/>
        <p:txBody>
          <a:bodyPr/>
          <a:lstStyle/>
          <a:p>
            <a:fld id="{2ACBFF3C-8E98-4B66-8D4A-A2434F9F111B}" type="slidenum">
              <a:rPr lang="en-US" smtClean="0"/>
              <a:pPr/>
              <a:t>61</a:t>
            </a:fld>
            <a:endParaRPr lang="en-US" dirty="0"/>
          </a:p>
        </p:txBody>
      </p:sp>
      <p:pic>
        <p:nvPicPr>
          <p:cNvPr id="11" name="Picture 10">
            <a:extLst>
              <a:ext uri="{FF2B5EF4-FFF2-40B4-BE49-F238E27FC236}">
                <a16:creationId xmlns:a16="http://schemas.microsoft.com/office/drawing/2014/main" id="{BDD09472-3C09-1922-C750-D6FF83866F92}"/>
              </a:ext>
            </a:extLst>
          </p:cNvPr>
          <p:cNvPicPr>
            <a:picLocks noChangeAspect="1"/>
          </p:cNvPicPr>
          <p:nvPr/>
        </p:nvPicPr>
        <p:blipFill>
          <a:blip r:embed="rId2"/>
          <a:stretch>
            <a:fillRect/>
          </a:stretch>
        </p:blipFill>
        <p:spPr>
          <a:xfrm>
            <a:off x="812598" y="990600"/>
            <a:ext cx="10084002" cy="5647438"/>
          </a:xfrm>
          <a:prstGeom prst="rect">
            <a:avLst/>
          </a:prstGeom>
        </p:spPr>
      </p:pic>
    </p:spTree>
    <p:extLst>
      <p:ext uri="{BB962C8B-B14F-4D97-AF65-F5344CB8AC3E}">
        <p14:creationId xmlns:p14="http://schemas.microsoft.com/office/powerpoint/2010/main" val="1491482366"/>
      </p:ext>
    </p:extLst>
  </p:cSld>
  <p:clrMapOvr>
    <a:masterClrMapping/>
  </p:clrMapOvr>
  <p:transition>
    <p:wipe dir="d"/>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039B5-96D2-6B9C-78D8-FDE289F72C0C}"/>
              </a:ext>
            </a:extLst>
          </p:cNvPr>
          <p:cNvSpPr>
            <a:spLocks noGrp="1"/>
          </p:cNvSpPr>
          <p:nvPr>
            <p:ph type="title"/>
          </p:nvPr>
        </p:nvSpPr>
        <p:spPr>
          <a:xfrm>
            <a:off x="76200" y="49768"/>
            <a:ext cx="10972800" cy="1143000"/>
          </a:xfrm>
        </p:spPr>
        <p:txBody>
          <a:bodyPr/>
          <a:lstStyle/>
          <a:p>
            <a:r>
              <a:rPr lang="en-US" dirty="0"/>
              <a:t>The IT Assets Dashboard	</a:t>
            </a:r>
          </a:p>
        </p:txBody>
      </p:sp>
      <p:sp>
        <p:nvSpPr>
          <p:cNvPr id="3" name="Text Placeholder 2">
            <a:extLst>
              <a:ext uri="{FF2B5EF4-FFF2-40B4-BE49-F238E27FC236}">
                <a16:creationId xmlns:a16="http://schemas.microsoft.com/office/drawing/2014/main" id="{22EBABC1-051E-BF38-32A3-E9CDD0923CDA}"/>
              </a:ext>
            </a:extLst>
          </p:cNvPr>
          <p:cNvSpPr>
            <a:spLocks noGrp="1"/>
          </p:cNvSpPr>
          <p:nvPr>
            <p:ph type="body" idx="1"/>
          </p:nvPr>
        </p:nvSpPr>
        <p:spPr/>
        <p:txBody>
          <a:bodyPr/>
          <a:lstStyle/>
          <a:p>
            <a:pPr marL="109728" indent="0">
              <a:buNone/>
            </a:pPr>
            <a:endParaRPr lang="en-US" dirty="0"/>
          </a:p>
          <a:p>
            <a:pPr marL="109728" indent="0">
              <a:buNone/>
            </a:pPr>
            <a:endParaRPr lang="en-US" dirty="0"/>
          </a:p>
        </p:txBody>
      </p:sp>
      <p:sp>
        <p:nvSpPr>
          <p:cNvPr id="4" name="Slide Number Placeholder 3">
            <a:extLst>
              <a:ext uri="{FF2B5EF4-FFF2-40B4-BE49-F238E27FC236}">
                <a16:creationId xmlns:a16="http://schemas.microsoft.com/office/drawing/2014/main" id="{F455794B-EF47-D5D4-5C72-0DFB3CB5F676}"/>
              </a:ext>
            </a:extLst>
          </p:cNvPr>
          <p:cNvSpPr>
            <a:spLocks noGrp="1"/>
          </p:cNvSpPr>
          <p:nvPr>
            <p:ph type="sldNum" sz="quarter" idx="12"/>
          </p:nvPr>
        </p:nvSpPr>
        <p:spPr/>
        <p:txBody>
          <a:bodyPr/>
          <a:lstStyle/>
          <a:p>
            <a:fld id="{2ACBFF3C-8E98-4B66-8D4A-A2434F9F111B}" type="slidenum">
              <a:rPr lang="en-US" smtClean="0"/>
              <a:pPr/>
              <a:t>62</a:t>
            </a:fld>
            <a:endParaRPr lang="en-US" dirty="0"/>
          </a:p>
        </p:txBody>
      </p:sp>
      <p:pic>
        <p:nvPicPr>
          <p:cNvPr id="7" name="Picture 6">
            <a:extLst>
              <a:ext uri="{FF2B5EF4-FFF2-40B4-BE49-F238E27FC236}">
                <a16:creationId xmlns:a16="http://schemas.microsoft.com/office/drawing/2014/main" id="{6F4356FD-9FDF-5532-AFBD-743BB6E56367}"/>
              </a:ext>
            </a:extLst>
          </p:cNvPr>
          <p:cNvPicPr>
            <a:picLocks noChangeAspect="1"/>
          </p:cNvPicPr>
          <p:nvPr/>
        </p:nvPicPr>
        <p:blipFill>
          <a:blip r:embed="rId2"/>
          <a:stretch>
            <a:fillRect/>
          </a:stretch>
        </p:blipFill>
        <p:spPr>
          <a:xfrm>
            <a:off x="914400" y="1093096"/>
            <a:ext cx="9677400" cy="5302428"/>
          </a:xfrm>
          <a:prstGeom prst="rect">
            <a:avLst/>
          </a:prstGeom>
        </p:spPr>
      </p:pic>
      <p:pic>
        <p:nvPicPr>
          <p:cNvPr id="10" name="Picture 9">
            <a:extLst>
              <a:ext uri="{FF2B5EF4-FFF2-40B4-BE49-F238E27FC236}">
                <a16:creationId xmlns:a16="http://schemas.microsoft.com/office/drawing/2014/main" id="{F03105B6-2B47-5F18-CC87-03B3946A3223}"/>
              </a:ext>
            </a:extLst>
          </p:cNvPr>
          <p:cNvPicPr>
            <a:picLocks noChangeAspect="1"/>
          </p:cNvPicPr>
          <p:nvPr/>
        </p:nvPicPr>
        <p:blipFill>
          <a:blip r:embed="rId3"/>
          <a:stretch>
            <a:fillRect/>
          </a:stretch>
        </p:blipFill>
        <p:spPr>
          <a:xfrm>
            <a:off x="5562600" y="2057400"/>
            <a:ext cx="3553267" cy="2230129"/>
          </a:xfrm>
          <a:prstGeom prst="rect">
            <a:avLst/>
          </a:prstGeom>
        </p:spPr>
      </p:pic>
    </p:spTree>
    <p:extLst>
      <p:ext uri="{BB962C8B-B14F-4D97-AF65-F5344CB8AC3E}">
        <p14:creationId xmlns:p14="http://schemas.microsoft.com/office/powerpoint/2010/main" val="250292588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039B5-96D2-6B9C-78D8-FDE289F72C0C}"/>
              </a:ext>
            </a:extLst>
          </p:cNvPr>
          <p:cNvSpPr>
            <a:spLocks noGrp="1"/>
          </p:cNvSpPr>
          <p:nvPr>
            <p:ph type="title"/>
          </p:nvPr>
        </p:nvSpPr>
        <p:spPr>
          <a:xfrm>
            <a:off x="76200" y="49768"/>
            <a:ext cx="10972800" cy="1143000"/>
          </a:xfrm>
        </p:spPr>
        <p:txBody>
          <a:bodyPr/>
          <a:lstStyle/>
          <a:p>
            <a:r>
              <a:rPr lang="en-US" dirty="0"/>
              <a:t>The IT Assets Dashboard	</a:t>
            </a:r>
          </a:p>
        </p:txBody>
      </p:sp>
      <p:sp>
        <p:nvSpPr>
          <p:cNvPr id="3" name="Text Placeholder 2">
            <a:extLst>
              <a:ext uri="{FF2B5EF4-FFF2-40B4-BE49-F238E27FC236}">
                <a16:creationId xmlns:a16="http://schemas.microsoft.com/office/drawing/2014/main" id="{22EBABC1-051E-BF38-32A3-E9CDD0923CDA}"/>
              </a:ext>
            </a:extLst>
          </p:cNvPr>
          <p:cNvSpPr>
            <a:spLocks noGrp="1"/>
          </p:cNvSpPr>
          <p:nvPr>
            <p:ph type="body" idx="1"/>
          </p:nvPr>
        </p:nvSpPr>
        <p:spPr/>
        <p:txBody>
          <a:bodyPr/>
          <a:lstStyle/>
          <a:p>
            <a:pPr marL="109728" indent="0">
              <a:buNone/>
            </a:pPr>
            <a:endParaRPr lang="en-US" dirty="0"/>
          </a:p>
          <a:p>
            <a:pPr marL="109728" indent="0">
              <a:buNone/>
            </a:pPr>
            <a:endParaRPr lang="en-US" dirty="0"/>
          </a:p>
        </p:txBody>
      </p:sp>
      <p:sp>
        <p:nvSpPr>
          <p:cNvPr id="4" name="Slide Number Placeholder 3">
            <a:extLst>
              <a:ext uri="{FF2B5EF4-FFF2-40B4-BE49-F238E27FC236}">
                <a16:creationId xmlns:a16="http://schemas.microsoft.com/office/drawing/2014/main" id="{F455794B-EF47-D5D4-5C72-0DFB3CB5F676}"/>
              </a:ext>
            </a:extLst>
          </p:cNvPr>
          <p:cNvSpPr>
            <a:spLocks noGrp="1"/>
          </p:cNvSpPr>
          <p:nvPr>
            <p:ph type="sldNum" sz="quarter" idx="12"/>
          </p:nvPr>
        </p:nvSpPr>
        <p:spPr/>
        <p:txBody>
          <a:bodyPr/>
          <a:lstStyle/>
          <a:p>
            <a:fld id="{2ACBFF3C-8E98-4B66-8D4A-A2434F9F111B}" type="slidenum">
              <a:rPr lang="en-US" smtClean="0"/>
              <a:pPr/>
              <a:t>63</a:t>
            </a:fld>
            <a:endParaRPr lang="en-US" dirty="0"/>
          </a:p>
        </p:txBody>
      </p:sp>
      <p:pic>
        <p:nvPicPr>
          <p:cNvPr id="5" name="Picture 4">
            <a:extLst>
              <a:ext uri="{FF2B5EF4-FFF2-40B4-BE49-F238E27FC236}">
                <a16:creationId xmlns:a16="http://schemas.microsoft.com/office/drawing/2014/main" id="{932DE741-FB4F-6E19-B085-305B734E8B5B}"/>
              </a:ext>
            </a:extLst>
          </p:cNvPr>
          <p:cNvPicPr>
            <a:picLocks noChangeAspect="1"/>
          </p:cNvPicPr>
          <p:nvPr/>
        </p:nvPicPr>
        <p:blipFill>
          <a:blip r:embed="rId2"/>
          <a:stretch>
            <a:fillRect/>
          </a:stretch>
        </p:blipFill>
        <p:spPr>
          <a:xfrm>
            <a:off x="1314450" y="1192768"/>
            <a:ext cx="9563100" cy="5373106"/>
          </a:xfrm>
          <a:prstGeom prst="rect">
            <a:avLst/>
          </a:prstGeom>
        </p:spPr>
      </p:pic>
      <p:sp>
        <p:nvSpPr>
          <p:cNvPr id="7" name="Frame 6">
            <a:extLst>
              <a:ext uri="{FF2B5EF4-FFF2-40B4-BE49-F238E27FC236}">
                <a16:creationId xmlns:a16="http://schemas.microsoft.com/office/drawing/2014/main" id="{D7073264-530F-3736-6391-B7023A2435FF}"/>
              </a:ext>
            </a:extLst>
          </p:cNvPr>
          <p:cNvSpPr/>
          <p:nvPr/>
        </p:nvSpPr>
        <p:spPr>
          <a:xfrm>
            <a:off x="8077200" y="1676400"/>
            <a:ext cx="609600" cy="457200"/>
          </a:xfrm>
          <a:prstGeom prst="frame">
            <a:avLst/>
          </a:prstGeom>
          <a:solidFill>
            <a:srgbClr val="FF0000"/>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2356116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039B5-96D2-6B9C-78D8-FDE289F72C0C}"/>
              </a:ext>
            </a:extLst>
          </p:cNvPr>
          <p:cNvSpPr>
            <a:spLocks noGrp="1"/>
          </p:cNvSpPr>
          <p:nvPr>
            <p:ph type="title"/>
          </p:nvPr>
        </p:nvSpPr>
        <p:spPr>
          <a:xfrm>
            <a:off x="76200" y="49768"/>
            <a:ext cx="10972800" cy="1143000"/>
          </a:xfrm>
        </p:spPr>
        <p:txBody>
          <a:bodyPr>
            <a:normAutofit/>
          </a:bodyPr>
          <a:lstStyle/>
          <a:p>
            <a:r>
              <a:rPr lang="en-US" dirty="0"/>
              <a:t>End of Life Process</a:t>
            </a:r>
          </a:p>
        </p:txBody>
      </p:sp>
      <p:sp>
        <p:nvSpPr>
          <p:cNvPr id="3" name="Text Placeholder 2">
            <a:extLst>
              <a:ext uri="{FF2B5EF4-FFF2-40B4-BE49-F238E27FC236}">
                <a16:creationId xmlns:a16="http://schemas.microsoft.com/office/drawing/2014/main" id="{22EBABC1-051E-BF38-32A3-E9CDD0923CDA}"/>
              </a:ext>
            </a:extLst>
          </p:cNvPr>
          <p:cNvSpPr>
            <a:spLocks noGrp="1"/>
          </p:cNvSpPr>
          <p:nvPr>
            <p:ph type="body" idx="1"/>
          </p:nvPr>
        </p:nvSpPr>
        <p:spPr/>
        <p:txBody>
          <a:bodyPr/>
          <a:lstStyle/>
          <a:p>
            <a:pPr marL="109728" indent="0">
              <a:buNone/>
            </a:pPr>
            <a:endParaRPr lang="en-US" dirty="0"/>
          </a:p>
          <a:p>
            <a:pPr marL="109728" indent="0">
              <a:buNone/>
            </a:pPr>
            <a:endParaRPr lang="en-US" dirty="0"/>
          </a:p>
        </p:txBody>
      </p:sp>
      <p:sp>
        <p:nvSpPr>
          <p:cNvPr id="4" name="Slide Number Placeholder 3">
            <a:extLst>
              <a:ext uri="{FF2B5EF4-FFF2-40B4-BE49-F238E27FC236}">
                <a16:creationId xmlns:a16="http://schemas.microsoft.com/office/drawing/2014/main" id="{F455794B-EF47-D5D4-5C72-0DFB3CB5F676}"/>
              </a:ext>
            </a:extLst>
          </p:cNvPr>
          <p:cNvSpPr>
            <a:spLocks noGrp="1"/>
          </p:cNvSpPr>
          <p:nvPr>
            <p:ph type="sldNum" sz="quarter" idx="12"/>
          </p:nvPr>
        </p:nvSpPr>
        <p:spPr/>
        <p:txBody>
          <a:bodyPr/>
          <a:lstStyle/>
          <a:p>
            <a:fld id="{2ACBFF3C-8E98-4B66-8D4A-A2434F9F111B}" type="slidenum">
              <a:rPr lang="en-US" smtClean="0"/>
              <a:pPr/>
              <a:t>64</a:t>
            </a:fld>
            <a:endParaRPr lang="en-US" dirty="0"/>
          </a:p>
        </p:txBody>
      </p:sp>
      <p:sp>
        <p:nvSpPr>
          <p:cNvPr id="5" name="TextBox 4">
            <a:extLst>
              <a:ext uri="{FF2B5EF4-FFF2-40B4-BE49-F238E27FC236}">
                <a16:creationId xmlns:a16="http://schemas.microsoft.com/office/drawing/2014/main" id="{1EE38BA5-E03B-ED93-3B8C-E1FEA7DEAFCE}"/>
              </a:ext>
            </a:extLst>
          </p:cNvPr>
          <p:cNvSpPr txBox="1"/>
          <p:nvPr/>
        </p:nvSpPr>
        <p:spPr>
          <a:xfrm>
            <a:off x="304800" y="1447800"/>
            <a:ext cx="11658600" cy="5262979"/>
          </a:xfrm>
          <a:prstGeom prst="rect">
            <a:avLst/>
          </a:prstGeom>
          <a:noFill/>
        </p:spPr>
        <p:txBody>
          <a:bodyPr wrap="square" rtlCol="0">
            <a:spAutoFit/>
          </a:bodyPr>
          <a:lstStyle/>
          <a:p>
            <a:pPr marL="342900" indent="-342900">
              <a:buFont typeface="Arial" panose="020B0604020202020204" pitchFamily="34" charset="0"/>
              <a:buChar char="•"/>
            </a:pPr>
            <a:r>
              <a:rPr lang="en-US" sz="2400" dirty="0"/>
              <a:t>End of Life Process Introduced in 2023</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Once the date reaches 10/31 of the year a device goes EOL, it is subject to the process.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Asset Coordinators will be emailed and contacted about the status of their EOL Devices. Emails will be sent more frequently as the deadline nears.</a:t>
            </a:r>
          </a:p>
          <a:p>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dashboard will have each department’s EOL data.</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endParaRPr lang="en-US" sz="2400" dirty="0"/>
          </a:p>
        </p:txBody>
      </p:sp>
    </p:spTree>
    <p:extLst>
      <p:ext uri="{BB962C8B-B14F-4D97-AF65-F5344CB8AC3E}">
        <p14:creationId xmlns:p14="http://schemas.microsoft.com/office/powerpoint/2010/main" val="797489286"/>
      </p:ext>
    </p:extLst>
  </p:cSld>
  <p:clrMapOvr>
    <a:masterClrMapping/>
  </p:clrMapOvr>
  <p:transition>
    <p:wipe dir="d"/>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039B5-96D2-6B9C-78D8-FDE289F72C0C}"/>
              </a:ext>
            </a:extLst>
          </p:cNvPr>
          <p:cNvSpPr>
            <a:spLocks noGrp="1"/>
          </p:cNvSpPr>
          <p:nvPr>
            <p:ph type="title"/>
          </p:nvPr>
        </p:nvSpPr>
        <p:spPr>
          <a:xfrm>
            <a:off x="76200" y="49768"/>
            <a:ext cx="10972800" cy="1143000"/>
          </a:xfrm>
        </p:spPr>
        <p:txBody>
          <a:bodyPr>
            <a:normAutofit/>
          </a:bodyPr>
          <a:lstStyle/>
          <a:p>
            <a:r>
              <a:rPr lang="en-US" dirty="0"/>
              <a:t>End of Life Process </a:t>
            </a:r>
          </a:p>
        </p:txBody>
      </p:sp>
      <p:sp>
        <p:nvSpPr>
          <p:cNvPr id="3" name="Text Placeholder 2">
            <a:extLst>
              <a:ext uri="{FF2B5EF4-FFF2-40B4-BE49-F238E27FC236}">
                <a16:creationId xmlns:a16="http://schemas.microsoft.com/office/drawing/2014/main" id="{22EBABC1-051E-BF38-32A3-E9CDD0923CDA}"/>
              </a:ext>
            </a:extLst>
          </p:cNvPr>
          <p:cNvSpPr>
            <a:spLocks noGrp="1"/>
          </p:cNvSpPr>
          <p:nvPr>
            <p:ph type="body" idx="1"/>
          </p:nvPr>
        </p:nvSpPr>
        <p:spPr/>
        <p:txBody>
          <a:bodyPr/>
          <a:lstStyle/>
          <a:p>
            <a:pPr marL="109728" indent="0">
              <a:buNone/>
            </a:pPr>
            <a:endParaRPr lang="en-US" dirty="0"/>
          </a:p>
          <a:p>
            <a:pPr marL="109728" indent="0">
              <a:buNone/>
            </a:pPr>
            <a:endParaRPr lang="en-US" dirty="0"/>
          </a:p>
        </p:txBody>
      </p:sp>
      <p:sp>
        <p:nvSpPr>
          <p:cNvPr id="4" name="Slide Number Placeholder 3">
            <a:extLst>
              <a:ext uri="{FF2B5EF4-FFF2-40B4-BE49-F238E27FC236}">
                <a16:creationId xmlns:a16="http://schemas.microsoft.com/office/drawing/2014/main" id="{F455794B-EF47-D5D4-5C72-0DFB3CB5F676}"/>
              </a:ext>
            </a:extLst>
          </p:cNvPr>
          <p:cNvSpPr>
            <a:spLocks noGrp="1"/>
          </p:cNvSpPr>
          <p:nvPr>
            <p:ph type="sldNum" sz="quarter" idx="12"/>
          </p:nvPr>
        </p:nvSpPr>
        <p:spPr/>
        <p:txBody>
          <a:bodyPr/>
          <a:lstStyle/>
          <a:p>
            <a:fld id="{2ACBFF3C-8E98-4B66-8D4A-A2434F9F111B}" type="slidenum">
              <a:rPr lang="en-US" smtClean="0"/>
              <a:pPr/>
              <a:t>65</a:t>
            </a:fld>
            <a:endParaRPr lang="en-US" dirty="0"/>
          </a:p>
        </p:txBody>
      </p:sp>
      <p:sp>
        <p:nvSpPr>
          <p:cNvPr id="5" name="TextBox 4">
            <a:extLst>
              <a:ext uri="{FF2B5EF4-FFF2-40B4-BE49-F238E27FC236}">
                <a16:creationId xmlns:a16="http://schemas.microsoft.com/office/drawing/2014/main" id="{1EE38BA5-E03B-ED93-3B8C-E1FEA7DEAFCE}"/>
              </a:ext>
            </a:extLst>
          </p:cNvPr>
          <p:cNvSpPr txBox="1"/>
          <p:nvPr/>
        </p:nvSpPr>
        <p:spPr>
          <a:xfrm>
            <a:off x="358776" y="993256"/>
            <a:ext cx="11658600" cy="5262979"/>
          </a:xfrm>
          <a:prstGeom prst="rect">
            <a:avLst/>
          </a:prstGeom>
          <a:noFill/>
        </p:spPr>
        <p:txBody>
          <a:bodyPr wrap="square" rtlCol="0">
            <a:spAutoFit/>
          </a:bodyPr>
          <a:lstStyle/>
          <a:p>
            <a:pPr marL="342900" indent="-342900">
              <a:buFont typeface="Arial" panose="020B0604020202020204" pitchFamily="34" charset="0"/>
              <a:buChar char="•"/>
            </a:pPr>
            <a:endParaRPr lang="en-US" sz="2400" dirty="0"/>
          </a:p>
          <a:p>
            <a:r>
              <a:rPr lang="en-US" sz="2400" dirty="0"/>
              <a:t>A device that has Reached End of life can:</a:t>
            </a:r>
          </a:p>
          <a:p>
            <a:endParaRPr lang="en-US" sz="2400" dirty="0"/>
          </a:p>
          <a:p>
            <a:pPr marL="457200" indent="-457200">
              <a:buFont typeface="+mj-lt"/>
              <a:buAutoNum type="arabicPeriod"/>
            </a:pPr>
            <a:r>
              <a:rPr lang="en-US" sz="2400" dirty="0"/>
              <a:t>Be sent to surplus or be used as a 1in1out for a new computer. </a:t>
            </a:r>
          </a:p>
          <a:p>
            <a:pPr marL="457200" indent="-457200">
              <a:buFont typeface="+mj-lt"/>
              <a:buAutoNum type="arabicPeriod"/>
            </a:pPr>
            <a:endParaRPr lang="en-US" sz="2400" dirty="0"/>
          </a:p>
          <a:p>
            <a:pPr marL="457200" indent="-457200">
              <a:buFont typeface="+mj-lt"/>
              <a:buAutoNum type="arabicPeriod"/>
            </a:pPr>
            <a:r>
              <a:rPr lang="en-US" sz="2400" dirty="0"/>
              <a:t>Be approved for an exception until the next year using the exception form.</a:t>
            </a:r>
          </a:p>
          <a:p>
            <a:pPr marL="457200" indent="-457200">
              <a:buFont typeface="+mj-lt"/>
              <a:buAutoNum type="arabicPeriod"/>
            </a:pPr>
            <a:endParaRPr lang="en-US" sz="2400" dirty="0"/>
          </a:p>
          <a:p>
            <a:r>
              <a:rPr lang="en-US" sz="2400" dirty="0"/>
              <a:t>Otherwise, a device that does not meet either of the above will be removed from the network at the time it expires that year. </a:t>
            </a:r>
          </a:p>
          <a:p>
            <a:endParaRPr lang="en-US" sz="2400" dirty="0"/>
          </a:p>
          <a:p>
            <a:pPr marL="457200" indent="-457200">
              <a:buFont typeface="+mj-lt"/>
              <a:buAutoNum type="arabicPeriod"/>
            </a:pPr>
            <a:endParaRPr lang="en-US" sz="2400" dirty="0"/>
          </a:p>
          <a:p>
            <a:pPr marL="457200" indent="-457200">
              <a:buFont typeface="+mj-lt"/>
              <a:buAutoNum type="arabicPeriod"/>
            </a:pPr>
            <a:endParaRPr lang="en-US" sz="2400" dirty="0"/>
          </a:p>
          <a:p>
            <a:endParaRPr lang="en-US" sz="2400" dirty="0"/>
          </a:p>
        </p:txBody>
      </p:sp>
    </p:spTree>
    <p:extLst>
      <p:ext uri="{BB962C8B-B14F-4D97-AF65-F5344CB8AC3E}">
        <p14:creationId xmlns:p14="http://schemas.microsoft.com/office/powerpoint/2010/main" val="13015855"/>
      </p:ext>
    </p:extLst>
  </p:cSld>
  <p:clrMapOvr>
    <a:masterClrMapping/>
  </p:clrMapOvr>
  <p:transition>
    <p:wipe dir="d"/>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039B5-96D2-6B9C-78D8-FDE289F72C0C}"/>
              </a:ext>
            </a:extLst>
          </p:cNvPr>
          <p:cNvSpPr>
            <a:spLocks noGrp="1"/>
          </p:cNvSpPr>
          <p:nvPr>
            <p:ph type="title"/>
          </p:nvPr>
        </p:nvSpPr>
        <p:spPr>
          <a:xfrm>
            <a:off x="76200" y="49768"/>
            <a:ext cx="10972800" cy="1143000"/>
          </a:xfrm>
        </p:spPr>
        <p:txBody>
          <a:bodyPr>
            <a:normAutofit/>
          </a:bodyPr>
          <a:lstStyle/>
          <a:p>
            <a:r>
              <a:rPr lang="en-US" sz="3200" dirty="0"/>
              <a:t>Endpoint Device Exception Form</a:t>
            </a:r>
          </a:p>
        </p:txBody>
      </p:sp>
      <p:sp>
        <p:nvSpPr>
          <p:cNvPr id="4" name="Slide Number Placeholder 3">
            <a:extLst>
              <a:ext uri="{FF2B5EF4-FFF2-40B4-BE49-F238E27FC236}">
                <a16:creationId xmlns:a16="http://schemas.microsoft.com/office/drawing/2014/main" id="{F455794B-EF47-D5D4-5C72-0DFB3CB5F676}"/>
              </a:ext>
            </a:extLst>
          </p:cNvPr>
          <p:cNvSpPr>
            <a:spLocks noGrp="1"/>
          </p:cNvSpPr>
          <p:nvPr>
            <p:ph type="sldNum" sz="quarter" idx="12"/>
          </p:nvPr>
        </p:nvSpPr>
        <p:spPr/>
        <p:txBody>
          <a:bodyPr/>
          <a:lstStyle/>
          <a:p>
            <a:fld id="{2ACBFF3C-8E98-4B66-8D4A-A2434F9F111B}" type="slidenum">
              <a:rPr lang="en-US" smtClean="0"/>
              <a:pPr/>
              <a:t>66</a:t>
            </a:fld>
            <a:endParaRPr lang="en-US" dirty="0"/>
          </a:p>
        </p:txBody>
      </p:sp>
      <p:pic>
        <p:nvPicPr>
          <p:cNvPr id="7" name="Picture 6">
            <a:extLst>
              <a:ext uri="{FF2B5EF4-FFF2-40B4-BE49-F238E27FC236}">
                <a16:creationId xmlns:a16="http://schemas.microsoft.com/office/drawing/2014/main" id="{AB5D5DA5-98B0-076F-1EB6-40D40B1A978D}"/>
              </a:ext>
            </a:extLst>
          </p:cNvPr>
          <p:cNvPicPr>
            <a:picLocks noChangeAspect="1"/>
          </p:cNvPicPr>
          <p:nvPr/>
        </p:nvPicPr>
        <p:blipFill>
          <a:blip r:embed="rId2"/>
          <a:stretch>
            <a:fillRect/>
          </a:stretch>
        </p:blipFill>
        <p:spPr>
          <a:xfrm>
            <a:off x="6972403" y="425354"/>
            <a:ext cx="4626039" cy="6007292"/>
          </a:xfrm>
          <a:prstGeom prst="rect">
            <a:avLst/>
          </a:prstGeom>
          <a:ln w="228600" cap="sq" cmpd="thickThin">
            <a:solidFill>
              <a:srgbClr val="000000"/>
            </a:solidFill>
            <a:prstDash val="solid"/>
            <a:miter lim="800000"/>
          </a:ln>
          <a:effectLst>
            <a:innerShdw blurRad="76200">
              <a:srgbClr val="000000"/>
            </a:innerShdw>
          </a:effectLst>
        </p:spPr>
      </p:pic>
      <p:sp>
        <p:nvSpPr>
          <p:cNvPr id="8" name="TextBox 7">
            <a:extLst>
              <a:ext uri="{FF2B5EF4-FFF2-40B4-BE49-F238E27FC236}">
                <a16:creationId xmlns:a16="http://schemas.microsoft.com/office/drawing/2014/main" id="{40223A13-1AAB-4E6B-F0CC-0E6832D9EC9F}"/>
              </a:ext>
            </a:extLst>
          </p:cNvPr>
          <p:cNvSpPr txBox="1"/>
          <p:nvPr/>
        </p:nvSpPr>
        <p:spPr>
          <a:xfrm>
            <a:off x="152400" y="1295400"/>
            <a:ext cx="6401069" cy="2308324"/>
          </a:xfrm>
          <a:prstGeom prst="rect">
            <a:avLst/>
          </a:prstGeom>
          <a:noFill/>
        </p:spPr>
        <p:txBody>
          <a:bodyPr wrap="square" rtlCol="0">
            <a:spAutoFit/>
          </a:bodyPr>
          <a:lstStyle/>
          <a:p>
            <a:r>
              <a:rPr lang="en-US" dirty="0"/>
              <a:t>Can be used for all 3 exception types:</a:t>
            </a:r>
          </a:p>
          <a:p>
            <a:pPr marL="285750" indent="-285750">
              <a:buFont typeface="Arial" panose="020B0604020202020204" pitchFamily="34" charset="0"/>
              <a:buChar char="•"/>
            </a:pPr>
            <a:r>
              <a:rPr lang="en-US" dirty="0"/>
              <a:t>Purchasing</a:t>
            </a:r>
          </a:p>
          <a:p>
            <a:pPr marL="285750" indent="-285750">
              <a:buFont typeface="Arial" panose="020B0604020202020204" pitchFamily="34" charset="0"/>
              <a:buChar char="•"/>
            </a:pPr>
            <a:r>
              <a:rPr lang="en-US" dirty="0"/>
              <a:t>EOL Exception</a:t>
            </a:r>
          </a:p>
          <a:p>
            <a:pPr marL="285750" indent="-285750">
              <a:buFont typeface="Arial" panose="020B0604020202020204" pitchFamily="34" charset="0"/>
              <a:buChar char="•"/>
            </a:pPr>
            <a:r>
              <a:rPr lang="en-US" dirty="0"/>
              <a:t>One in, One out Exception</a:t>
            </a:r>
          </a:p>
          <a:p>
            <a:endParaRPr lang="en-US" dirty="0"/>
          </a:p>
          <a:p>
            <a:endParaRPr lang="en-US" dirty="0"/>
          </a:p>
          <a:p>
            <a:r>
              <a:rPr lang="en-US" dirty="0"/>
              <a:t>Send form to Heath Smathers: </a:t>
            </a:r>
            <a:r>
              <a:rPr lang="en-US" dirty="0">
                <a:hlinkClick r:id="rId3"/>
              </a:rPr>
              <a:t>hmsmathers@wcu.edu</a:t>
            </a:r>
            <a:endParaRPr lang="en-US" dirty="0"/>
          </a:p>
          <a:p>
            <a:endParaRPr lang="en-US" dirty="0"/>
          </a:p>
        </p:txBody>
      </p:sp>
    </p:spTree>
    <p:extLst>
      <p:ext uri="{BB962C8B-B14F-4D97-AF65-F5344CB8AC3E}">
        <p14:creationId xmlns:p14="http://schemas.microsoft.com/office/powerpoint/2010/main" val="3869894231"/>
      </p:ext>
    </p:extLst>
  </p:cSld>
  <p:clrMapOvr>
    <a:masterClrMapping/>
  </p:clrMapOvr>
  <p:transition>
    <p:wipe dir="d"/>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Retire Assets</a:t>
            </a:r>
          </a:p>
        </p:txBody>
      </p:sp>
      <p:sp>
        <p:nvSpPr>
          <p:cNvPr id="5" name="Text Placeholder 2"/>
          <p:cNvSpPr>
            <a:spLocks noGrp="1"/>
          </p:cNvSpPr>
          <p:nvPr>
            <p:ph type="body" idx="1"/>
          </p:nvPr>
        </p:nvSpPr>
        <p:spPr>
          <a:xfrm>
            <a:off x="1752600" y="1783560"/>
            <a:ext cx="8686800" cy="4572000"/>
          </a:xfrm>
        </p:spPr>
        <p:txBody>
          <a:bodyPr>
            <a:normAutofit/>
          </a:bodyPr>
          <a:lstStyle/>
          <a:p>
            <a:pPr>
              <a:buNone/>
            </a:pPr>
            <a:r>
              <a:rPr lang="en-US" dirty="0"/>
              <a:t>Reallocation and Surplus:</a:t>
            </a:r>
          </a:p>
          <a:p>
            <a:r>
              <a:rPr lang="en-US" dirty="0"/>
              <a:t>Use the Asset Control Form if you need to move an asset.</a:t>
            </a:r>
          </a:p>
          <a:p>
            <a:r>
              <a:rPr lang="en-US" dirty="0"/>
              <a:t>Any time an asset is switching over to a new assignee, please call the Help Desk.  They can help setup the user and delete prior data.</a:t>
            </a:r>
          </a:p>
          <a:p>
            <a:r>
              <a:rPr lang="en-US" dirty="0"/>
              <a:t>All assets to be </a:t>
            </a:r>
            <a:r>
              <a:rPr lang="en-US" dirty="0" err="1"/>
              <a:t>surplussed</a:t>
            </a:r>
            <a:r>
              <a:rPr lang="en-US" dirty="0"/>
              <a:t> will be submitted through the </a:t>
            </a:r>
            <a:r>
              <a:rPr lang="en-US" b="1" dirty="0">
                <a:solidFill>
                  <a:srgbClr val="FF0000"/>
                </a:solidFill>
              </a:rPr>
              <a:t>IT Self-Service Portal </a:t>
            </a:r>
            <a:r>
              <a:rPr lang="en-US" dirty="0"/>
              <a:t>on-line form.</a:t>
            </a:r>
          </a:p>
        </p:txBody>
      </p:sp>
    </p:spTree>
    <p:extLst>
      <p:ext uri="{BB962C8B-B14F-4D97-AF65-F5344CB8AC3E}">
        <p14:creationId xmlns:p14="http://schemas.microsoft.com/office/powerpoint/2010/main" val="3421144920"/>
      </p:ext>
    </p:extLst>
  </p:cSld>
  <p:clrMapOvr>
    <a:masterClrMapping/>
  </p:clrMapOvr>
  <p:transition>
    <p:wipe dir="d"/>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27C01-E17A-42BC-A0C2-3618633C101F}"/>
              </a:ext>
            </a:extLst>
          </p:cNvPr>
          <p:cNvSpPr>
            <a:spLocks noGrp="1"/>
          </p:cNvSpPr>
          <p:nvPr>
            <p:ph type="title"/>
          </p:nvPr>
        </p:nvSpPr>
        <p:spPr/>
        <p:txBody>
          <a:bodyPr>
            <a:normAutofit/>
          </a:bodyPr>
          <a:lstStyle/>
          <a:p>
            <a:r>
              <a:rPr lang="en-US" dirty="0"/>
              <a:t>Surplus Request Form</a:t>
            </a:r>
          </a:p>
        </p:txBody>
      </p:sp>
      <p:sp>
        <p:nvSpPr>
          <p:cNvPr id="3" name="Text Placeholder 2">
            <a:extLst>
              <a:ext uri="{FF2B5EF4-FFF2-40B4-BE49-F238E27FC236}">
                <a16:creationId xmlns:a16="http://schemas.microsoft.com/office/drawing/2014/main" id="{60BF0B3F-230A-419D-888C-D907AD6A3660}"/>
              </a:ext>
            </a:extLst>
          </p:cNvPr>
          <p:cNvSpPr>
            <a:spLocks noGrp="1"/>
          </p:cNvSpPr>
          <p:nvPr>
            <p:ph type="body" idx="1"/>
          </p:nvPr>
        </p:nvSpPr>
        <p:spPr>
          <a:xfrm>
            <a:off x="533400" y="1481329"/>
            <a:ext cx="11049000" cy="4525963"/>
          </a:xfrm>
        </p:spPr>
        <p:txBody>
          <a:bodyPr/>
          <a:lstStyle/>
          <a:p>
            <a:r>
              <a:rPr lang="en-US" dirty="0"/>
              <a:t>Staff/Faculty should be able to create a Surplus Request Form</a:t>
            </a:r>
          </a:p>
          <a:p>
            <a:r>
              <a:rPr lang="en-US" dirty="0"/>
              <a:t>Go to </a:t>
            </a:r>
            <a:r>
              <a:rPr lang="en-US" dirty="0">
                <a:hlinkClick r:id="rId2"/>
              </a:rPr>
              <a:t>go.wcu.edu/surplus</a:t>
            </a:r>
            <a:endParaRPr lang="en-US" dirty="0"/>
          </a:p>
        </p:txBody>
      </p:sp>
      <p:pic>
        <p:nvPicPr>
          <p:cNvPr id="10" name="Picture 9">
            <a:extLst>
              <a:ext uri="{FF2B5EF4-FFF2-40B4-BE49-F238E27FC236}">
                <a16:creationId xmlns:a16="http://schemas.microsoft.com/office/drawing/2014/main" id="{48F334A4-4149-4DBD-9CCD-8FC727188AFE}"/>
              </a:ext>
            </a:extLst>
          </p:cNvPr>
          <p:cNvPicPr>
            <a:picLocks noChangeAspect="1"/>
          </p:cNvPicPr>
          <p:nvPr/>
        </p:nvPicPr>
        <p:blipFill>
          <a:blip r:embed="rId3"/>
          <a:stretch>
            <a:fillRect/>
          </a:stretch>
        </p:blipFill>
        <p:spPr>
          <a:xfrm>
            <a:off x="5456516" y="1981200"/>
            <a:ext cx="6430684" cy="4666412"/>
          </a:xfrm>
          <a:prstGeom prst="rect">
            <a:avLst/>
          </a:prstGeom>
        </p:spPr>
      </p:pic>
    </p:spTree>
    <p:extLst>
      <p:ext uri="{BB962C8B-B14F-4D97-AF65-F5344CB8AC3E}">
        <p14:creationId xmlns:p14="http://schemas.microsoft.com/office/powerpoint/2010/main" val="2105800666"/>
      </p:ext>
    </p:extLst>
  </p:cSld>
  <p:clrMapOvr>
    <a:masterClrMapping/>
  </p:clrMapOvr>
  <p:transition>
    <p:wipe dir="d"/>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AC9198D6-21DC-49C0-9F34-EB540F60716F}"/>
              </a:ext>
            </a:extLst>
          </p:cNvPr>
          <p:cNvSpPr/>
          <p:nvPr/>
        </p:nvSpPr>
        <p:spPr>
          <a:xfrm>
            <a:off x="733424" y="4777758"/>
            <a:ext cx="10725150" cy="14007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pic>
        <p:nvPicPr>
          <p:cNvPr id="28" name="Picture 27">
            <a:extLst>
              <a:ext uri="{FF2B5EF4-FFF2-40B4-BE49-F238E27FC236}">
                <a16:creationId xmlns:a16="http://schemas.microsoft.com/office/drawing/2014/main" id="{E17E03AB-990E-4A5D-B24C-F0D24FE14CB0}"/>
              </a:ext>
            </a:extLst>
          </p:cNvPr>
          <p:cNvPicPr>
            <a:picLocks noChangeAspect="1"/>
          </p:cNvPicPr>
          <p:nvPr/>
        </p:nvPicPr>
        <p:blipFill>
          <a:blip r:embed="rId2"/>
          <a:stretch>
            <a:fillRect/>
          </a:stretch>
        </p:blipFill>
        <p:spPr>
          <a:xfrm>
            <a:off x="776287" y="228600"/>
            <a:ext cx="10639425" cy="4562475"/>
          </a:xfrm>
          <a:prstGeom prst="rect">
            <a:avLst/>
          </a:prstGeom>
        </p:spPr>
      </p:pic>
      <p:sp>
        <p:nvSpPr>
          <p:cNvPr id="6" name="TextBox 5">
            <a:extLst>
              <a:ext uri="{FF2B5EF4-FFF2-40B4-BE49-F238E27FC236}">
                <a16:creationId xmlns:a16="http://schemas.microsoft.com/office/drawing/2014/main" id="{6D3D704C-085F-48DB-96AA-E80B93D8BEA3}"/>
              </a:ext>
            </a:extLst>
          </p:cNvPr>
          <p:cNvSpPr txBox="1"/>
          <p:nvPr/>
        </p:nvSpPr>
        <p:spPr>
          <a:xfrm>
            <a:off x="871597" y="5016248"/>
            <a:ext cx="32004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a:ea typeface="+mn-ea"/>
                <a:cs typeface="+mn-cs"/>
              </a:rPr>
              <a:t>Enter your Tag Number, and click Find</a:t>
            </a:r>
          </a:p>
        </p:txBody>
      </p:sp>
      <p:cxnSp>
        <p:nvCxnSpPr>
          <p:cNvPr id="9" name="Straight Arrow Connector 8">
            <a:extLst>
              <a:ext uri="{FF2B5EF4-FFF2-40B4-BE49-F238E27FC236}">
                <a16:creationId xmlns:a16="http://schemas.microsoft.com/office/drawing/2014/main" id="{ED5AA3C7-8B2D-4F6F-9700-A6E19BA8793C}"/>
              </a:ext>
            </a:extLst>
          </p:cNvPr>
          <p:cNvCxnSpPr>
            <a:cxnSpLocks/>
            <a:stCxn id="6" idx="0"/>
            <a:endCxn id="13" idx="2"/>
          </p:cNvCxnSpPr>
          <p:nvPr/>
        </p:nvCxnSpPr>
        <p:spPr>
          <a:xfrm flipH="1" flipV="1">
            <a:off x="2083977" y="1703587"/>
            <a:ext cx="387820" cy="33126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840957B-05C0-47D1-9D6E-D55432D46900}"/>
              </a:ext>
            </a:extLst>
          </p:cNvPr>
          <p:cNvSpPr txBox="1"/>
          <p:nvPr/>
        </p:nvSpPr>
        <p:spPr>
          <a:xfrm>
            <a:off x="1909089" y="1395810"/>
            <a:ext cx="34977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IT</a:t>
            </a:r>
          </a:p>
        </p:txBody>
      </p:sp>
      <p:sp>
        <p:nvSpPr>
          <p:cNvPr id="14" name="TextBox 13">
            <a:extLst>
              <a:ext uri="{FF2B5EF4-FFF2-40B4-BE49-F238E27FC236}">
                <a16:creationId xmlns:a16="http://schemas.microsoft.com/office/drawing/2014/main" id="{130910C3-6E37-44A6-9CCD-BEC3E7A1005E}"/>
              </a:ext>
            </a:extLst>
          </p:cNvPr>
          <p:cNvSpPr txBox="1"/>
          <p:nvPr/>
        </p:nvSpPr>
        <p:spPr>
          <a:xfrm>
            <a:off x="2699315" y="1395811"/>
            <a:ext cx="58702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WCU</a:t>
            </a:r>
          </a:p>
        </p:txBody>
      </p:sp>
      <p:sp>
        <p:nvSpPr>
          <p:cNvPr id="15" name="TextBox 14">
            <a:extLst>
              <a:ext uri="{FF2B5EF4-FFF2-40B4-BE49-F238E27FC236}">
                <a16:creationId xmlns:a16="http://schemas.microsoft.com/office/drawing/2014/main" id="{8A2CABEF-8AFA-47A2-88DA-6FF96BB2DF55}"/>
              </a:ext>
            </a:extLst>
          </p:cNvPr>
          <p:cNvSpPr txBox="1"/>
          <p:nvPr/>
        </p:nvSpPr>
        <p:spPr>
          <a:xfrm>
            <a:off x="3733443" y="1386933"/>
            <a:ext cx="33855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W</a:t>
            </a:r>
          </a:p>
        </p:txBody>
      </p:sp>
      <p:cxnSp>
        <p:nvCxnSpPr>
          <p:cNvPr id="16" name="Straight Arrow Connector 15">
            <a:extLst>
              <a:ext uri="{FF2B5EF4-FFF2-40B4-BE49-F238E27FC236}">
                <a16:creationId xmlns:a16="http://schemas.microsoft.com/office/drawing/2014/main" id="{BFF9A42A-8BE8-4C02-8EF8-C94E7D016DAE}"/>
              </a:ext>
            </a:extLst>
          </p:cNvPr>
          <p:cNvCxnSpPr>
            <a:cxnSpLocks/>
            <a:stCxn id="6" idx="0"/>
            <a:endCxn id="14" idx="2"/>
          </p:cNvCxnSpPr>
          <p:nvPr/>
        </p:nvCxnSpPr>
        <p:spPr>
          <a:xfrm flipV="1">
            <a:off x="2471797" y="1703588"/>
            <a:ext cx="521028" cy="3312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B568EF3-3AB2-4FC5-9661-5E0E716EAD01}"/>
              </a:ext>
            </a:extLst>
          </p:cNvPr>
          <p:cNvCxnSpPr>
            <a:cxnSpLocks/>
            <a:stCxn id="6" idx="0"/>
            <a:endCxn id="15" idx="2"/>
          </p:cNvCxnSpPr>
          <p:nvPr/>
        </p:nvCxnSpPr>
        <p:spPr>
          <a:xfrm flipV="1">
            <a:off x="2471797" y="1694710"/>
            <a:ext cx="1430923" cy="33215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23" name="Table 22">
            <a:extLst>
              <a:ext uri="{FF2B5EF4-FFF2-40B4-BE49-F238E27FC236}">
                <a16:creationId xmlns:a16="http://schemas.microsoft.com/office/drawing/2014/main" id="{02858E28-89CB-4E02-B5E9-94C21EE879AE}"/>
              </a:ext>
            </a:extLst>
          </p:cNvPr>
          <p:cNvGraphicFramePr>
            <a:graphicFrameLocks noGrp="1"/>
          </p:cNvGraphicFramePr>
          <p:nvPr/>
        </p:nvGraphicFramePr>
        <p:xfrm>
          <a:off x="866204" y="1195421"/>
          <a:ext cx="839752" cy="508166"/>
        </p:xfrm>
        <a:graphic>
          <a:graphicData uri="http://schemas.openxmlformats.org/drawingml/2006/table">
            <a:tbl>
              <a:tblPr/>
              <a:tblGrid>
                <a:gridCol w="839752">
                  <a:extLst>
                    <a:ext uri="{9D8B030D-6E8A-4147-A177-3AD203B41FA5}">
                      <a16:colId xmlns:a16="http://schemas.microsoft.com/office/drawing/2014/main" val="385805380"/>
                    </a:ext>
                  </a:extLst>
                </a:gridCol>
              </a:tblGrid>
              <a:tr h="508166">
                <a:tc>
                  <a:txBody>
                    <a:bodyPr/>
                    <a:lstStyle/>
                    <a:p>
                      <a:endParaRPr lang="en-US" dirty="0"/>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extLst>
                  <a:ext uri="{0D108BD9-81ED-4DB2-BD59-A6C34878D82A}">
                    <a16:rowId xmlns:a16="http://schemas.microsoft.com/office/drawing/2014/main" val="1537426602"/>
                  </a:ext>
                </a:extLst>
              </a:tr>
            </a:tbl>
          </a:graphicData>
        </a:graphic>
      </p:graphicFrame>
      <p:cxnSp>
        <p:nvCxnSpPr>
          <p:cNvPr id="24" name="Straight Arrow Connector 23">
            <a:extLst>
              <a:ext uri="{FF2B5EF4-FFF2-40B4-BE49-F238E27FC236}">
                <a16:creationId xmlns:a16="http://schemas.microsoft.com/office/drawing/2014/main" id="{B8BF7E39-BDE2-4CE3-8339-B1031A290468}"/>
              </a:ext>
            </a:extLst>
          </p:cNvPr>
          <p:cNvCxnSpPr>
            <a:cxnSpLocks/>
            <a:stCxn id="6" idx="0"/>
            <a:endCxn id="23" idx="2"/>
          </p:cNvCxnSpPr>
          <p:nvPr/>
        </p:nvCxnSpPr>
        <p:spPr>
          <a:xfrm flipH="1" flipV="1">
            <a:off x="1286080" y="1703587"/>
            <a:ext cx="1185717" cy="33126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8191433"/>
      </p:ext>
    </p:extLst>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Fixed Asset Coordinator (FAC)</a:t>
            </a:r>
          </a:p>
        </p:txBody>
      </p:sp>
      <p:sp>
        <p:nvSpPr>
          <p:cNvPr id="3" name="Text Placeholder 2"/>
          <p:cNvSpPr>
            <a:spLocks noGrp="1"/>
          </p:cNvSpPr>
          <p:nvPr>
            <p:ph type="body" idx="1"/>
          </p:nvPr>
        </p:nvSpPr>
        <p:spPr>
          <a:xfrm>
            <a:off x="609600" y="1166018"/>
            <a:ext cx="10972800" cy="4525963"/>
          </a:xfrm>
        </p:spPr>
        <p:txBody>
          <a:bodyPr>
            <a:normAutofit fontScale="92500" lnSpcReduction="10000"/>
          </a:bodyPr>
          <a:lstStyle/>
          <a:p>
            <a:pPr>
              <a:buNone/>
            </a:pPr>
            <a:endParaRPr lang="en-US" dirty="0"/>
          </a:p>
          <a:p>
            <a:r>
              <a:rPr lang="en-US" dirty="0"/>
              <a:t>The FAC will serve as the liaison between the unit and the University’s Fixed Asset Accountant (Controller’s Office) for items recorded in the University’s Fixed Asset System and as the liaison to Information Technology for data processing items tracked by Information Technology.  The FAC will become the unit’s resident fixed asset expert.</a:t>
            </a:r>
          </a:p>
          <a:p>
            <a:pPr>
              <a:buNone/>
            </a:pPr>
            <a:endParaRPr lang="en-US" dirty="0"/>
          </a:p>
          <a:p>
            <a:r>
              <a:rPr lang="en-US" dirty="0"/>
              <a:t>Pursuant to WCU Policy # 75,  accountability for property purchased by (or for) a department, college, or other unit of the university is the responsibility of the department/administrative head of that unit.</a:t>
            </a:r>
          </a:p>
          <a:p>
            <a:pPr marL="109728" indent="0">
              <a:buNone/>
            </a:pPr>
            <a:endParaRPr lang="en-US" dirty="0"/>
          </a:p>
          <a:p>
            <a:endParaRPr lang="en-US" dirty="0"/>
          </a:p>
          <a:p>
            <a:endParaRPr lang="en-US" dirty="0"/>
          </a:p>
        </p:txBody>
      </p:sp>
      <p:sp>
        <p:nvSpPr>
          <p:cNvPr id="6" name="Slide Number Placeholder 5"/>
          <p:cNvSpPr>
            <a:spLocks noGrp="1"/>
          </p:cNvSpPr>
          <p:nvPr>
            <p:ph type="sldNum" sz="quarter" idx="12"/>
          </p:nvPr>
        </p:nvSpPr>
        <p:spPr/>
        <p:txBody>
          <a:bodyPr/>
          <a:lstStyle/>
          <a:p>
            <a:fld id="{2ACBFF3C-8E98-4B66-8D4A-A2434F9F111B}" type="slidenum">
              <a:rPr lang="en-US" smtClean="0"/>
              <a:pPr/>
              <a:t>7</a:t>
            </a:fld>
            <a:endParaRPr lang="en-US" dirty="0"/>
          </a:p>
        </p:txBody>
      </p:sp>
    </p:spTree>
  </p:cSld>
  <p:clrMapOvr>
    <a:masterClrMapping/>
  </p:clrMapOvr>
  <p:transition>
    <p:wipe dir="d"/>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B8AB7C-BF76-47D9-A2CA-35ED94CF96E5}"/>
              </a:ext>
            </a:extLst>
          </p:cNvPr>
          <p:cNvPicPr>
            <a:picLocks noChangeAspect="1"/>
          </p:cNvPicPr>
          <p:nvPr/>
        </p:nvPicPr>
        <p:blipFill>
          <a:blip r:embed="rId2"/>
          <a:stretch>
            <a:fillRect/>
          </a:stretch>
        </p:blipFill>
        <p:spPr>
          <a:xfrm>
            <a:off x="733425" y="1409127"/>
            <a:ext cx="10725150" cy="3209925"/>
          </a:xfrm>
          <a:prstGeom prst="rect">
            <a:avLst/>
          </a:prstGeom>
        </p:spPr>
      </p:pic>
      <p:sp>
        <p:nvSpPr>
          <p:cNvPr id="11" name="Rectangle 10">
            <a:extLst>
              <a:ext uri="{FF2B5EF4-FFF2-40B4-BE49-F238E27FC236}">
                <a16:creationId xmlns:a16="http://schemas.microsoft.com/office/drawing/2014/main" id="{06A5E781-51CA-4363-B028-813D955A4866}"/>
              </a:ext>
            </a:extLst>
          </p:cNvPr>
          <p:cNvSpPr/>
          <p:nvPr/>
        </p:nvSpPr>
        <p:spPr>
          <a:xfrm>
            <a:off x="733425" y="4406484"/>
            <a:ext cx="10725150" cy="14007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6" name="TextBox 5">
            <a:extLst>
              <a:ext uri="{FF2B5EF4-FFF2-40B4-BE49-F238E27FC236}">
                <a16:creationId xmlns:a16="http://schemas.microsoft.com/office/drawing/2014/main" id="{6D3D704C-085F-48DB-96AA-E80B93D8BEA3}"/>
              </a:ext>
            </a:extLst>
          </p:cNvPr>
          <p:cNvSpPr txBox="1"/>
          <p:nvPr/>
        </p:nvSpPr>
        <p:spPr>
          <a:xfrm>
            <a:off x="1828800" y="4645193"/>
            <a:ext cx="32004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a:ea typeface="+mn-ea"/>
                <a:cs typeface="+mn-cs"/>
              </a:rPr>
              <a:t>Verify the information and if correct, add the asset to Surplus</a:t>
            </a:r>
          </a:p>
        </p:txBody>
      </p:sp>
      <p:cxnSp>
        <p:nvCxnSpPr>
          <p:cNvPr id="9" name="Straight Arrow Connector 8">
            <a:extLst>
              <a:ext uri="{FF2B5EF4-FFF2-40B4-BE49-F238E27FC236}">
                <a16:creationId xmlns:a16="http://schemas.microsoft.com/office/drawing/2014/main" id="{ED5AA3C7-8B2D-4F6F-9700-A6E19BA8793C}"/>
              </a:ext>
            </a:extLst>
          </p:cNvPr>
          <p:cNvCxnSpPr>
            <a:cxnSpLocks/>
            <a:stCxn id="6" idx="0"/>
          </p:cNvCxnSpPr>
          <p:nvPr/>
        </p:nvCxnSpPr>
        <p:spPr>
          <a:xfrm flipV="1">
            <a:off x="3429000" y="4343400"/>
            <a:ext cx="3124200" cy="301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1F56306-1EAE-4B33-832D-7CACD3515B29}"/>
              </a:ext>
            </a:extLst>
          </p:cNvPr>
          <p:cNvSpPr txBox="1"/>
          <p:nvPr/>
        </p:nvSpPr>
        <p:spPr>
          <a:xfrm>
            <a:off x="8153400" y="4725129"/>
            <a:ext cx="32004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a:ea typeface="+mn-ea"/>
                <a:cs typeface="+mn-cs"/>
              </a:rPr>
              <a:t>If incorrect, clear the asset and re-enter</a:t>
            </a:r>
          </a:p>
        </p:txBody>
      </p:sp>
      <p:cxnSp>
        <p:nvCxnSpPr>
          <p:cNvPr id="26" name="Straight Arrow Connector 25">
            <a:extLst>
              <a:ext uri="{FF2B5EF4-FFF2-40B4-BE49-F238E27FC236}">
                <a16:creationId xmlns:a16="http://schemas.microsoft.com/office/drawing/2014/main" id="{82BA0061-B4D7-489A-AD30-11F5D0BA2329}"/>
              </a:ext>
            </a:extLst>
          </p:cNvPr>
          <p:cNvCxnSpPr>
            <a:cxnSpLocks/>
            <a:stCxn id="25" idx="0"/>
          </p:cNvCxnSpPr>
          <p:nvPr/>
        </p:nvCxnSpPr>
        <p:spPr>
          <a:xfrm flipH="1" flipV="1">
            <a:off x="9067800" y="4343400"/>
            <a:ext cx="685800" cy="381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7360311"/>
      </p:ext>
    </p:extLst>
  </p:cSld>
  <p:clrMapOvr>
    <a:masterClrMapping/>
  </p:clrMapOvr>
  <p:transition>
    <p:wipe dir="d"/>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33EB3B-733F-4093-A276-14D52614C28A}"/>
              </a:ext>
            </a:extLst>
          </p:cNvPr>
          <p:cNvPicPr>
            <a:picLocks noChangeAspect="1"/>
          </p:cNvPicPr>
          <p:nvPr/>
        </p:nvPicPr>
        <p:blipFill>
          <a:blip r:embed="rId2"/>
          <a:stretch>
            <a:fillRect/>
          </a:stretch>
        </p:blipFill>
        <p:spPr>
          <a:xfrm>
            <a:off x="1385369" y="0"/>
            <a:ext cx="9421262" cy="6858000"/>
          </a:xfrm>
          <a:prstGeom prst="rect">
            <a:avLst/>
          </a:prstGeom>
        </p:spPr>
      </p:pic>
      <p:sp>
        <p:nvSpPr>
          <p:cNvPr id="15" name="TextBox 14">
            <a:extLst>
              <a:ext uri="{FF2B5EF4-FFF2-40B4-BE49-F238E27FC236}">
                <a16:creationId xmlns:a16="http://schemas.microsoft.com/office/drawing/2014/main" id="{C82FB0D1-D33C-4DAE-8E44-E6E4E7904988}"/>
              </a:ext>
            </a:extLst>
          </p:cNvPr>
          <p:cNvSpPr txBox="1"/>
          <p:nvPr/>
        </p:nvSpPr>
        <p:spPr>
          <a:xfrm>
            <a:off x="4495800" y="4953000"/>
            <a:ext cx="47244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a:ea typeface="+mn-ea"/>
                <a:cs typeface="+mn-cs"/>
              </a:rPr>
              <a:t>You can continue to add devices until you are finished, there is no longer a (5) asset limit</a:t>
            </a:r>
          </a:p>
        </p:txBody>
      </p:sp>
    </p:spTree>
    <p:extLst>
      <p:ext uri="{BB962C8B-B14F-4D97-AF65-F5344CB8AC3E}">
        <p14:creationId xmlns:p14="http://schemas.microsoft.com/office/powerpoint/2010/main" val="2011070403"/>
      </p:ext>
    </p:extLst>
  </p:cSld>
  <p:clrMapOvr>
    <a:masterClrMapping/>
  </p:clrMapOvr>
  <p:transition>
    <p:wipe dir="d"/>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0498478-3CEC-43FB-A4AF-B4D722F18702}"/>
              </a:ext>
            </a:extLst>
          </p:cNvPr>
          <p:cNvPicPr>
            <a:picLocks noChangeAspect="1"/>
          </p:cNvPicPr>
          <p:nvPr/>
        </p:nvPicPr>
        <p:blipFill>
          <a:blip r:embed="rId2"/>
          <a:stretch>
            <a:fillRect/>
          </a:stretch>
        </p:blipFill>
        <p:spPr>
          <a:xfrm>
            <a:off x="8037990" y="3444646"/>
            <a:ext cx="4076700" cy="3019425"/>
          </a:xfrm>
          <a:prstGeom prst="rect">
            <a:avLst/>
          </a:prstGeom>
        </p:spPr>
      </p:pic>
      <p:pic>
        <p:nvPicPr>
          <p:cNvPr id="7" name="Picture 6">
            <a:extLst>
              <a:ext uri="{FF2B5EF4-FFF2-40B4-BE49-F238E27FC236}">
                <a16:creationId xmlns:a16="http://schemas.microsoft.com/office/drawing/2014/main" id="{7D74E396-B118-46CC-A7C2-22326A988DE2}"/>
              </a:ext>
            </a:extLst>
          </p:cNvPr>
          <p:cNvPicPr>
            <a:picLocks noChangeAspect="1"/>
          </p:cNvPicPr>
          <p:nvPr/>
        </p:nvPicPr>
        <p:blipFill>
          <a:blip r:embed="rId3"/>
          <a:stretch>
            <a:fillRect/>
          </a:stretch>
        </p:blipFill>
        <p:spPr>
          <a:xfrm>
            <a:off x="3048000" y="8860"/>
            <a:ext cx="9144000" cy="2365136"/>
          </a:xfrm>
          <a:prstGeom prst="rect">
            <a:avLst/>
          </a:prstGeom>
        </p:spPr>
      </p:pic>
      <p:pic>
        <p:nvPicPr>
          <p:cNvPr id="13" name="Picture 12">
            <a:extLst>
              <a:ext uri="{FF2B5EF4-FFF2-40B4-BE49-F238E27FC236}">
                <a16:creationId xmlns:a16="http://schemas.microsoft.com/office/drawing/2014/main" id="{08A5B995-BCE5-488D-ACFD-D7AAFEEDCEBF}"/>
              </a:ext>
            </a:extLst>
          </p:cNvPr>
          <p:cNvPicPr>
            <a:picLocks noChangeAspect="1"/>
          </p:cNvPicPr>
          <p:nvPr/>
        </p:nvPicPr>
        <p:blipFill>
          <a:blip r:embed="rId4"/>
          <a:stretch>
            <a:fillRect/>
          </a:stretch>
        </p:blipFill>
        <p:spPr>
          <a:xfrm>
            <a:off x="9525" y="2373996"/>
            <a:ext cx="7991475" cy="2626791"/>
          </a:xfrm>
          <a:prstGeom prst="rect">
            <a:avLst/>
          </a:prstGeom>
        </p:spPr>
      </p:pic>
      <p:sp>
        <p:nvSpPr>
          <p:cNvPr id="3" name="TextBox 2">
            <a:extLst>
              <a:ext uri="{FF2B5EF4-FFF2-40B4-BE49-F238E27FC236}">
                <a16:creationId xmlns:a16="http://schemas.microsoft.com/office/drawing/2014/main" id="{7BB2300E-BE06-4FAD-93E6-73C3EC39C1CF}"/>
              </a:ext>
            </a:extLst>
          </p:cNvPr>
          <p:cNvSpPr txBox="1"/>
          <p:nvPr/>
        </p:nvSpPr>
        <p:spPr>
          <a:xfrm>
            <a:off x="8511156" y="1371600"/>
            <a:ext cx="32004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a:ea typeface="+mn-ea"/>
                <a:cs typeface="+mn-cs"/>
              </a:rPr>
              <a:t>If your item is not found, you can manually enter the details</a:t>
            </a:r>
          </a:p>
        </p:txBody>
      </p:sp>
      <p:pic>
        <p:nvPicPr>
          <p:cNvPr id="15" name="Picture 14">
            <a:extLst>
              <a:ext uri="{FF2B5EF4-FFF2-40B4-BE49-F238E27FC236}">
                <a16:creationId xmlns:a16="http://schemas.microsoft.com/office/drawing/2014/main" id="{E746B912-AED8-454D-B094-DF2306688E66}"/>
              </a:ext>
            </a:extLst>
          </p:cNvPr>
          <p:cNvPicPr>
            <a:picLocks noChangeAspect="1"/>
          </p:cNvPicPr>
          <p:nvPr/>
        </p:nvPicPr>
        <p:blipFill>
          <a:blip r:embed="rId5"/>
          <a:stretch>
            <a:fillRect/>
          </a:stretch>
        </p:blipFill>
        <p:spPr>
          <a:xfrm>
            <a:off x="152400" y="5324475"/>
            <a:ext cx="7848601" cy="1533525"/>
          </a:xfrm>
          <a:prstGeom prst="rect">
            <a:avLst/>
          </a:prstGeom>
        </p:spPr>
      </p:pic>
      <p:cxnSp>
        <p:nvCxnSpPr>
          <p:cNvPr id="16" name="Straight Arrow Connector 15">
            <a:extLst>
              <a:ext uri="{FF2B5EF4-FFF2-40B4-BE49-F238E27FC236}">
                <a16:creationId xmlns:a16="http://schemas.microsoft.com/office/drawing/2014/main" id="{CB9843D8-BC13-4801-9F3A-49489B8A1999}"/>
              </a:ext>
            </a:extLst>
          </p:cNvPr>
          <p:cNvCxnSpPr>
            <a:cxnSpLocks/>
          </p:cNvCxnSpPr>
          <p:nvPr/>
        </p:nvCxnSpPr>
        <p:spPr>
          <a:xfrm flipH="1" flipV="1">
            <a:off x="7086600" y="1524000"/>
            <a:ext cx="1424556"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861211D-1F34-4377-9562-E901E4D8CF94}"/>
              </a:ext>
            </a:extLst>
          </p:cNvPr>
          <p:cNvSpPr txBox="1"/>
          <p:nvPr/>
        </p:nvSpPr>
        <p:spPr>
          <a:xfrm>
            <a:off x="4837589" y="3444646"/>
            <a:ext cx="32004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a:ea typeface="+mn-ea"/>
                <a:cs typeface="+mn-cs"/>
              </a:rPr>
              <a:t>Enter the details and pick a type that best suits, then “Add Asset to Surplus Request”</a:t>
            </a:r>
          </a:p>
        </p:txBody>
      </p:sp>
      <p:cxnSp>
        <p:nvCxnSpPr>
          <p:cNvPr id="20" name="Straight Arrow Connector 19">
            <a:extLst>
              <a:ext uri="{FF2B5EF4-FFF2-40B4-BE49-F238E27FC236}">
                <a16:creationId xmlns:a16="http://schemas.microsoft.com/office/drawing/2014/main" id="{7E5CF462-907A-4C78-9C90-AEBD7E2B1E86}"/>
              </a:ext>
            </a:extLst>
          </p:cNvPr>
          <p:cNvCxnSpPr>
            <a:cxnSpLocks/>
            <a:stCxn id="19" idx="2"/>
          </p:cNvCxnSpPr>
          <p:nvPr/>
        </p:nvCxnSpPr>
        <p:spPr>
          <a:xfrm flipH="1">
            <a:off x="5067300" y="4367976"/>
            <a:ext cx="1370489" cy="2402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37C11D4-EAAD-47F1-894C-37DC132C8719}"/>
              </a:ext>
            </a:extLst>
          </p:cNvPr>
          <p:cNvSpPr txBox="1"/>
          <p:nvPr/>
        </p:nvSpPr>
        <p:spPr>
          <a:xfrm>
            <a:off x="7964750" y="5725669"/>
            <a:ext cx="32004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a:ea typeface="+mn-ea"/>
                <a:cs typeface="+mn-cs"/>
              </a:rPr>
              <a:t>You can verify the details that will be added to the request</a:t>
            </a:r>
          </a:p>
        </p:txBody>
      </p:sp>
    </p:spTree>
    <p:extLst>
      <p:ext uri="{BB962C8B-B14F-4D97-AF65-F5344CB8AC3E}">
        <p14:creationId xmlns:p14="http://schemas.microsoft.com/office/powerpoint/2010/main" val="223272209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2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3784ED-D362-4CBD-9127-6358794C3E8B}"/>
              </a:ext>
            </a:extLst>
          </p:cNvPr>
          <p:cNvPicPr>
            <a:picLocks noChangeAspect="1"/>
          </p:cNvPicPr>
          <p:nvPr/>
        </p:nvPicPr>
        <p:blipFill>
          <a:blip r:embed="rId2"/>
          <a:stretch>
            <a:fillRect/>
          </a:stretch>
        </p:blipFill>
        <p:spPr>
          <a:xfrm>
            <a:off x="1671995" y="0"/>
            <a:ext cx="8848009" cy="6858000"/>
          </a:xfrm>
          <a:prstGeom prst="rect">
            <a:avLst/>
          </a:prstGeom>
        </p:spPr>
      </p:pic>
      <p:sp>
        <p:nvSpPr>
          <p:cNvPr id="15" name="TextBox 14">
            <a:extLst>
              <a:ext uri="{FF2B5EF4-FFF2-40B4-BE49-F238E27FC236}">
                <a16:creationId xmlns:a16="http://schemas.microsoft.com/office/drawing/2014/main" id="{C82FB0D1-D33C-4DAE-8E44-E6E4E7904988}"/>
              </a:ext>
            </a:extLst>
          </p:cNvPr>
          <p:cNvSpPr txBox="1"/>
          <p:nvPr/>
        </p:nvSpPr>
        <p:spPr>
          <a:xfrm>
            <a:off x="3352800" y="6211669"/>
            <a:ext cx="56388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a:ea typeface="+mn-ea"/>
                <a:cs typeface="+mn-cs"/>
              </a:rPr>
              <a:t>When you have finished entering assets into the request, enter a pickup location and submit request</a:t>
            </a:r>
          </a:p>
        </p:txBody>
      </p:sp>
      <p:cxnSp>
        <p:nvCxnSpPr>
          <p:cNvPr id="6" name="Straight Arrow Connector 5">
            <a:extLst>
              <a:ext uri="{FF2B5EF4-FFF2-40B4-BE49-F238E27FC236}">
                <a16:creationId xmlns:a16="http://schemas.microsoft.com/office/drawing/2014/main" id="{39C5A6C0-2BDD-4E5F-8C5C-51802CA771FE}"/>
              </a:ext>
            </a:extLst>
          </p:cNvPr>
          <p:cNvCxnSpPr>
            <a:cxnSpLocks/>
            <a:stCxn id="15" idx="0"/>
          </p:cNvCxnSpPr>
          <p:nvPr/>
        </p:nvCxnSpPr>
        <p:spPr>
          <a:xfrm flipH="1" flipV="1">
            <a:off x="4953000" y="2743200"/>
            <a:ext cx="1219200" cy="34684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86FEA5B-DAAA-46EF-BE07-A35D9D7AC78F}"/>
              </a:ext>
            </a:extLst>
          </p:cNvPr>
          <p:cNvCxnSpPr>
            <a:cxnSpLocks/>
            <a:stCxn id="15" idx="0"/>
          </p:cNvCxnSpPr>
          <p:nvPr/>
        </p:nvCxnSpPr>
        <p:spPr>
          <a:xfrm flipV="1">
            <a:off x="6172200" y="2971800"/>
            <a:ext cx="2286000" cy="32398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958733"/>
      </p:ext>
    </p:extLst>
  </p:cSld>
  <p:clrMapOvr>
    <a:masterClrMapping/>
  </p:clrMapOvr>
  <p:transition>
    <p:wipe dir="d"/>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ED08DA-7D90-4475-AC1D-2EF9410E6779}"/>
              </a:ext>
            </a:extLst>
          </p:cNvPr>
          <p:cNvPicPr>
            <a:picLocks noChangeAspect="1"/>
          </p:cNvPicPr>
          <p:nvPr/>
        </p:nvPicPr>
        <p:blipFill>
          <a:blip r:embed="rId2"/>
          <a:stretch>
            <a:fillRect/>
          </a:stretch>
        </p:blipFill>
        <p:spPr>
          <a:xfrm>
            <a:off x="1019175" y="1219200"/>
            <a:ext cx="10153650" cy="4419600"/>
          </a:xfrm>
          <a:prstGeom prst="rect">
            <a:avLst/>
          </a:prstGeom>
        </p:spPr>
      </p:pic>
      <p:sp>
        <p:nvSpPr>
          <p:cNvPr id="7" name="Arrow: Up 6">
            <a:extLst>
              <a:ext uri="{FF2B5EF4-FFF2-40B4-BE49-F238E27FC236}">
                <a16:creationId xmlns:a16="http://schemas.microsoft.com/office/drawing/2014/main" id="{4151632F-BE67-4E5E-9D4C-7A25F83D8ABB}"/>
              </a:ext>
            </a:extLst>
          </p:cNvPr>
          <p:cNvSpPr/>
          <p:nvPr/>
        </p:nvSpPr>
        <p:spPr>
          <a:xfrm rot="13394126">
            <a:off x="3250596" y="2792278"/>
            <a:ext cx="92734" cy="18330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0" name="TextBox 9">
            <a:extLst>
              <a:ext uri="{FF2B5EF4-FFF2-40B4-BE49-F238E27FC236}">
                <a16:creationId xmlns:a16="http://schemas.microsoft.com/office/drawing/2014/main" id="{D3536E37-7836-4283-A945-9A7082179E0F}"/>
              </a:ext>
            </a:extLst>
          </p:cNvPr>
          <p:cNvSpPr txBox="1"/>
          <p:nvPr/>
        </p:nvSpPr>
        <p:spPr>
          <a:xfrm>
            <a:off x="3530730" y="2516818"/>
            <a:ext cx="4088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a:ea typeface="+mn-ea"/>
                <a:cs typeface="+mn-cs"/>
              </a:rPr>
              <a:t>Only Your approved forms will show here</a:t>
            </a:r>
          </a:p>
        </p:txBody>
      </p:sp>
    </p:spTree>
    <p:extLst>
      <p:ext uri="{BB962C8B-B14F-4D97-AF65-F5344CB8AC3E}">
        <p14:creationId xmlns:p14="http://schemas.microsoft.com/office/powerpoint/2010/main" val="1484402872"/>
      </p:ext>
    </p:extLst>
  </p:cSld>
  <p:clrMapOvr>
    <a:masterClrMapping/>
  </p:clrMapOvr>
  <p:transition>
    <p:wipe dir="d"/>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B1A422-19B6-461E-ACFF-0C18F3A5F075}"/>
              </a:ext>
            </a:extLst>
          </p:cNvPr>
          <p:cNvPicPr>
            <a:picLocks noChangeAspect="1"/>
          </p:cNvPicPr>
          <p:nvPr/>
        </p:nvPicPr>
        <p:blipFill>
          <a:blip r:embed="rId2"/>
          <a:stretch>
            <a:fillRect/>
          </a:stretch>
        </p:blipFill>
        <p:spPr>
          <a:xfrm>
            <a:off x="304801" y="533401"/>
            <a:ext cx="5670826" cy="2667000"/>
          </a:xfrm>
          <a:prstGeom prst="rect">
            <a:avLst/>
          </a:prstGeom>
        </p:spPr>
      </p:pic>
      <p:pic>
        <p:nvPicPr>
          <p:cNvPr id="5" name="Picture 4">
            <a:extLst>
              <a:ext uri="{FF2B5EF4-FFF2-40B4-BE49-F238E27FC236}">
                <a16:creationId xmlns:a16="http://schemas.microsoft.com/office/drawing/2014/main" id="{AD621371-245E-4321-A753-ACA0ACE5CE85}"/>
              </a:ext>
            </a:extLst>
          </p:cNvPr>
          <p:cNvPicPr>
            <a:picLocks noChangeAspect="1"/>
          </p:cNvPicPr>
          <p:nvPr/>
        </p:nvPicPr>
        <p:blipFill>
          <a:blip r:embed="rId3"/>
          <a:stretch>
            <a:fillRect/>
          </a:stretch>
        </p:blipFill>
        <p:spPr>
          <a:xfrm>
            <a:off x="6159972" y="2057400"/>
            <a:ext cx="5751787" cy="4419599"/>
          </a:xfrm>
          <a:prstGeom prst="rect">
            <a:avLst/>
          </a:prstGeom>
        </p:spPr>
      </p:pic>
      <p:sp>
        <p:nvSpPr>
          <p:cNvPr id="12" name="Arrow: Up 11">
            <a:extLst>
              <a:ext uri="{FF2B5EF4-FFF2-40B4-BE49-F238E27FC236}">
                <a16:creationId xmlns:a16="http://schemas.microsoft.com/office/drawing/2014/main" id="{61ED579E-D054-4553-8EAD-F424D65174CE}"/>
              </a:ext>
            </a:extLst>
          </p:cNvPr>
          <p:cNvSpPr/>
          <p:nvPr/>
        </p:nvSpPr>
        <p:spPr>
          <a:xfrm rot="5400000">
            <a:off x="5358407" y="3486372"/>
            <a:ext cx="256032" cy="97840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3" name="Arrow: Up 12">
            <a:extLst>
              <a:ext uri="{FF2B5EF4-FFF2-40B4-BE49-F238E27FC236}">
                <a16:creationId xmlns:a16="http://schemas.microsoft.com/office/drawing/2014/main" id="{79EF2BFB-F0E1-4009-AD35-88AC890AA7E5}"/>
              </a:ext>
            </a:extLst>
          </p:cNvPr>
          <p:cNvSpPr/>
          <p:nvPr/>
        </p:nvSpPr>
        <p:spPr>
          <a:xfrm rot="16200000">
            <a:off x="6555167" y="629412"/>
            <a:ext cx="256032" cy="97840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4" name="TextBox 13">
            <a:extLst>
              <a:ext uri="{FF2B5EF4-FFF2-40B4-BE49-F238E27FC236}">
                <a16:creationId xmlns:a16="http://schemas.microsoft.com/office/drawing/2014/main" id="{6101EC9A-F5FF-405F-971E-C747298BC0C3}"/>
              </a:ext>
            </a:extLst>
          </p:cNvPr>
          <p:cNvSpPr txBox="1"/>
          <p:nvPr/>
        </p:nvSpPr>
        <p:spPr>
          <a:xfrm>
            <a:off x="7393888" y="933950"/>
            <a:ext cx="38743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Franklin Gothic Book"/>
                <a:ea typeface="+mn-ea"/>
                <a:cs typeface="+mn-cs"/>
              </a:rPr>
              <a:t>Pick a Time, it looks at both calendars</a:t>
            </a:r>
          </a:p>
        </p:txBody>
      </p:sp>
      <p:sp>
        <p:nvSpPr>
          <p:cNvPr id="15" name="TextBox 14">
            <a:extLst>
              <a:ext uri="{FF2B5EF4-FFF2-40B4-BE49-F238E27FC236}">
                <a16:creationId xmlns:a16="http://schemas.microsoft.com/office/drawing/2014/main" id="{55F84B9C-343C-48F4-B0DD-4AB845283A1B}"/>
              </a:ext>
            </a:extLst>
          </p:cNvPr>
          <p:cNvSpPr txBox="1"/>
          <p:nvPr/>
        </p:nvSpPr>
        <p:spPr>
          <a:xfrm>
            <a:off x="1589683" y="3513911"/>
            <a:ext cx="3407536"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Franklin Gothic Book"/>
                <a:ea typeface="+mn-ea"/>
                <a:cs typeface="+mn-cs"/>
              </a:rPr>
              <a:t>Confirm your details and please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Franklin Gothic Book"/>
                <a:ea typeface="+mn-ea"/>
                <a:cs typeface="+mn-cs"/>
              </a:rPr>
              <a:t>be prepared to be present for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Franklin Gothic Book"/>
                <a:ea typeface="+mn-ea"/>
                <a:cs typeface="+mn-cs"/>
              </a:rPr>
              <a:t>chosen time slot</a:t>
            </a:r>
          </a:p>
        </p:txBody>
      </p:sp>
      <p:sp>
        <p:nvSpPr>
          <p:cNvPr id="16" name="TextBox 15">
            <a:extLst>
              <a:ext uri="{FF2B5EF4-FFF2-40B4-BE49-F238E27FC236}">
                <a16:creationId xmlns:a16="http://schemas.microsoft.com/office/drawing/2014/main" id="{D20792FD-F62C-48B2-BE21-6C1C7402128E}"/>
              </a:ext>
            </a:extLst>
          </p:cNvPr>
          <p:cNvSpPr txBox="1"/>
          <p:nvPr/>
        </p:nvSpPr>
        <p:spPr>
          <a:xfrm>
            <a:off x="152400" y="4750751"/>
            <a:ext cx="5877699" cy="1754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Franklin Gothic Book"/>
                <a:ea typeface="+mn-ea"/>
                <a:cs typeface="+mn-cs"/>
              </a:rPr>
              <a:t>If you have had to add a bunch of non-tagged items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Franklin Gothic Book"/>
                <a:ea typeface="+mn-ea"/>
                <a:cs typeface="+mn-cs"/>
              </a:rPr>
              <a:t>(keyboards, wires, etc.) please provide a courtesy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Franklin Gothic Book"/>
                <a:ea typeface="+mn-ea"/>
                <a:cs typeface="+mn-cs"/>
              </a:rPr>
              <a:t>email by selecting “Reply All” on your initial schedule email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Franklin Gothic Book"/>
                <a:ea typeface="+mn-ea"/>
                <a:cs typeface="+mn-cs"/>
              </a:rPr>
              <a:t>so that we can be prepared to handle your request.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effectLst/>
                <a:uLnTx/>
                <a:uFillTx/>
                <a:latin typeface="Franklin Gothic Book"/>
                <a:ea typeface="+mn-ea"/>
                <a:cs typeface="+mn-cs"/>
              </a:rPr>
              <a:t>We will retain the right to reschedule if we cannot pickup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effectLst/>
                <a:uLnTx/>
                <a:uFillTx/>
                <a:latin typeface="Franklin Gothic Book"/>
                <a:ea typeface="+mn-ea"/>
                <a:cs typeface="+mn-cs"/>
              </a:rPr>
              <a:t>all items due to additions or items left off initial request.</a:t>
            </a:r>
          </a:p>
        </p:txBody>
      </p:sp>
    </p:spTree>
    <p:extLst>
      <p:ext uri="{BB962C8B-B14F-4D97-AF65-F5344CB8AC3E}">
        <p14:creationId xmlns:p14="http://schemas.microsoft.com/office/powerpoint/2010/main" val="3843036512"/>
      </p:ext>
    </p:extLst>
  </p:cSld>
  <p:clrMapOvr>
    <a:masterClrMapping/>
  </p:clrMapOvr>
  <p:transition>
    <p:wipe dir="d"/>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039B5-96D2-6B9C-78D8-FDE289F72C0C}"/>
              </a:ext>
            </a:extLst>
          </p:cNvPr>
          <p:cNvSpPr>
            <a:spLocks noGrp="1"/>
          </p:cNvSpPr>
          <p:nvPr>
            <p:ph type="title"/>
          </p:nvPr>
        </p:nvSpPr>
        <p:spPr>
          <a:xfrm>
            <a:off x="76200" y="49768"/>
            <a:ext cx="10972800" cy="1143000"/>
          </a:xfrm>
        </p:spPr>
        <p:txBody>
          <a:bodyPr/>
          <a:lstStyle/>
          <a:p>
            <a:r>
              <a:rPr lang="en-US" dirty="0"/>
              <a:t>Useful Links</a:t>
            </a:r>
          </a:p>
        </p:txBody>
      </p:sp>
      <p:sp>
        <p:nvSpPr>
          <p:cNvPr id="3" name="Text Placeholder 2">
            <a:extLst>
              <a:ext uri="{FF2B5EF4-FFF2-40B4-BE49-F238E27FC236}">
                <a16:creationId xmlns:a16="http://schemas.microsoft.com/office/drawing/2014/main" id="{22EBABC1-051E-BF38-32A3-E9CDD0923CDA}"/>
              </a:ext>
            </a:extLst>
          </p:cNvPr>
          <p:cNvSpPr>
            <a:spLocks noGrp="1"/>
          </p:cNvSpPr>
          <p:nvPr>
            <p:ph type="body" idx="1"/>
          </p:nvPr>
        </p:nvSpPr>
        <p:spPr/>
        <p:txBody>
          <a:bodyPr/>
          <a:lstStyle/>
          <a:p>
            <a:pPr marL="109728" indent="0">
              <a:buNone/>
            </a:pPr>
            <a:endParaRPr lang="en-US" dirty="0"/>
          </a:p>
          <a:p>
            <a:pPr marL="109728" indent="0">
              <a:buNone/>
            </a:pPr>
            <a:endParaRPr lang="en-US" dirty="0"/>
          </a:p>
        </p:txBody>
      </p:sp>
      <p:sp>
        <p:nvSpPr>
          <p:cNvPr id="4" name="Slide Number Placeholder 3">
            <a:extLst>
              <a:ext uri="{FF2B5EF4-FFF2-40B4-BE49-F238E27FC236}">
                <a16:creationId xmlns:a16="http://schemas.microsoft.com/office/drawing/2014/main" id="{F455794B-EF47-D5D4-5C72-0DFB3CB5F676}"/>
              </a:ext>
            </a:extLst>
          </p:cNvPr>
          <p:cNvSpPr>
            <a:spLocks noGrp="1"/>
          </p:cNvSpPr>
          <p:nvPr>
            <p:ph type="sldNum" sz="quarter" idx="12"/>
          </p:nvPr>
        </p:nvSpPr>
        <p:spPr/>
        <p:txBody>
          <a:bodyPr/>
          <a:lstStyle/>
          <a:p>
            <a:fld id="{2ACBFF3C-8E98-4B66-8D4A-A2434F9F111B}" type="slidenum">
              <a:rPr lang="en-US" smtClean="0"/>
              <a:pPr/>
              <a:t>76</a:t>
            </a:fld>
            <a:endParaRPr lang="en-US" dirty="0"/>
          </a:p>
        </p:txBody>
      </p:sp>
      <p:sp>
        <p:nvSpPr>
          <p:cNvPr id="8" name="TextBox 7">
            <a:extLst>
              <a:ext uri="{FF2B5EF4-FFF2-40B4-BE49-F238E27FC236}">
                <a16:creationId xmlns:a16="http://schemas.microsoft.com/office/drawing/2014/main" id="{36D30057-834C-4F5C-2AAD-C9655C9CA240}"/>
              </a:ext>
            </a:extLst>
          </p:cNvPr>
          <p:cNvSpPr txBox="1"/>
          <p:nvPr/>
        </p:nvSpPr>
        <p:spPr>
          <a:xfrm>
            <a:off x="559752" y="1593421"/>
            <a:ext cx="11072496" cy="2308324"/>
          </a:xfrm>
          <a:prstGeom prst="rect">
            <a:avLst/>
          </a:prstGeom>
          <a:noFill/>
        </p:spPr>
        <p:txBody>
          <a:bodyPr wrap="square">
            <a:spAutoFit/>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Departmental Asset Dashboard: </a:t>
            </a:r>
            <a:r>
              <a:rPr lang="en-US" sz="1800" u="sng" dirty="0">
                <a:solidFill>
                  <a:srgbClr val="0000FF"/>
                </a:solidFill>
                <a:effectLst/>
                <a:latin typeface="Calibri" panose="020F0502020204030204" pitchFamily="34" charset="0"/>
                <a:ea typeface="Calibri" panose="020F0502020204030204" pitchFamily="34" charset="0"/>
                <a:hlinkClick r:id="rId2"/>
              </a:rPr>
              <a:t>https://insight.northcarolina.edu/#/views/ITAssetManagement/AssetOverview</a:t>
            </a:r>
            <a:endParaRPr lang="en-US" sz="1800" u="sng" dirty="0">
              <a:solidFill>
                <a:srgbClr val="0000FF"/>
              </a:solidFill>
              <a:effectLst/>
              <a:latin typeface="Calibri" panose="020F0502020204030204" pitchFamily="34" charset="0"/>
              <a:ea typeface="Calibri" panose="020F0502020204030204" pitchFamily="34" charset="0"/>
            </a:endParaRPr>
          </a:p>
          <a:p>
            <a:pPr marL="0" marR="0">
              <a:spcBef>
                <a:spcPts val="0"/>
              </a:spcBef>
              <a:spcAft>
                <a:spcPts val="0"/>
              </a:spcAft>
            </a:pPr>
            <a:endParaRPr lang="en-US" u="sng" dirty="0">
              <a:solidFill>
                <a:srgbClr val="0000FF"/>
              </a:solidFill>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Asset Control Form: </a:t>
            </a:r>
            <a:r>
              <a:rPr lang="en-US" dirty="0">
                <a:hlinkClick r:id="rId3"/>
              </a:rPr>
              <a:t>go.wcu.edu/</a:t>
            </a:r>
            <a:r>
              <a:rPr lang="en-US" dirty="0" err="1">
                <a:hlinkClick r:id="rId3"/>
              </a:rPr>
              <a:t>acf</a:t>
            </a:r>
            <a:endParaRPr lang="en-US" dirty="0"/>
          </a:p>
          <a:p>
            <a:pPr marL="0" marR="0">
              <a:spcBef>
                <a:spcPts val="0"/>
              </a:spcBef>
              <a:spcAft>
                <a:spcPts val="0"/>
              </a:spcAft>
            </a:pPr>
            <a:endParaRPr lang="en-US" dirty="0">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Surplus Form: </a:t>
            </a:r>
            <a:r>
              <a:rPr lang="en-US" dirty="0">
                <a:hlinkClick r:id="rId4"/>
              </a:rPr>
              <a:t>go.wcu.edu/surplus</a:t>
            </a:r>
            <a:endParaRPr lang="en-US" dirty="0"/>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dirty="0">
                <a:latin typeface="Calibri" panose="020F0502020204030204" pitchFamily="34" charset="0"/>
                <a:ea typeface="Calibri" panose="020F0502020204030204" pitchFamily="34" charset="0"/>
              </a:rPr>
              <a:t>Endpoint Device Exception Form: </a:t>
            </a:r>
            <a:r>
              <a:rPr lang="en-US" dirty="0">
                <a:latin typeface="Calibri" panose="020F0502020204030204" pitchFamily="34" charset="0"/>
                <a:ea typeface="Calibri" panose="020F0502020204030204" pitchFamily="34" charset="0"/>
                <a:hlinkClick r:id="rId5"/>
              </a:rPr>
              <a:t>https://www.wcu.edu/WebFiles/Legal-Policy67-EndpointDeviceExceptionForm.pdf</a:t>
            </a:r>
            <a:endParaRPr lang="en-US" dirty="0">
              <a:latin typeface="Calibri" panose="020F0502020204030204" pitchFamily="34" charset="0"/>
              <a:ea typeface="Calibri" panose="020F0502020204030204" pitchFamily="34" charset="0"/>
            </a:endParaRPr>
          </a:p>
          <a:p>
            <a:pPr marL="0" marR="0">
              <a:spcBef>
                <a:spcPts val="0"/>
              </a:spcBef>
              <a:spcAft>
                <a:spcPts val="0"/>
              </a:spcAft>
            </a:pPr>
            <a:endParaRPr lang="en-US"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872109890"/>
      </p:ext>
    </p:extLst>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tx1"/>
                </a:solidFill>
              </a:rPr>
              <a:t>FAC’s  Responsibilities, Cont.</a:t>
            </a:r>
          </a:p>
        </p:txBody>
      </p:sp>
      <p:sp>
        <p:nvSpPr>
          <p:cNvPr id="3" name="Text Placeholder 2"/>
          <p:cNvSpPr>
            <a:spLocks noGrp="1"/>
          </p:cNvSpPr>
          <p:nvPr>
            <p:ph type="body" idx="1"/>
          </p:nvPr>
        </p:nvSpPr>
        <p:spPr>
          <a:xfrm>
            <a:off x="1981200" y="1524000"/>
            <a:ext cx="8229600" cy="4267200"/>
          </a:xfrm>
        </p:spPr>
        <p:txBody>
          <a:bodyPr>
            <a:normAutofit/>
          </a:bodyPr>
          <a:lstStyle/>
          <a:p>
            <a:pPr>
              <a:buNone/>
            </a:pPr>
            <a:r>
              <a:rPr lang="en-US" u="sng" dirty="0"/>
              <a:t>Complete the Asset Control Form when:</a:t>
            </a:r>
          </a:p>
          <a:p>
            <a:r>
              <a:rPr lang="en-US" dirty="0"/>
              <a:t>Updating asset’s location, condition, serial number, etc. (timely manner)</a:t>
            </a:r>
          </a:p>
          <a:p>
            <a:pPr marL="109728" indent="0">
              <a:buNone/>
            </a:pPr>
            <a:endParaRPr lang="en-US" dirty="0"/>
          </a:p>
          <a:p>
            <a:r>
              <a:rPr lang="en-US" dirty="0"/>
              <a:t>Missing asset (steps taken to locate)</a:t>
            </a:r>
          </a:p>
          <a:p>
            <a:pPr>
              <a:buNone/>
            </a:pPr>
            <a:endParaRPr lang="en-US" dirty="0"/>
          </a:p>
          <a:p>
            <a:r>
              <a:rPr lang="en-US" dirty="0"/>
              <a:t>Vandalized/Stolen asset</a:t>
            </a:r>
          </a:p>
          <a:p>
            <a:pPr lvl="1">
              <a:buFont typeface="Wingdings" pitchFamily="2" charset="2"/>
              <a:buChar char="§"/>
            </a:pPr>
            <a:r>
              <a:rPr lang="en-US" dirty="0"/>
              <a:t>Campus Police</a:t>
            </a:r>
          </a:p>
          <a:p>
            <a:pPr lvl="1">
              <a:buFont typeface="Wingdings" pitchFamily="2" charset="2"/>
              <a:buChar char="§"/>
            </a:pPr>
            <a:r>
              <a:rPr lang="en-US" dirty="0"/>
              <a:t>Fixed Asset Accountant (Controller’s Office)</a:t>
            </a:r>
          </a:p>
        </p:txBody>
      </p:sp>
      <p:sp>
        <p:nvSpPr>
          <p:cNvPr id="6" name="Slide Number Placeholder 5"/>
          <p:cNvSpPr>
            <a:spLocks noGrp="1"/>
          </p:cNvSpPr>
          <p:nvPr>
            <p:ph type="sldNum" sz="quarter" idx="12"/>
          </p:nvPr>
        </p:nvSpPr>
        <p:spPr/>
        <p:txBody>
          <a:bodyPr/>
          <a:lstStyle/>
          <a:p>
            <a:fld id="{2ACBFF3C-8E98-4B66-8D4A-A2434F9F111B}" type="slidenum">
              <a:rPr lang="en-US" smtClean="0"/>
              <a:pPr/>
              <a:t>8</a:t>
            </a:fld>
            <a:endParaRPr lang="en-US" dirty="0"/>
          </a:p>
        </p:txBody>
      </p:sp>
    </p:spTree>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CC93F06-8F70-4308-A804-B01C5C0A75E2}" type="slidenum">
              <a:rPr lang="en-US" smtClean="0">
                <a:solidFill>
                  <a:prstClr val="black">
                    <a:tint val="75000"/>
                  </a:prstClr>
                </a:solidFill>
              </a:rPr>
              <a:pPr/>
              <a:t>9</a:t>
            </a:fld>
            <a:endParaRPr lang="en-US" dirty="0">
              <a:solidFill>
                <a:prstClr val="black">
                  <a:tint val="75000"/>
                </a:prstClr>
              </a:solidFill>
            </a:endParaRPr>
          </a:p>
        </p:txBody>
      </p:sp>
      <p:sp>
        <p:nvSpPr>
          <p:cNvPr id="5" name="Rectangle 4"/>
          <p:cNvSpPr/>
          <p:nvPr/>
        </p:nvSpPr>
        <p:spPr>
          <a:xfrm>
            <a:off x="1668780" y="2676468"/>
            <a:ext cx="8915400" cy="4401205"/>
          </a:xfrm>
          <a:prstGeom prst="rect">
            <a:avLst/>
          </a:prstGeom>
        </p:spPr>
        <p:txBody>
          <a:bodyPr wrap="square">
            <a:spAutoFit/>
          </a:bodyPr>
          <a:lstStyle/>
          <a:p>
            <a:endParaRPr lang="en-US" dirty="0"/>
          </a:p>
          <a:p>
            <a:pPr>
              <a:buFont typeface="Arial" panose="020B0604020202020204" pitchFamily="34" charset="0"/>
              <a:buChar char="•"/>
            </a:pPr>
            <a:r>
              <a:rPr lang="en-US" b="1" dirty="0">
                <a:solidFill>
                  <a:srgbClr val="7030A0"/>
                </a:solidFill>
              </a:rPr>
              <a:t>Fixed Asset Policy</a:t>
            </a:r>
            <a:r>
              <a:rPr lang="en-US" dirty="0">
                <a:solidFill>
                  <a:srgbClr val="7030A0"/>
                </a:solidFill>
              </a:rPr>
              <a:t> </a:t>
            </a:r>
          </a:p>
          <a:p>
            <a:pPr>
              <a:buFont typeface="Arial" panose="020B0604020202020204" pitchFamily="34" charset="0"/>
              <a:buChar char="•"/>
            </a:pPr>
            <a:r>
              <a:rPr lang="en-US" b="1" dirty="0">
                <a:solidFill>
                  <a:srgbClr val="7030A0"/>
                </a:solidFill>
              </a:rPr>
              <a:t>Fixed Asset Coordinator (FAC) Procedures and Responsibilities</a:t>
            </a:r>
          </a:p>
          <a:p>
            <a:pPr>
              <a:buFont typeface="Arial" panose="020B0604020202020204" pitchFamily="34" charset="0"/>
              <a:buChar char="•"/>
            </a:pPr>
            <a:r>
              <a:rPr lang="en-US" b="1" dirty="0">
                <a:solidFill>
                  <a:srgbClr val="7030A0"/>
                </a:solidFill>
              </a:rPr>
              <a:t>Fixed Asset Coordinator PowerPoint Presentation</a:t>
            </a:r>
          </a:p>
          <a:p>
            <a:pPr>
              <a:buFont typeface="Arial" panose="020B0604020202020204" pitchFamily="34" charset="0"/>
              <a:buChar char="•"/>
            </a:pPr>
            <a:r>
              <a:rPr lang="en-US" b="1" dirty="0">
                <a:solidFill>
                  <a:srgbClr val="7030A0"/>
                </a:solidFill>
              </a:rPr>
              <a:t>WCU LOCATION CODES</a:t>
            </a:r>
          </a:p>
          <a:p>
            <a:pPr>
              <a:buFont typeface="Arial" panose="020B0604020202020204" pitchFamily="34" charset="0"/>
              <a:buChar char="•"/>
            </a:pPr>
            <a:endParaRPr lang="en-US" dirty="0"/>
          </a:p>
          <a:p>
            <a:pPr>
              <a:buFont typeface="Arial" panose="020B0604020202020204" pitchFamily="34" charset="0"/>
              <a:buChar char="•"/>
            </a:pPr>
            <a:r>
              <a:rPr lang="en-US" b="1" dirty="0">
                <a:solidFill>
                  <a:srgbClr val="7030A0"/>
                </a:solidFill>
              </a:rPr>
              <a:t>FORMS AND REPORTS        LIST OF FIXED ASSET COORDINATORS</a:t>
            </a:r>
          </a:p>
          <a:p>
            <a:pPr>
              <a:buFont typeface="Arial" panose="020B0604020202020204" pitchFamily="34" charset="0"/>
              <a:buChar char="•"/>
            </a:pPr>
            <a:endParaRPr lang="en-US" dirty="0"/>
          </a:p>
          <a:p>
            <a:r>
              <a:rPr lang="en-US" b="1" dirty="0"/>
              <a:t>WCU Asset Inventory Control</a:t>
            </a:r>
          </a:p>
          <a:p>
            <a:endParaRPr lang="en-US" sz="1400" dirty="0"/>
          </a:p>
          <a:p>
            <a:r>
              <a:rPr lang="en-US" dirty="0">
                <a:solidFill>
                  <a:srgbClr val="7030A0"/>
                </a:solidFill>
              </a:rPr>
              <a:t>WCU Asset Inventory Control Form</a:t>
            </a:r>
            <a:br>
              <a:rPr lang="en-US" dirty="0"/>
            </a:br>
            <a:r>
              <a:rPr lang="en-US" dirty="0"/>
              <a:t>Whenever a qualifying asset is permanently moved, missing, or stolen, the department is required to complete this form (an asset qualifies if it is $5,000 or greater, or an IT tracked asset). If you have questions about whether an asset qualifies, please contact Lacy Ensley (227-2583) or Nick Jones (227-2511). </a:t>
            </a:r>
            <a:r>
              <a:rPr lang="en-US" b="0" i="0" dirty="0">
                <a:solidFill>
                  <a:srgbClr val="222222"/>
                </a:solidFill>
                <a:effectLst/>
                <a:latin typeface="freight-sans-pro-n4"/>
              </a:rPr>
              <a:t> </a:t>
            </a:r>
            <a:r>
              <a:rPr lang="en-US" b="1" i="0" u="none" strike="noStrike" dirty="0">
                <a:solidFill>
                  <a:srgbClr val="592C88"/>
                </a:solidFill>
                <a:effectLst/>
                <a:latin typeface="freight-sans-pro-n4"/>
                <a:hlinkClick r:id="rId3"/>
              </a:rPr>
              <a:t>Instructions</a:t>
            </a:r>
            <a:endParaRPr lang="en-US" dirty="0"/>
          </a:p>
          <a:p>
            <a:endParaRPr lang="en-US" sz="14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8780" y="304800"/>
            <a:ext cx="8749390" cy="2554865"/>
          </a:xfrm>
          <a:prstGeom prst="rect">
            <a:avLst/>
          </a:prstGeom>
        </p:spPr>
      </p:pic>
    </p:spTree>
    <p:extLst>
      <p:ext uri="{BB962C8B-B14F-4D97-AF65-F5344CB8AC3E}">
        <p14:creationId xmlns:p14="http://schemas.microsoft.com/office/powerpoint/2010/main" val="882417497"/>
      </p:ext>
    </p:extLst>
  </p:cSld>
  <p:clrMapOvr>
    <a:masterClrMapping/>
  </p:clrMapOvr>
  <p:transition>
    <p:wipe dir="d"/>
  </p:transition>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8368</TotalTime>
  <Words>3585</Words>
  <Application>Microsoft Office PowerPoint</Application>
  <PresentationFormat>Widescreen</PresentationFormat>
  <Paragraphs>470</Paragraphs>
  <Slides>76</Slides>
  <Notes>25</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76</vt:i4>
      </vt:variant>
    </vt:vector>
  </HeadingPairs>
  <TitlesOfParts>
    <vt:vector size="91" baseType="lpstr">
      <vt:lpstr>Arial</vt:lpstr>
      <vt:lpstr>Calibri</vt:lpstr>
      <vt:lpstr>Courier New</vt:lpstr>
      <vt:lpstr>Franklin Gothic Book</vt:lpstr>
      <vt:lpstr>freight-sans-pro-n4</vt:lpstr>
      <vt:lpstr>Lucida Sans Unicode</vt:lpstr>
      <vt:lpstr>Times New Roman</vt:lpstr>
      <vt:lpstr>Verdana</vt:lpstr>
      <vt:lpstr>Wingdings</vt:lpstr>
      <vt:lpstr>Wingdings 2</vt:lpstr>
      <vt:lpstr>Wingdings 3</vt:lpstr>
      <vt:lpstr>Custom Design</vt:lpstr>
      <vt:lpstr>Concourse</vt:lpstr>
      <vt:lpstr>1_Custom Design</vt:lpstr>
      <vt:lpstr>2_Custom Design</vt:lpstr>
      <vt:lpstr>Western Carolina University</vt:lpstr>
      <vt:lpstr>Governing Standards</vt:lpstr>
      <vt:lpstr>Controller’s Office Responsibilities</vt:lpstr>
      <vt:lpstr>Fixed Asset Policy Fixed Asset Coordinator (FAC) Procedures and Responsibilities Fixed Asset Coordinator Powerpoint Presentation</vt:lpstr>
      <vt:lpstr>PowerPoint Presentation</vt:lpstr>
      <vt:lpstr>Fixed Asset Policy</vt:lpstr>
      <vt:lpstr>Fixed Asset Coordinator (FAC)</vt:lpstr>
      <vt:lpstr>FAC’s  Responsibilities, Cont.</vt:lpstr>
      <vt:lpstr>PowerPoint Presentation</vt:lpstr>
      <vt:lpstr>PowerPoint Presentation</vt:lpstr>
      <vt:lpstr>PowerPoint Presentation</vt:lpstr>
      <vt:lpstr>PowerPoint Presentation</vt:lpstr>
      <vt:lpstr>Gifts, Donations, Fabrications</vt:lpstr>
      <vt:lpstr>Trade-Ins / Returns to Vendor</vt:lpstr>
      <vt:lpstr>Trade-Ins / Returns to Vendor – Continued</vt:lpstr>
      <vt:lpstr>PowerPoint Presentation</vt:lpstr>
      <vt:lpstr>Transfer of Fixed Assets ON-Campus Transfers</vt:lpstr>
      <vt:lpstr>PowerPoint Presentation</vt:lpstr>
      <vt:lpstr>Transfer of Fixed Assets - Continued OFF-Campus Transfers (UPDATED)</vt:lpstr>
      <vt:lpstr>PowerPoint Presentation</vt:lpstr>
      <vt:lpstr>FAC’s Responsibilities</vt:lpstr>
      <vt:lpstr>PowerPoint Presentation</vt:lpstr>
      <vt:lpstr>PowerPoint Presentation</vt:lpstr>
      <vt:lpstr>PowerPoint Presentation</vt:lpstr>
      <vt:lpstr>PowerPoint Presentation</vt:lpstr>
      <vt:lpstr>PowerPoint Presentation</vt:lpstr>
      <vt:lpstr>PowerPoint Presentation</vt:lpstr>
      <vt:lpstr>Annual Departmental Fixed Asset Inventory</vt:lpstr>
      <vt:lpstr>PowerPoint Presentation</vt:lpstr>
      <vt:lpstr>Capital Assets - Impairments</vt:lpstr>
      <vt:lpstr>PowerPoint Presentation</vt:lpstr>
      <vt:lpstr>PowerPoint Presentation</vt:lpstr>
      <vt:lpstr>Fixed Asset Policy </vt:lpstr>
      <vt:lpstr>It is recommended that departments have internal tracking procedures for equipment not being tracked in the University’s Fixed Asset System or by IT.  </vt:lpstr>
      <vt:lpstr>Western Carolina University</vt:lpstr>
      <vt:lpstr>IT Assets</vt:lpstr>
      <vt:lpstr>IT Assets </vt:lpstr>
      <vt:lpstr>All IT items $5,000 and greater will be tracked by the Controller’s Office and the Department via IT database </vt:lpstr>
      <vt:lpstr>It is highly recommended that departments track assets of significant value to their unit and highly mobile such as listed below. </vt:lpstr>
      <vt:lpstr>Portable Storage – Everyone’s Responsibility</vt:lpstr>
      <vt:lpstr>Basic IT Asset Lifecycle</vt:lpstr>
      <vt:lpstr>Plan Assets</vt:lpstr>
      <vt:lpstr>Policy 67 – Definite Lifespan</vt:lpstr>
      <vt:lpstr>Acquiring IT Assets</vt:lpstr>
      <vt:lpstr>Policy 67 – One-in, One-out</vt:lpstr>
      <vt:lpstr>Policy 67 – Exceptions</vt:lpstr>
      <vt:lpstr>Acquiring IT Assets</vt:lpstr>
      <vt:lpstr>Deploy Assets</vt:lpstr>
      <vt:lpstr>Manage Assets </vt:lpstr>
      <vt:lpstr>Asset Control 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Asset Control Form and Non-IT Assets</vt:lpstr>
      <vt:lpstr>The Asset Control Form and Non-IT Assets</vt:lpstr>
      <vt:lpstr>The IT Assets Dashboard </vt:lpstr>
      <vt:lpstr>The IT Assets Dashboard </vt:lpstr>
      <vt:lpstr>The IT Assets Dashboard </vt:lpstr>
      <vt:lpstr>The IT Assets Dashboard </vt:lpstr>
      <vt:lpstr>End of Life Process</vt:lpstr>
      <vt:lpstr>End of Life Process </vt:lpstr>
      <vt:lpstr>Endpoint Device Exception Form</vt:lpstr>
      <vt:lpstr>Retire Assets</vt:lpstr>
      <vt:lpstr>Surplus Request 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Useful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edlawson</dc:creator>
  <cp:lastModifiedBy>Anita Hall</cp:lastModifiedBy>
  <cp:revision>950</cp:revision>
  <cp:lastPrinted>2017-02-14T15:35:15Z</cp:lastPrinted>
  <dcterms:created xsi:type="dcterms:W3CDTF">2009-02-25T15:17:19Z</dcterms:created>
  <dcterms:modified xsi:type="dcterms:W3CDTF">2024-02-07T13:44:04Z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d321b5f-a4ea-42e4-9273-2f91b9a1a708_Enabled">
    <vt:lpwstr>true</vt:lpwstr>
  </property>
  <property fmtid="{D5CDD505-2E9C-101B-9397-08002B2CF9AE}" pid="3" name="MSIP_Label_8d321b5f-a4ea-42e4-9273-2f91b9a1a708_SetDate">
    <vt:lpwstr>2024-01-19T18:38:37Z</vt:lpwstr>
  </property>
  <property fmtid="{D5CDD505-2E9C-101B-9397-08002B2CF9AE}" pid="4" name="MSIP_Label_8d321b5f-a4ea-42e4-9273-2f91b9a1a708_Method">
    <vt:lpwstr>Standard</vt:lpwstr>
  </property>
  <property fmtid="{D5CDD505-2E9C-101B-9397-08002B2CF9AE}" pid="5" name="MSIP_Label_8d321b5f-a4ea-42e4-9273-2f91b9a1a708_Name">
    <vt:lpwstr>Low Confidentiality - Green</vt:lpwstr>
  </property>
  <property fmtid="{D5CDD505-2E9C-101B-9397-08002B2CF9AE}" pid="6" name="MSIP_Label_8d321b5f-a4ea-42e4-9273-2f91b9a1a708_SiteId">
    <vt:lpwstr>c5b35b5a-16d5-4414-8ee1-7bde70543f1b</vt:lpwstr>
  </property>
  <property fmtid="{D5CDD505-2E9C-101B-9397-08002B2CF9AE}" pid="7" name="MSIP_Label_8d321b5f-a4ea-42e4-9273-2f91b9a1a708_ActionId">
    <vt:lpwstr>4766076e-84e1-49cf-b88b-2139a2ddf396</vt:lpwstr>
  </property>
  <property fmtid="{D5CDD505-2E9C-101B-9397-08002B2CF9AE}" pid="8" name="MSIP_Label_8d321b5f-a4ea-42e4-9273-2f91b9a1a708_ContentBits">
    <vt:lpwstr>0</vt:lpwstr>
  </property>
</Properties>
</file>