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1082" y="1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u="sng" dirty="0"/>
              <a:t>Total Population</a:t>
            </a:r>
            <a:r>
              <a:rPr lang="en-US" sz="1200" u="sng" baseline="0" dirty="0"/>
              <a:t> in Mali</a:t>
            </a:r>
            <a:endParaRPr lang="en-US" sz="1200" u="sng" dirty="0"/>
          </a:p>
          <a:p>
            <a:pPr>
              <a:defRPr sz="1200"/>
            </a:pPr>
            <a:r>
              <a:rPr lang="en-US" sz="1200" dirty="0"/>
              <a:t>19 million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Population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Children</c:v>
                </c:pt>
                <c:pt idx="1">
                  <c:v>Adults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0.48</c:v>
                </c:pt>
                <c:pt idx="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01-463F-8E92-73C32DD17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Primary</c:v>
                </c:pt>
                <c:pt idx="1">
                  <c:v>Secondary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0.61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94-43CC-9758-02DBC94B44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Boys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Primary</c:v>
                </c:pt>
                <c:pt idx="1">
                  <c:v>Secondary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0.68</c:v>
                </c:pt>
                <c:pt idx="1">
                  <c:v>8.2000000000000003E-2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94-43CC-9758-02DBC94B440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Girls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Primary</c:v>
                </c:pt>
                <c:pt idx="1">
                  <c:v>Secondary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0.53</c:v>
                </c:pt>
                <c:pt idx="1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94-43CC-9758-02DBC94B4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6069928"/>
        <c:axId val="-2142429176"/>
        <c:axId val="0"/>
      </c:bar3DChart>
      <c:catAx>
        <c:axId val="2096069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42429176"/>
        <c:crosses val="autoZero"/>
        <c:auto val="1"/>
        <c:lblAlgn val="ctr"/>
        <c:lblOffset val="100"/>
        <c:noMultiLvlLbl val="0"/>
      </c:catAx>
      <c:valAx>
        <c:axId val="-2142429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96069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5D1BC-BF83-F64E-A6F9-7961FA4DFA84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029D7D-F72B-2546-A1AC-85BFF2D46818}">
      <dgm:prSet phldrT="[Text]" custT="1"/>
      <dgm:spPr/>
      <dgm:t>
        <a:bodyPr/>
        <a:lstStyle/>
        <a:p>
          <a:r>
            <a:rPr lang="en-US" sz="1000" dirty="0"/>
            <a:t>Overall</a:t>
          </a:r>
        </a:p>
      </dgm:t>
    </dgm:pt>
    <dgm:pt modelId="{75660F09-68A3-B047-B51A-BEF3C1724064}" type="parTrans" cxnId="{799005CE-A33B-1A4B-AE33-2B9D19793B17}">
      <dgm:prSet/>
      <dgm:spPr/>
      <dgm:t>
        <a:bodyPr/>
        <a:lstStyle/>
        <a:p>
          <a:endParaRPr lang="en-US"/>
        </a:p>
      </dgm:t>
    </dgm:pt>
    <dgm:pt modelId="{413F351D-8292-C14B-85B8-308A0A0B4712}" type="sibTrans" cxnId="{799005CE-A33B-1A4B-AE33-2B9D19793B17}">
      <dgm:prSet/>
      <dgm:spPr/>
      <dgm:t>
        <a:bodyPr/>
        <a:lstStyle/>
        <a:p>
          <a:endParaRPr lang="en-US"/>
        </a:p>
      </dgm:t>
    </dgm:pt>
    <dgm:pt modelId="{7DB7D0A4-678D-1D41-90AB-9CFEDB4A3198}">
      <dgm:prSet phldrT="[Text]"/>
      <dgm:spPr/>
      <dgm:t>
        <a:bodyPr/>
        <a:lstStyle/>
        <a:p>
          <a:r>
            <a:rPr lang="en-US" dirty="0"/>
            <a:t>1: 51</a:t>
          </a:r>
        </a:p>
      </dgm:t>
    </dgm:pt>
    <dgm:pt modelId="{6AEE1649-CA22-4243-B558-8623B1B665F7}" type="parTrans" cxnId="{76A38D18-4CC5-F64D-8F66-29B3A18164B1}">
      <dgm:prSet/>
      <dgm:spPr/>
      <dgm:t>
        <a:bodyPr/>
        <a:lstStyle/>
        <a:p>
          <a:endParaRPr lang="en-US"/>
        </a:p>
      </dgm:t>
    </dgm:pt>
    <dgm:pt modelId="{05E58775-B152-314F-B48C-CBC995C61EA9}" type="sibTrans" cxnId="{76A38D18-4CC5-F64D-8F66-29B3A18164B1}">
      <dgm:prSet/>
      <dgm:spPr/>
      <dgm:t>
        <a:bodyPr/>
        <a:lstStyle/>
        <a:p>
          <a:endParaRPr lang="en-US"/>
        </a:p>
      </dgm:t>
    </dgm:pt>
    <dgm:pt modelId="{6E80DC17-5559-7D47-8CF8-692D20F9A723}">
      <dgm:prSet phldrT="[Text]" custT="1"/>
      <dgm:spPr/>
      <dgm:t>
        <a:bodyPr/>
        <a:lstStyle/>
        <a:p>
          <a:r>
            <a:rPr lang="en-US" sz="1000" dirty="0"/>
            <a:t>Public Schools</a:t>
          </a:r>
        </a:p>
      </dgm:t>
    </dgm:pt>
    <dgm:pt modelId="{6066C9C1-7E8B-5345-B1D0-D9F4410CEB46}" type="parTrans" cxnId="{290F1E0C-06ED-CD4E-A28F-BE1B85F104AE}">
      <dgm:prSet/>
      <dgm:spPr/>
      <dgm:t>
        <a:bodyPr/>
        <a:lstStyle/>
        <a:p>
          <a:endParaRPr lang="en-US"/>
        </a:p>
      </dgm:t>
    </dgm:pt>
    <dgm:pt modelId="{46D47359-CAC2-D643-9CAA-DD452EF16241}" type="sibTrans" cxnId="{290F1E0C-06ED-CD4E-A28F-BE1B85F104AE}">
      <dgm:prSet/>
      <dgm:spPr/>
      <dgm:t>
        <a:bodyPr/>
        <a:lstStyle/>
        <a:p>
          <a:endParaRPr lang="en-US"/>
        </a:p>
      </dgm:t>
    </dgm:pt>
    <dgm:pt modelId="{B2284262-7398-4B46-92BE-76930F792BF9}">
      <dgm:prSet phldrT="[Text]"/>
      <dgm:spPr/>
      <dgm:t>
        <a:bodyPr/>
        <a:lstStyle/>
        <a:p>
          <a:r>
            <a:rPr lang="en-US" dirty="0"/>
            <a:t>1:64</a:t>
          </a:r>
        </a:p>
      </dgm:t>
    </dgm:pt>
    <dgm:pt modelId="{877ABEE5-0626-A94F-B8F1-34D25C0B8F16}" type="parTrans" cxnId="{72CB0D49-F401-FA4F-82FF-C36D72727293}">
      <dgm:prSet/>
      <dgm:spPr/>
      <dgm:t>
        <a:bodyPr/>
        <a:lstStyle/>
        <a:p>
          <a:endParaRPr lang="en-US"/>
        </a:p>
      </dgm:t>
    </dgm:pt>
    <dgm:pt modelId="{B4FDC5E2-821E-0648-BE44-E01888DAC6C0}" type="sibTrans" cxnId="{72CB0D49-F401-FA4F-82FF-C36D72727293}">
      <dgm:prSet/>
      <dgm:spPr/>
      <dgm:t>
        <a:bodyPr/>
        <a:lstStyle/>
        <a:p>
          <a:endParaRPr lang="en-US"/>
        </a:p>
      </dgm:t>
    </dgm:pt>
    <dgm:pt modelId="{3C64B264-5A17-0C47-9336-76E00862C79B}">
      <dgm:prSet phldrT="[Text]" custT="1"/>
      <dgm:spPr/>
      <dgm:t>
        <a:bodyPr/>
        <a:lstStyle/>
        <a:p>
          <a:r>
            <a:rPr lang="en-US" sz="600" dirty="0"/>
            <a:t>(</a:t>
          </a:r>
          <a:r>
            <a:rPr lang="en-US" sz="1000" dirty="0"/>
            <a:t>Trained Teachers Only)</a:t>
          </a:r>
        </a:p>
        <a:p>
          <a:r>
            <a:rPr lang="en-US" sz="1000" dirty="0"/>
            <a:t>Overall</a:t>
          </a:r>
        </a:p>
      </dgm:t>
    </dgm:pt>
    <dgm:pt modelId="{430030FC-1F48-2C4F-9D72-4AC99C82F9B3}" type="parTrans" cxnId="{BE27F15D-128C-2347-B19F-A04303B7AFDF}">
      <dgm:prSet/>
      <dgm:spPr/>
      <dgm:t>
        <a:bodyPr/>
        <a:lstStyle/>
        <a:p>
          <a:endParaRPr lang="en-US"/>
        </a:p>
      </dgm:t>
    </dgm:pt>
    <dgm:pt modelId="{04176C0F-F137-BE44-9D7F-BE00702ED569}" type="sibTrans" cxnId="{BE27F15D-128C-2347-B19F-A04303B7AFDF}">
      <dgm:prSet/>
      <dgm:spPr/>
      <dgm:t>
        <a:bodyPr/>
        <a:lstStyle/>
        <a:p>
          <a:endParaRPr lang="en-US"/>
        </a:p>
      </dgm:t>
    </dgm:pt>
    <dgm:pt modelId="{B8C3976E-66BF-2543-93E3-44D6913E40B1}">
      <dgm:prSet phldrT="[Text]"/>
      <dgm:spPr/>
      <dgm:t>
        <a:bodyPr/>
        <a:lstStyle/>
        <a:p>
          <a:r>
            <a:rPr lang="en-US" dirty="0"/>
            <a:t>1:105</a:t>
          </a:r>
        </a:p>
      </dgm:t>
    </dgm:pt>
    <dgm:pt modelId="{672A03B7-C551-5247-920C-421FEC21E8AC}" type="parTrans" cxnId="{13B69F2D-2266-4448-BC77-F70D2D680A69}">
      <dgm:prSet/>
      <dgm:spPr/>
      <dgm:t>
        <a:bodyPr/>
        <a:lstStyle/>
        <a:p>
          <a:endParaRPr lang="en-US"/>
        </a:p>
      </dgm:t>
    </dgm:pt>
    <dgm:pt modelId="{370FF10E-3452-1242-B452-90EE2B77A2FA}" type="sibTrans" cxnId="{13B69F2D-2266-4448-BC77-F70D2D680A69}">
      <dgm:prSet/>
      <dgm:spPr/>
      <dgm:t>
        <a:bodyPr/>
        <a:lstStyle/>
        <a:p>
          <a:endParaRPr lang="en-US"/>
        </a:p>
      </dgm:t>
    </dgm:pt>
    <dgm:pt modelId="{8BB601F1-5FF0-4F48-900D-2D0AE365C40D}">
      <dgm:prSet custT="1"/>
      <dgm:spPr/>
      <dgm:t>
        <a:bodyPr/>
        <a:lstStyle/>
        <a:p>
          <a:r>
            <a:rPr lang="en-US" sz="1000" dirty="0"/>
            <a:t>(Trained Teachers Only)</a:t>
          </a:r>
        </a:p>
        <a:p>
          <a:r>
            <a:rPr lang="en-US" sz="1000" dirty="0"/>
            <a:t>Public </a:t>
          </a:r>
        </a:p>
      </dgm:t>
    </dgm:pt>
    <dgm:pt modelId="{675716E1-2AB6-584C-90F9-1B33D96AC2B2}" type="parTrans" cxnId="{D72278B7-8EEC-6747-A6CA-0706D548887D}">
      <dgm:prSet/>
      <dgm:spPr/>
      <dgm:t>
        <a:bodyPr/>
        <a:lstStyle/>
        <a:p>
          <a:endParaRPr lang="en-US"/>
        </a:p>
      </dgm:t>
    </dgm:pt>
    <dgm:pt modelId="{84D054E5-33A1-F642-8C47-A92C40B484F8}" type="sibTrans" cxnId="{D72278B7-8EEC-6747-A6CA-0706D548887D}">
      <dgm:prSet/>
      <dgm:spPr/>
      <dgm:t>
        <a:bodyPr/>
        <a:lstStyle/>
        <a:p>
          <a:endParaRPr lang="en-US"/>
        </a:p>
      </dgm:t>
    </dgm:pt>
    <dgm:pt modelId="{923BE8C0-6901-444E-A596-EF07779317F7}">
      <dgm:prSet/>
      <dgm:spPr/>
      <dgm:t>
        <a:bodyPr/>
        <a:lstStyle/>
        <a:p>
          <a:r>
            <a:rPr lang="en-US"/>
            <a:t>1:81</a:t>
          </a:r>
          <a:endParaRPr lang="en-US" dirty="0"/>
        </a:p>
      </dgm:t>
    </dgm:pt>
    <dgm:pt modelId="{075D7D8F-A248-B642-8CEB-8F36F9EB3520}" type="parTrans" cxnId="{52E7A5C1-D8E2-8B42-BC8E-2ACE023A59FE}">
      <dgm:prSet/>
      <dgm:spPr/>
      <dgm:t>
        <a:bodyPr/>
        <a:lstStyle/>
        <a:p>
          <a:endParaRPr lang="en-US"/>
        </a:p>
      </dgm:t>
    </dgm:pt>
    <dgm:pt modelId="{625ED8AA-54A0-5D41-996A-8DFC3F683D60}" type="sibTrans" cxnId="{52E7A5C1-D8E2-8B42-BC8E-2ACE023A59FE}">
      <dgm:prSet/>
      <dgm:spPr/>
      <dgm:t>
        <a:bodyPr/>
        <a:lstStyle/>
        <a:p>
          <a:endParaRPr lang="en-US"/>
        </a:p>
      </dgm:t>
    </dgm:pt>
    <dgm:pt modelId="{F7E68282-08B8-D747-9A81-113702DE5A60}">
      <dgm:prSet phldrT="[Text]"/>
      <dgm:spPr/>
      <dgm:t>
        <a:bodyPr/>
        <a:lstStyle/>
        <a:p>
          <a:r>
            <a:rPr lang="en-US" dirty="0"/>
            <a:t>1:100 in some cases</a:t>
          </a:r>
        </a:p>
      </dgm:t>
    </dgm:pt>
    <dgm:pt modelId="{2C34B95A-611E-774C-9244-6B4C9FB11F9B}" type="parTrans" cxnId="{9D2108BB-41C6-134F-96DD-EFA9730411D3}">
      <dgm:prSet/>
      <dgm:spPr/>
      <dgm:t>
        <a:bodyPr/>
        <a:lstStyle/>
        <a:p>
          <a:endParaRPr lang="en-US"/>
        </a:p>
      </dgm:t>
    </dgm:pt>
    <dgm:pt modelId="{1E7E3BA9-EB9E-8547-94C1-7D428EFDC00F}" type="sibTrans" cxnId="{9D2108BB-41C6-134F-96DD-EFA9730411D3}">
      <dgm:prSet/>
      <dgm:spPr/>
      <dgm:t>
        <a:bodyPr/>
        <a:lstStyle/>
        <a:p>
          <a:endParaRPr lang="en-US"/>
        </a:p>
      </dgm:t>
    </dgm:pt>
    <dgm:pt modelId="{2126C495-3BF2-A441-84DC-4AD6FCB41E89}" type="pres">
      <dgm:prSet presAssocID="{9165D1BC-BF83-F64E-A6F9-7961FA4DFA84}" presName="Name0" presStyleCnt="0">
        <dgm:presLayoutVars>
          <dgm:dir/>
          <dgm:animLvl val="lvl"/>
          <dgm:resizeHandles val="exact"/>
        </dgm:presLayoutVars>
      </dgm:prSet>
      <dgm:spPr/>
    </dgm:pt>
    <dgm:pt modelId="{CCEFC8C0-8943-F747-822A-5360CC0AA9CE}" type="pres">
      <dgm:prSet presAssocID="{07029D7D-F72B-2546-A1AC-85BFF2D46818}" presName="linNode" presStyleCnt="0"/>
      <dgm:spPr/>
    </dgm:pt>
    <dgm:pt modelId="{AA86089E-B2C7-8547-9295-6A9DD27EA590}" type="pres">
      <dgm:prSet presAssocID="{07029D7D-F72B-2546-A1AC-85BFF2D46818}" presName="parentText" presStyleLbl="node1" presStyleIdx="0" presStyleCnt="4" custScaleX="71495" custScaleY="45206">
        <dgm:presLayoutVars>
          <dgm:chMax val="1"/>
          <dgm:bulletEnabled val="1"/>
        </dgm:presLayoutVars>
      </dgm:prSet>
      <dgm:spPr/>
    </dgm:pt>
    <dgm:pt modelId="{D9237DD1-F047-C444-8C85-7132D689432C}" type="pres">
      <dgm:prSet presAssocID="{07029D7D-F72B-2546-A1AC-85BFF2D46818}" presName="descendantText" presStyleLbl="alignAccFollowNode1" presStyleIdx="0" presStyleCnt="4" custScaleX="36081" custScaleY="56385">
        <dgm:presLayoutVars>
          <dgm:bulletEnabled val="1"/>
        </dgm:presLayoutVars>
      </dgm:prSet>
      <dgm:spPr/>
    </dgm:pt>
    <dgm:pt modelId="{0FD1E090-3E59-D44C-AFCE-416AC180CFB4}" type="pres">
      <dgm:prSet presAssocID="{413F351D-8292-C14B-85B8-308A0A0B4712}" presName="sp" presStyleCnt="0"/>
      <dgm:spPr/>
    </dgm:pt>
    <dgm:pt modelId="{B0B62382-2F67-2244-A3D9-470CDAC4904F}" type="pres">
      <dgm:prSet presAssocID="{6E80DC17-5559-7D47-8CF8-692D20F9A723}" presName="linNode" presStyleCnt="0"/>
      <dgm:spPr/>
    </dgm:pt>
    <dgm:pt modelId="{74B0A1B3-88AB-B145-A353-0DD364F417BD}" type="pres">
      <dgm:prSet presAssocID="{6E80DC17-5559-7D47-8CF8-692D20F9A723}" presName="parentText" presStyleLbl="node1" presStyleIdx="1" presStyleCnt="4" custScaleX="73697" custScaleY="60824">
        <dgm:presLayoutVars>
          <dgm:chMax val="1"/>
          <dgm:bulletEnabled val="1"/>
        </dgm:presLayoutVars>
      </dgm:prSet>
      <dgm:spPr/>
    </dgm:pt>
    <dgm:pt modelId="{59EE97C4-27FD-3646-ABC2-E64C909ACE14}" type="pres">
      <dgm:prSet presAssocID="{6E80DC17-5559-7D47-8CF8-692D20F9A723}" presName="descendantText" presStyleLbl="alignAccFollowNode1" presStyleIdx="1" presStyleCnt="4" custScaleX="82229" custScaleY="61059">
        <dgm:presLayoutVars>
          <dgm:bulletEnabled val="1"/>
        </dgm:presLayoutVars>
      </dgm:prSet>
      <dgm:spPr/>
    </dgm:pt>
    <dgm:pt modelId="{A30888C1-E11D-0B44-9A33-1FAA44656CF5}" type="pres">
      <dgm:prSet presAssocID="{46D47359-CAC2-D643-9CAA-DD452EF16241}" presName="sp" presStyleCnt="0"/>
      <dgm:spPr/>
    </dgm:pt>
    <dgm:pt modelId="{3CCABC6A-A41B-C747-B2DA-B312AFF47FD6}" type="pres">
      <dgm:prSet presAssocID="{3C64B264-5A17-0C47-9336-76E00862C79B}" presName="linNode" presStyleCnt="0"/>
      <dgm:spPr/>
    </dgm:pt>
    <dgm:pt modelId="{CE7B3CAA-231E-3442-BC8F-98BBCC16E2D0}" type="pres">
      <dgm:prSet presAssocID="{3C64B264-5A17-0C47-9336-76E00862C79B}" presName="parentText" presStyleLbl="node1" presStyleIdx="2" presStyleCnt="4" custScaleX="71495" custScaleY="84336">
        <dgm:presLayoutVars>
          <dgm:chMax val="1"/>
          <dgm:bulletEnabled val="1"/>
        </dgm:presLayoutVars>
      </dgm:prSet>
      <dgm:spPr/>
    </dgm:pt>
    <dgm:pt modelId="{46C4FAEC-29DC-0E41-AEE3-B75508CCCBF7}" type="pres">
      <dgm:prSet presAssocID="{3C64B264-5A17-0C47-9336-76E00862C79B}" presName="descendantText" presStyleLbl="alignAccFollowNode1" presStyleIdx="2" presStyleCnt="4" custScaleX="34239" custScaleY="65796">
        <dgm:presLayoutVars>
          <dgm:bulletEnabled val="1"/>
        </dgm:presLayoutVars>
      </dgm:prSet>
      <dgm:spPr/>
    </dgm:pt>
    <dgm:pt modelId="{971AD4B0-045F-FD4A-9992-6B84723A4C85}" type="pres">
      <dgm:prSet presAssocID="{04176C0F-F137-BE44-9D7F-BE00702ED569}" presName="sp" presStyleCnt="0"/>
      <dgm:spPr/>
    </dgm:pt>
    <dgm:pt modelId="{3EF86E50-C308-EA42-9F46-3F9572E46DA6}" type="pres">
      <dgm:prSet presAssocID="{8BB601F1-5FF0-4F48-900D-2D0AE365C40D}" presName="linNode" presStyleCnt="0"/>
      <dgm:spPr/>
    </dgm:pt>
    <dgm:pt modelId="{996040C6-FB42-524F-96C7-6C58A6CBCA47}" type="pres">
      <dgm:prSet presAssocID="{8BB601F1-5FF0-4F48-900D-2D0AE365C40D}" presName="parentText" presStyleLbl="node1" presStyleIdx="3" presStyleCnt="4" custScaleX="84371" custScaleY="79465">
        <dgm:presLayoutVars>
          <dgm:chMax val="1"/>
          <dgm:bulletEnabled val="1"/>
        </dgm:presLayoutVars>
      </dgm:prSet>
      <dgm:spPr/>
    </dgm:pt>
    <dgm:pt modelId="{7AB2B600-E846-2A4D-92C7-51B83E7D5F85}" type="pres">
      <dgm:prSet presAssocID="{8BB601F1-5FF0-4F48-900D-2D0AE365C40D}" presName="descendantText" presStyleLbl="alignAccFollowNode1" presStyleIdx="3" presStyleCnt="4" custScaleX="38308" custScaleY="74913">
        <dgm:presLayoutVars>
          <dgm:bulletEnabled val="1"/>
        </dgm:presLayoutVars>
      </dgm:prSet>
      <dgm:spPr/>
    </dgm:pt>
  </dgm:ptLst>
  <dgm:cxnLst>
    <dgm:cxn modelId="{5F772300-8FB9-3344-B628-E175769E30E2}" type="presOf" srcId="{B2284262-7398-4B46-92BE-76930F792BF9}" destId="{59EE97C4-27FD-3646-ABC2-E64C909ACE14}" srcOrd="0" destOrd="0" presId="urn:microsoft.com/office/officeart/2005/8/layout/vList5"/>
    <dgm:cxn modelId="{290F1E0C-06ED-CD4E-A28F-BE1B85F104AE}" srcId="{9165D1BC-BF83-F64E-A6F9-7961FA4DFA84}" destId="{6E80DC17-5559-7D47-8CF8-692D20F9A723}" srcOrd="1" destOrd="0" parTransId="{6066C9C1-7E8B-5345-B1D0-D9F4410CEB46}" sibTransId="{46D47359-CAC2-D643-9CAA-DD452EF16241}"/>
    <dgm:cxn modelId="{E965EB14-B151-9A4C-9615-1F7644D1920E}" type="presOf" srcId="{923BE8C0-6901-444E-A596-EF07779317F7}" destId="{7AB2B600-E846-2A4D-92C7-51B83E7D5F85}" srcOrd="0" destOrd="0" presId="urn:microsoft.com/office/officeart/2005/8/layout/vList5"/>
    <dgm:cxn modelId="{76A38D18-4CC5-F64D-8F66-29B3A18164B1}" srcId="{07029D7D-F72B-2546-A1AC-85BFF2D46818}" destId="{7DB7D0A4-678D-1D41-90AB-9CFEDB4A3198}" srcOrd="0" destOrd="0" parTransId="{6AEE1649-CA22-4243-B558-8623B1B665F7}" sibTransId="{05E58775-B152-314F-B48C-CBC995C61EA9}"/>
    <dgm:cxn modelId="{767A041A-40F1-E34A-8586-7FDE9AE94D0B}" type="presOf" srcId="{8BB601F1-5FF0-4F48-900D-2D0AE365C40D}" destId="{996040C6-FB42-524F-96C7-6C58A6CBCA47}" srcOrd="0" destOrd="0" presId="urn:microsoft.com/office/officeart/2005/8/layout/vList5"/>
    <dgm:cxn modelId="{EFBBCB1F-9EDE-AC46-8E1A-F281A6CDE503}" type="presOf" srcId="{07029D7D-F72B-2546-A1AC-85BFF2D46818}" destId="{AA86089E-B2C7-8547-9295-6A9DD27EA590}" srcOrd="0" destOrd="0" presId="urn:microsoft.com/office/officeart/2005/8/layout/vList5"/>
    <dgm:cxn modelId="{39E2692B-6B1C-824B-B48B-04975E40DFB1}" type="presOf" srcId="{7DB7D0A4-678D-1D41-90AB-9CFEDB4A3198}" destId="{D9237DD1-F047-C444-8C85-7132D689432C}" srcOrd="0" destOrd="0" presId="urn:microsoft.com/office/officeart/2005/8/layout/vList5"/>
    <dgm:cxn modelId="{13B69F2D-2266-4448-BC77-F70D2D680A69}" srcId="{3C64B264-5A17-0C47-9336-76E00862C79B}" destId="{B8C3976E-66BF-2543-93E3-44D6913E40B1}" srcOrd="0" destOrd="0" parTransId="{672A03B7-C551-5247-920C-421FEC21E8AC}" sibTransId="{370FF10E-3452-1242-B452-90EE2B77A2FA}"/>
    <dgm:cxn modelId="{BE27F15D-128C-2347-B19F-A04303B7AFDF}" srcId="{9165D1BC-BF83-F64E-A6F9-7961FA4DFA84}" destId="{3C64B264-5A17-0C47-9336-76E00862C79B}" srcOrd="2" destOrd="0" parTransId="{430030FC-1F48-2C4F-9D72-4AC99C82F9B3}" sibTransId="{04176C0F-F137-BE44-9D7F-BE00702ED569}"/>
    <dgm:cxn modelId="{72CB0D49-F401-FA4F-82FF-C36D72727293}" srcId="{6E80DC17-5559-7D47-8CF8-692D20F9A723}" destId="{B2284262-7398-4B46-92BE-76930F792BF9}" srcOrd="0" destOrd="0" parTransId="{877ABEE5-0626-A94F-B8F1-34D25C0B8F16}" sibTransId="{B4FDC5E2-821E-0648-BE44-E01888DAC6C0}"/>
    <dgm:cxn modelId="{7AE6F773-9F62-A94F-BC43-15F6A6A2D499}" type="presOf" srcId="{6E80DC17-5559-7D47-8CF8-692D20F9A723}" destId="{74B0A1B3-88AB-B145-A353-0DD364F417BD}" srcOrd="0" destOrd="0" presId="urn:microsoft.com/office/officeart/2005/8/layout/vList5"/>
    <dgm:cxn modelId="{77D757A3-F1DD-AA4F-AE4B-C479BB499F57}" type="presOf" srcId="{3C64B264-5A17-0C47-9336-76E00862C79B}" destId="{CE7B3CAA-231E-3442-BC8F-98BBCC16E2D0}" srcOrd="0" destOrd="0" presId="urn:microsoft.com/office/officeart/2005/8/layout/vList5"/>
    <dgm:cxn modelId="{D72278B7-8EEC-6747-A6CA-0706D548887D}" srcId="{9165D1BC-BF83-F64E-A6F9-7961FA4DFA84}" destId="{8BB601F1-5FF0-4F48-900D-2D0AE365C40D}" srcOrd="3" destOrd="0" parTransId="{675716E1-2AB6-584C-90F9-1B33D96AC2B2}" sibTransId="{84D054E5-33A1-F642-8C47-A92C40B484F8}"/>
    <dgm:cxn modelId="{9D2108BB-41C6-134F-96DD-EFA9730411D3}" srcId="{6E80DC17-5559-7D47-8CF8-692D20F9A723}" destId="{F7E68282-08B8-D747-9A81-113702DE5A60}" srcOrd="1" destOrd="0" parTransId="{2C34B95A-611E-774C-9244-6B4C9FB11F9B}" sibTransId="{1E7E3BA9-EB9E-8547-94C1-7D428EFDC00F}"/>
    <dgm:cxn modelId="{80B509C1-4633-3A45-BEE6-0A9742302F28}" type="presOf" srcId="{9165D1BC-BF83-F64E-A6F9-7961FA4DFA84}" destId="{2126C495-3BF2-A441-84DC-4AD6FCB41E89}" srcOrd="0" destOrd="0" presId="urn:microsoft.com/office/officeart/2005/8/layout/vList5"/>
    <dgm:cxn modelId="{52E7A5C1-D8E2-8B42-BC8E-2ACE023A59FE}" srcId="{8BB601F1-5FF0-4F48-900D-2D0AE365C40D}" destId="{923BE8C0-6901-444E-A596-EF07779317F7}" srcOrd="0" destOrd="0" parTransId="{075D7D8F-A248-B642-8CEB-8F36F9EB3520}" sibTransId="{625ED8AA-54A0-5D41-996A-8DFC3F683D60}"/>
    <dgm:cxn modelId="{799005CE-A33B-1A4B-AE33-2B9D19793B17}" srcId="{9165D1BC-BF83-F64E-A6F9-7961FA4DFA84}" destId="{07029D7D-F72B-2546-A1AC-85BFF2D46818}" srcOrd="0" destOrd="0" parTransId="{75660F09-68A3-B047-B51A-BEF3C1724064}" sibTransId="{413F351D-8292-C14B-85B8-308A0A0B4712}"/>
    <dgm:cxn modelId="{DFCE7FF2-F6D3-FE4E-9FCA-4A4EDDC10F97}" type="presOf" srcId="{F7E68282-08B8-D747-9A81-113702DE5A60}" destId="{59EE97C4-27FD-3646-ABC2-E64C909ACE14}" srcOrd="0" destOrd="1" presId="urn:microsoft.com/office/officeart/2005/8/layout/vList5"/>
    <dgm:cxn modelId="{26B841F5-32A0-F045-BA95-796672F26436}" type="presOf" srcId="{B8C3976E-66BF-2543-93E3-44D6913E40B1}" destId="{46C4FAEC-29DC-0E41-AEE3-B75508CCCBF7}" srcOrd="0" destOrd="0" presId="urn:microsoft.com/office/officeart/2005/8/layout/vList5"/>
    <dgm:cxn modelId="{BE7F78A5-4AE4-8D47-915D-23CA6850AAD0}" type="presParOf" srcId="{2126C495-3BF2-A441-84DC-4AD6FCB41E89}" destId="{CCEFC8C0-8943-F747-822A-5360CC0AA9CE}" srcOrd="0" destOrd="0" presId="urn:microsoft.com/office/officeart/2005/8/layout/vList5"/>
    <dgm:cxn modelId="{7CC5349B-4442-9649-828C-5FDD05586FA3}" type="presParOf" srcId="{CCEFC8C0-8943-F747-822A-5360CC0AA9CE}" destId="{AA86089E-B2C7-8547-9295-6A9DD27EA590}" srcOrd="0" destOrd="0" presId="urn:microsoft.com/office/officeart/2005/8/layout/vList5"/>
    <dgm:cxn modelId="{BF5BC97A-D88F-3F44-8B0A-21C5855164A7}" type="presParOf" srcId="{CCEFC8C0-8943-F747-822A-5360CC0AA9CE}" destId="{D9237DD1-F047-C444-8C85-7132D689432C}" srcOrd="1" destOrd="0" presId="urn:microsoft.com/office/officeart/2005/8/layout/vList5"/>
    <dgm:cxn modelId="{FCABB29C-9362-ED4C-A27C-6BCDDA4B12F0}" type="presParOf" srcId="{2126C495-3BF2-A441-84DC-4AD6FCB41E89}" destId="{0FD1E090-3E59-D44C-AFCE-416AC180CFB4}" srcOrd="1" destOrd="0" presId="urn:microsoft.com/office/officeart/2005/8/layout/vList5"/>
    <dgm:cxn modelId="{324E6645-41B8-8D44-A1E0-ED6C1C94658D}" type="presParOf" srcId="{2126C495-3BF2-A441-84DC-4AD6FCB41E89}" destId="{B0B62382-2F67-2244-A3D9-470CDAC4904F}" srcOrd="2" destOrd="0" presId="urn:microsoft.com/office/officeart/2005/8/layout/vList5"/>
    <dgm:cxn modelId="{404CCBAC-9CB2-044C-8822-B5ACD9C81339}" type="presParOf" srcId="{B0B62382-2F67-2244-A3D9-470CDAC4904F}" destId="{74B0A1B3-88AB-B145-A353-0DD364F417BD}" srcOrd="0" destOrd="0" presId="urn:microsoft.com/office/officeart/2005/8/layout/vList5"/>
    <dgm:cxn modelId="{A15D6990-7F1F-7542-BECA-97E58FDA77F8}" type="presParOf" srcId="{B0B62382-2F67-2244-A3D9-470CDAC4904F}" destId="{59EE97C4-27FD-3646-ABC2-E64C909ACE14}" srcOrd="1" destOrd="0" presId="urn:microsoft.com/office/officeart/2005/8/layout/vList5"/>
    <dgm:cxn modelId="{84D7434A-D94C-B141-865E-2FBEF8D1F3A8}" type="presParOf" srcId="{2126C495-3BF2-A441-84DC-4AD6FCB41E89}" destId="{A30888C1-E11D-0B44-9A33-1FAA44656CF5}" srcOrd="3" destOrd="0" presId="urn:microsoft.com/office/officeart/2005/8/layout/vList5"/>
    <dgm:cxn modelId="{0636D946-6DAC-8641-BA24-980FCB8C1394}" type="presParOf" srcId="{2126C495-3BF2-A441-84DC-4AD6FCB41E89}" destId="{3CCABC6A-A41B-C747-B2DA-B312AFF47FD6}" srcOrd="4" destOrd="0" presId="urn:microsoft.com/office/officeart/2005/8/layout/vList5"/>
    <dgm:cxn modelId="{887CDFC3-3C4F-1942-A041-6E1BC5D7742F}" type="presParOf" srcId="{3CCABC6A-A41B-C747-B2DA-B312AFF47FD6}" destId="{CE7B3CAA-231E-3442-BC8F-98BBCC16E2D0}" srcOrd="0" destOrd="0" presId="urn:microsoft.com/office/officeart/2005/8/layout/vList5"/>
    <dgm:cxn modelId="{885B98E1-1F17-4445-91FA-BEF7BA7DE7A5}" type="presParOf" srcId="{3CCABC6A-A41B-C747-B2DA-B312AFF47FD6}" destId="{46C4FAEC-29DC-0E41-AEE3-B75508CCCBF7}" srcOrd="1" destOrd="0" presId="urn:microsoft.com/office/officeart/2005/8/layout/vList5"/>
    <dgm:cxn modelId="{9050B654-0FD1-604D-A7FF-738534D8D0F3}" type="presParOf" srcId="{2126C495-3BF2-A441-84DC-4AD6FCB41E89}" destId="{971AD4B0-045F-FD4A-9992-6B84723A4C85}" srcOrd="5" destOrd="0" presId="urn:microsoft.com/office/officeart/2005/8/layout/vList5"/>
    <dgm:cxn modelId="{87E60C06-6690-4B43-9BEF-B8F8C3BB58F9}" type="presParOf" srcId="{2126C495-3BF2-A441-84DC-4AD6FCB41E89}" destId="{3EF86E50-C308-EA42-9F46-3F9572E46DA6}" srcOrd="6" destOrd="0" presId="urn:microsoft.com/office/officeart/2005/8/layout/vList5"/>
    <dgm:cxn modelId="{3A74E18C-131A-0D41-8663-A4FA5009A772}" type="presParOf" srcId="{3EF86E50-C308-EA42-9F46-3F9572E46DA6}" destId="{996040C6-FB42-524F-96C7-6C58A6CBCA47}" srcOrd="0" destOrd="0" presId="urn:microsoft.com/office/officeart/2005/8/layout/vList5"/>
    <dgm:cxn modelId="{B9F58DE0-8FB2-7243-A783-8D8071A8BA5D}" type="presParOf" srcId="{3EF86E50-C308-EA42-9F46-3F9572E46DA6}" destId="{7AB2B600-E846-2A4D-92C7-51B83E7D5F8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37DD1-F047-C444-8C85-7132D689432C}">
      <dsp:nvSpPr>
        <dsp:cNvPr id="0" name=""/>
        <dsp:cNvSpPr/>
      </dsp:nvSpPr>
      <dsp:spPr>
        <a:xfrm rot="5400000">
          <a:off x="1087427" y="-116144"/>
          <a:ext cx="386773" cy="6199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1: 51</a:t>
          </a:r>
        </a:p>
      </dsp:txBody>
      <dsp:txXfrm rot="-5400000">
        <a:off x="970825" y="19339"/>
        <a:ext cx="601098" cy="349011"/>
      </dsp:txXfrm>
    </dsp:sp>
    <dsp:sp modelId="{AA86089E-B2C7-8547-9295-6A9DD27EA590}">
      <dsp:nvSpPr>
        <dsp:cNvPr id="0" name=""/>
        <dsp:cNvSpPr/>
      </dsp:nvSpPr>
      <dsp:spPr>
        <a:xfrm>
          <a:off x="279794" y="38"/>
          <a:ext cx="691030" cy="3876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Overall</a:t>
          </a:r>
        </a:p>
      </dsp:txBody>
      <dsp:txXfrm>
        <a:off x="298716" y="18960"/>
        <a:ext cx="653186" cy="349769"/>
      </dsp:txXfrm>
    </dsp:sp>
    <dsp:sp modelId="{59EE97C4-27FD-3646-ABC2-E64C909ACE14}">
      <dsp:nvSpPr>
        <dsp:cNvPr id="0" name=""/>
        <dsp:cNvSpPr/>
      </dsp:nvSpPr>
      <dsp:spPr>
        <a:xfrm rot="5400000">
          <a:off x="1489160" y="-15181"/>
          <a:ext cx="418834" cy="14129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1:64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1:100 in some cases</a:t>
          </a:r>
        </a:p>
      </dsp:txBody>
      <dsp:txXfrm rot="-5400000">
        <a:off x="992107" y="502318"/>
        <a:ext cx="1392494" cy="377942"/>
      </dsp:txXfrm>
    </dsp:sp>
    <dsp:sp modelId="{74B0A1B3-88AB-B145-A353-0DD364F417BD}">
      <dsp:nvSpPr>
        <dsp:cNvPr id="0" name=""/>
        <dsp:cNvSpPr/>
      </dsp:nvSpPr>
      <dsp:spPr>
        <a:xfrm>
          <a:off x="279794" y="430524"/>
          <a:ext cx="712313" cy="5215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Public Schools</a:t>
          </a:r>
        </a:p>
      </dsp:txBody>
      <dsp:txXfrm>
        <a:off x="305253" y="455983"/>
        <a:ext cx="661395" cy="470610"/>
      </dsp:txXfrm>
    </dsp:sp>
    <dsp:sp modelId="{46C4FAEC-29DC-0E41-AEE3-B75508CCCBF7}">
      <dsp:nvSpPr>
        <dsp:cNvPr id="0" name=""/>
        <dsp:cNvSpPr/>
      </dsp:nvSpPr>
      <dsp:spPr>
        <a:xfrm rot="5400000">
          <a:off x="1039324" y="1062324"/>
          <a:ext cx="451328" cy="5883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1:105</a:t>
          </a:r>
        </a:p>
      </dsp:txBody>
      <dsp:txXfrm rot="-5400000">
        <a:off x="970824" y="1152856"/>
        <a:ext cx="566296" cy="407264"/>
      </dsp:txXfrm>
    </dsp:sp>
    <dsp:sp modelId="{CE7B3CAA-231E-3442-BC8F-98BBCC16E2D0}">
      <dsp:nvSpPr>
        <dsp:cNvPr id="0" name=""/>
        <dsp:cNvSpPr/>
      </dsp:nvSpPr>
      <dsp:spPr>
        <a:xfrm>
          <a:off x="279794" y="994924"/>
          <a:ext cx="691030" cy="7231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22860" bIns="1143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(</a:t>
          </a:r>
          <a:r>
            <a:rPr lang="en-US" sz="1000" kern="1200" dirty="0"/>
            <a:t>Trained Teachers Only)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Overall</a:t>
          </a:r>
        </a:p>
      </dsp:txBody>
      <dsp:txXfrm>
        <a:off x="313527" y="1028657"/>
        <a:ext cx="623564" cy="655663"/>
      </dsp:txXfrm>
    </dsp:sp>
    <dsp:sp modelId="{7AB2B600-E846-2A4D-92C7-51B83E7D5F85}">
      <dsp:nvSpPr>
        <dsp:cNvPr id="0" name=""/>
        <dsp:cNvSpPr/>
      </dsp:nvSpPr>
      <dsp:spPr>
        <a:xfrm rot="5400000">
          <a:off x="1167466" y="1772484"/>
          <a:ext cx="513866" cy="6582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1:81</a:t>
          </a:r>
          <a:endParaRPr lang="en-US" sz="1100" kern="1200" dirty="0"/>
        </a:p>
      </dsp:txBody>
      <dsp:txXfrm rot="-5400000">
        <a:off x="1095277" y="1869759"/>
        <a:ext cx="633161" cy="463696"/>
      </dsp:txXfrm>
    </dsp:sp>
    <dsp:sp modelId="{996040C6-FB42-524F-96C7-6C58A6CBCA47}">
      <dsp:nvSpPr>
        <dsp:cNvPr id="0" name=""/>
        <dsp:cNvSpPr/>
      </dsp:nvSpPr>
      <dsp:spPr>
        <a:xfrm>
          <a:off x="279794" y="1760925"/>
          <a:ext cx="815482" cy="6813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(Trained Teachers Only)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Public </a:t>
          </a:r>
        </a:p>
      </dsp:txBody>
      <dsp:txXfrm>
        <a:off x="313055" y="1794186"/>
        <a:ext cx="748960" cy="614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AF72-DEF7-814E-BC25-6040D26E3F1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6298-5F76-C84B-9B1F-96A0017E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1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AF72-DEF7-814E-BC25-6040D26E3F1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6298-5F76-C84B-9B1F-96A0017E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7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AF72-DEF7-814E-BC25-6040D26E3F1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6298-5F76-C84B-9B1F-96A0017E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2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AF72-DEF7-814E-BC25-6040D26E3F1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6298-5F76-C84B-9B1F-96A0017E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AF72-DEF7-814E-BC25-6040D26E3F1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6298-5F76-C84B-9B1F-96A0017E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AF72-DEF7-814E-BC25-6040D26E3F1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6298-5F76-C84B-9B1F-96A0017E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AF72-DEF7-814E-BC25-6040D26E3F1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6298-5F76-C84B-9B1F-96A0017E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3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AF72-DEF7-814E-BC25-6040D26E3F1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6298-5F76-C84B-9B1F-96A0017E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4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AF72-DEF7-814E-BC25-6040D26E3F1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6298-5F76-C84B-9B1F-96A0017E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6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AF72-DEF7-814E-BC25-6040D26E3F1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6298-5F76-C84B-9B1F-96A0017E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1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AF72-DEF7-814E-BC25-6040D26E3F1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6298-5F76-C84B-9B1F-96A0017E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5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8AF72-DEF7-814E-BC25-6040D26E3F1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6298-5F76-C84B-9B1F-96A0017E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413" y="102709"/>
            <a:ext cx="6759776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"/>
                <a:cs typeface="Courier"/>
              </a:rPr>
              <a:t>Education in Mali: Funding, Quality, and Reform</a:t>
            </a:r>
            <a:b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"/>
                <a:cs typeface="Courier"/>
              </a:rPr>
            </a:br>
            <a:r>
              <a:rPr 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"/>
                <a:cs typeface="Courier"/>
              </a:rPr>
              <a:t>Ashton Paulson</a:t>
            </a:r>
            <a:br>
              <a:rPr 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"/>
                <a:cs typeface="Courier"/>
              </a:rPr>
            </a:br>
            <a:r>
              <a:rPr 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"/>
                <a:cs typeface="Courier"/>
              </a:rPr>
              <a:t>Western Carolina University, International Studies Department</a:t>
            </a:r>
            <a:endParaRPr 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1993" y="1740211"/>
            <a:ext cx="3203106" cy="49791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14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Overview</a:t>
            </a:r>
          </a:p>
          <a:p>
            <a:pPr marL="285750" indent="-285750" algn="l">
              <a:buFont typeface="Arial"/>
              <a:buChar char="•"/>
            </a:pP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Mali has been unable to recover from various internal issues, such as drought, famine, national insecurity and violence, etc. </a:t>
            </a:r>
          </a:p>
          <a:p>
            <a:pPr marL="285750" indent="-285750" algn="l">
              <a:buFont typeface="Arial"/>
              <a:buChar char="•"/>
            </a:pP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There is a lack of access to educational facilities, resources, and trained teachers. </a:t>
            </a:r>
          </a:p>
          <a:p>
            <a:pPr marL="285750" indent="-285750" algn="l">
              <a:buFont typeface="Arial"/>
              <a:buChar char="•"/>
            </a:pP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Educational Sector suffers from improper finance management, lack of funding, and unstable policy enforcement.</a:t>
            </a:r>
          </a:p>
          <a:p>
            <a:pPr marL="285750" indent="-285750" algn="l">
              <a:buFont typeface="Arial"/>
              <a:buChar char="•"/>
            </a:pP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Investment in basic education is beneficial for all. It leads to concepts like self-sufficiency in economics and social stability.</a:t>
            </a:r>
          </a:p>
          <a:p>
            <a:pPr marL="285750" indent="-285750" algn="l">
              <a:buFont typeface="Arial"/>
              <a:buChar char="•"/>
            </a:pP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Education sector in Mali can receive the proper support for education through the combined effort of NGOs, OECD aid, traditional donors, and non-traditional donors. </a:t>
            </a:r>
          </a:p>
          <a:p>
            <a:pPr marL="285750" indent="-285750" algn="l">
              <a:buFont typeface="Arial"/>
              <a:buChar char="•"/>
            </a:pP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Non-Traditional [World’s most profitable businesses] donors are the key to reaching projected funding goals by donating a small portion of their profits</a:t>
            </a:r>
          </a:p>
          <a:p>
            <a:pPr marL="285750" indent="-285750" algn="l">
              <a:buFont typeface="Arial"/>
              <a:buChar char="•"/>
            </a:pP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Mali only needs about US$20M more in aid to recover from their teacher crisis and humanitarian crises.</a:t>
            </a:r>
          </a:p>
          <a:p>
            <a:pPr marL="285750" indent="-285750" algn="l">
              <a:buFont typeface="Arial"/>
              <a:buChar char="•"/>
            </a:pP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Using non-traditional &amp; traditional aid to focus on building educational facilities and providing materials will allow Mali’s education sector to focus their budget on supporting teachers.</a:t>
            </a:r>
          </a:p>
          <a:p>
            <a:pPr marL="285750" indent="-285750" algn="l">
              <a:buFont typeface="Arial"/>
              <a:buChar char="•"/>
            </a:pPr>
            <a:endParaRPr lang="en-US" sz="12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92793342"/>
              </p:ext>
            </p:extLst>
          </p:nvPr>
        </p:nvGraphicFramePr>
        <p:xfrm>
          <a:off x="137413" y="1740211"/>
          <a:ext cx="2309000" cy="1830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9169" y="2709916"/>
            <a:ext cx="533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48%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1800" y="2848416"/>
            <a:ext cx="707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52%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194747819"/>
              </p:ext>
            </p:extLst>
          </p:nvPr>
        </p:nvGraphicFramePr>
        <p:xfrm>
          <a:off x="137413" y="4300230"/>
          <a:ext cx="3268362" cy="2033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54332" y="1740211"/>
            <a:ext cx="3146012" cy="20658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Projected Funding Needed</a:t>
            </a:r>
          </a:p>
          <a:p>
            <a:pPr algn="ctr"/>
            <a:endParaRPr lang="en-US" sz="1600" u="sng" dirty="0"/>
          </a:p>
          <a:p>
            <a:pPr algn="ctr">
              <a:lnSpc>
                <a:spcPct val="80000"/>
              </a:lnSpc>
            </a:pPr>
            <a:r>
              <a:rPr lang="en-US" sz="1200" dirty="0"/>
              <a:t>Target Amount of Aid</a:t>
            </a:r>
            <a:r>
              <a:rPr lang="en-US" sz="1600" dirty="0"/>
              <a:t>: US$131 M</a:t>
            </a:r>
          </a:p>
          <a:p>
            <a:pPr algn="ctr">
              <a:lnSpc>
                <a:spcPct val="80000"/>
              </a:lnSpc>
            </a:pPr>
            <a:r>
              <a:rPr lang="en-US" sz="1200" dirty="0"/>
              <a:t>Current External Aid From OECD</a:t>
            </a:r>
            <a:r>
              <a:rPr lang="en-US" sz="1600" dirty="0"/>
              <a:t>: US$111 M</a:t>
            </a:r>
          </a:p>
          <a:p>
            <a:pPr algn="ctr">
              <a:lnSpc>
                <a:spcPct val="80000"/>
              </a:lnSpc>
            </a:pPr>
            <a:r>
              <a:rPr lang="en-US" sz="1600" dirty="0"/>
              <a:t>  </a:t>
            </a:r>
          </a:p>
          <a:p>
            <a:pPr algn="ctr">
              <a:lnSpc>
                <a:spcPct val="80000"/>
              </a:lnSpc>
            </a:pPr>
            <a:r>
              <a:rPr lang="en-US" sz="1600" dirty="0"/>
              <a:t>  Need US$ 20M  from non-traditional donors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 algn="ctr">
              <a:lnSpc>
                <a:spcPct val="80000"/>
              </a:lnSpc>
            </a:pPr>
            <a:r>
              <a:rPr lang="en-US" sz="1200" dirty="0"/>
              <a:t>The Most Profitable Businesses make over US$250 B annually in profits alone!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42008" y="3806033"/>
            <a:ext cx="22140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Primary School Student to Teacher Ratio:</a:t>
            </a:r>
          </a:p>
          <a:p>
            <a:pPr algn="ctr"/>
            <a:endParaRPr lang="en-US" sz="1400" u="sng" dirty="0"/>
          </a:p>
          <a:p>
            <a:endParaRPr lang="en-US" sz="1400" u="sng" dirty="0"/>
          </a:p>
          <a:p>
            <a:endParaRPr lang="en-US" sz="1200" dirty="0"/>
          </a:p>
          <a:p>
            <a:endParaRPr lang="en-US" sz="1200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264486998"/>
              </p:ext>
            </p:extLst>
          </p:nvPr>
        </p:nvGraphicFramePr>
        <p:xfrm>
          <a:off x="3319187" y="4312345"/>
          <a:ext cx="2684843" cy="244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32188" y="6400178"/>
            <a:ext cx="31817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*Chart Data credited to </a:t>
            </a:r>
            <a:r>
              <a:rPr lang="en-US" sz="1100" dirty="0" err="1"/>
              <a:t>OxFam</a:t>
            </a:r>
            <a:r>
              <a:rPr lang="en-US" sz="1100" dirty="0"/>
              <a:t> International</a:t>
            </a:r>
          </a:p>
          <a:p>
            <a:r>
              <a:rPr lang="en-US" sz="1100" dirty="0"/>
              <a:t>*Picture: UNICEF/Phelps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FA0E74-A2F0-4DBD-A1AF-DA5CF5D1124E}"/>
              </a:ext>
            </a:extLst>
          </p:cNvPr>
          <p:cNvSpPr txBox="1"/>
          <p:nvPr/>
        </p:nvSpPr>
        <p:spPr>
          <a:xfrm>
            <a:off x="-496871" y="3876637"/>
            <a:ext cx="45369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/>
              <a:t>Percentage of Students Enrolled in School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2E0FF5D-603B-49B4-AA43-70FC02CB2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404" y="102708"/>
            <a:ext cx="2068695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82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8160</TotalTime>
  <Words>307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Courier</vt:lpstr>
      <vt:lpstr>Arial</vt:lpstr>
      <vt:lpstr>Calibri</vt:lpstr>
      <vt:lpstr>Office Theme</vt:lpstr>
      <vt:lpstr>Education in Mali: Funding, Quality, and Reform Ashton Paulson Western Carolina University, International Studies Department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in Mali: Funding, Quality, and Reform Ashton Paulson Western Carolina University, International Studies Department</dc:title>
  <dc:creator>Ashton Paulson</dc:creator>
  <cp:lastModifiedBy>Ashton Paulson</cp:lastModifiedBy>
  <cp:revision>18</cp:revision>
  <dcterms:created xsi:type="dcterms:W3CDTF">2020-11-04T03:28:53Z</dcterms:created>
  <dcterms:modified xsi:type="dcterms:W3CDTF">2020-11-17T00:10:30Z</dcterms:modified>
</cp:coreProperties>
</file>