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34"/>
  </p:notesMasterIdLst>
  <p:sldIdLst>
    <p:sldId id="256" r:id="rId2"/>
    <p:sldId id="305" r:id="rId3"/>
    <p:sldId id="258" r:id="rId4"/>
    <p:sldId id="306" r:id="rId5"/>
    <p:sldId id="307" r:id="rId6"/>
    <p:sldId id="304" r:id="rId7"/>
    <p:sldId id="260" r:id="rId8"/>
    <p:sldId id="267" r:id="rId9"/>
    <p:sldId id="293" r:id="rId10"/>
    <p:sldId id="264" r:id="rId11"/>
    <p:sldId id="292" r:id="rId12"/>
    <p:sldId id="312" r:id="rId13"/>
    <p:sldId id="299" r:id="rId14"/>
    <p:sldId id="298" r:id="rId15"/>
    <p:sldId id="311" r:id="rId16"/>
    <p:sldId id="313" r:id="rId17"/>
    <p:sldId id="286" r:id="rId18"/>
    <p:sldId id="309" r:id="rId19"/>
    <p:sldId id="314" r:id="rId20"/>
    <p:sldId id="263" r:id="rId21"/>
    <p:sldId id="295" r:id="rId22"/>
    <p:sldId id="316" r:id="rId23"/>
    <p:sldId id="315" r:id="rId24"/>
    <p:sldId id="317" r:id="rId25"/>
    <p:sldId id="318" r:id="rId26"/>
    <p:sldId id="310" r:id="rId27"/>
    <p:sldId id="288" r:id="rId28"/>
    <p:sldId id="319" r:id="rId29"/>
    <p:sldId id="289" r:id="rId30"/>
    <p:sldId id="321" r:id="rId31"/>
    <p:sldId id="323" r:id="rId32"/>
    <p:sldId id="322" r:id="rId33"/>
  </p:sldIdLst>
  <p:sldSz cx="9144000" cy="5143500" type="screen16x9"/>
  <p:notesSz cx="6858000" cy="9144000"/>
  <p:embeddedFontLs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Lato Light" panose="020F0302020204030203" charset="0"/>
      <p:regular r:id="rId41"/>
      <p:bold r:id="rId42"/>
      <p:italic r:id="rId43"/>
      <p:boldItalic r:id="rId44"/>
    </p:embeddedFont>
    <p:embeddedFont>
      <p:font typeface="Roboto Slab Light" pitchFamily="2" charset="0"/>
      <p:regular r:id="rId45"/>
      <p:bold r:id="rId46"/>
    </p:embeddedFont>
    <p:embeddedFont>
      <p:font typeface="Source Code Pro" panose="020B0604020202020204" charset="0"/>
      <p:regular r:id="rId47"/>
      <p:bold r:id="rId48"/>
      <p:italic r:id="rId49"/>
      <p:boldItalic r:id="rId50"/>
    </p:embeddedFont>
    <p:embeddedFont>
      <p:font typeface="Nunit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E9586E20-E40F-4113-BF24-0534751DB2C0}">
  <a:tblStyle styleId="{E9586E20-E40F-4113-BF24-0534751DB2C0}"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34" autoAdjust="0"/>
  </p:normalViewPr>
  <p:slideViewPr>
    <p:cSldViewPr snapToGrid="0">
      <p:cViewPr varScale="1">
        <p:scale>
          <a:sx n="113" d="100"/>
          <a:sy n="113" d="100"/>
        </p:scale>
        <p:origin x="108" y="16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Briefly introduce this topic and why you are including it in your curriculum or meeting</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Not all organizations will use a screening and second interview. Screening interviews tend to be 15-30 minutes long, and second interviews can vary based on organization.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Note: not all people make good interviewers and interviewers can have different styles, often connected to company culture. Some interviews may feel more formal, some high pressure, some more casual and conversational. </a:t>
            </a:r>
            <a:endParaRPr dirty="0"/>
          </a:p>
        </p:txBody>
      </p:sp>
    </p:spTree>
    <p:extLst>
      <p:ext uri="{BB962C8B-B14F-4D97-AF65-F5344CB8AC3E}">
        <p14:creationId xmlns:p14="http://schemas.microsoft.com/office/powerpoint/2010/main" val="3901071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228600" lvl="0" indent="-228600">
              <a:spcBef>
                <a:spcPts val="0"/>
              </a:spcBef>
              <a:buAutoNum type="arabicParenR"/>
            </a:pPr>
            <a:r>
              <a:rPr lang="en-US" dirty="0"/>
              <a:t>It’s critical to understand the clients, products and/or services, as well as the mission and vision of the organization. Reading the about us will help students see the big picture of the organization and possibly pull out some key words. Learning about the team will help them understand the structure, and learn more about their interviewers. The careers page might provide more information on the employee experience and benefits. The better informed they are about the organization, the better they can tailor their interview answers. </a:t>
            </a:r>
          </a:p>
          <a:p>
            <a:pPr marL="228600" lvl="0" indent="-228600">
              <a:spcBef>
                <a:spcPts val="0"/>
              </a:spcBef>
              <a:buAutoNum type="arabicParenR"/>
            </a:pPr>
            <a:r>
              <a:rPr lang="en-US" dirty="0"/>
              <a:t>Social media accounts helps students see current news from the organization, and to get a sense of their culture by seeing the tone of their posts – formal/casual, reserved/playful, etc. </a:t>
            </a:r>
          </a:p>
          <a:p>
            <a:pPr marL="228600" lvl="0" indent="-228600">
              <a:spcBef>
                <a:spcPts val="0"/>
              </a:spcBef>
              <a:buAutoNum type="arabicParenR"/>
            </a:pPr>
            <a:r>
              <a:rPr lang="en-US" dirty="0"/>
              <a:t>See other news about the organization from a broad perspective – get a sense for their reputation, current affairs, and more.</a:t>
            </a:r>
          </a:p>
          <a:p>
            <a:pPr marL="228600" lvl="0" indent="-228600">
              <a:spcBef>
                <a:spcPts val="0"/>
              </a:spcBef>
              <a:buAutoNum type="arabicParenR"/>
            </a:pPr>
            <a:r>
              <a:rPr lang="en-US" dirty="0"/>
              <a:t>It’s important for students to have a professional understanding of their field – they should find out who the organization’s competitors are, as well as the industry leaders. They can do some research to find out what sets their organization apart as well as opportunities for growth. </a:t>
            </a:r>
            <a:endParaRPr dirty="0"/>
          </a:p>
        </p:txBody>
      </p:sp>
    </p:spTree>
    <p:extLst>
      <p:ext uri="{BB962C8B-B14F-4D97-AF65-F5344CB8AC3E}">
        <p14:creationId xmlns:p14="http://schemas.microsoft.com/office/powerpoint/2010/main" val="3408665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*When discussing professional dress, the CCPD encourages gender neutral language. We avoid guidelines for men versus women, and ask that you do the same. </a:t>
            </a:r>
          </a:p>
          <a:p>
            <a:pPr lvl="0">
              <a:spcBef>
                <a:spcPts val="0"/>
              </a:spcBef>
              <a:buNone/>
            </a:pPr>
            <a:endParaRPr lang="en-US" dirty="0"/>
          </a:p>
          <a:p>
            <a:pPr lvl="0">
              <a:spcBef>
                <a:spcPts val="0"/>
              </a:spcBef>
              <a:buNone/>
            </a:pPr>
            <a:r>
              <a:rPr lang="en-US" dirty="0"/>
              <a:t>If there are clear and consistent expectations for your field, please emphasize them here. If students are entering different fields or expectations vary across organizations, encourage students to do research. Review the organization’s web site and social media to get a feel for their dress expectations. As stated, when in doubt be conservative and more formal. Employers will assume that students will feel comfortable in casual dress, and so students need to demonstrate that they feel comfortable in professional clothing. </a:t>
            </a:r>
            <a:endParaRPr dirty="0"/>
          </a:p>
        </p:txBody>
      </p:sp>
    </p:spTree>
    <p:extLst>
      <p:ext uri="{BB962C8B-B14F-4D97-AF65-F5344CB8AC3E}">
        <p14:creationId xmlns:p14="http://schemas.microsoft.com/office/powerpoint/2010/main" val="2879606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127272"/>
              <a:buFontTx/>
              <a:buNone/>
              <a:tabLst/>
              <a:defRPr/>
            </a:pPr>
            <a:r>
              <a:rPr lang="en-US" dirty="0"/>
              <a:t>*When discussing professional dress, the CCPD encourages gender neutral language. We avoid guidelines for men versus women, and ask that you do the same. </a:t>
            </a:r>
          </a:p>
          <a:p>
            <a:pPr marL="0" marR="0" lvl="0" indent="0" algn="l" defTabSz="914400" rtl="0" eaLnBrk="1" fontAlgn="auto" latinLnBrk="0" hangingPunct="1">
              <a:lnSpc>
                <a:spcPct val="100000"/>
              </a:lnSpc>
              <a:spcBef>
                <a:spcPts val="0"/>
              </a:spcBef>
              <a:spcAft>
                <a:spcPts val="0"/>
              </a:spcAft>
              <a:buClrTx/>
              <a:buSzPct val="127272"/>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ct val="127272"/>
              <a:buFontTx/>
              <a:buNone/>
              <a:tabLst/>
              <a:defRPr/>
            </a:pPr>
            <a:r>
              <a:rPr lang="en-US" dirty="0"/>
              <a:t>In these images, point out that matching suits are more formal, colors and patterns are generally subtle. Shoes are closed-toe, and heels are 3” or lower. </a:t>
            </a:r>
          </a:p>
          <a:p>
            <a:pPr lvl="0">
              <a:spcBef>
                <a:spcPts val="0"/>
              </a:spcBef>
              <a:buNone/>
            </a:pPr>
            <a:endParaRPr dirty="0"/>
          </a:p>
        </p:txBody>
      </p:sp>
    </p:spTree>
    <p:extLst>
      <p:ext uri="{BB962C8B-B14F-4D97-AF65-F5344CB8AC3E}">
        <p14:creationId xmlns:p14="http://schemas.microsoft.com/office/powerpoint/2010/main" val="2878711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Student should always practice answering questions – however, they shouldn’t dedicate time attempting to memorize answers. Instead, they should identify 3-5 things they want to make sure they share during the interview based on their knowledge of the job and the organization. </a:t>
            </a:r>
          </a:p>
          <a:p>
            <a:pPr lvl="0">
              <a:spcBef>
                <a:spcPts val="0"/>
              </a:spcBef>
              <a:buNone/>
            </a:pPr>
            <a:endParaRPr lang="en-US" dirty="0"/>
          </a:p>
          <a:p>
            <a:pPr lvl="0">
              <a:spcBef>
                <a:spcPts val="0"/>
              </a:spcBef>
              <a:buNone/>
            </a:pPr>
            <a:r>
              <a:rPr lang="en-US" dirty="0"/>
              <a:t>Have each student think of one thing they would want an employer to know about them and ask a couple to share. If your class is longer than 50 minutes, consider having students write down 3 things they would want to tell an employer, then have them pair up and share their lists with another student. </a:t>
            </a:r>
            <a:endParaRPr dirty="0"/>
          </a:p>
        </p:txBody>
      </p:sp>
    </p:spTree>
    <p:extLst>
      <p:ext uri="{BB962C8B-B14F-4D97-AF65-F5344CB8AC3E}">
        <p14:creationId xmlns:p14="http://schemas.microsoft.com/office/powerpoint/2010/main" val="87518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Students should test their technology or their commute before the interview to make sure everything works as they expect and to help calm day-of jitters</a:t>
            </a:r>
          </a:p>
          <a:p>
            <a:pPr>
              <a:buNone/>
            </a:pPr>
            <a:endParaRPr lang="en-US" dirty="0"/>
          </a:p>
          <a:p>
            <a:pPr>
              <a:buNone/>
            </a:pPr>
            <a:r>
              <a:rPr lang="en-US" dirty="0"/>
              <a:t>We recommend that students arrive to the interview location (or are seated at their desk) 10-15 minutes early, so they can review their materials and take a few deep breaths before entering the building around 5-7 minutes early or signing on a few minutes early. </a:t>
            </a:r>
          </a:p>
          <a:p>
            <a:pPr>
              <a:buNone/>
            </a:pPr>
            <a:endParaRPr lang="en-US" dirty="0"/>
          </a:p>
          <a:p>
            <a:pPr>
              <a:buNone/>
            </a:pPr>
            <a:r>
              <a:rPr lang="en-US" dirty="0"/>
              <a:t>Students can try to anticipate questions an interviewer may ask by analyzing the job description for key skills and experiences, and researching about the organization. Often good practice questions can be found by googling the job title and interview questions. Additionally, students might find previously used interview questions on Glassdoor.com. </a:t>
            </a:r>
          </a:p>
          <a:p>
            <a:pPr>
              <a:buNone/>
            </a:pPr>
            <a:endParaRPr lang="en-US" dirty="0"/>
          </a:p>
          <a:p>
            <a:pPr>
              <a:buNone/>
            </a:pPr>
            <a:r>
              <a:rPr lang="en-US" dirty="0"/>
              <a:t>Developing interview questions for the employer is a critical step to demonstrate interest in the position, there are some sample questions on the next slide.</a:t>
            </a:r>
          </a:p>
        </p:txBody>
      </p:sp>
    </p:spTree>
    <p:extLst>
      <p:ext uri="{BB962C8B-B14F-4D97-AF65-F5344CB8AC3E}">
        <p14:creationId xmlns:p14="http://schemas.microsoft.com/office/powerpoint/2010/main" val="353830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Share any go to questions you use on interviews and ask students to share any they may have asked in the past.</a:t>
            </a:r>
            <a:endParaRPr dirty="0"/>
          </a:p>
        </p:txBody>
      </p:sp>
    </p:spTree>
    <p:extLst>
      <p:ext uri="{BB962C8B-B14F-4D97-AF65-F5344CB8AC3E}">
        <p14:creationId xmlns:p14="http://schemas.microsoft.com/office/powerpoint/2010/main" val="2395752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701396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Be confident: Consider having students practice their handshake! (If not feasible to do in class because of COVID or if this is a remote class, encourage them to practice shaking hands with room-mate or family members)</a:t>
            </a:r>
          </a:p>
          <a:p>
            <a:pPr lvl="0">
              <a:spcBef>
                <a:spcPts val="0"/>
              </a:spcBef>
              <a:buNone/>
            </a:pPr>
            <a:r>
              <a:rPr lang="en-US" dirty="0"/>
              <a:t>Be assertive: encouraged engaged body posture like leaning in, making eye contact, smiling</a:t>
            </a:r>
          </a:p>
          <a:p>
            <a:pPr lvl="0">
              <a:spcBef>
                <a:spcPts val="0"/>
              </a:spcBef>
              <a:buNone/>
            </a:pPr>
            <a:r>
              <a:rPr lang="en-US" dirty="0"/>
              <a:t>Be on your game: employers often ask for feedback from everyone at the organization who came in contact with the candidate</a:t>
            </a:r>
            <a:br>
              <a:rPr lang="en-US" dirty="0"/>
            </a:br>
            <a:br>
              <a:rPr lang="en-US" dirty="0"/>
            </a:br>
            <a:r>
              <a:rPr lang="en-US" dirty="0"/>
              <a:t>Discussion of money and vacation time happens during the negotiation phase after an offer. If asked about salary expectations during an interview, students should be vague and offer a range. There is a helpful article in the lesson plan. </a:t>
            </a:r>
            <a:endParaRPr dirty="0"/>
          </a:p>
        </p:txBody>
      </p:sp>
    </p:spTree>
    <p:extLst>
      <p:ext uri="{BB962C8B-B14F-4D97-AF65-F5344CB8AC3E}">
        <p14:creationId xmlns:p14="http://schemas.microsoft.com/office/powerpoint/2010/main" val="94457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buNone/>
            </a:pPr>
            <a:r>
              <a:rPr lang="en-US" sz="1100" u="none" strike="noStrike" kern="1200" dirty="0">
                <a:solidFill>
                  <a:schemeClr val="tx1"/>
                </a:solidFill>
                <a:effectLst/>
                <a:latin typeface="+mn-lt"/>
                <a:ea typeface="+mn-ea"/>
                <a:cs typeface="+mn-cs"/>
              </a:rPr>
              <a:t>Ask students if they were going to hire somebody for a job but could only ask one question, what would they ask and why. Have them gather into pairs or small groups depending on the size of your class to share their interview question and reasoning, and select one question as their final one. Have each pair/group share their selected question and why they chose it. </a:t>
            </a:r>
          </a:p>
        </p:txBody>
      </p:sp>
    </p:spTree>
    <p:extLst>
      <p:ext uri="{BB962C8B-B14F-4D97-AF65-F5344CB8AC3E}">
        <p14:creationId xmlns:p14="http://schemas.microsoft.com/office/powerpoint/2010/main" val="2597606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71450" lvl="0" indent="-171450">
              <a:spcBef>
                <a:spcPts val="0"/>
              </a:spcBef>
              <a:buFontTx/>
              <a:buChar char="-"/>
            </a:pPr>
            <a:r>
              <a:rPr lang="en-US" dirty="0"/>
              <a:t>We can all lose track of our thoughts from time to time, it is critical that candidates pay attention to the question asked and answer that specific question. It seems obvious, but many folks struggle with this on a question or two during their interview. </a:t>
            </a:r>
          </a:p>
          <a:p>
            <a:pPr marL="171450" lvl="0" indent="-171450">
              <a:spcBef>
                <a:spcPts val="0"/>
              </a:spcBef>
              <a:buFontTx/>
              <a:buChar char="-"/>
            </a:pPr>
            <a:r>
              <a:rPr lang="en-US" dirty="0"/>
              <a:t>Being strategic means thinking proactively about the skills they can highlight, ways they can align their answer with the goals or mission of the organization beyond just their role, and think critically about why this employer might be asking this question</a:t>
            </a:r>
          </a:p>
          <a:p>
            <a:pPr marL="171450" lvl="0" indent="-171450">
              <a:spcBef>
                <a:spcPts val="0"/>
              </a:spcBef>
              <a:buFontTx/>
              <a:buChar char="-"/>
            </a:pPr>
            <a:r>
              <a:rPr lang="en-US" dirty="0"/>
              <a:t>Students will often only share examples from previous work experience, though sometimes their experiences in different settings actually provide a stronger example</a:t>
            </a:r>
          </a:p>
          <a:p>
            <a:pPr marL="171450" lvl="0" indent="-171450">
              <a:spcBef>
                <a:spcPts val="0"/>
              </a:spcBef>
              <a:buFontTx/>
              <a:buChar char="-"/>
            </a:pPr>
            <a:r>
              <a:rPr lang="en-US" dirty="0"/>
              <a:t>It’s okay to occasionally pause before answering or repeat the question to give yourself a little time. Part of the interview is seeing what a candidate is like, and it can be refreshing to know that someone will take a minute before responding when they need to do so. It’s best not to have silence before each answer, but taking a few seconds when needed is okay. </a:t>
            </a:r>
            <a:endParaRPr dirty="0"/>
          </a:p>
        </p:txBody>
      </p:sp>
    </p:spTree>
    <p:extLst>
      <p:ext uri="{BB962C8B-B14F-4D97-AF65-F5344CB8AC3E}">
        <p14:creationId xmlns:p14="http://schemas.microsoft.com/office/powerpoint/2010/main" val="662943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Tell me about yourself: Candidates should tell a story with a clear arc to the position for which they are applying. Answers should not focus on personal information (age, where they are from, number of siblings, etc.) unless it is highly relevant to the position. Answers also shouldn’t be a repeat of everything on the resume. Instead candidates should focus on a summary of information that lead them to/prepared them for the position, and end their answer stating why they are interested in the role. Hobbies and personal interests should only be included if they are sure it fits with the culture of the organization. </a:t>
            </a:r>
          </a:p>
          <a:p>
            <a:pPr>
              <a:buNone/>
            </a:pPr>
            <a:endParaRPr lang="en-US" dirty="0"/>
          </a:p>
          <a:p>
            <a:pPr>
              <a:buNone/>
            </a:pPr>
            <a:r>
              <a:rPr lang="en-US" dirty="0"/>
              <a:t>What is your greatest weakness – First, candidates should listen carefully for the wording on this question. Many people get hyper focused on answering this question when preparing and might dive into a preplanned answer without listening. There are several versions of this question: What is your greatest strength and weakness? (singular) What are your greatest strengths and weaknesses? (plural) What are your greatest strengths (plural) and weakness (singular) as they relate to this position? And more. When discussing a weakness, candidates should name the weakness one time and focus on how they are improving. “I can struggle with tunnel vision when I get focused on a project. I have been working on this by taking time at the end of each day to make a to do list for the following day as well as blocking my calendar with time dedicated to my various projects. I have already seen improvements in my time management, but ensuring that my focus is being spread across my various priorities.”</a:t>
            </a:r>
          </a:p>
          <a:p>
            <a:pPr>
              <a:buNone/>
            </a:pPr>
            <a:endParaRPr lang="en-US" dirty="0"/>
          </a:p>
          <a:p>
            <a:pPr>
              <a:buNone/>
            </a:pPr>
            <a:r>
              <a:rPr lang="en-US" dirty="0"/>
              <a:t>Why should we hire you – Not as many employers ask this question as people think. However, it is GREAT preparation to have a solid answer to this question. It acts as a confidence boost for candidates and can help them focus on the key things they want to keep in mind during the interview. </a:t>
            </a:r>
          </a:p>
        </p:txBody>
      </p:sp>
    </p:spTree>
    <p:extLst>
      <p:ext uri="{BB962C8B-B14F-4D97-AF65-F5344CB8AC3E}">
        <p14:creationId xmlns:p14="http://schemas.microsoft.com/office/powerpoint/2010/main" val="884295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581781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This is one example. If you have a longer class period, consider having students write their own STAR answer to this question and share with a partner. </a:t>
            </a:r>
            <a:endParaRPr dirty="0"/>
          </a:p>
        </p:txBody>
      </p:sp>
    </p:spTree>
    <p:extLst>
      <p:ext uri="{BB962C8B-B14F-4D97-AF65-F5344CB8AC3E}">
        <p14:creationId xmlns:p14="http://schemas.microsoft.com/office/powerpoint/2010/main" val="2348507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**If time allows, have students partner up to practice their interview answers. If teaching remotely, students could meet virtually to practice, write answers to these questions to submit, or record a video of themselves answering.</a:t>
            </a:r>
          </a:p>
          <a:p>
            <a:pPr>
              <a:buNone/>
            </a:pPr>
            <a:endParaRPr lang="en-US" dirty="0"/>
          </a:p>
          <a:p>
            <a:pPr>
              <a:buNone/>
            </a:pPr>
            <a:r>
              <a:rPr lang="en-US" dirty="0"/>
              <a:t>Feel free to add more targeted questions to this list – it is very broad. </a:t>
            </a:r>
          </a:p>
          <a:p>
            <a:pPr>
              <a:buNone/>
            </a:pPr>
            <a:endParaRPr lang="en-US" dirty="0"/>
          </a:p>
          <a:p>
            <a:pPr>
              <a:buNone/>
            </a:pPr>
            <a:r>
              <a:rPr lang="en-US" dirty="0"/>
              <a:t>If in class, have students partner up and take turns being the employer and the candidate. Have each “employer” select at least two questions – their question from the opening activity and one from the list to ask their candidate and have each candidate choose a potential job of interest to gear their answers towards. Have the candidate share their job with the employer, then conduct the mini-mock interview, and swap roles. </a:t>
            </a:r>
          </a:p>
          <a:p>
            <a:pPr>
              <a:buNone/>
            </a:pPr>
            <a:endParaRPr lang="en-US" dirty="0"/>
          </a:p>
          <a:p>
            <a:pPr>
              <a:buNone/>
            </a:pPr>
            <a:r>
              <a:rPr lang="en-US" dirty="0"/>
              <a:t>Bring the class back together and ask how they felt answering questions. Also ask what it was like to be the employer evaluating the candidates answers. Maybe ask for students to share particularly strong answers or questions they struggled with and have the group think of strategies to answers. </a:t>
            </a:r>
          </a:p>
        </p:txBody>
      </p:sp>
    </p:spTree>
    <p:extLst>
      <p:ext uri="{BB962C8B-B14F-4D97-AF65-F5344CB8AC3E}">
        <p14:creationId xmlns:p14="http://schemas.microsoft.com/office/powerpoint/2010/main" val="2265709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20075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13320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We are often asked if students should send a thank you email, handwritten note, or typed letter. Though the answer may depend on the culture of the industry and organization, employers have varying preferences. When in doubt, an email works though some prefer the handwritten touch. </a:t>
            </a:r>
            <a:endParaRPr dirty="0"/>
          </a:p>
        </p:txBody>
      </p:sp>
    </p:spTree>
    <p:extLst>
      <p:ext uri="{BB962C8B-B14F-4D97-AF65-F5344CB8AC3E}">
        <p14:creationId xmlns:p14="http://schemas.microsoft.com/office/powerpoint/2010/main" val="2324806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9562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Each component of the job search process fulfills a different question from the employers. Resumes are a skimmable, comprehensive answer to the question, can this candidate do this job? They are looking for critical skills and experiences necessary to fulfill the role. Cover letters deepen the answer to this question by not just demonstrating their qualifications for the position, but also their connection to that particular role with that particular employer. An interview gets into the often hard to define area of “fit.” Interviewers may inquire about the extent of experience and expertise in certain areas necessary for the role, but they are also getting to know the candidate: What are they like? How do they process answers? Are they put together and able to answer our questions well? Do they seem to have similar values as our organization? Would they work well with the current team?</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411203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This slide is optional for your use. Please feel free to enter in any assignments, next steps, or reminders for your class</a:t>
            </a:r>
            <a:endParaRPr dirty="0"/>
          </a:p>
        </p:txBody>
      </p:sp>
    </p:spTree>
    <p:extLst>
      <p:ext uri="{BB962C8B-B14F-4D97-AF65-F5344CB8AC3E}">
        <p14:creationId xmlns:p14="http://schemas.microsoft.com/office/powerpoint/2010/main" val="5934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Interviews are meant to be a two way conversation during which the interviewer evaluates the candidate, but the candidate is also determining if this position and company fits their needs and wants. This can feel challenging for students to understand, as they are often so focused on their own performance. However, students should be paying attention to company culture, the insights gleaned from the interview questions asked, etc. </a:t>
            </a:r>
            <a:endParaRPr dirty="0"/>
          </a:p>
        </p:txBody>
      </p:sp>
    </p:spTree>
    <p:extLst>
      <p:ext uri="{BB962C8B-B14F-4D97-AF65-F5344CB8AC3E}">
        <p14:creationId xmlns:p14="http://schemas.microsoft.com/office/powerpoint/2010/main" val="197277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Many individuals just focus on presentation/during the interview. However preparation is arguably the most important step – especially for individuals just starting their careers or pivoting into a new field. For many, interviewing becomes easier and more natural as they gain more professional experience. </a:t>
            </a:r>
          </a:p>
          <a:p>
            <a:pPr>
              <a:buNone/>
            </a:pPr>
            <a:endParaRPr lang="en-US" dirty="0"/>
          </a:p>
          <a:p>
            <a:pPr>
              <a:buNone/>
            </a:pPr>
            <a:r>
              <a:rPr lang="en-US" dirty="0"/>
              <a:t>Emphasize to students that all three pieces of the process are important and that preparation is key to feeling confident and performing well in an interview. </a:t>
            </a:r>
          </a:p>
        </p:txBody>
      </p:sp>
    </p:spTree>
    <p:extLst>
      <p:ext uri="{BB962C8B-B14F-4D97-AF65-F5344CB8AC3E}">
        <p14:creationId xmlns:p14="http://schemas.microsoft.com/office/powerpoint/2010/main" val="237704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47630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The successive slides will go over these in detail.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a:t>Note: Timing-wise, don’t spend too much time going into detail about the different interview formats. The goal is to make sure students realize there are multiple formats so that they will be sure to ask and prepare accordingly. </a:t>
            </a:r>
          </a:p>
          <a:p>
            <a:pPr lvl="0">
              <a:spcBef>
                <a:spcPts val="0"/>
              </a:spcBef>
              <a:buNone/>
            </a:pPr>
            <a:endParaRPr lang="en-US" dirty="0"/>
          </a:p>
          <a:p>
            <a:pPr lvl="0">
              <a:spcBef>
                <a:spcPts val="0"/>
              </a:spcBef>
              <a:buNone/>
            </a:pPr>
            <a:r>
              <a:rPr lang="en-US" dirty="0"/>
              <a:t>Phone and videos afford the candidate an opportunity to have notes in front of them, but these notes should be short, key words. They might have a post-it with keywords/buzzwords from the job description or company mission statement. They might have a second post-it of key stories they want to share or skills they want to highlight. Finally, they might have notes to self such as “smile” or “slow down” (if they talk fast when nervous) or “be specific” (if they are vague). </a:t>
            </a:r>
            <a:endParaRPr dirty="0"/>
          </a:p>
        </p:txBody>
      </p:sp>
    </p:spTree>
    <p:extLst>
      <p:ext uri="{BB962C8B-B14F-4D97-AF65-F5344CB8AC3E}">
        <p14:creationId xmlns:p14="http://schemas.microsoft.com/office/powerpoint/2010/main" val="3760102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2630450" y="630150"/>
            <a:ext cx="3883200" cy="38832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1" name="Shape 11"/>
          <p:cNvSpPr/>
          <p:nvPr/>
        </p:nvSpPr>
        <p:spPr>
          <a:xfrm>
            <a:off x="5430350" y="228600"/>
            <a:ext cx="1388100" cy="1388100"/>
          </a:xfrm>
          <a:prstGeom prst="ellipse">
            <a:avLst/>
          </a:prstGeom>
          <a:solidFill>
            <a:srgbClr val="FFB600">
              <a:alpha val="79620"/>
            </a:srgbClr>
          </a:solidFill>
          <a:ln>
            <a:noFill/>
          </a:ln>
        </p:spPr>
        <p:txBody>
          <a:bodyPr wrap="square" lIns="91425" tIns="91425" rIns="91425" bIns="91425" anchor="ctr" anchorCtr="0">
            <a:noAutofit/>
          </a:bodyPr>
          <a:lstStyle/>
          <a:p>
            <a:pPr lvl="0">
              <a:spcBef>
                <a:spcPts val="0"/>
              </a:spcBef>
              <a:buNone/>
            </a:pPr>
            <a:endParaRPr dirty="0"/>
          </a:p>
        </p:txBody>
      </p:sp>
      <p:sp>
        <p:nvSpPr>
          <p:cNvPr id="12" name="Shape 12"/>
          <p:cNvSpPr/>
          <p:nvPr/>
        </p:nvSpPr>
        <p:spPr>
          <a:xfrm>
            <a:off x="5908250" y="4660825"/>
            <a:ext cx="605400" cy="6054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13" name="Shape 13"/>
          <p:cNvSpPr/>
          <p:nvPr/>
        </p:nvSpPr>
        <p:spPr>
          <a:xfrm>
            <a:off x="2706650" y="3872629"/>
            <a:ext cx="1097700" cy="10977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4" name="Shape 14"/>
          <p:cNvSpPr/>
          <p:nvPr/>
        </p:nvSpPr>
        <p:spPr>
          <a:xfrm>
            <a:off x="2081694" y="771271"/>
            <a:ext cx="774600" cy="7746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15" name="Shape 15"/>
          <p:cNvSpPr/>
          <p:nvPr/>
        </p:nvSpPr>
        <p:spPr>
          <a:xfrm>
            <a:off x="6513651" y="161669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6" name="Shape 16"/>
          <p:cNvSpPr/>
          <p:nvPr/>
        </p:nvSpPr>
        <p:spPr>
          <a:xfrm>
            <a:off x="2420476" y="3612044"/>
            <a:ext cx="336900" cy="3369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7" name="Shape 17"/>
          <p:cNvSpPr/>
          <p:nvPr/>
        </p:nvSpPr>
        <p:spPr>
          <a:xfrm>
            <a:off x="2362484" y="1670133"/>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8" name="Shape 18"/>
          <p:cNvSpPr/>
          <p:nvPr/>
        </p:nvSpPr>
        <p:spPr>
          <a:xfrm>
            <a:off x="6818461" y="1338692"/>
            <a:ext cx="93900" cy="939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9" name="Shape 19"/>
          <p:cNvSpPr/>
          <p:nvPr/>
        </p:nvSpPr>
        <p:spPr>
          <a:xfrm>
            <a:off x="6163989" y="4374525"/>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20" name="Shape 20"/>
          <p:cNvSpPr/>
          <p:nvPr/>
        </p:nvSpPr>
        <p:spPr>
          <a:xfrm>
            <a:off x="2300611" y="990190"/>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21" name="Shape 21"/>
          <p:cNvGrpSpPr/>
          <p:nvPr/>
        </p:nvGrpSpPr>
        <p:grpSpPr>
          <a:xfrm>
            <a:off x="3001075" y="4182123"/>
            <a:ext cx="508851" cy="478711"/>
            <a:chOff x="5972700" y="2330200"/>
            <a:chExt cx="411625" cy="387275"/>
          </a:xfrm>
        </p:grpSpPr>
        <p:sp>
          <p:nvSpPr>
            <p:cNvPr id="22" name="Shape 2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3" name="Shape 2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24" name="Shape 24"/>
          <p:cNvGrpSpPr/>
          <p:nvPr/>
        </p:nvGrpSpPr>
        <p:grpSpPr>
          <a:xfrm>
            <a:off x="5861768" y="506559"/>
            <a:ext cx="524975" cy="832145"/>
            <a:chOff x="6718575" y="2318625"/>
            <a:chExt cx="256950" cy="407375"/>
          </a:xfrm>
        </p:grpSpPr>
        <p:sp>
          <p:nvSpPr>
            <p:cNvPr id="25" name="Shape 25"/>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sp>
          <p:nvSpPr>
            <p:cNvPr id="26" name="Shape 26"/>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sp>
          <p:nvSpPr>
            <p:cNvPr id="27" name="Shape 27"/>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sp>
          <p:nvSpPr>
            <p:cNvPr id="28" name="Shape 28"/>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sp>
          <p:nvSpPr>
            <p:cNvPr id="29" name="Shape 29"/>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sp>
          <p:nvSpPr>
            <p:cNvPr id="30" name="Shape 30"/>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sp>
          <p:nvSpPr>
            <p:cNvPr id="31" name="Shape 31"/>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sp>
          <p:nvSpPr>
            <p:cNvPr id="32" name="Shape 32"/>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solidFill>
                  <a:srgbClr val="FFFFFF"/>
                </a:solidFill>
              </a:endParaRPr>
            </a:p>
          </p:txBody>
        </p:sp>
      </p:grpSp>
      <p:sp>
        <p:nvSpPr>
          <p:cNvPr id="33" name="Shape 33"/>
          <p:cNvSpPr txBox="1">
            <a:spLocks noGrp="1"/>
          </p:cNvSpPr>
          <p:nvPr>
            <p:ph type="ctrTitle"/>
          </p:nvPr>
        </p:nvSpPr>
        <p:spPr>
          <a:xfrm>
            <a:off x="2757250" y="961350"/>
            <a:ext cx="3629400" cy="3220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34" name="Shape 34"/>
          <p:cNvSpPr/>
          <p:nvPr/>
        </p:nvSpPr>
        <p:spPr>
          <a:xfrm>
            <a:off x="2757247" y="861970"/>
            <a:ext cx="300900" cy="3009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35" name="Shape 35"/>
          <p:cNvSpPr/>
          <p:nvPr/>
        </p:nvSpPr>
        <p:spPr>
          <a:xfrm>
            <a:off x="3509928" y="4757335"/>
            <a:ext cx="213000" cy="2130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6" name="Shape 36"/>
          <p:cNvSpPr/>
          <p:nvPr/>
        </p:nvSpPr>
        <p:spPr>
          <a:xfrm>
            <a:off x="5494851" y="4374527"/>
            <a:ext cx="413400" cy="4134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1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000" dirty="0">
              <a:solidFill>
                <a:schemeClr val="dk2"/>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01742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Quote">
    <p:spTree>
      <p:nvGrpSpPr>
        <p:cNvPr id="1" name="Shape 67"/>
        <p:cNvGrpSpPr/>
        <p:nvPr/>
      </p:nvGrpSpPr>
      <p:grpSpPr>
        <a:xfrm>
          <a:off x="0" y="0"/>
          <a:ext cx="0" cy="0"/>
          <a:chOff x="0" y="0"/>
          <a:chExt cx="0" cy="0"/>
        </a:xfrm>
      </p:grpSpPr>
      <p:sp>
        <p:nvSpPr>
          <p:cNvPr id="68" name="Shape 68"/>
          <p:cNvSpPr/>
          <p:nvPr/>
        </p:nvSpPr>
        <p:spPr>
          <a:xfrm>
            <a:off x="407150" y="407075"/>
            <a:ext cx="8329800" cy="4329300"/>
          </a:xfrm>
          <a:prstGeom prst="rect">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69" name="Shape 69"/>
          <p:cNvSpPr/>
          <p:nvPr/>
        </p:nvSpPr>
        <p:spPr>
          <a:xfrm>
            <a:off x="3811800" y="-194800"/>
            <a:ext cx="1520400" cy="15204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70" name="Shape 70"/>
          <p:cNvSpPr/>
          <p:nvPr/>
        </p:nvSpPr>
        <p:spPr>
          <a:xfrm>
            <a:off x="4982150" y="734775"/>
            <a:ext cx="774600" cy="7746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71" name="Shape 71"/>
          <p:cNvSpPr/>
          <p:nvPr/>
        </p:nvSpPr>
        <p:spPr>
          <a:xfrm>
            <a:off x="3469949" y="810973"/>
            <a:ext cx="213000" cy="2130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72" name="Shape 72"/>
          <p:cNvSpPr/>
          <p:nvPr/>
        </p:nvSpPr>
        <p:spPr>
          <a:xfrm>
            <a:off x="3109875" y="154418"/>
            <a:ext cx="508800" cy="5088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73" name="Shape 73"/>
          <p:cNvSpPr/>
          <p:nvPr/>
        </p:nvSpPr>
        <p:spPr>
          <a:xfrm>
            <a:off x="5395528" y="-85690"/>
            <a:ext cx="213000" cy="2130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74" name="Shape 74"/>
          <p:cNvSpPr/>
          <p:nvPr/>
        </p:nvSpPr>
        <p:spPr>
          <a:xfrm>
            <a:off x="-140400" y="3784204"/>
            <a:ext cx="1097700" cy="10977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75" name="Shape 75"/>
          <p:cNvSpPr/>
          <p:nvPr/>
        </p:nvSpPr>
        <p:spPr>
          <a:xfrm>
            <a:off x="8079301" y="4416226"/>
            <a:ext cx="879300" cy="8793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76" name="Shape 76"/>
          <p:cNvSpPr/>
          <p:nvPr/>
        </p:nvSpPr>
        <p:spPr>
          <a:xfrm>
            <a:off x="407150" y="4701449"/>
            <a:ext cx="336900" cy="3369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77" name="Shape 77"/>
          <p:cNvSpPr/>
          <p:nvPr/>
        </p:nvSpPr>
        <p:spPr>
          <a:xfrm>
            <a:off x="8896576" y="4123321"/>
            <a:ext cx="292800" cy="2928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78" name="Shape 78"/>
          <p:cNvSpPr/>
          <p:nvPr/>
        </p:nvSpPr>
        <p:spPr>
          <a:xfrm>
            <a:off x="7800547" y="4653308"/>
            <a:ext cx="213000" cy="2130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79" name="Shape 79"/>
          <p:cNvSpPr/>
          <p:nvPr/>
        </p:nvSpPr>
        <p:spPr>
          <a:xfrm>
            <a:off x="8471997" y="4203227"/>
            <a:ext cx="93900" cy="939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80" name="Shape 80"/>
          <p:cNvSpPr/>
          <p:nvPr/>
        </p:nvSpPr>
        <p:spPr>
          <a:xfrm>
            <a:off x="528659" y="3509275"/>
            <a:ext cx="213000" cy="2130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81" name="Shape 81"/>
          <p:cNvSpPr/>
          <p:nvPr/>
        </p:nvSpPr>
        <p:spPr>
          <a:xfrm>
            <a:off x="8327788" y="4664713"/>
            <a:ext cx="382244" cy="382244"/>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82" name="Shape 82"/>
          <p:cNvGrpSpPr/>
          <p:nvPr/>
        </p:nvGrpSpPr>
        <p:grpSpPr>
          <a:xfrm>
            <a:off x="154025" y="4093698"/>
            <a:ext cx="508851" cy="478711"/>
            <a:chOff x="5972700" y="2330200"/>
            <a:chExt cx="411625" cy="387275"/>
          </a:xfrm>
        </p:grpSpPr>
        <p:sp>
          <p:nvSpPr>
            <p:cNvPr id="83" name="Shape 83"/>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84" name="Shape 84"/>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85" name="Shape 85"/>
          <p:cNvGrpSpPr/>
          <p:nvPr/>
        </p:nvGrpSpPr>
        <p:grpSpPr>
          <a:xfrm>
            <a:off x="5222963" y="889722"/>
            <a:ext cx="292923" cy="464285"/>
            <a:chOff x="6718575" y="2318625"/>
            <a:chExt cx="256950" cy="407375"/>
          </a:xfrm>
        </p:grpSpPr>
        <p:sp>
          <p:nvSpPr>
            <p:cNvPr id="86" name="Shape 86"/>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87" name="Shape 87"/>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88" name="Shape 88"/>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89" name="Shape 89"/>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90" name="Shape 90"/>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91" name="Shape 91"/>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92" name="Shape 92"/>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93" name="Shape 93"/>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94" name="Shape 94"/>
          <p:cNvSpPr txBox="1">
            <a:spLocks noGrp="1"/>
          </p:cNvSpPr>
          <p:nvPr>
            <p:ph type="body" idx="1"/>
          </p:nvPr>
        </p:nvSpPr>
        <p:spPr>
          <a:xfrm>
            <a:off x="1242275" y="1704600"/>
            <a:ext cx="6659700" cy="819900"/>
          </a:xfrm>
          <a:prstGeom prst="rect">
            <a:avLst/>
          </a:prstGeom>
        </p:spPr>
        <p:txBody>
          <a:bodyPr wrap="square" lIns="91425" tIns="91425" rIns="91425" bIns="91425" anchor="t" anchorCtr="0"/>
          <a:lstStyle>
            <a:lvl1pPr lvl="0" algn="ctr" rtl="0">
              <a:spcBef>
                <a:spcPts val="0"/>
              </a:spcBef>
              <a:buClr>
                <a:srgbClr val="4A5C65"/>
              </a:buClr>
              <a:buSzPct val="100000"/>
              <a:defRPr sz="3000" i="1">
                <a:solidFill>
                  <a:srgbClr val="4A5C65"/>
                </a:solidFill>
              </a:defRPr>
            </a:lvl1pPr>
            <a:lvl2pPr lvl="1" algn="ctr" rtl="0">
              <a:spcBef>
                <a:spcPts val="0"/>
              </a:spcBef>
              <a:buClr>
                <a:srgbClr val="4A5C65"/>
              </a:buClr>
              <a:buSzPct val="100000"/>
              <a:defRPr sz="3000" i="1">
                <a:solidFill>
                  <a:srgbClr val="4A5C65"/>
                </a:solidFill>
              </a:defRPr>
            </a:lvl2pPr>
            <a:lvl3pPr lvl="2" algn="ctr" rtl="0">
              <a:spcBef>
                <a:spcPts val="0"/>
              </a:spcBef>
              <a:buClr>
                <a:srgbClr val="4A5C65"/>
              </a:buClr>
              <a:buSzPct val="100000"/>
              <a:defRPr sz="3000" i="1">
                <a:solidFill>
                  <a:srgbClr val="4A5C65"/>
                </a:solidFill>
              </a:defRPr>
            </a:lvl3pPr>
            <a:lvl4pPr lvl="3" algn="ctr" rtl="0">
              <a:spcBef>
                <a:spcPts val="0"/>
              </a:spcBef>
              <a:buClr>
                <a:srgbClr val="4A5C65"/>
              </a:buClr>
              <a:buSzPct val="100000"/>
              <a:defRPr sz="3000" i="1">
                <a:solidFill>
                  <a:srgbClr val="4A5C65"/>
                </a:solidFill>
              </a:defRPr>
            </a:lvl4pPr>
            <a:lvl5pPr lvl="4" algn="ctr" rtl="0">
              <a:spcBef>
                <a:spcPts val="0"/>
              </a:spcBef>
              <a:buClr>
                <a:srgbClr val="4A5C65"/>
              </a:buClr>
              <a:buSzPct val="100000"/>
              <a:defRPr sz="3000" i="1">
                <a:solidFill>
                  <a:srgbClr val="4A5C65"/>
                </a:solidFill>
              </a:defRPr>
            </a:lvl5pPr>
            <a:lvl6pPr lvl="5" algn="ctr" rtl="0">
              <a:spcBef>
                <a:spcPts val="0"/>
              </a:spcBef>
              <a:buClr>
                <a:srgbClr val="4A5C65"/>
              </a:buClr>
              <a:buSzPct val="100000"/>
              <a:defRPr sz="3000" i="1">
                <a:solidFill>
                  <a:srgbClr val="4A5C65"/>
                </a:solidFill>
              </a:defRPr>
            </a:lvl6pPr>
            <a:lvl7pPr lvl="6" algn="ctr" rtl="0">
              <a:spcBef>
                <a:spcPts val="0"/>
              </a:spcBef>
              <a:buClr>
                <a:srgbClr val="4A5C65"/>
              </a:buClr>
              <a:buSzPct val="100000"/>
              <a:defRPr sz="3000" i="1">
                <a:solidFill>
                  <a:srgbClr val="4A5C65"/>
                </a:solidFill>
              </a:defRPr>
            </a:lvl7pPr>
            <a:lvl8pPr lvl="7" algn="ctr" rtl="0">
              <a:spcBef>
                <a:spcPts val="0"/>
              </a:spcBef>
              <a:buClr>
                <a:srgbClr val="4A5C65"/>
              </a:buClr>
              <a:buSzPct val="100000"/>
              <a:defRPr sz="3000" i="1">
                <a:solidFill>
                  <a:srgbClr val="4A5C65"/>
                </a:solidFill>
              </a:defRPr>
            </a:lvl8pPr>
            <a:lvl9pPr lvl="8" algn="ctr">
              <a:spcBef>
                <a:spcPts val="0"/>
              </a:spcBef>
              <a:buClr>
                <a:srgbClr val="4A5C65"/>
              </a:buClr>
              <a:buSzPct val="100000"/>
              <a:defRPr sz="3000" i="1">
                <a:solidFill>
                  <a:srgbClr val="4A5C65"/>
                </a:solidFill>
              </a:defRPr>
            </a:lvl9pPr>
          </a:lstStyle>
          <a:p>
            <a:endParaRPr/>
          </a:p>
        </p:txBody>
      </p:sp>
      <p:sp>
        <p:nvSpPr>
          <p:cNvPr id="95" name="Shape 95"/>
          <p:cNvSpPr txBox="1"/>
          <p:nvPr/>
        </p:nvSpPr>
        <p:spPr>
          <a:xfrm>
            <a:off x="3593400" y="8930"/>
            <a:ext cx="1957200" cy="653700"/>
          </a:xfrm>
          <a:prstGeom prst="rect">
            <a:avLst/>
          </a:prstGeom>
          <a:noFill/>
          <a:ln>
            <a:noFill/>
          </a:ln>
        </p:spPr>
        <p:txBody>
          <a:bodyPr wrap="square" lIns="91425" tIns="91425" rIns="91425" bIns="91425" anchor="t" anchorCtr="0">
            <a:noAutofit/>
          </a:bodyPr>
          <a:lstStyle/>
          <a:p>
            <a:pPr lvl="0" algn="ctr">
              <a:spcBef>
                <a:spcPts val="0"/>
              </a:spcBef>
              <a:buNone/>
            </a:pPr>
            <a:r>
              <a:rPr lang="en" sz="9600" b="1">
                <a:solidFill>
                  <a:srgbClr val="FFFFFF"/>
                </a:solidFill>
              </a:rPr>
              <a:t>“</a:t>
            </a:r>
          </a:p>
        </p:txBody>
      </p:sp>
      <p:sp>
        <p:nvSpPr>
          <p:cNvPr id="96" name="Shape 96"/>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FFFFFF"/>
                </a:solidFill>
              </a:rPr>
              <a:t>‹#›</a:t>
            </a:fld>
            <a:endParaRPr lang="en">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97"/>
        <p:cNvGrpSpPr/>
        <p:nvPr/>
      </p:nvGrpSpPr>
      <p:grpSpPr>
        <a:xfrm>
          <a:off x="0" y="0"/>
          <a:ext cx="0" cy="0"/>
          <a:chOff x="0" y="0"/>
          <a:chExt cx="0" cy="0"/>
        </a:xfrm>
      </p:grpSpPr>
      <p:sp>
        <p:nvSpPr>
          <p:cNvPr id="98" name="Shape 98"/>
          <p:cNvSpPr/>
          <p:nvPr/>
        </p:nvSpPr>
        <p:spPr>
          <a:xfrm>
            <a:off x="407150" y="407075"/>
            <a:ext cx="8329800" cy="4329300"/>
          </a:xfrm>
          <a:prstGeom prst="rect">
            <a:avLst/>
          </a:prstGeom>
          <a:solidFill>
            <a:srgbClr val="DEE9F2"/>
          </a:solidFill>
          <a:ln>
            <a:noFill/>
          </a:ln>
        </p:spPr>
        <p:txBody>
          <a:bodyPr wrap="square" lIns="91425" tIns="91425" rIns="91425" bIns="91425" anchor="ctr" anchorCtr="0">
            <a:noAutofit/>
          </a:bodyPr>
          <a:lstStyle/>
          <a:p>
            <a:pPr lvl="0">
              <a:spcBef>
                <a:spcPts val="0"/>
              </a:spcBef>
              <a:buNone/>
            </a:pPr>
            <a:endParaRPr dirty="0"/>
          </a:p>
        </p:txBody>
      </p:sp>
      <p:sp>
        <p:nvSpPr>
          <p:cNvPr id="99" name="Shape 99"/>
          <p:cNvSpPr/>
          <p:nvPr/>
        </p:nvSpPr>
        <p:spPr>
          <a:xfrm>
            <a:off x="-167025" y="559475"/>
            <a:ext cx="2630400" cy="26304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00" name="Shape 100"/>
          <p:cNvSpPr/>
          <p:nvPr/>
        </p:nvSpPr>
        <p:spPr>
          <a:xfrm>
            <a:off x="1812100" y="271400"/>
            <a:ext cx="1054200" cy="1054200"/>
          </a:xfrm>
          <a:prstGeom prst="ellipse">
            <a:avLst/>
          </a:prstGeom>
          <a:solidFill>
            <a:srgbClr val="FFB600">
              <a:alpha val="79620"/>
            </a:srgbClr>
          </a:solidFill>
          <a:ln>
            <a:noFill/>
          </a:ln>
        </p:spPr>
        <p:txBody>
          <a:bodyPr wrap="square" lIns="91425" tIns="91425" rIns="91425" bIns="91425" anchor="ctr" anchorCtr="0">
            <a:noAutofit/>
          </a:bodyPr>
          <a:lstStyle/>
          <a:p>
            <a:pPr lvl="0">
              <a:spcBef>
                <a:spcPts val="0"/>
              </a:spcBef>
              <a:buNone/>
            </a:pPr>
            <a:endParaRPr dirty="0"/>
          </a:p>
        </p:txBody>
      </p:sp>
      <p:sp>
        <p:nvSpPr>
          <p:cNvPr id="101" name="Shape 101"/>
          <p:cNvSpPr/>
          <p:nvPr/>
        </p:nvSpPr>
        <p:spPr>
          <a:xfrm>
            <a:off x="1704597" y="-129655"/>
            <a:ext cx="300900" cy="3009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02" name="Shape 102"/>
          <p:cNvSpPr/>
          <p:nvPr/>
        </p:nvSpPr>
        <p:spPr>
          <a:xfrm>
            <a:off x="228600" y="2887250"/>
            <a:ext cx="605400" cy="605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03" name="Shape 103"/>
          <p:cNvSpPr/>
          <p:nvPr/>
        </p:nvSpPr>
        <p:spPr>
          <a:xfrm>
            <a:off x="1522903" y="316285"/>
            <a:ext cx="213000" cy="2130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104" name="Shape 104"/>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05" name="Shape 105"/>
          <p:cNvSpPr/>
          <p:nvPr/>
        </p:nvSpPr>
        <p:spPr>
          <a:xfrm>
            <a:off x="8507494" y="2981146"/>
            <a:ext cx="774600" cy="7746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06" name="Shape 106"/>
          <p:cNvSpPr/>
          <p:nvPr/>
        </p:nvSpPr>
        <p:spPr>
          <a:xfrm>
            <a:off x="8094101" y="397394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07" name="Shape 107"/>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08" name="Shape 108"/>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09" name="Shape 109"/>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10" name="Shape 110"/>
          <p:cNvSpPr/>
          <p:nvPr/>
        </p:nvSpPr>
        <p:spPr>
          <a:xfrm>
            <a:off x="91939" y="2887250"/>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11" name="Shape 111"/>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112" name="Shape 112"/>
          <p:cNvGrpSpPr/>
          <p:nvPr/>
        </p:nvGrpSpPr>
        <p:grpSpPr>
          <a:xfrm>
            <a:off x="8142375" y="4477573"/>
            <a:ext cx="508851" cy="478711"/>
            <a:chOff x="5972700" y="2330200"/>
            <a:chExt cx="411625" cy="387275"/>
          </a:xfrm>
        </p:grpSpPr>
        <p:sp>
          <p:nvSpPr>
            <p:cNvPr id="113" name="Shape 113"/>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14" name="Shape 114"/>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115" name="Shape 115"/>
          <p:cNvGrpSpPr/>
          <p:nvPr/>
        </p:nvGrpSpPr>
        <p:grpSpPr>
          <a:xfrm>
            <a:off x="2139871" y="482540"/>
            <a:ext cx="398658" cy="631920"/>
            <a:chOff x="6718575" y="2318625"/>
            <a:chExt cx="256950" cy="407375"/>
          </a:xfrm>
        </p:grpSpPr>
        <p:sp>
          <p:nvSpPr>
            <p:cNvPr id="116" name="Shape 116"/>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17" name="Shape 117"/>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18" name="Shape 118"/>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19" name="Shape 119"/>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20" name="Shape 120"/>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21" name="Shape 121"/>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22" name="Shape 122"/>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23" name="Shape 123"/>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124" name="Shape 124"/>
          <p:cNvSpPr txBox="1">
            <a:spLocks noGrp="1"/>
          </p:cNvSpPr>
          <p:nvPr>
            <p:ph type="title"/>
          </p:nvPr>
        </p:nvSpPr>
        <p:spPr>
          <a:xfrm>
            <a:off x="144075" y="559475"/>
            <a:ext cx="2142000" cy="26304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25" name="Shape 125"/>
          <p:cNvSpPr txBox="1">
            <a:spLocks noGrp="1"/>
          </p:cNvSpPr>
          <p:nvPr>
            <p:ph type="body" idx="1"/>
          </p:nvPr>
        </p:nvSpPr>
        <p:spPr>
          <a:xfrm>
            <a:off x="2901875" y="1033400"/>
            <a:ext cx="5292300" cy="32673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26" name="Shape 126"/>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27"/>
        <p:cNvGrpSpPr/>
        <p:nvPr/>
      </p:nvGrpSpPr>
      <p:grpSpPr>
        <a:xfrm>
          <a:off x="0" y="0"/>
          <a:ext cx="0" cy="0"/>
          <a:chOff x="0" y="0"/>
          <a:chExt cx="0" cy="0"/>
        </a:xfrm>
      </p:grpSpPr>
      <p:sp>
        <p:nvSpPr>
          <p:cNvPr id="128" name="Shape 128"/>
          <p:cNvSpPr/>
          <p:nvPr/>
        </p:nvSpPr>
        <p:spPr>
          <a:xfrm>
            <a:off x="407150" y="407075"/>
            <a:ext cx="8329800" cy="4329300"/>
          </a:xfrm>
          <a:prstGeom prst="rect">
            <a:avLst/>
          </a:prstGeom>
          <a:solidFill>
            <a:srgbClr val="DEE9F2"/>
          </a:solidFill>
          <a:ln>
            <a:noFill/>
          </a:ln>
        </p:spPr>
        <p:txBody>
          <a:bodyPr wrap="square" lIns="91425" tIns="91425" rIns="91425" bIns="91425" anchor="ctr" anchorCtr="0">
            <a:noAutofit/>
          </a:bodyPr>
          <a:lstStyle/>
          <a:p>
            <a:pPr lvl="0">
              <a:spcBef>
                <a:spcPts val="0"/>
              </a:spcBef>
              <a:buNone/>
            </a:pPr>
            <a:endParaRPr dirty="0"/>
          </a:p>
        </p:txBody>
      </p:sp>
      <p:sp>
        <p:nvSpPr>
          <p:cNvPr id="129" name="Shape 129"/>
          <p:cNvSpPr/>
          <p:nvPr/>
        </p:nvSpPr>
        <p:spPr>
          <a:xfrm>
            <a:off x="-167025" y="559475"/>
            <a:ext cx="2630400" cy="26304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30" name="Shape 130"/>
          <p:cNvSpPr/>
          <p:nvPr/>
        </p:nvSpPr>
        <p:spPr>
          <a:xfrm>
            <a:off x="1812100" y="271400"/>
            <a:ext cx="1054200" cy="1054200"/>
          </a:xfrm>
          <a:prstGeom prst="ellipse">
            <a:avLst/>
          </a:prstGeom>
          <a:solidFill>
            <a:srgbClr val="FFB600">
              <a:alpha val="79620"/>
            </a:srgbClr>
          </a:solidFill>
          <a:ln>
            <a:noFill/>
          </a:ln>
        </p:spPr>
        <p:txBody>
          <a:bodyPr wrap="square" lIns="91425" tIns="91425" rIns="91425" bIns="91425" anchor="ctr" anchorCtr="0">
            <a:noAutofit/>
          </a:bodyPr>
          <a:lstStyle/>
          <a:p>
            <a:pPr lvl="0">
              <a:spcBef>
                <a:spcPts val="0"/>
              </a:spcBef>
              <a:buNone/>
            </a:pPr>
            <a:endParaRPr dirty="0"/>
          </a:p>
        </p:txBody>
      </p:sp>
      <p:sp>
        <p:nvSpPr>
          <p:cNvPr id="131" name="Shape 131"/>
          <p:cNvSpPr/>
          <p:nvPr/>
        </p:nvSpPr>
        <p:spPr>
          <a:xfrm>
            <a:off x="1704597" y="-129655"/>
            <a:ext cx="300900" cy="3009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32" name="Shape 132"/>
          <p:cNvSpPr/>
          <p:nvPr/>
        </p:nvSpPr>
        <p:spPr>
          <a:xfrm>
            <a:off x="228600" y="2887250"/>
            <a:ext cx="605400" cy="605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33" name="Shape 133"/>
          <p:cNvSpPr/>
          <p:nvPr/>
        </p:nvSpPr>
        <p:spPr>
          <a:xfrm>
            <a:off x="1522903" y="316285"/>
            <a:ext cx="213000" cy="2130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134" name="Shape 134"/>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35" name="Shape 135"/>
          <p:cNvSpPr/>
          <p:nvPr/>
        </p:nvSpPr>
        <p:spPr>
          <a:xfrm>
            <a:off x="8507494" y="2981146"/>
            <a:ext cx="774600" cy="7746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36" name="Shape 136"/>
          <p:cNvSpPr/>
          <p:nvPr/>
        </p:nvSpPr>
        <p:spPr>
          <a:xfrm>
            <a:off x="8094101" y="397394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37" name="Shape 137"/>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38" name="Shape 138"/>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39" name="Shape 139"/>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40" name="Shape 140"/>
          <p:cNvSpPr/>
          <p:nvPr/>
        </p:nvSpPr>
        <p:spPr>
          <a:xfrm>
            <a:off x="91939" y="2887250"/>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41" name="Shape 141"/>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142" name="Shape 142"/>
          <p:cNvGrpSpPr/>
          <p:nvPr/>
        </p:nvGrpSpPr>
        <p:grpSpPr>
          <a:xfrm>
            <a:off x="8142375" y="4477573"/>
            <a:ext cx="508851" cy="478711"/>
            <a:chOff x="5972700" y="2330200"/>
            <a:chExt cx="411625" cy="387275"/>
          </a:xfrm>
        </p:grpSpPr>
        <p:sp>
          <p:nvSpPr>
            <p:cNvPr id="143" name="Shape 143"/>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44" name="Shape 144"/>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145" name="Shape 145"/>
          <p:cNvGrpSpPr/>
          <p:nvPr/>
        </p:nvGrpSpPr>
        <p:grpSpPr>
          <a:xfrm>
            <a:off x="2139871" y="482540"/>
            <a:ext cx="398658" cy="631920"/>
            <a:chOff x="6718575" y="2318625"/>
            <a:chExt cx="256950" cy="407375"/>
          </a:xfrm>
        </p:grpSpPr>
        <p:sp>
          <p:nvSpPr>
            <p:cNvPr id="146" name="Shape 146"/>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47" name="Shape 147"/>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48" name="Shape 148"/>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49" name="Shape 149"/>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50" name="Shape 150"/>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51" name="Shape 151"/>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52" name="Shape 152"/>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53" name="Shape 153"/>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154" name="Shape 154"/>
          <p:cNvSpPr txBox="1">
            <a:spLocks noGrp="1"/>
          </p:cNvSpPr>
          <p:nvPr>
            <p:ph type="title"/>
          </p:nvPr>
        </p:nvSpPr>
        <p:spPr>
          <a:xfrm>
            <a:off x="144075" y="559475"/>
            <a:ext cx="2142000" cy="26304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5" name="Shape 155"/>
          <p:cNvSpPr txBox="1">
            <a:spLocks noGrp="1"/>
          </p:cNvSpPr>
          <p:nvPr>
            <p:ph type="body" idx="1"/>
          </p:nvPr>
        </p:nvSpPr>
        <p:spPr>
          <a:xfrm>
            <a:off x="2830925" y="1200150"/>
            <a:ext cx="2516400" cy="3120300"/>
          </a:xfrm>
          <a:prstGeom prst="rect">
            <a:avLst/>
          </a:prstGeom>
        </p:spPr>
        <p:txBody>
          <a:bodyPr wrap="square"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156" name="Shape 156"/>
          <p:cNvSpPr txBox="1">
            <a:spLocks noGrp="1"/>
          </p:cNvSpPr>
          <p:nvPr>
            <p:ph type="body" idx="2"/>
          </p:nvPr>
        </p:nvSpPr>
        <p:spPr>
          <a:xfrm>
            <a:off x="5651044" y="1200150"/>
            <a:ext cx="2671500" cy="3120300"/>
          </a:xfrm>
          <a:prstGeom prst="rect">
            <a:avLst/>
          </a:prstGeom>
        </p:spPr>
        <p:txBody>
          <a:bodyPr wrap="square"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157" name="Shape 157"/>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58"/>
        <p:cNvGrpSpPr/>
        <p:nvPr/>
      </p:nvGrpSpPr>
      <p:grpSpPr>
        <a:xfrm>
          <a:off x="0" y="0"/>
          <a:ext cx="0" cy="0"/>
          <a:chOff x="0" y="0"/>
          <a:chExt cx="0" cy="0"/>
        </a:xfrm>
      </p:grpSpPr>
      <p:sp>
        <p:nvSpPr>
          <p:cNvPr id="159" name="Shape 159"/>
          <p:cNvSpPr/>
          <p:nvPr/>
        </p:nvSpPr>
        <p:spPr>
          <a:xfrm>
            <a:off x="407150" y="407075"/>
            <a:ext cx="8329800" cy="4329300"/>
          </a:xfrm>
          <a:prstGeom prst="rect">
            <a:avLst/>
          </a:prstGeom>
          <a:solidFill>
            <a:srgbClr val="DEE9F2"/>
          </a:solidFill>
          <a:ln>
            <a:noFill/>
          </a:ln>
        </p:spPr>
        <p:txBody>
          <a:bodyPr wrap="square" lIns="91425" tIns="91425" rIns="91425" bIns="91425" anchor="ctr" anchorCtr="0">
            <a:noAutofit/>
          </a:bodyPr>
          <a:lstStyle/>
          <a:p>
            <a:pPr lvl="0">
              <a:spcBef>
                <a:spcPts val="0"/>
              </a:spcBef>
              <a:buNone/>
            </a:pPr>
            <a:endParaRPr dirty="0"/>
          </a:p>
        </p:txBody>
      </p:sp>
      <p:sp>
        <p:nvSpPr>
          <p:cNvPr id="160" name="Shape 160"/>
          <p:cNvSpPr/>
          <p:nvPr/>
        </p:nvSpPr>
        <p:spPr>
          <a:xfrm>
            <a:off x="-167025" y="559475"/>
            <a:ext cx="2630400" cy="26304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61" name="Shape 161"/>
          <p:cNvSpPr/>
          <p:nvPr/>
        </p:nvSpPr>
        <p:spPr>
          <a:xfrm>
            <a:off x="1812100" y="271400"/>
            <a:ext cx="1054200" cy="1054200"/>
          </a:xfrm>
          <a:prstGeom prst="ellipse">
            <a:avLst/>
          </a:prstGeom>
          <a:solidFill>
            <a:srgbClr val="FFB600">
              <a:alpha val="79620"/>
            </a:srgbClr>
          </a:solidFill>
          <a:ln>
            <a:noFill/>
          </a:ln>
        </p:spPr>
        <p:txBody>
          <a:bodyPr wrap="square" lIns="91425" tIns="91425" rIns="91425" bIns="91425" anchor="ctr" anchorCtr="0">
            <a:noAutofit/>
          </a:bodyPr>
          <a:lstStyle/>
          <a:p>
            <a:pPr lvl="0">
              <a:spcBef>
                <a:spcPts val="0"/>
              </a:spcBef>
              <a:buNone/>
            </a:pPr>
            <a:endParaRPr dirty="0"/>
          </a:p>
        </p:txBody>
      </p:sp>
      <p:sp>
        <p:nvSpPr>
          <p:cNvPr id="162" name="Shape 162"/>
          <p:cNvSpPr/>
          <p:nvPr/>
        </p:nvSpPr>
        <p:spPr>
          <a:xfrm>
            <a:off x="1704597" y="-129655"/>
            <a:ext cx="300900" cy="3009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63" name="Shape 163"/>
          <p:cNvSpPr/>
          <p:nvPr/>
        </p:nvSpPr>
        <p:spPr>
          <a:xfrm>
            <a:off x="228600" y="2887250"/>
            <a:ext cx="605400" cy="605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64" name="Shape 164"/>
          <p:cNvSpPr/>
          <p:nvPr/>
        </p:nvSpPr>
        <p:spPr>
          <a:xfrm>
            <a:off x="1522903" y="316285"/>
            <a:ext cx="213000" cy="2130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165" name="Shape 165"/>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66" name="Shape 166"/>
          <p:cNvSpPr/>
          <p:nvPr/>
        </p:nvSpPr>
        <p:spPr>
          <a:xfrm>
            <a:off x="8507494" y="2981146"/>
            <a:ext cx="774600" cy="7746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67" name="Shape 167"/>
          <p:cNvSpPr/>
          <p:nvPr/>
        </p:nvSpPr>
        <p:spPr>
          <a:xfrm>
            <a:off x="8094101" y="397394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68" name="Shape 168"/>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69" name="Shape 169"/>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70" name="Shape 170"/>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71" name="Shape 171"/>
          <p:cNvSpPr/>
          <p:nvPr/>
        </p:nvSpPr>
        <p:spPr>
          <a:xfrm>
            <a:off x="91939" y="2887250"/>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72" name="Shape 172"/>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173" name="Shape 173"/>
          <p:cNvGrpSpPr/>
          <p:nvPr/>
        </p:nvGrpSpPr>
        <p:grpSpPr>
          <a:xfrm>
            <a:off x="8142375" y="4477573"/>
            <a:ext cx="508851" cy="478711"/>
            <a:chOff x="5972700" y="2330200"/>
            <a:chExt cx="411625" cy="387275"/>
          </a:xfrm>
        </p:grpSpPr>
        <p:sp>
          <p:nvSpPr>
            <p:cNvPr id="174" name="Shape 174"/>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75" name="Shape 175"/>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176" name="Shape 176"/>
          <p:cNvGrpSpPr/>
          <p:nvPr/>
        </p:nvGrpSpPr>
        <p:grpSpPr>
          <a:xfrm>
            <a:off x="2139871" y="482540"/>
            <a:ext cx="398658" cy="631920"/>
            <a:chOff x="6718575" y="2318625"/>
            <a:chExt cx="256950" cy="407375"/>
          </a:xfrm>
        </p:grpSpPr>
        <p:sp>
          <p:nvSpPr>
            <p:cNvPr id="177" name="Shape 177"/>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78" name="Shape 178"/>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79" name="Shape 179"/>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80" name="Shape 180"/>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81" name="Shape 181"/>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82" name="Shape 182"/>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83" name="Shape 183"/>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184" name="Shape 184"/>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185" name="Shape 185"/>
          <p:cNvSpPr txBox="1">
            <a:spLocks noGrp="1"/>
          </p:cNvSpPr>
          <p:nvPr>
            <p:ph type="title"/>
          </p:nvPr>
        </p:nvSpPr>
        <p:spPr>
          <a:xfrm>
            <a:off x="144075" y="559475"/>
            <a:ext cx="2142000" cy="26304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6" name="Shape 186"/>
          <p:cNvSpPr txBox="1">
            <a:spLocks noGrp="1"/>
          </p:cNvSpPr>
          <p:nvPr>
            <p:ph type="body" idx="1"/>
          </p:nvPr>
        </p:nvSpPr>
        <p:spPr>
          <a:xfrm>
            <a:off x="2683000" y="1428750"/>
            <a:ext cx="1858800" cy="2739300"/>
          </a:xfrm>
          <a:prstGeom prst="rect">
            <a:avLst/>
          </a:prstGeom>
        </p:spPr>
        <p:txBody>
          <a:bodyPr wrap="square" lIns="91425" tIns="91425" rIns="91425" bIns="91425" anchor="t" anchorCtr="0"/>
          <a:lstStyle>
            <a:lvl1pPr lvl="0" rtl="0">
              <a:spcBef>
                <a:spcPts val="0"/>
              </a:spcBef>
              <a:buSzPct val="100000"/>
              <a:defRPr sz="1300"/>
            </a:lvl1pPr>
            <a:lvl2pPr lvl="1" rtl="0">
              <a:spcBef>
                <a:spcPts val="0"/>
              </a:spcBef>
              <a:buSzPct val="100000"/>
              <a:defRPr sz="1300"/>
            </a:lvl2pPr>
            <a:lvl3pPr lvl="2" rtl="0">
              <a:spcBef>
                <a:spcPts val="0"/>
              </a:spcBef>
              <a:buSzPct val="100000"/>
              <a:defRPr sz="1300"/>
            </a:lvl3pPr>
            <a:lvl4pPr lvl="3" rtl="0">
              <a:spcBef>
                <a:spcPts val="0"/>
              </a:spcBef>
              <a:buSzPct val="100000"/>
              <a:defRPr sz="1300"/>
            </a:lvl4pPr>
            <a:lvl5pPr lvl="4" rtl="0">
              <a:spcBef>
                <a:spcPts val="0"/>
              </a:spcBef>
              <a:buSzPct val="100000"/>
              <a:defRPr sz="1300"/>
            </a:lvl5pPr>
            <a:lvl6pPr lvl="5" rtl="0">
              <a:spcBef>
                <a:spcPts val="0"/>
              </a:spcBef>
              <a:buSzPct val="100000"/>
              <a:defRPr sz="1300"/>
            </a:lvl6pPr>
            <a:lvl7pPr lvl="6" rtl="0">
              <a:spcBef>
                <a:spcPts val="0"/>
              </a:spcBef>
              <a:buSzPct val="100000"/>
              <a:defRPr sz="1300"/>
            </a:lvl7pPr>
            <a:lvl8pPr lvl="7" rtl="0">
              <a:spcBef>
                <a:spcPts val="0"/>
              </a:spcBef>
              <a:buSzPct val="100000"/>
              <a:defRPr sz="1300"/>
            </a:lvl8pPr>
            <a:lvl9pPr lvl="8" rtl="0">
              <a:spcBef>
                <a:spcPts val="0"/>
              </a:spcBef>
              <a:buSzPct val="100000"/>
              <a:defRPr sz="1300"/>
            </a:lvl9pPr>
          </a:lstStyle>
          <a:p>
            <a:endParaRPr/>
          </a:p>
        </p:txBody>
      </p:sp>
      <p:sp>
        <p:nvSpPr>
          <p:cNvPr id="187" name="Shape 187"/>
          <p:cNvSpPr txBox="1">
            <a:spLocks noGrp="1"/>
          </p:cNvSpPr>
          <p:nvPr>
            <p:ph type="body" idx="2"/>
          </p:nvPr>
        </p:nvSpPr>
        <p:spPr>
          <a:xfrm>
            <a:off x="4637114" y="1428750"/>
            <a:ext cx="1858800" cy="2739300"/>
          </a:xfrm>
          <a:prstGeom prst="rect">
            <a:avLst/>
          </a:prstGeom>
        </p:spPr>
        <p:txBody>
          <a:bodyPr wrap="square" lIns="91425" tIns="91425" rIns="91425" bIns="91425" anchor="t" anchorCtr="0"/>
          <a:lstStyle>
            <a:lvl1pPr lvl="0" rtl="0">
              <a:spcBef>
                <a:spcPts val="0"/>
              </a:spcBef>
              <a:buSzPct val="100000"/>
              <a:defRPr sz="1300"/>
            </a:lvl1pPr>
            <a:lvl2pPr lvl="1" rtl="0">
              <a:spcBef>
                <a:spcPts val="0"/>
              </a:spcBef>
              <a:buSzPct val="100000"/>
              <a:defRPr sz="1300"/>
            </a:lvl2pPr>
            <a:lvl3pPr lvl="2" rtl="0">
              <a:spcBef>
                <a:spcPts val="0"/>
              </a:spcBef>
              <a:buSzPct val="100000"/>
              <a:defRPr sz="1300"/>
            </a:lvl3pPr>
            <a:lvl4pPr lvl="3" rtl="0">
              <a:spcBef>
                <a:spcPts val="0"/>
              </a:spcBef>
              <a:buSzPct val="100000"/>
              <a:defRPr sz="1300"/>
            </a:lvl4pPr>
            <a:lvl5pPr lvl="4" rtl="0">
              <a:spcBef>
                <a:spcPts val="0"/>
              </a:spcBef>
              <a:buSzPct val="100000"/>
              <a:defRPr sz="1300"/>
            </a:lvl5pPr>
            <a:lvl6pPr lvl="5" rtl="0">
              <a:spcBef>
                <a:spcPts val="0"/>
              </a:spcBef>
              <a:buSzPct val="100000"/>
              <a:defRPr sz="1300"/>
            </a:lvl6pPr>
            <a:lvl7pPr lvl="6" rtl="0">
              <a:spcBef>
                <a:spcPts val="0"/>
              </a:spcBef>
              <a:buSzPct val="100000"/>
              <a:defRPr sz="1300"/>
            </a:lvl7pPr>
            <a:lvl8pPr lvl="7" rtl="0">
              <a:spcBef>
                <a:spcPts val="0"/>
              </a:spcBef>
              <a:buSzPct val="100000"/>
              <a:defRPr sz="1300"/>
            </a:lvl8pPr>
            <a:lvl9pPr lvl="8" rtl="0">
              <a:spcBef>
                <a:spcPts val="0"/>
              </a:spcBef>
              <a:buSzPct val="100000"/>
              <a:defRPr sz="1300"/>
            </a:lvl9pPr>
          </a:lstStyle>
          <a:p>
            <a:endParaRPr/>
          </a:p>
        </p:txBody>
      </p:sp>
      <p:sp>
        <p:nvSpPr>
          <p:cNvPr id="188" name="Shape 188"/>
          <p:cNvSpPr txBox="1">
            <a:spLocks noGrp="1"/>
          </p:cNvSpPr>
          <p:nvPr>
            <p:ph type="body" idx="3"/>
          </p:nvPr>
        </p:nvSpPr>
        <p:spPr>
          <a:xfrm>
            <a:off x="6591228" y="1428750"/>
            <a:ext cx="1858800" cy="2739300"/>
          </a:xfrm>
          <a:prstGeom prst="rect">
            <a:avLst/>
          </a:prstGeom>
        </p:spPr>
        <p:txBody>
          <a:bodyPr wrap="square" lIns="91425" tIns="91425" rIns="91425" bIns="91425" anchor="t" anchorCtr="0"/>
          <a:lstStyle>
            <a:lvl1pPr lvl="0" rtl="0">
              <a:spcBef>
                <a:spcPts val="0"/>
              </a:spcBef>
              <a:buSzPct val="100000"/>
              <a:defRPr sz="1300"/>
            </a:lvl1pPr>
            <a:lvl2pPr lvl="1" rtl="0">
              <a:spcBef>
                <a:spcPts val="0"/>
              </a:spcBef>
              <a:buSzPct val="100000"/>
              <a:defRPr sz="1300"/>
            </a:lvl2pPr>
            <a:lvl3pPr lvl="2" rtl="0">
              <a:spcBef>
                <a:spcPts val="0"/>
              </a:spcBef>
              <a:buSzPct val="100000"/>
              <a:defRPr sz="1300"/>
            </a:lvl3pPr>
            <a:lvl4pPr lvl="3" rtl="0">
              <a:spcBef>
                <a:spcPts val="0"/>
              </a:spcBef>
              <a:buSzPct val="100000"/>
              <a:defRPr sz="1300"/>
            </a:lvl4pPr>
            <a:lvl5pPr lvl="4" rtl="0">
              <a:spcBef>
                <a:spcPts val="0"/>
              </a:spcBef>
              <a:buSzPct val="100000"/>
              <a:defRPr sz="1300"/>
            </a:lvl5pPr>
            <a:lvl6pPr lvl="5" rtl="0">
              <a:spcBef>
                <a:spcPts val="0"/>
              </a:spcBef>
              <a:buSzPct val="100000"/>
              <a:defRPr sz="1300"/>
            </a:lvl6pPr>
            <a:lvl7pPr lvl="6" rtl="0">
              <a:spcBef>
                <a:spcPts val="0"/>
              </a:spcBef>
              <a:buSzPct val="100000"/>
              <a:defRPr sz="1300"/>
            </a:lvl7pPr>
            <a:lvl8pPr lvl="7" rtl="0">
              <a:spcBef>
                <a:spcPts val="0"/>
              </a:spcBef>
              <a:buSzPct val="100000"/>
              <a:defRPr sz="1300"/>
            </a:lvl8pPr>
            <a:lvl9pPr lvl="8" rtl="0">
              <a:spcBef>
                <a:spcPts val="0"/>
              </a:spcBef>
              <a:buSzPct val="100000"/>
              <a:defRPr sz="1300"/>
            </a:lvl9pPr>
          </a:lstStyle>
          <a:p>
            <a:endParaRPr/>
          </a:p>
        </p:txBody>
      </p:sp>
      <p:sp>
        <p:nvSpPr>
          <p:cNvPr id="189" name="Shape 189"/>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0"/>
        <p:cNvGrpSpPr/>
        <p:nvPr/>
      </p:nvGrpSpPr>
      <p:grpSpPr>
        <a:xfrm>
          <a:off x="0" y="0"/>
          <a:ext cx="0" cy="0"/>
          <a:chOff x="0" y="0"/>
          <a:chExt cx="0" cy="0"/>
        </a:xfrm>
      </p:grpSpPr>
      <p:sp>
        <p:nvSpPr>
          <p:cNvPr id="191" name="Shape 191"/>
          <p:cNvSpPr/>
          <p:nvPr/>
        </p:nvSpPr>
        <p:spPr>
          <a:xfrm>
            <a:off x="407150" y="407075"/>
            <a:ext cx="8329800" cy="4329300"/>
          </a:xfrm>
          <a:prstGeom prst="rect">
            <a:avLst/>
          </a:prstGeom>
          <a:solidFill>
            <a:srgbClr val="DEE9F2"/>
          </a:solidFill>
          <a:ln>
            <a:noFill/>
          </a:ln>
        </p:spPr>
        <p:txBody>
          <a:bodyPr wrap="square" lIns="91425" tIns="91425" rIns="91425" bIns="91425" anchor="ctr" anchorCtr="0">
            <a:noAutofit/>
          </a:bodyPr>
          <a:lstStyle/>
          <a:p>
            <a:pPr lvl="0">
              <a:spcBef>
                <a:spcPts val="0"/>
              </a:spcBef>
              <a:buNone/>
            </a:pPr>
            <a:endParaRPr dirty="0"/>
          </a:p>
        </p:txBody>
      </p:sp>
      <p:sp>
        <p:nvSpPr>
          <p:cNvPr id="192" name="Shape 192"/>
          <p:cNvSpPr/>
          <p:nvPr/>
        </p:nvSpPr>
        <p:spPr>
          <a:xfrm>
            <a:off x="-167025" y="559475"/>
            <a:ext cx="2630400" cy="26304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93" name="Shape 193"/>
          <p:cNvSpPr/>
          <p:nvPr/>
        </p:nvSpPr>
        <p:spPr>
          <a:xfrm>
            <a:off x="1812100" y="271400"/>
            <a:ext cx="1054200" cy="1054200"/>
          </a:xfrm>
          <a:prstGeom prst="ellipse">
            <a:avLst/>
          </a:prstGeom>
          <a:solidFill>
            <a:srgbClr val="FFB600">
              <a:alpha val="79620"/>
            </a:srgbClr>
          </a:solidFill>
          <a:ln>
            <a:noFill/>
          </a:ln>
        </p:spPr>
        <p:txBody>
          <a:bodyPr wrap="square" lIns="91425" tIns="91425" rIns="91425" bIns="91425" anchor="ctr" anchorCtr="0">
            <a:noAutofit/>
          </a:bodyPr>
          <a:lstStyle/>
          <a:p>
            <a:pPr lvl="0">
              <a:spcBef>
                <a:spcPts val="0"/>
              </a:spcBef>
              <a:buNone/>
            </a:pPr>
            <a:endParaRPr dirty="0"/>
          </a:p>
        </p:txBody>
      </p:sp>
      <p:sp>
        <p:nvSpPr>
          <p:cNvPr id="194" name="Shape 194"/>
          <p:cNvSpPr/>
          <p:nvPr/>
        </p:nvSpPr>
        <p:spPr>
          <a:xfrm>
            <a:off x="1704597" y="-129655"/>
            <a:ext cx="300900" cy="3009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195" name="Shape 195"/>
          <p:cNvSpPr/>
          <p:nvPr/>
        </p:nvSpPr>
        <p:spPr>
          <a:xfrm>
            <a:off x="228600" y="2887250"/>
            <a:ext cx="605400" cy="605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196" name="Shape 196"/>
          <p:cNvSpPr/>
          <p:nvPr/>
        </p:nvSpPr>
        <p:spPr>
          <a:xfrm>
            <a:off x="1522903" y="316285"/>
            <a:ext cx="213000" cy="2130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197" name="Shape 197"/>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198" name="Shape 198"/>
          <p:cNvSpPr/>
          <p:nvPr/>
        </p:nvSpPr>
        <p:spPr>
          <a:xfrm>
            <a:off x="8507494" y="2981146"/>
            <a:ext cx="774600" cy="7746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199" name="Shape 199"/>
          <p:cNvSpPr/>
          <p:nvPr/>
        </p:nvSpPr>
        <p:spPr>
          <a:xfrm>
            <a:off x="8094101" y="397394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200" name="Shape 200"/>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201" name="Shape 201"/>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202" name="Shape 202"/>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203" name="Shape 203"/>
          <p:cNvSpPr/>
          <p:nvPr/>
        </p:nvSpPr>
        <p:spPr>
          <a:xfrm>
            <a:off x="91939" y="2887250"/>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204" name="Shape 204"/>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205" name="Shape 205"/>
          <p:cNvGrpSpPr/>
          <p:nvPr/>
        </p:nvGrpSpPr>
        <p:grpSpPr>
          <a:xfrm>
            <a:off x="8142375" y="4477573"/>
            <a:ext cx="508851" cy="478711"/>
            <a:chOff x="5972700" y="2330200"/>
            <a:chExt cx="411625" cy="387275"/>
          </a:xfrm>
        </p:grpSpPr>
        <p:sp>
          <p:nvSpPr>
            <p:cNvPr id="206" name="Shape 206"/>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07" name="Shape 207"/>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208" name="Shape 208"/>
          <p:cNvGrpSpPr/>
          <p:nvPr/>
        </p:nvGrpSpPr>
        <p:grpSpPr>
          <a:xfrm>
            <a:off x="2139871" y="482540"/>
            <a:ext cx="398658" cy="631920"/>
            <a:chOff x="6718575" y="2318625"/>
            <a:chExt cx="256950" cy="407375"/>
          </a:xfrm>
        </p:grpSpPr>
        <p:sp>
          <p:nvSpPr>
            <p:cNvPr id="209" name="Shape 209"/>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10" name="Shape 210"/>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11" name="Shape 211"/>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12" name="Shape 212"/>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13" name="Shape 213"/>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14" name="Shape 214"/>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15" name="Shape 215"/>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216" name="Shape 216"/>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217" name="Shape 217"/>
          <p:cNvSpPr txBox="1">
            <a:spLocks noGrp="1"/>
          </p:cNvSpPr>
          <p:nvPr>
            <p:ph type="title"/>
          </p:nvPr>
        </p:nvSpPr>
        <p:spPr>
          <a:xfrm>
            <a:off x="144075" y="559475"/>
            <a:ext cx="2142000" cy="26304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8" name="Shape 218"/>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Aqua">
    <p:spTree>
      <p:nvGrpSpPr>
        <p:cNvPr id="1" name="Shape 301"/>
        <p:cNvGrpSpPr/>
        <p:nvPr/>
      </p:nvGrpSpPr>
      <p:grpSpPr>
        <a:xfrm>
          <a:off x="0" y="0"/>
          <a:ext cx="0" cy="0"/>
          <a:chOff x="0" y="0"/>
          <a:chExt cx="0" cy="0"/>
        </a:xfrm>
      </p:grpSpPr>
      <p:sp>
        <p:nvSpPr>
          <p:cNvPr id="302" name="Shape 302"/>
          <p:cNvSpPr/>
          <p:nvPr/>
        </p:nvSpPr>
        <p:spPr>
          <a:xfrm>
            <a:off x="407150" y="407075"/>
            <a:ext cx="8329800" cy="4329300"/>
          </a:xfrm>
          <a:prstGeom prst="rect">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03" name="Shape 303"/>
          <p:cNvSpPr/>
          <p:nvPr/>
        </p:nvSpPr>
        <p:spPr>
          <a:xfrm>
            <a:off x="-117275" y="847257"/>
            <a:ext cx="605400" cy="6054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304" name="Shape 304"/>
          <p:cNvSpPr/>
          <p:nvPr/>
        </p:nvSpPr>
        <p:spPr>
          <a:xfrm>
            <a:off x="217850" y="171250"/>
            <a:ext cx="1054200" cy="10542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05" name="Shape 305"/>
          <p:cNvSpPr/>
          <p:nvPr/>
        </p:nvSpPr>
        <p:spPr>
          <a:xfrm>
            <a:off x="1156976" y="-137274"/>
            <a:ext cx="398700" cy="3987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306" name="Shape 306"/>
          <p:cNvSpPr/>
          <p:nvPr/>
        </p:nvSpPr>
        <p:spPr>
          <a:xfrm>
            <a:off x="1397225" y="337514"/>
            <a:ext cx="136800" cy="1368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307" name="Shape 307"/>
          <p:cNvSpPr/>
          <p:nvPr/>
        </p:nvSpPr>
        <p:spPr>
          <a:xfrm>
            <a:off x="488128" y="1334485"/>
            <a:ext cx="213000" cy="2130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308" name="Shape 308"/>
          <p:cNvSpPr/>
          <p:nvPr/>
        </p:nvSpPr>
        <p:spPr>
          <a:xfrm>
            <a:off x="7847950" y="4168079"/>
            <a:ext cx="1097700" cy="10977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309" name="Shape 309"/>
          <p:cNvSpPr/>
          <p:nvPr/>
        </p:nvSpPr>
        <p:spPr>
          <a:xfrm>
            <a:off x="8507494" y="2981146"/>
            <a:ext cx="774600" cy="7746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310" name="Shape 310"/>
          <p:cNvSpPr/>
          <p:nvPr/>
        </p:nvSpPr>
        <p:spPr>
          <a:xfrm>
            <a:off x="8094101" y="397394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311" name="Shape 311"/>
          <p:cNvSpPr/>
          <p:nvPr/>
        </p:nvSpPr>
        <p:spPr>
          <a:xfrm>
            <a:off x="8622049" y="3872635"/>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12" name="Shape 312"/>
          <p:cNvSpPr/>
          <p:nvPr/>
        </p:nvSpPr>
        <p:spPr>
          <a:xfrm>
            <a:off x="7550022" y="4801658"/>
            <a:ext cx="213000" cy="2130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13" name="Shape 313"/>
          <p:cNvSpPr/>
          <p:nvPr/>
        </p:nvSpPr>
        <p:spPr>
          <a:xfrm>
            <a:off x="7325661" y="4674667"/>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14" name="Shape 314"/>
          <p:cNvSpPr/>
          <p:nvPr/>
        </p:nvSpPr>
        <p:spPr>
          <a:xfrm>
            <a:off x="258289" y="1577100"/>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15" name="Shape 315"/>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316" name="Shape 316"/>
          <p:cNvGrpSpPr/>
          <p:nvPr/>
        </p:nvGrpSpPr>
        <p:grpSpPr>
          <a:xfrm>
            <a:off x="8142375" y="4477573"/>
            <a:ext cx="508851" cy="478711"/>
            <a:chOff x="5972700" y="2330200"/>
            <a:chExt cx="411625" cy="387275"/>
          </a:xfrm>
        </p:grpSpPr>
        <p:sp>
          <p:nvSpPr>
            <p:cNvPr id="317" name="Shape 317"/>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18" name="Shape 318"/>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319" name="Shape 319"/>
          <p:cNvGrpSpPr/>
          <p:nvPr/>
        </p:nvGrpSpPr>
        <p:grpSpPr>
          <a:xfrm>
            <a:off x="545621" y="382390"/>
            <a:ext cx="398658" cy="631920"/>
            <a:chOff x="6718575" y="2318625"/>
            <a:chExt cx="256950" cy="407375"/>
          </a:xfrm>
        </p:grpSpPr>
        <p:sp>
          <p:nvSpPr>
            <p:cNvPr id="320" name="Shape 320"/>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21" name="Shape 321"/>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22" name="Shape 322"/>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23" name="Shape 323"/>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24" name="Shape 324"/>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25" name="Shape 325"/>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26" name="Shape 326"/>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27" name="Shape 327"/>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328" name="Shape 328"/>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FFFFFF"/>
                </a:solidFill>
              </a:rPr>
              <a:t>‹#›</a:t>
            </a:fld>
            <a:endParaRPr lang="en">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Yellow">
    <p:spTree>
      <p:nvGrpSpPr>
        <p:cNvPr id="1" name="Shape 329"/>
        <p:cNvGrpSpPr/>
        <p:nvPr/>
      </p:nvGrpSpPr>
      <p:grpSpPr>
        <a:xfrm>
          <a:off x="0" y="0"/>
          <a:ext cx="0" cy="0"/>
          <a:chOff x="0" y="0"/>
          <a:chExt cx="0" cy="0"/>
        </a:xfrm>
      </p:grpSpPr>
      <p:sp>
        <p:nvSpPr>
          <p:cNvPr id="330" name="Shape 330"/>
          <p:cNvSpPr/>
          <p:nvPr/>
        </p:nvSpPr>
        <p:spPr>
          <a:xfrm>
            <a:off x="407150" y="407075"/>
            <a:ext cx="8329800" cy="4329300"/>
          </a:xfrm>
          <a:prstGeom prst="rect">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31" name="Shape 331"/>
          <p:cNvSpPr/>
          <p:nvPr/>
        </p:nvSpPr>
        <p:spPr>
          <a:xfrm>
            <a:off x="-117275" y="847257"/>
            <a:ext cx="605400" cy="6054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32" name="Shape 332"/>
          <p:cNvSpPr/>
          <p:nvPr/>
        </p:nvSpPr>
        <p:spPr>
          <a:xfrm>
            <a:off x="217850" y="171250"/>
            <a:ext cx="1054200" cy="10542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333" name="Shape 333"/>
          <p:cNvSpPr/>
          <p:nvPr/>
        </p:nvSpPr>
        <p:spPr>
          <a:xfrm>
            <a:off x="1156976" y="-137274"/>
            <a:ext cx="398700" cy="3987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334" name="Shape 334"/>
          <p:cNvSpPr/>
          <p:nvPr/>
        </p:nvSpPr>
        <p:spPr>
          <a:xfrm>
            <a:off x="1397225" y="337514"/>
            <a:ext cx="136800" cy="1368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35" name="Shape 335"/>
          <p:cNvSpPr/>
          <p:nvPr/>
        </p:nvSpPr>
        <p:spPr>
          <a:xfrm>
            <a:off x="488128" y="1334485"/>
            <a:ext cx="213000" cy="2130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336" name="Shape 336"/>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37" name="Shape 337"/>
          <p:cNvSpPr/>
          <p:nvPr/>
        </p:nvSpPr>
        <p:spPr>
          <a:xfrm>
            <a:off x="8507494" y="2981146"/>
            <a:ext cx="774600" cy="774600"/>
          </a:xfrm>
          <a:prstGeom prst="ellipse">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338" name="Shape 338"/>
          <p:cNvSpPr/>
          <p:nvPr/>
        </p:nvSpPr>
        <p:spPr>
          <a:xfrm>
            <a:off x="8094101" y="3973940"/>
            <a:ext cx="413400" cy="413400"/>
          </a:xfrm>
          <a:prstGeom prst="ellipse">
            <a:avLst/>
          </a:prstGeom>
          <a:solidFill>
            <a:srgbClr val="FC4540">
              <a:alpha val="78850"/>
            </a:srgbClr>
          </a:solidFill>
          <a:ln>
            <a:noFill/>
          </a:ln>
        </p:spPr>
        <p:txBody>
          <a:bodyPr wrap="square" lIns="91425" tIns="91425" rIns="91425" bIns="91425" anchor="ctr" anchorCtr="0">
            <a:noAutofit/>
          </a:bodyPr>
          <a:lstStyle/>
          <a:p>
            <a:pPr lvl="0">
              <a:spcBef>
                <a:spcPts val="0"/>
              </a:spcBef>
              <a:buNone/>
            </a:pPr>
            <a:endParaRPr dirty="0"/>
          </a:p>
        </p:txBody>
      </p:sp>
      <p:sp>
        <p:nvSpPr>
          <p:cNvPr id="339" name="Shape 339"/>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340" name="Shape 340"/>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41" name="Shape 341"/>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42" name="Shape 342"/>
          <p:cNvSpPr/>
          <p:nvPr/>
        </p:nvSpPr>
        <p:spPr>
          <a:xfrm>
            <a:off x="258289" y="1577100"/>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43" name="Shape 343"/>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344" name="Shape 344"/>
          <p:cNvGrpSpPr/>
          <p:nvPr/>
        </p:nvGrpSpPr>
        <p:grpSpPr>
          <a:xfrm>
            <a:off x="8142375" y="4477573"/>
            <a:ext cx="508851" cy="478711"/>
            <a:chOff x="5972700" y="2330200"/>
            <a:chExt cx="411625" cy="387275"/>
          </a:xfrm>
        </p:grpSpPr>
        <p:sp>
          <p:nvSpPr>
            <p:cNvPr id="345" name="Shape 345"/>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46" name="Shape 346"/>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347" name="Shape 347"/>
          <p:cNvGrpSpPr/>
          <p:nvPr/>
        </p:nvGrpSpPr>
        <p:grpSpPr>
          <a:xfrm>
            <a:off x="545621" y="382390"/>
            <a:ext cx="398658" cy="631920"/>
            <a:chOff x="6718575" y="2318625"/>
            <a:chExt cx="256950" cy="407375"/>
          </a:xfrm>
        </p:grpSpPr>
        <p:sp>
          <p:nvSpPr>
            <p:cNvPr id="348" name="Shape 34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49" name="Shape 34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50" name="Shape 35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51" name="Shape 35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52" name="Shape 35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53" name="Shape 35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54" name="Shape 35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55" name="Shape 355"/>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356" name="Shape 356"/>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FFFFFF"/>
                </a:solidFill>
              </a:rPr>
              <a:t>‹#›</a:t>
            </a:fld>
            <a:endParaRPr lang="en">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Magenta">
    <p:spTree>
      <p:nvGrpSpPr>
        <p:cNvPr id="1" name="Shape 357"/>
        <p:cNvGrpSpPr/>
        <p:nvPr/>
      </p:nvGrpSpPr>
      <p:grpSpPr>
        <a:xfrm>
          <a:off x="0" y="0"/>
          <a:ext cx="0" cy="0"/>
          <a:chOff x="0" y="0"/>
          <a:chExt cx="0" cy="0"/>
        </a:xfrm>
      </p:grpSpPr>
      <p:sp>
        <p:nvSpPr>
          <p:cNvPr id="358" name="Shape 358"/>
          <p:cNvSpPr/>
          <p:nvPr/>
        </p:nvSpPr>
        <p:spPr>
          <a:xfrm>
            <a:off x="407150" y="407075"/>
            <a:ext cx="8329800" cy="4329300"/>
          </a:xfrm>
          <a:prstGeom prst="rect">
            <a:avLst/>
          </a:prstGeom>
          <a:solidFill>
            <a:srgbClr val="FC4067"/>
          </a:solidFill>
          <a:ln>
            <a:noFill/>
          </a:ln>
        </p:spPr>
        <p:txBody>
          <a:bodyPr wrap="square" lIns="91425" tIns="91425" rIns="91425" bIns="91425" anchor="ctr" anchorCtr="0">
            <a:noAutofit/>
          </a:bodyPr>
          <a:lstStyle/>
          <a:p>
            <a:pPr lvl="0">
              <a:spcBef>
                <a:spcPts val="0"/>
              </a:spcBef>
              <a:buNone/>
            </a:pPr>
            <a:endParaRPr dirty="0"/>
          </a:p>
        </p:txBody>
      </p:sp>
      <p:sp>
        <p:nvSpPr>
          <p:cNvPr id="359" name="Shape 359"/>
          <p:cNvSpPr/>
          <p:nvPr/>
        </p:nvSpPr>
        <p:spPr>
          <a:xfrm>
            <a:off x="217850" y="171250"/>
            <a:ext cx="1054200" cy="10542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60" name="Shape 360"/>
          <p:cNvSpPr/>
          <p:nvPr/>
        </p:nvSpPr>
        <p:spPr>
          <a:xfrm>
            <a:off x="1156976" y="-137274"/>
            <a:ext cx="398700" cy="3987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361" name="Shape 361"/>
          <p:cNvSpPr/>
          <p:nvPr/>
        </p:nvSpPr>
        <p:spPr>
          <a:xfrm>
            <a:off x="1397225" y="337514"/>
            <a:ext cx="136800" cy="1368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62" name="Shape 362"/>
          <p:cNvSpPr/>
          <p:nvPr/>
        </p:nvSpPr>
        <p:spPr>
          <a:xfrm>
            <a:off x="488128" y="1334485"/>
            <a:ext cx="213000" cy="2130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363" name="Shape 363"/>
          <p:cNvSpPr/>
          <p:nvPr/>
        </p:nvSpPr>
        <p:spPr>
          <a:xfrm>
            <a:off x="7847950" y="4168079"/>
            <a:ext cx="1097700" cy="10977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64" name="Shape 364"/>
          <p:cNvSpPr/>
          <p:nvPr/>
        </p:nvSpPr>
        <p:spPr>
          <a:xfrm>
            <a:off x="8507494" y="2981146"/>
            <a:ext cx="774600" cy="7746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65" name="Shape 365"/>
          <p:cNvSpPr/>
          <p:nvPr/>
        </p:nvSpPr>
        <p:spPr>
          <a:xfrm>
            <a:off x="8094101" y="3973940"/>
            <a:ext cx="413400" cy="4134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dirty="0"/>
          </a:p>
        </p:txBody>
      </p:sp>
      <p:sp>
        <p:nvSpPr>
          <p:cNvPr id="366" name="Shape 366"/>
          <p:cNvSpPr/>
          <p:nvPr/>
        </p:nvSpPr>
        <p:spPr>
          <a:xfrm>
            <a:off x="8622049" y="3872635"/>
            <a:ext cx="213000" cy="213000"/>
          </a:xfrm>
          <a:prstGeom prst="ellipse">
            <a:avLst/>
          </a:prstGeom>
          <a:solidFill>
            <a:srgbClr val="FF9755"/>
          </a:solidFill>
          <a:ln>
            <a:noFill/>
          </a:ln>
        </p:spPr>
        <p:txBody>
          <a:bodyPr wrap="square" lIns="91425" tIns="91425" rIns="91425" bIns="91425" anchor="ctr" anchorCtr="0">
            <a:noAutofit/>
          </a:bodyPr>
          <a:lstStyle/>
          <a:p>
            <a:pPr lvl="0">
              <a:spcBef>
                <a:spcPts val="0"/>
              </a:spcBef>
              <a:buNone/>
            </a:pPr>
            <a:endParaRPr dirty="0"/>
          </a:p>
        </p:txBody>
      </p:sp>
      <p:sp>
        <p:nvSpPr>
          <p:cNvPr id="367" name="Shape 367"/>
          <p:cNvSpPr/>
          <p:nvPr/>
        </p:nvSpPr>
        <p:spPr>
          <a:xfrm>
            <a:off x="7550022" y="4801658"/>
            <a:ext cx="213000" cy="2130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68" name="Shape 368"/>
          <p:cNvSpPr/>
          <p:nvPr/>
        </p:nvSpPr>
        <p:spPr>
          <a:xfrm>
            <a:off x="7325661" y="4674667"/>
            <a:ext cx="93900" cy="939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69" name="Shape 369"/>
          <p:cNvSpPr/>
          <p:nvPr/>
        </p:nvSpPr>
        <p:spPr>
          <a:xfrm>
            <a:off x="258289" y="1577100"/>
            <a:ext cx="93900" cy="93900"/>
          </a:xfrm>
          <a:prstGeom prst="ellipse">
            <a:avLst/>
          </a:prstGeom>
          <a:solidFill>
            <a:srgbClr val="FFB600"/>
          </a:solidFill>
          <a:ln>
            <a:noFill/>
          </a:ln>
        </p:spPr>
        <p:txBody>
          <a:bodyPr wrap="square" lIns="91425" tIns="91425" rIns="91425" bIns="91425" anchor="ctr" anchorCtr="0">
            <a:noAutofit/>
          </a:bodyPr>
          <a:lstStyle/>
          <a:p>
            <a:pPr lvl="0">
              <a:spcBef>
                <a:spcPts val="0"/>
              </a:spcBef>
              <a:buNone/>
            </a:pPr>
            <a:endParaRPr dirty="0"/>
          </a:p>
        </p:txBody>
      </p:sp>
      <p:sp>
        <p:nvSpPr>
          <p:cNvPr id="370" name="Shape 370"/>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nvGrpSpPr>
          <p:cNvPr id="371" name="Shape 371"/>
          <p:cNvGrpSpPr/>
          <p:nvPr/>
        </p:nvGrpSpPr>
        <p:grpSpPr>
          <a:xfrm>
            <a:off x="8142375" y="4477573"/>
            <a:ext cx="508851" cy="478711"/>
            <a:chOff x="5972700" y="2330200"/>
            <a:chExt cx="411625" cy="387275"/>
          </a:xfrm>
        </p:grpSpPr>
        <p:sp>
          <p:nvSpPr>
            <p:cNvPr id="372" name="Shape 37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73" name="Shape 37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grpSp>
        <p:nvGrpSpPr>
          <p:cNvPr id="374" name="Shape 374"/>
          <p:cNvGrpSpPr/>
          <p:nvPr/>
        </p:nvGrpSpPr>
        <p:grpSpPr>
          <a:xfrm>
            <a:off x="545621" y="382390"/>
            <a:ext cx="398658" cy="631920"/>
            <a:chOff x="6718575" y="2318625"/>
            <a:chExt cx="256950" cy="407375"/>
          </a:xfrm>
        </p:grpSpPr>
        <p:sp>
          <p:nvSpPr>
            <p:cNvPr id="375" name="Shape 375"/>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76" name="Shape 376"/>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77" name="Shape 377"/>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78" name="Shape 378"/>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79" name="Shape 379"/>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80" name="Shape 380"/>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81" name="Shape 381"/>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sp>
          <p:nvSpPr>
            <p:cNvPr id="382" name="Shape 382"/>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dirty="0"/>
            </a:p>
          </p:txBody>
        </p:sp>
      </p:grpSp>
      <p:sp>
        <p:nvSpPr>
          <p:cNvPr id="383" name="Shape 383"/>
          <p:cNvSpPr/>
          <p:nvPr/>
        </p:nvSpPr>
        <p:spPr>
          <a:xfrm>
            <a:off x="-117275" y="847257"/>
            <a:ext cx="605400" cy="605400"/>
          </a:xfrm>
          <a:prstGeom prst="ellipse">
            <a:avLst/>
          </a:prstGeom>
          <a:solidFill>
            <a:srgbClr val="02BDC7"/>
          </a:solidFill>
          <a:ln>
            <a:noFill/>
          </a:ln>
        </p:spPr>
        <p:txBody>
          <a:bodyPr wrap="square" lIns="91425" tIns="91425" rIns="91425" bIns="91425" anchor="ctr" anchorCtr="0">
            <a:noAutofit/>
          </a:bodyPr>
          <a:lstStyle/>
          <a:p>
            <a:pPr lvl="0">
              <a:spcBef>
                <a:spcPts val="0"/>
              </a:spcBef>
              <a:buNone/>
            </a:pPr>
            <a:endParaRPr dirty="0"/>
          </a:p>
        </p:txBody>
      </p:sp>
      <p:sp>
        <p:nvSpPr>
          <p:cNvPr id="384" name="Shape 384"/>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FFFFFF"/>
                </a:solidFill>
              </a:rPr>
              <a:t>‹#›</a:t>
            </a:fld>
            <a:endParaRPr lang="en">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2901875" y="1033400"/>
            <a:ext cx="5292300" cy="3267300"/>
          </a:xfrm>
          <a:prstGeom prst="rect">
            <a:avLst/>
          </a:prstGeom>
          <a:noFill/>
          <a:ln>
            <a:noFill/>
          </a:ln>
        </p:spPr>
        <p:txBody>
          <a:bodyPr wrap="square" lIns="91425" tIns="91425" rIns="91425" bIns="91425" anchor="t" anchorCtr="0"/>
          <a:lstStyle>
            <a:lvl1pPr lvl="0">
              <a:spcBef>
                <a:spcPts val="60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1pPr>
            <a:lvl2pPr lvl="1">
              <a:spcBef>
                <a:spcPts val="48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2pPr>
            <a:lvl3pPr lvl="2">
              <a:spcBef>
                <a:spcPts val="48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3pPr>
            <a:lvl4pPr lvl="3">
              <a:spcBef>
                <a:spcPts val="36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4pPr>
            <a:lvl5pPr lvl="4">
              <a:spcBef>
                <a:spcPts val="36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5pPr>
            <a:lvl6pPr lvl="5">
              <a:spcBef>
                <a:spcPts val="36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6pPr>
            <a:lvl7pPr lvl="6">
              <a:spcBef>
                <a:spcPts val="36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7pPr>
            <a:lvl8pPr lvl="7">
              <a:spcBef>
                <a:spcPts val="36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8pPr>
            <a:lvl9pPr lvl="8">
              <a:spcBef>
                <a:spcPts val="360"/>
              </a:spcBef>
              <a:spcAft>
                <a:spcPts val="1000"/>
              </a:spcAft>
              <a:buClr>
                <a:srgbClr val="A6BCC9"/>
              </a:buClr>
              <a:buSzPct val="100000"/>
              <a:buFont typeface="Lato Light"/>
              <a:buChar char="◦"/>
              <a:defRPr sz="2000">
                <a:solidFill>
                  <a:srgbClr val="4A5C65"/>
                </a:solidFill>
                <a:latin typeface="Lato Light"/>
                <a:ea typeface="Lato Light"/>
                <a:cs typeface="Lato Light"/>
                <a:sym typeface="Lato Light"/>
              </a:defRPr>
            </a:lvl9pPr>
          </a:lstStyle>
          <a:p>
            <a:endParaRPr/>
          </a:p>
        </p:txBody>
      </p:sp>
      <p:sp>
        <p:nvSpPr>
          <p:cNvPr id="7" name="Shape 7"/>
          <p:cNvSpPr txBox="1">
            <a:spLocks noGrp="1"/>
          </p:cNvSpPr>
          <p:nvPr>
            <p:ph type="title"/>
          </p:nvPr>
        </p:nvSpPr>
        <p:spPr>
          <a:xfrm>
            <a:off x="144075" y="559475"/>
            <a:ext cx="2142000" cy="2630400"/>
          </a:xfrm>
          <a:prstGeom prst="rect">
            <a:avLst/>
          </a:prstGeom>
          <a:noFill/>
          <a:ln>
            <a:noFill/>
          </a:ln>
        </p:spPr>
        <p:txBody>
          <a:bodyPr wrap="square" lIns="91425" tIns="91425" rIns="91425" bIns="91425" anchor="ctr" anchorCtr="0"/>
          <a:lstStyle>
            <a:lvl1pPr lvl="0">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1pPr>
            <a:lvl2pPr lvl="1">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2pPr>
            <a:lvl3pPr lvl="2">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3pPr>
            <a:lvl4pPr lvl="3">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4pPr>
            <a:lvl5pPr lvl="4">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5pPr>
            <a:lvl6pPr lvl="5">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6pPr>
            <a:lvl7pPr lvl="6">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7pPr>
            <a:lvl8pPr lvl="7">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8pPr>
            <a:lvl9pPr lvl="8">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9pPr>
          </a:lstStyle>
          <a:p>
            <a:endParaRPr/>
          </a:p>
        </p:txBody>
      </p:sp>
      <p:sp>
        <p:nvSpPr>
          <p:cNvPr id="8" name="Shape 8"/>
          <p:cNvSpPr txBox="1">
            <a:spLocks noGrp="1"/>
          </p:cNvSpPr>
          <p:nvPr>
            <p:ph type="sldNum" idx="12"/>
          </p:nvPr>
        </p:nvSpPr>
        <p:spPr>
          <a:xfrm>
            <a:off x="8117984" y="418063"/>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200">
                <a:solidFill>
                  <a:srgbClr val="A6BCC9"/>
                </a:solidFill>
                <a:latin typeface="Lato Light"/>
                <a:ea typeface="Lato Light"/>
                <a:cs typeface="Lato Light"/>
                <a:sym typeface="Lato Light"/>
              </a:rPr>
              <a:t>‹#›</a:t>
            </a:fld>
            <a:endParaRPr lang="en" sz="1200">
              <a:solidFill>
                <a:srgbClr val="A6BCC9"/>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8" r:id="rId7"/>
    <p:sldLayoutId id="2147483659" r:id="rId8"/>
    <p:sldLayoutId id="2147483660" r:id="rId9"/>
    <p:sldLayoutId id="214748366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8"/>
        <p:cNvGrpSpPr/>
        <p:nvPr/>
      </p:nvGrpSpPr>
      <p:grpSpPr>
        <a:xfrm>
          <a:off x="0" y="0"/>
          <a:ext cx="0" cy="0"/>
          <a:chOff x="0" y="0"/>
          <a:chExt cx="0" cy="0"/>
        </a:xfrm>
      </p:grpSpPr>
      <p:sp>
        <p:nvSpPr>
          <p:cNvPr id="389" name="Shape 389"/>
          <p:cNvSpPr txBox="1">
            <a:spLocks noGrp="1"/>
          </p:cNvSpPr>
          <p:nvPr>
            <p:ph type="ctrTitle"/>
          </p:nvPr>
        </p:nvSpPr>
        <p:spPr>
          <a:xfrm>
            <a:off x="2757250" y="961350"/>
            <a:ext cx="3629400" cy="3220800"/>
          </a:xfrm>
          <a:prstGeom prst="rect">
            <a:avLst/>
          </a:prstGeom>
        </p:spPr>
        <p:txBody>
          <a:bodyPr wrap="square" lIns="91425" tIns="91425" rIns="91425" bIns="91425" anchor="ctr" anchorCtr="0">
            <a:noAutofit/>
          </a:bodyPr>
          <a:lstStyle/>
          <a:p>
            <a:pPr lvl="0">
              <a:spcBef>
                <a:spcPts val="0"/>
              </a:spcBef>
              <a:buNone/>
            </a:pPr>
            <a:r>
              <a:rPr lang="en" dirty="0"/>
              <a:t>Interviewing Strategies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144075" y="559475"/>
            <a:ext cx="2142000" cy="2630400"/>
          </a:xfrm>
          <a:prstGeom prst="rect">
            <a:avLst/>
          </a:prstGeom>
        </p:spPr>
        <p:txBody>
          <a:bodyPr wrap="square" lIns="91425" tIns="91425" rIns="91425" bIns="91425" anchor="ctr" anchorCtr="0">
            <a:noAutofit/>
          </a:bodyPr>
          <a:lstStyle/>
          <a:p>
            <a:pPr lvl="0">
              <a:spcBef>
                <a:spcPts val="0"/>
              </a:spcBef>
              <a:buNone/>
            </a:pPr>
            <a:r>
              <a:rPr lang="en" sz="2800" dirty="0"/>
              <a:t>Types of Interviews</a:t>
            </a:r>
          </a:p>
        </p:txBody>
      </p:sp>
      <p:sp>
        <p:nvSpPr>
          <p:cNvPr id="459" name="Shape 459"/>
          <p:cNvSpPr txBox="1">
            <a:spLocks noGrp="1"/>
          </p:cNvSpPr>
          <p:nvPr>
            <p:ph type="body" idx="1"/>
          </p:nvPr>
        </p:nvSpPr>
        <p:spPr>
          <a:xfrm>
            <a:off x="2538750" y="1076929"/>
            <a:ext cx="2129424" cy="3457491"/>
          </a:xfrm>
          <a:prstGeom prst="rect">
            <a:avLst/>
          </a:prstGeom>
        </p:spPr>
        <p:txBody>
          <a:bodyPr wrap="square" lIns="91425" tIns="91425" rIns="91425" bIns="91425" anchor="t" anchorCtr="0">
            <a:noAutofit/>
          </a:bodyPr>
          <a:lstStyle/>
          <a:p>
            <a:pPr lvl="0" rtl="0">
              <a:spcBef>
                <a:spcPts val="0"/>
              </a:spcBef>
              <a:spcAft>
                <a:spcPts val="600"/>
              </a:spcAft>
              <a:buNone/>
            </a:pPr>
            <a:r>
              <a:rPr lang="en" sz="1600" b="1" dirty="0">
                <a:latin typeface="Calibri Light" panose="020F0302020204030204" pitchFamily="34" charset="0"/>
                <a:cs typeface="Calibri Light" panose="020F0302020204030204" pitchFamily="34" charset="0"/>
              </a:rPr>
              <a:t>Screening Interview</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Often conducted by HR Representative or search committee to determine if minimum requirement is met </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Emphasize succinctly and directly that you possess the desired skills for the position</a:t>
            </a:r>
          </a:p>
        </p:txBody>
      </p:sp>
      <p:sp>
        <p:nvSpPr>
          <p:cNvPr id="462" name="Shape 462"/>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10</a:t>
            </a:fld>
            <a:endParaRPr lang="en"/>
          </a:p>
        </p:txBody>
      </p:sp>
      <p:sp>
        <p:nvSpPr>
          <p:cNvPr id="7" name="Shape 461">
            <a:extLst>
              <a:ext uri="{FF2B5EF4-FFF2-40B4-BE49-F238E27FC236}">
                <a16:creationId xmlns:a16="http://schemas.microsoft.com/office/drawing/2014/main" id="{250757C8-1F6D-4402-A052-0FFE3674E3F3}"/>
              </a:ext>
            </a:extLst>
          </p:cNvPr>
          <p:cNvSpPr txBox="1">
            <a:spLocks/>
          </p:cNvSpPr>
          <p:nvPr/>
        </p:nvSpPr>
        <p:spPr>
          <a:xfrm>
            <a:off x="4656993" y="1076930"/>
            <a:ext cx="2082010" cy="3094238"/>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1pPr>
            <a:lvl2pPr marR="0" lvl="1"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2pPr>
            <a:lvl3pPr marR="0" lvl="2"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3pPr>
            <a:lvl4pPr marR="0" lvl="3"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4pPr>
            <a:lvl5pPr marR="0" lvl="4"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5pPr>
            <a:lvl6pPr marR="0" lvl="5"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6pPr>
            <a:lvl7pPr marR="0" lvl="6"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7pPr>
            <a:lvl8pPr marR="0" lvl="7"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8pPr>
            <a:lvl9pPr marR="0" lvl="8"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9pPr>
          </a:lstStyle>
          <a:p>
            <a:pPr>
              <a:spcAft>
                <a:spcPts val="600"/>
              </a:spcAft>
              <a:buFont typeface="Lato Light"/>
              <a:buNone/>
            </a:pPr>
            <a:r>
              <a:rPr lang="en-US" sz="1600" b="1" dirty="0">
                <a:latin typeface="Calibri Light" panose="020F0302020204030204" pitchFamily="34" charset="0"/>
                <a:cs typeface="Calibri Light" panose="020F0302020204030204" pitchFamily="34" charset="0"/>
              </a:rPr>
              <a:t>Second Interview</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Longer, more involved interview to ensure that you have the necessary skills and will blend well in the organization's culture.</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Shift focus from specific skills to entire package – qualities, values, etc.</a:t>
            </a:r>
          </a:p>
        </p:txBody>
      </p:sp>
      <p:sp>
        <p:nvSpPr>
          <p:cNvPr id="8" name="Shape 460">
            <a:extLst>
              <a:ext uri="{FF2B5EF4-FFF2-40B4-BE49-F238E27FC236}">
                <a16:creationId xmlns:a16="http://schemas.microsoft.com/office/drawing/2014/main" id="{8C1AB064-1AD5-4046-9CC7-54437318C47D}"/>
              </a:ext>
            </a:extLst>
          </p:cNvPr>
          <p:cNvSpPr txBox="1">
            <a:spLocks/>
          </p:cNvSpPr>
          <p:nvPr/>
        </p:nvSpPr>
        <p:spPr>
          <a:xfrm>
            <a:off x="6764055" y="1076929"/>
            <a:ext cx="2045778" cy="27393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1pPr>
            <a:lvl2pPr marR="0" lvl="1"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2pPr>
            <a:lvl3pPr marR="0" lvl="2"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3pPr>
            <a:lvl4pPr marR="0" lvl="3"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4pPr>
            <a:lvl5pPr marR="0" lvl="4"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5pPr>
            <a:lvl6pPr marR="0" lvl="5"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6pPr>
            <a:lvl7pPr marR="0" lvl="6"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7pPr>
            <a:lvl8pPr marR="0" lvl="7"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8pPr>
            <a:lvl9pPr marR="0" lvl="8" algn="l" rtl="0">
              <a:lnSpc>
                <a:spcPct val="100000"/>
              </a:lnSpc>
              <a:spcBef>
                <a:spcPts val="0"/>
              </a:spcBef>
              <a:spcAft>
                <a:spcPts val="1000"/>
              </a:spcAft>
              <a:buClr>
                <a:srgbClr val="A6BCC9"/>
              </a:buClr>
              <a:buSzPct val="100000"/>
              <a:buFont typeface="Lato Light"/>
              <a:buChar char="◦"/>
              <a:defRPr sz="1300" b="0" i="0" u="none" strike="noStrike" cap="none">
                <a:solidFill>
                  <a:srgbClr val="4A5C65"/>
                </a:solidFill>
                <a:latin typeface="Lato Light"/>
                <a:ea typeface="Lato Light"/>
                <a:cs typeface="Lato Light"/>
                <a:sym typeface="Lato Light"/>
              </a:defRPr>
            </a:lvl9pPr>
          </a:lstStyle>
          <a:p>
            <a:pPr>
              <a:spcAft>
                <a:spcPts val="600"/>
              </a:spcAft>
              <a:buFont typeface="Lato Light"/>
              <a:buNone/>
            </a:pPr>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Interview Over a Meal</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Assess your abilities in social situations</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Follow dining etiquette</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Carefully select meal - something light &amp; not messy</a:t>
            </a:r>
          </a:p>
        </p:txBody>
      </p:sp>
      <p:cxnSp>
        <p:nvCxnSpPr>
          <p:cNvPr id="11" name="Straight Connector 10">
            <a:extLst>
              <a:ext uri="{FF2B5EF4-FFF2-40B4-BE49-F238E27FC236}">
                <a16:creationId xmlns:a16="http://schemas.microsoft.com/office/drawing/2014/main" id="{845722F6-BDB5-4375-9CC4-E4956093A7EF}"/>
              </a:ext>
            </a:extLst>
          </p:cNvPr>
          <p:cNvCxnSpPr/>
          <p:nvPr/>
        </p:nvCxnSpPr>
        <p:spPr>
          <a:xfrm>
            <a:off x="4599379" y="1365337"/>
            <a:ext cx="0" cy="260507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3F3CF4-DEC8-4E93-A49B-954C4B6C3289}"/>
              </a:ext>
            </a:extLst>
          </p:cNvPr>
          <p:cNvCxnSpPr/>
          <p:nvPr/>
        </p:nvCxnSpPr>
        <p:spPr>
          <a:xfrm>
            <a:off x="6739003" y="1365337"/>
            <a:ext cx="0" cy="260507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144075" y="559475"/>
            <a:ext cx="2142000" cy="2630400"/>
          </a:xfrm>
          <a:prstGeom prst="rect">
            <a:avLst/>
          </a:prstGeom>
        </p:spPr>
        <p:txBody>
          <a:bodyPr wrap="square" lIns="91425" tIns="91425" rIns="91425" bIns="91425" anchor="ctr" anchorCtr="0">
            <a:noAutofit/>
          </a:bodyPr>
          <a:lstStyle/>
          <a:p>
            <a:pPr lvl="0">
              <a:spcBef>
                <a:spcPts val="0"/>
              </a:spcBef>
              <a:buNone/>
            </a:pPr>
            <a:r>
              <a:rPr lang="en" sz="2800" dirty="0"/>
              <a:t>Types of Interviews</a:t>
            </a:r>
          </a:p>
        </p:txBody>
      </p:sp>
      <p:sp>
        <p:nvSpPr>
          <p:cNvPr id="459" name="Shape 459"/>
          <p:cNvSpPr txBox="1">
            <a:spLocks noGrp="1"/>
          </p:cNvSpPr>
          <p:nvPr>
            <p:ph type="body" idx="1"/>
          </p:nvPr>
        </p:nvSpPr>
        <p:spPr>
          <a:xfrm>
            <a:off x="4485956" y="1076931"/>
            <a:ext cx="2249284" cy="3002291"/>
          </a:xfrm>
          <a:prstGeom prst="rect">
            <a:avLst/>
          </a:prstGeom>
        </p:spPr>
        <p:txBody>
          <a:bodyPr wrap="square" lIns="91425" tIns="91425" rIns="91425" bIns="91425" anchor="t" anchorCtr="0">
            <a:noAutofit/>
          </a:bodyPr>
          <a:lstStyle/>
          <a:p>
            <a:pPr lvl="0" rtl="0">
              <a:spcBef>
                <a:spcPts val="0"/>
              </a:spcBef>
              <a:spcAft>
                <a:spcPts val="600"/>
              </a:spcAft>
              <a:buNone/>
            </a:pPr>
            <a:r>
              <a:rPr lang="en" sz="1600" b="1" dirty="0">
                <a:latin typeface="Calibri Light" panose="020F0302020204030204" pitchFamily="34" charset="0"/>
                <a:cs typeface="Calibri Light" panose="020F0302020204030204" pitchFamily="34" charset="0"/>
              </a:rPr>
              <a:t>Peer Group Interview</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Often used when hiring multiple candidates</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Introduction to potential co-workers to see how you will “fit in” the current culture and group</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Focus on being agreeable and approachable</a:t>
            </a:r>
          </a:p>
        </p:txBody>
      </p:sp>
      <p:sp>
        <p:nvSpPr>
          <p:cNvPr id="462" name="Shape 462"/>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11</a:t>
            </a:fld>
            <a:endParaRPr lang="en"/>
          </a:p>
        </p:txBody>
      </p:sp>
      <p:sp>
        <p:nvSpPr>
          <p:cNvPr id="9" name="Shape 460">
            <a:extLst>
              <a:ext uri="{FF2B5EF4-FFF2-40B4-BE49-F238E27FC236}">
                <a16:creationId xmlns:a16="http://schemas.microsoft.com/office/drawing/2014/main" id="{FFF8FEEF-D93C-4E22-AABB-696474715208}"/>
              </a:ext>
            </a:extLst>
          </p:cNvPr>
          <p:cNvSpPr txBox="1">
            <a:spLocks noGrp="1"/>
          </p:cNvSpPr>
          <p:nvPr>
            <p:ph type="body" idx="2"/>
          </p:nvPr>
        </p:nvSpPr>
        <p:spPr>
          <a:xfrm>
            <a:off x="2424617" y="1076932"/>
            <a:ext cx="2107062" cy="3770641"/>
          </a:xfrm>
          <a:prstGeom prst="rect">
            <a:avLst/>
          </a:prstGeom>
        </p:spPr>
        <p:txBody>
          <a:bodyPr wrap="square" lIns="91425" tIns="91425" rIns="91425" bIns="91425" anchor="t" anchorCtr="0">
            <a:noAutofit/>
          </a:bodyPr>
          <a:lstStyle/>
          <a:p>
            <a:pPr>
              <a:spcAft>
                <a:spcPts val="600"/>
              </a:spcAft>
              <a:buNone/>
            </a:pPr>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One-on-One Interview</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Asked questions to assess your skills, knowledge and abilities pertaining to position</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Feel of the interview will vary based on interviewer’s style</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Sell key strengths while asking supervisor about current goals and challenges for the position</a:t>
            </a:r>
          </a:p>
        </p:txBody>
      </p:sp>
      <p:sp>
        <p:nvSpPr>
          <p:cNvPr id="10" name="Shape 461">
            <a:extLst>
              <a:ext uri="{FF2B5EF4-FFF2-40B4-BE49-F238E27FC236}">
                <a16:creationId xmlns:a16="http://schemas.microsoft.com/office/drawing/2014/main" id="{E3778A6C-032F-400A-9D4B-74477ABF5AC4}"/>
              </a:ext>
            </a:extLst>
          </p:cNvPr>
          <p:cNvSpPr txBox="1">
            <a:spLocks noGrp="1"/>
          </p:cNvSpPr>
          <p:nvPr>
            <p:ph type="body" idx="3"/>
          </p:nvPr>
        </p:nvSpPr>
        <p:spPr>
          <a:xfrm>
            <a:off x="6780962" y="1076932"/>
            <a:ext cx="1858800" cy="2739300"/>
          </a:xfrm>
          <a:prstGeom prst="rect">
            <a:avLst/>
          </a:prstGeom>
        </p:spPr>
        <p:txBody>
          <a:bodyPr wrap="square" lIns="91425" tIns="91425" rIns="91425" bIns="91425" anchor="t" anchorCtr="0">
            <a:noAutofit/>
          </a:bodyPr>
          <a:lstStyle/>
          <a:p>
            <a:pPr lvl="0" rtl="0">
              <a:spcBef>
                <a:spcPts val="0"/>
              </a:spcBef>
              <a:spcAft>
                <a:spcPts val="600"/>
              </a:spcAft>
              <a:buNone/>
            </a:pPr>
            <a:r>
              <a:rPr lang="en" sz="1600" b="1" dirty="0">
                <a:latin typeface="Calibri Light" panose="020F0302020204030204" pitchFamily="34" charset="0"/>
                <a:cs typeface="Calibri Light" panose="020F0302020204030204" pitchFamily="34" charset="0"/>
              </a:rPr>
              <a:t>Panel Interview</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Three or more interviewers asking questions</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Provide direct answers to whomever asked the question, however maintain eye contact with everyone on the panel</a:t>
            </a:r>
          </a:p>
          <a:p>
            <a:pPr lvl="0">
              <a:spcBef>
                <a:spcPts val="0"/>
              </a:spcBef>
              <a:spcAft>
                <a:spcPts val="600"/>
              </a:spcAft>
              <a:buNone/>
            </a:pPr>
            <a:endParaRPr sz="1600" dirty="0">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C1D80A24-895D-4F0B-A130-611DE49417E0}"/>
              </a:ext>
            </a:extLst>
          </p:cNvPr>
          <p:cNvCxnSpPr/>
          <p:nvPr/>
        </p:nvCxnSpPr>
        <p:spPr>
          <a:xfrm>
            <a:off x="4485956" y="1474146"/>
            <a:ext cx="0" cy="260507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FE7153-5133-4C63-844E-EA0DBA2F3B9E}"/>
              </a:ext>
            </a:extLst>
          </p:cNvPr>
          <p:cNvCxnSpPr/>
          <p:nvPr/>
        </p:nvCxnSpPr>
        <p:spPr>
          <a:xfrm>
            <a:off x="6780962" y="1436230"/>
            <a:ext cx="0" cy="260507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56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144075" y="559475"/>
            <a:ext cx="2248396" cy="2630400"/>
          </a:xfrm>
          <a:prstGeom prst="rect">
            <a:avLst/>
          </a:prstGeom>
        </p:spPr>
        <p:txBody>
          <a:bodyPr wrap="square" lIns="91425" tIns="91425" rIns="91425" bIns="91425" anchor="ctr" anchorCtr="0">
            <a:noAutofit/>
          </a:bodyPr>
          <a:lstStyle/>
          <a:p>
            <a:pPr lvl="0">
              <a:spcBef>
                <a:spcPts val="0"/>
              </a:spcBef>
              <a:buNone/>
            </a:pPr>
            <a:r>
              <a:rPr lang="en-US" sz="2800" dirty="0"/>
              <a:t>Preparation: Know the Employer</a:t>
            </a:r>
            <a:endParaRPr lang="en" sz="2800" dirty="0"/>
          </a:p>
        </p:txBody>
      </p:sp>
      <p:sp>
        <p:nvSpPr>
          <p:cNvPr id="424" name="Shape 424"/>
          <p:cNvSpPr txBox="1">
            <a:spLocks noGrp="1"/>
          </p:cNvSpPr>
          <p:nvPr>
            <p:ph type="body" idx="1"/>
          </p:nvPr>
        </p:nvSpPr>
        <p:spPr>
          <a:xfrm>
            <a:off x="2471337" y="440270"/>
            <a:ext cx="6161479" cy="4437809"/>
          </a:xfrm>
          <a:prstGeom prst="rect">
            <a:avLst/>
          </a:prstGeom>
        </p:spPr>
        <p:txBody>
          <a:bodyPr wrap="square" lIns="91425" tIns="91425" rIns="91425" bIns="91425" anchor="t" anchorCtr="0">
            <a:noAutofit/>
          </a:bodyPr>
          <a:lstStyle/>
          <a:p>
            <a:pPr algn="ctr">
              <a:spcAft>
                <a:spcPts val="600"/>
              </a:spcAft>
              <a:buNone/>
            </a:pPr>
            <a:r>
              <a:rPr lang="en-US" sz="1800" dirty="0">
                <a:latin typeface="Calibri Light" panose="020F0302020204030204" pitchFamily="34" charset="0"/>
                <a:cs typeface="Calibri Light" panose="020F0302020204030204" pitchFamily="34" charset="0"/>
              </a:rPr>
              <a:t>Five Steps to Research Employers</a:t>
            </a:r>
          </a:p>
          <a:p>
            <a:pPr marL="457200" indent="-457200">
              <a:spcAft>
                <a:spcPts val="600"/>
              </a:spcAft>
              <a:buFont typeface="+mj-lt"/>
              <a:buAutoNum type="arabicParenR"/>
            </a:pPr>
            <a:r>
              <a:rPr lang="en-US" sz="1800" dirty="0">
                <a:latin typeface="Calibri Light" panose="020F0302020204030204" pitchFamily="34" charset="0"/>
                <a:cs typeface="Calibri Light" panose="020F0302020204030204" pitchFamily="34" charset="0"/>
              </a:rPr>
              <a:t>Research the company web site including main page, about us, meet the team, careers, and pages relevant to your division or project</a:t>
            </a:r>
          </a:p>
          <a:p>
            <a:pPr marL="457200" indent="-457200">
              <a:spcAft>
                <a:spcPts val="600"/>
              </a:spcAft>
              <a:buFont typeface="+mj-lt"/>
              <a:buAutoNum type="arabicParenR"/>
            </a:pPr>
            <a:r>
              <a:rPr lang="en-US" sz="1800" dirty="0">
                <a:latin typeface="Calibri Light" panose="020F0302020204030204" pitchFamily="34" charset="0"/>
                <a:cs typeface="Calibri Light" panose="020F0302020204030204" pitchFamily="34" charset="0"/>
              </a:rPr>
              <a:t>Check their social media accounts (don’t forget LinkedIn and YouTube in addition to Instagram, Facebook, and Twitter) for news from the organization and to get a better sense of their culture</a:t>
            </a:r>
          </a:p>
          <a:p>
            <a:pPr marL="457200" indent="-457200">
              <a:spcAft>
                <a:spcPts val="600"/>
              </a:spcAft>
              <a:buFont typeface="+mj-lt"/>
              <a:buAutoNum type="arabicParenR"/>
            </a:pPr>
            <a:r>
              <a:rPr lang="en-US" sz="1800" dirty="0">
                <a:latin typeface="Calibri Light" panose="020F0302020204030204" pitchFamily="34" charset="0"/>
                <a:cs typeface="Calibri Light" panose="020F0302020204030204" pitchFamily="34" charset="0"/>
              </a:rPr>
              <a:t>Search Google News for the company name (news.google.com) for recent public news</a:t>
            </a:r>
          </a:p>
          <a:p>
            <a:pPr marL="457200" indent="-457200">
              <a:spcAft>
                <a:spcPts val="600"/>
              </a:spcAft>
              <a:buFont typeface="+mj-lt"/>
              <a:buAutoNum type="arabicParenR"/>
            </a:pPr>
            <a:r>
              <a:rPr lang="en-US" sz="1800" dirty="0">
                <a:latin typeface="Calibri Light" panose="020F0302020204030204" pitchFamily="34" charset="0"/>
                <a:cs typeface="Calibri Light" panose="020F0302020204030204" pitchFamily="34" charset="0"/>
              </a:rPr>
              <a:t>Research competitors and industry leaders to see </a:t>
            </a:r>
            <a:br>
              <a:rPr lang="en-US" sz="1800" dirty="0">
                <a:latin typeface="Calibri Light" panose="020F0302020204030204" pitchFamily="34" charset="0"/>
                <a:cs typeface="Calibri Light" panose="020F0302020204030204" pitchFamily="34" charset="0"/>
              </a:rPr>
            </a:br>
            <a:r>
              <a:rPr lang="en-US" sz="1800" dirty="0">
                <a:latin typeface="Calibri Light" panose="020F0302020204030204" pitchFamily="34" charset="0"/>
                <a:cs typeface="Calibri Light" panose="020F0302020204030204" pitchFamily="34" charset="0"/>
              </a:rPr>
              <a:t>what others in the field are doing</a:t>
            </a:r>
          </a:p>
          <a:p>
            <a:pPr marL="457200" indent="-457200">
              <a:spcAft>
                <a:spcPts val="600"/>
              </a:spcAft>
              <a:buFont typeface="+mj-lt"/>
              <a:buAutoNum type="arabicParenR"/>
            </a:pPr>
            <a:r>
              <a:rPr lang="en-US" sz="1800" dirty="0">
                <a:latin typeface="Calibri Light" panose="020F0302020204030204" pitchFamily="34" charset="0"/>
                <a:cs typeface="Calibri Light" panose="020F0302020204030204" pitchFamily="34" charset="0"/>
              </a:rPr>
              <a:t>Ask your network if they are familiar with the organization or any of your interviewers</a:t>
            </a:r>
          </a:p>
        </p:txBody>
      </p:sp>
      <p:sp>
        <p:nvSpPr>
          <p:cNvPr id="425" name="Shape 42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12</a:t>
            </a:fld>
            <a:endParaRPr lang="en"/>
          </a:p>
        </p:txBody>
      </p:sp>
    </p:spTree>
    <p:extLst>
      <p:ext uri="{BB962C8B-B14F-4D97-AF65-F5344CB8AC3E}">
        <p14:creationId xmlns:p14="http://schemas.microsoft.com/office/powerpoint/2010/main" val="289713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81445" y="559475"/>
            <a:ext cx="2361130" cy="2630400"/>
          </a:xfrm>
          <a:prstGeom prst="rect">
            <a:avLst/>
          </a:prstGeom>
        </p:spPr>
        <p:txBody>
          <a:bodyPr wrap="square" lIns="91425" tIns="91425" rIns="91425" bIns="91425" anchor="ctr" anchorCtr="0">
            <a:noAutofit/>
          </a:bodyPr>
          <a:lstStyle/>
          <a:p>
            <a:pPr lvl="0">
              <a:spcBef>
                <a:spcPts val="0"/>
              </a:spcBef>
              <a:buNone/>
            </a:pPr>
            <a:r>
              <a:rPr lang="en-US" sz="2800" dirty="0"/>
              <a:t>Preparation: Proper Attire</a:t>
            </a:r>
            <a:endParaRPr lang="en" sz="2800" dirty="0"/>
          </a:p>
        </p:txBody>
      </p:sp>
      <p:sp>
        <p:nvSpPr>
          <p:cNvPr id="424" name="Shape 424"/>
          <p:cNvSpPr txBox="1">
            <a:spLocks noGrp="1"/>
          </p:cNvSpPr>
          <p:nvPr>
            <p:ph type="body" idx="1"/>
          </p:nvPr>
        </p:nvSpPr>
        <p:spPr>
          <a:xfrm>
            <a:off x="2442575" y="660399"/>
            <a:ext cx="6161479" cy="4116075"/>
          </a:xfrm>
          <a:prstGeom prst="rect">
            <a:avLst/>
          </a:prstGeom>
        </p:spPr>
        <p:txBody>
          <a:bodyPr wrap="square" lIns="91425" tIns="91425" rIns="91425" bIns="91425" anchor="t" anchorCtr="0">
            <a:noAutofit/>
          </a:bodyPr>
          <a:lstStyle/>
          <a:p>
            <a:pPr algn="ctr">
              <a:spcAft>
                <a:spcPts val="600"/>
              </a:spcAft>
              <a:buNone/>
            </a:pPr>
            <a:r>
              <a:rPr lang="en-US" sz="2100" b="1" dirty="0">
                <a:latin typeface="Calibri Light" panose="020F0302020204030204" pitchFamily="34" charset="0"/>
                <a:cs typeface="Calibri Light" panose="020F0302020204030204" pitchFamily="34" charset="0"/>
              </a:rPr>
              <a:t>Dress professionally based on organizational culture.</a:t>
            </a:r>
            <a:r>
              <a:rPr lang="en-US" sz="2100" dirty="0">
                <a:latin typeface="Calibri Light" panose="020F0302020204030204" pitchFamily="34" charset="0"/>
                <a:cs typeface="Calibri Light" panose="020F0302020204030204" pitchFamily="34" charset="0"/>
              </a:rPr>
              <a:t> </a:t>
            </a:r>
          </a:p>
          <a:p>
            <a:pPr lvl="1" fontAlgn="base">
              <a:spcAft>
                <a:spcPts val="600"/>
              </a:spcAft>
            </a:pPr>
            <a:r>
              <a:rPr lang="en-US" b="1" dirty="0">
                <a:latin typeface="Calibri Light" panose="020F0302020204030204" pitchFamily="34" charset="0"/>
                <a:cs typeface="Calibri Light" panose="020F0302020204030204" pitchFamily="34" charset="0"/>
              </a:rPr>
              <a:t> </a:t>
            </a:r>
            <a:r>
              <a:rPr lang="en-US" sz="1800" b="1" dirty="0">
                <a:latin typeface="Calibri Light" panose="020F0302020204030204" pitchFamily="34" charset="0"/>
                <a:cs typeface="Calibri Light" panose="020F0302020204030204" pitchFamily="34" charset="0"/>
              </a:rPr>
              <a:t>Business Professional:</a:t>
            </a:r>
            <a:r>
              <a:rPr lang="en-US" sz="1800" dirty="0">
                <a:latin typeface="Calibri Light" panose="020F0302020204030204" pitchFamily="34" charset="0"/>
                <a:cs typeface="Calibri Light" panose="020F0302020204030204" pitchFamily="34" charset="0"/>
              </a:rPr>
              <a:t> business suit – black, gray, navy, or other neutral tones</a:t>
            </a:r>
          </a:p>
          <a:p>
            <a:pPr lvl="1" fontAlgn="base">
              <a:spcAft>
                <a:spcPts val="0"/>
              </a:spcAft>
            </a:pPr>
            <a:r>
              <a:rPr lang="en-US" sz="1800" b="1" dirty="0">
                <a:latin typeface="Calibri Light" panose="020F0302020204030204" pitchFamily="34" charset="0"/>
                <a:cs typeface="Calibri Light" panose="020F0302020204030204" pitchFamily="34" charset="0"/>
              </a:rPr>
              <a:t> Business Casual: </a:t>
            </a:r>
            <a:r>
              <a:rPr lang="en-US" sz="1800" dirty="0">
                <a:latin typeface="Calibri Light" panose="020F0302020204030204" pitchFamily="34" charset="0"/>
                <a:cs typeface="Calibri Light" panose="020F0302020204030204" pitchFamily="34" charset="0"/>
              </a:rPr>
              <a:t>slacks or skirt, button down or blouse, optional jacket or cardigan</a:t>
            </a:r>
            <a:br>
              <a:rPr lang="en-US" sz="1800" dirty="0">
                <a:latin typeface="Calibri Light" panose="020F0302020204030204" pitchFamily="34" charset="0"/>
                <a:cs typeface="Calibri Light" panose="020F0302020204030204" pitchFamily="34" charset="0"/>
              </a:rPr>
            </a:br>
            <a:endParaRPr lang="en-US" sz="1200" dirty="0">
              <a:latin typeface="Calibri Light" panose="020F0302020204030204" pitchFamily="34" charset="0"/>
              <a:cs typeface="Calibri Light" panose="020F0302020204030204" pitchFamily="34" charset="0"/>
            </a:endParaRPr>
          </a:p>
          <a:p>
            <a:pPr lvl="1" fontAlgn="base">
              <a:spcAft>
                <a:spcPts val="0"/>
              </a:spcAft>
            </a:pPr>
            <a:r>
              <a:rPr lang="en-US" sz="1800" dirty="0">
                <a:latin typeface="Calibri Light" panose="020F0302020204030204" pitchFamily="34" charset="0"/>
                <a:cs typeface="Calibri Light" panose="020F0302020204030204" pitchFamily="34" charset="0"/>
              </a:rPr>
              <a:t> avoid distracting jewelry and fragrances</a:t>
            </a:r>
          </a:p>
          <a:p>
            <a:pPr lvl="1" fontAlgn="base">
              <a:spcAft>
                <a:spcPts val="0"/>
              </a:spcAft>
            </a:pPr>
            <a:r>
              <a:rPr lang="en-US" sz="1800" dirty="0">
                <a:latin typeface="Calibri Light" panose="020F0302020204030204" pitchFamily="34" charset="0"/>
                <a:cs typeface="Calibri Light" panose="020F0302020204030204" pitchFamily="34" charset="0"/>
              </a:rPr>
              <a:t> be well-groomed with natural looking make-up and nails.</a:t>
            </a:r>
          </a:p>
          <a:p>
            <a:pPr lvl="1" fontAlgn="base">
              <a:spcAft>
                <a:spcPts val="0"/>
              </a:spcAft>
            </a:pPr>
            <a:r>
              <a:rPr lang="en-US" sz="1800" dirty="0">
                <a:latin typeface="Calibri Light" panose="020F0302020204030204" pitchFamily="34" charset="0"/>
                <a:cs typeface="Calibri Light" panose="020F0302020204030204" pitchFamily="34" charset="0"/>
              </a:rPr>
              <a:t> be mindful of clothing fit and hem length</a:t>
            </a:r>
          </a:p>
          <a:p>
            <a:pPr lvl="1" fontAlgn="base">
              <a:spcAft>
                <a:spcPts val="0"/>
              </a:spcAft>
            </a:pPr>
            <a:r>
              <a:rPr lang="en-US" sz="1800" dirty="0">
                <a:latin typeface="Calibri Light" panose="020F0302020204030204" pitchFamily="34" charset="0"/>
                <a:cs typeface="Calibri Light" panose="020F0302020204030204" pitchFamily="34" charset="0"/>
              </a:rPr>
              <a:t> wear close-toed shoe with heels under 3”</a:t>
            </a:r>
          </a:p>
          <a:p>
            <a:pPr lvl="1" fontAlgn="base">
              <a:spcAft>
                <a:spcPts val="0"/>
              </a:spcAft>
            </a:pPr>
            <a:r>
              <a:rPr lang="en-US" sz="1800" dirty="0">
                <a:latin typeface="Calibri Light" panose="020F0302020204030204" pitchFamily="34" charset="0"/>
                <a:cs typeface="Calibri Light" panose="020F0302020204030204" pitchFamily="34" charset="0"/>
              </a:rPr>
              <a:t> use a portfolio to carry extra copies of your resume</a:t>
            </a:r>
          </a:p>
          <a:p>
            <a:pPr lvl="1" fontAlgn="base">
              <a:spcAft>
                <a:spcPts val="0"/>
              </a:spcAft>
            </a:pPr>
            <a:r>
              <a:rPr lang="en-US" sz="1800" dirty="0">
                <a:latin typeface="Calibri Light" panose="020F0302020204030204" pitchFamily="34" charset="0"/>
                <a:cs typeface="Calibri Light" panose="020F0302020204030204" pitchFamily="34" charset="0"/>
              </a:rPr>
              <a:t> when in doubt … dress conservatively</a:t>
            </a:r>
          </a:p>
          <a:p>
            <a:pPr lvl="1" fontAlgn="base">
              <a:spcAft>
                <a:spcPts val="0"/>
              </a:spcAft>
            </a:pPr>
            <a:r>
              <a:rPr lang="en-US" sz="1800" dirty="0">
                <a:latin typeface="Calibri Light" panose="020F0302020204030204" pitchFamily="34" charset="0"/>
                <a:cs typeface="Calibri Light" panose="020F0302020204030204" pitchFamily="34" charset="0"/>
              </a:rPr>
              <a:t> try on your interview clothes at least 3 days before </a:t>
            </a:r>
            <a:br>
              <a:rPr lang="en-US" sz="1800" dirty="0">
                <a:latin typeface="Calibri Light" panose="020F0302020204030204" pitchFamily="34" charset="0"/>
                <a:cs typeface="Calibri Light" panose="020F0302020204030204" pitchFamily="34" charset="0"/>
              </a:rPr>
            </a:br>
            <a:r>
              <a:rPr lang="en-US" sz="1800" dirty="0">
                <a:latin typeface="Calibri Light" panose="020F0302020204030204" pitchFamily="34" charset="0"/>
                <a:cs typeface="Calibri Light" panose="020F0302020204030204" pitchFamily="34" charset="0"/>
              </a:rPr>
              <a:t>the interview – just in case things don’t fit the same</a:t>
            </a:r>
          </a:p>
        </p:txBody>
      </p:sp>
    </p:spTree>
    <p:extLst>
      <p:ext uri="{BB962C8B-B14F-4D97-AF65-F5344CB8AC3E}">
        <p14:creationId xmlns:p14="http://schemas.microsoft.com/office/powerpoint/2010/main" val="3944268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5" name="Shape 425"/>
          <p:cNvSpPr txBox="1">
            <a:spLocks noGrp="1"/>
          </p:cNvSpPr>
          <p:nvPr>
            <p:ph type="sldNum" idx="12"/>
          </p:nvPr>
        </p:nvSpPr>
        <p:spPr>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14</a:t>
            </a:fld>
            <a:endParaRPr lang="en"/>
          </a:p>
        </p:txBody>
      </p:sp>
      <p:pic>
        <p:nvPicPr>
          <p:cNvPr id="2056" name="Picture 8" descr="https://lh4.googleusercontent.com/dSvfiWZYjY_D--EhLaPju8kALYGWL6VHqnXgXQ_LlqAHKHvC3lRrUN5qOsAwXGDI1wa9PcYe-aRvmlPKYfEqpK9jIaKPvOf0cNX5Iiv7sNxquNpugjawqWDLvpIE707LS5ldRLn5P6A">
            <a:extLst>
              <a:ext uri="{FF2B5EF4-FFF2-40B4-BE49-F238E27FC236}">
                <a16:creationId xmlns:a16="http://schemas.microsoft.com/office/drawing/2014/main" id="{39256A3B-2EE1-4227-BA26-94CC86593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858" y="2488077"/>
            <a:ext cx="948439" cy="21429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3.googleusercontent.com/WxbS2Jhd49q-TiTlesL7Dba5_ve-3k9ImjyeJzcEjhRtaSFwesZMYcuRyMUUSkKwyr1MWhJFNymh7NsfELY8d3PiEISRRRy3J_Ud2PEXAoKTyX7IJWipVGNiwePxp9AKMswZxdcbSkU">
            <a:extLst>
              <a:ext uri="{FF2B5EF4-FFF2-40B4-BE49-F238E27FC236}">
                <a16:creationId xmlns:a16="http://schemas.microsoft.com/office/drawing/2014/main" id="{A3B35D57-CE34-4E9B-9F96-07C5EBF90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693" y="2978645"/>
            <a:ext cx="2177899" cy="145193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5.googleusercontent.com/CIr0EZAkpLN3yCYMt4CqzCQZW-ja3qR5Jgmbf5oWIcBz3TjcTj_V_IlUXIgX2rdHPx7pnr0wHFHxYv8bKj0HGaUGfpQFNu5LnwDiBCYD9oxjONVPNNkVl0qG4ckOSfw_QRo50vcT1Xc">
            <a:extLst>
              <a:ext uri="{FF2B5EF4-FFF2-40B4-BE49-F238E27FC236}">
                <a16:creationId xmlns:a16="http://schemas.microsoft.com/office/drawing/2014/main" id="{8DF7A8B2-FCB3-4A8C-B6DF-87BDB99FBF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82" r="8170" b="6250"/>
          <a:stretch/>
        </p:blipFill>
        <p:spPr bwMode="auto">
          <a:xfrm>
            <a:off x="2405017" y="2689145"/>
            <a:ext cx="960807" cy="182222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lh3.googleusercontent.com/e0x4BhE4gpBX4vqpJNygJRpgO8HNv6BFX_xxLs08rVznr7fV1eECo91uFR5sP4ct_sRbYGpuUKiTwSOzX0THWDtlql4JO9hsMaCApiDbXvpic7D3TkF0J-pYrLF-E_3Tb0C_EN8SwaE">
            <a:extLst>
              <a:ext uri="{FF2B5EF4-FFF2-40B4-BE49-F238E27FC236}">
                <a16:creationId xmlns:a16="http://schemas.microsoft.com/office/drawing/2014/main" id="{13BE5705-B49E-403A-93CC-85CD762D0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828" y="2010504"/>
            <a:ext cx="1034447" cy="262049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lh5.googleusercontent.com/Wib420WRlSddHm-S3cteLO6bFg-ZQsy9CgtOCLndmBqn0Z3AsES2JRQo_pDqBrztoICPfLz7lnwfMlbzseNzlOAKbWTYxHLwvD9HFcU-rZv5_th-aOTWRAtFbSjYbS4RIFii7AtGjuk">
            <a:extLst>
              <a:ext uri="{FF2B5EF4-FFF2-40B4-BE49-F238E27FC236}">
                <a16:creationId xmlns:a16="http://schemas.microsoft.com/office/drawing/2014/main" id="{CFE8478E-2775-40EA-82A1-FF526EAEE5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909" y="460629"/>
            <a:ext cx="964915" cy="20274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2C0F49-3CF5-4FE2-AEE2-A473E0C8F3F7}"/>
              </a:ext>
            </a:extLst>
          </p:cNvPr>
          <p:cNvPicPr>
            <a:picLocks noChangeAspect="1"/>
          </p:cNvPicPr>
          <p:nvPr/>
        </p:nvPicPr>
        <p:blipFill rotWithShape="1">
          <a:blip r:embed="rId8"/>
          <a:srcRect l="2511" t="15781" r="2755" b="2100"/>
          <a:stretch/>
        </p:blipFill>
        <p:spPr>
          <a:xfrm>
            <a:off x="5974915" y="460629"/>
            <a:ext cx="2722634" cy="2360096"/>
          </a:xfrm>
          <a:prstGeom prst="rect">
            <a:avLst/>
          </a:prstGeom>
        </p:spPr>
      </p:pic>
      <p:pic>
        <p:nvPicPr>
          <p:cNvPr id="2074" name="Picture 26" descr="https://lh4.googleusercontent.com/gNBuH3xFpNpEaydlLWzBZh80vAbuq8lhHOPc1akDkIiFEbgqsEX8sLyLtr0Mndv1YEa0Pb_E7ygXFr_qSfoX5mK-ZBAv8ocPlWe4PKyK-AaVLW8jwmqr95SbybpjQwwKwE7lJQsYrxE">
            <a:extLst>
              <a:ext uri="{FF2B5EF4-FFF2-40B4-BE49-F238E27FC236}">
                <a16:creationId xmlns:a16="http://schemas.microsoft.com/office/drawing/2014/main" id="{67F3AC7A-C3DD-4149-B373-DE613CD7AF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3868" y="460629"/>
            <a:ext cx="957429" cy="19538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73F1F78-E54C-491B-86A8-511404C7E884}"/>
              </a:ext>
            </a:extLst>
          </p:cNvPr>
          <p:cNvPicPr>
            <a:picLocks noChangeAspect="1"/>
          </p:cNvPicPr>
          <p:nvPr/>
        </p:nvPicPr>
        <p:blipFill rotWithShape="1">
          <a:blip r:embed="rId10"/>
          <a:srcRect t="6100" r="3644" b="6940"/>
          <a:stretch/>
        </p:blipFill>
        <p:spPr>
          <a:xfrm>
            <a:off x="4715028" y="465645"/>
            <a:ext cx="1086156" cy="2223500"/>
          </a:xfrm>
          <a:prstGeom prst="rect">
            <a:avLst/>
          </a:prstGeom>
        </p:spPr>
      </p:pic>
      <p:pic>
        <p:nvPicPr>
          <p:cNvPr id="20" name="Picture 19">
            <a:extLst>
              <a:ext uri="{FF2B5EF4-FFF2-40B4-BE49-F238E27FC236}">
                <a16:creationId xmlns:a16="http://schemas.microsoft.com/office/drawing/2014/main" id="{08E22A6C-27C7-49C9-8D23-87B833DB63FD}"/>
              </a:ext>
            </a:extLst>
          </p:cNvPr>
          <p:cNvPicPr>
            <a:picLocks noChangeAspect="1"/>
          </p:cNvPicPr>
          <p:nvPr/>
        </p:nvPicPr>
        <p:blipFill rotWithShape="1">
          <a:blip r:embed="rId11"/>
          <a:srcRect b="3415"/>
          <a:stretch/>
        </p:blipFill>
        <p:spPr>
          <a:xfrm>
            <a:off x="4697017" y="2933720"/>
            <a:ext cx="1104167" cy="1697274"/>
          </a:xfrm>
          <a:prstGeom prst="rect">
            <a:avLst/>
          </a:prstGeom>
        </p:spPr>
      </p:pic>
      <p:pic>
        <p:nvPicPr>
          <p:cNvPr id="21" name="Picture 20">
            <a:extLst>
              <a:ext uri="{FF2B5EF4-FFF2-40B4-BE49-F238E27FC236}">
                <a16:creationId xmlns:a16="http://schemas.microsoft.com/office/drawing/2014/main" id="{B5338909-0BBF-461B-BECB-DA703AD10DF9}"/>
              </a:ext>
            </a:extLst>
          </p:cNvPr>
          <p:cNvPicPr>
            <a:picLocks noChangeAspect="1"/>
          </p:cNvPicPr>
          <p:nvPr/>
        </p:nvPicPr>
        <p:blipFill rotWithShape="1">
          <a:blip r:embed="rId12"/>
          <a:srcRect t="3536" b="9897"/>
          <a:stretch/>
        </p:blipFill>
        <p:spPr>
          <a:xfrm>
            <a:off x="1171881" y="460629"/>
            <a:ext cx="1170343" cy="1515383"/>
          </a:xfrm>
          <a:prstGeom prst="rect">
            <a:avLst/>
          </a:prstGeom>
        </p:spPr>
      </p:pic>
    </p:spTree>
    <p:extLst>
      <p:ext uri="{BB962C8B-B14F-4D97-AF65-F5344CB8AC3E}">
        <p14:creationId xmlns:p14="http://schemas.microsoft.com/office/powerpoint/2010/main" val="4177911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144075" y="559475"/>
            <a:ext cx="2361130" cy="2630400"/>
          </a:xfrm>
          <a:prstGeom prst="rect">
            <a:avLst/>
          </a:prstGeom>
        </p:spPr>
        <p:txBody>
          <a:bodyPr wrap="square" lIns="91425" tIns="91425" rIns="91425" bIns="91425" anchor="ctr" anchorCtr="0">
            <a:noAutofit/>
          </a:bodyPr>
          <a:lstStyle/>
          <a:p>
            <a:pPr lvl="0">
              <a:spcBef>
                <a:spcPts val="0"/>
              </a:spcBef>
              <a:buNone/>
            </a:pPr>
            <a:r>
              <a:rPr lang="en-US" sz="2800" dirty="0"/>
              <a:t>Preparation: Know yourself</a:t>
            </a:r>
            <a:endParaRPr lang="en" sz="2800" dirty="0"/>
          </a:p>
        </p:txBody>
      </p:sp>
      <p:sp>
        <p:nvSpPr>
          <p:cNvPr id="424" name="Shape 424"/>
          <p:cNvSpPr txBox="1">
            <a:spLocks noGrp="1"/>
          </p:cNvSpPr>
          <p:nvPr>
            <p:ph type="body" idx="1"/>
          </p:nvPr>
        </p:nvSpPr>
        <p:spPr>
          <a:xfrm>
            <a:off x="2505205" y="1202498"/>
            <a:ext cx="6161479" cy="3582443"/>
          </a:xfrm>
          <a:prstGeom prst="rect">
            <a:avLst/>
          </a:prstGeom>
        </p:spPr>
        <p:txBody>
          <a:bodyPr wrap="square" lIns="91425" tIns="91425" rIns="91425" bIns="91425" anchor="t" anchorCtr="0">
            <a:noAutofit/>
          </a:bodyPr>
          <a:lstStyle/>
          <a:p>
            <a:pPr>
              <a:spcAft>
                <a:spcPts val="600"/>
              </a:spcAft>
              <a:buNone/>
            </a:pPr>
            <a:r>
              <a:rPr lang="en-US" sz="1800" b="1" dirty="0">
                <a:latin typeface="Calibri Light" panose="020F0302020204030204" pitchFamily="34" charset="0"/>
                <a:cs typeface="Calibri Light" panose="020F0302020204030204" pitchFamily="34" charset="0"/>
              </a:rPr>
              <a:t>Plan 3-5 things</a:t>
            </a:r>
            <a:r>
              <a:rPr lang="en-US" sz="1800" dirty="0">
                <a:latin typeface="Calibri Light" panose="020F0302020204030204" pitchFamily="34" charset="0"/>
                <a:cs typeface="Calibri Light" panose="020F0302020204030204" pitchFamily="34" charset="0"/>
              </a:rPr>
              <a:t> you want the employer to know about you before you leave.</a:t>
            </a:r>
          </a:p>
          <a:p>
            <a:pPr fontAlgn="base">
              <a:spcAft>
                <a:spcPts val="600"/>
              </a:spcAft>
            </a:pPr>
            <a:r>
              <a:rPr lang="en-US" sz="1800" dirty="0">
                <a:latin typeface="Calibri Light" panose="020F0302020204030204" pitchFamily="34" charset="0"/>
                <a:cs typeface="Calibri Light" panose="020F0302020204030204" pitchFamily="34" charset="0"/>
              </a:rPr>
              <a:t> Skills</a:t>
            </a:r>
          </a:p>
          <a:p>
            <a:pPr fontAlgn="base">
              <a:spcAft>
                <a:spcPts val="600"/>
              </a:spcAft>
            </a:pPr>
            <a:r>
              <a:rPr lang="en-US" sz="1800" dirty="0">
                <a:latin typeface="Calibri Light" panose="020F0302020204030204" pitchFamily="34" charset="0"/>
                <a:cs typeface="Calibri Light" panose="020F0302020204030204" pitchFamily="34" charset="0"/>
              </a:rPr>
              <a:t> Experiences</a:t>
            </a:r>
          </a:p>
          <a:p>
            <a:pPr fontAlgn="base">
              <a:spcAft>
                <a:spcPts val="600"/>
              </a:spcAft>
            </a:pPr>
            <a:r>
              <a:rPr lang="en-US" sz="1800" dirty="0">
                <a:latin typeface="Calibri Light" panose="020F0302020204030204" pitchFamily="34" charset="0"/>
                <a:cs typeface="Calibri Light" panose="020F0302020204030204" pitchFamily="34" charset="0"/>
              </a:rPr>
              <a:t> Education</a:t>
            </a:r>
          </a:p>
          <a:p>
            <a:pPr fontAlgn="base">
              <a:spcAft>
                <a:spcPts val="600"/>
              </a:spcAft>
            </a:pPr>
            <a:r>
              <a:rPr lang="en-US" sz="1800" dirty="0">
                <a:latin typeface="Calibri Light" panose="020F0302020204030204" pitchFamily="34" charset="0"/>
                <a:cs typeface="Calibri Light" panose="020F0302020204030204" pitchFamily="34" charset="0"/>
              </a:rPr>
              <a:t> Stories</a:t>
            </a:r>
          </a:p>
          <a:p>
            <a:pPr fontAlgn="base">
              <a:spcAft>
                <a:spcPts val="600"/>
              </a:spcAft>
            </a:pPr>
            <a:r>
              <a:rPr lang="en-US" sz="1800" dirty="0">
                <a:latin typeface="Calibri Light" panose="020F0302020204030204" pitchFamily="34" charset="0"/>
                <a:cs typeface="Calibri Light" panose="020F0302020204030204" pitchFamily="34" charset="0"/>
              </a:rPr>
              <a:t> Values</a:t>
            </a:r>
          </a:p>
          <a:p>
            <a:pPr fontAlgn="base">
              <a:spcAft>
                <a:spcPts val="600"/>
              </a:spcAft>
            </a:pPr>
            <a:r>
              <a:rPr lang="en-US" sz="1800" dirty="0">
                <a:latin typeface="Calibri Light" panose="020F0302020204030204" pitchFamily="34" charset="0"/>
                <a:cs typeface="Calibri Light" panose="020F0302020204030204" pitchFamily="34" charset="0"/>
              </a:rPr>
              <a:t> Connection to mission</a:t>
            </a:r>
          </a:p>
          <a:p>
            <a:pPr algn="ctr">
              <a:spcAft>
                <a:spcPts val="600"/>
              </a:spcAft>
              <a:buNone/>
            </a:pPr>
            <a:endParaRPr lang="en-US" sz="1800" dirty="0">
              <a:latin typeface="Calibri Light" panose="020F0302020204030204" pitchFamily="34" charset="0"/>
              <a:cs typeface="Calibri Light" panose="020F0302020204030204" pitchFamily="34" charset="0"/>
            </a:endParaRPr>
          </a:p>
        </p:txBody>
      </p:sp>
      <p:sp>
        <p:nvSpPr>
          <p:cNvPr id="425" name="Shape 42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15</a:t>
            </a:fld>
            <a:endParaRPr lang="en"/>
          </a:p>
        </p:txBody>
      </p:sp>
      <p:pic>
        <p:nvPicPr>
          <p:cNvPr id="3074" name="Picture 2" descr="https://lh3.googleusercontent.com/ooG0n3KhUm6Aab8ACdzTF2odzaq0ArY9KPSutbUePs9O8DF7bMBCc4GDbdwcSJS0n6Tph6YuOouItQgshZEYASE6vTc0iAPYf5VMtMaoFKQst9_dYzMqEb-ryo3JIJik_OnwArKbHF0">
            <a:extLst>
              <a:ext uri="{FF2B5EF4-FFF2-40B4-BE49-F238E27FC236}">
                <a16:creationId xmlns:a16="http://schemas.microsoft.com/office/drawing/2014/main" id="{3F2E1ED1-4F4F-4CAA-B382-82D628259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944" y="2004165"/>
            <a:ext cx="2350819" cy="170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503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1965-E4E5-4B04-BB61-434D86BE7A20}"/>
              </a:ext>
            </a:extLst>
          </p:cNvPr>
          <p:cNvSpPr>
            <a:spLocks noGrp="1"/>
          </p:cNvSpPr>
          <p:nvPr>
            <p:ph type="title"/>
          </p:nvPr>
        </p:nvSpPr>
        <p:spPr>
          <a:xfrm>
            <a:off x="144075" y="559475"/>
            <a:ext cx="2361130" cy="2630400"/>
          </a:xfrm>
        </p:spPr>
        <p:txBody>
          <a:bodyPr/>
          <a:lstStyle/>
          <a:p>
            <a:r>
              <a:rPr lang="en-US" sz="2800" dirty="0"/>
              <a:t>Final Preparation Tips</a:t>
            </a:r>
          </a:p>
        </p:txBody>
      </p:sp>
      <p:sp>
        <p:nvSpPr>
          <p:cNvPr id="3" name="Text Placeholder 2">
            <a:extLst>
              <a:ext uri="{FF2B5EF4-FFF2-40B4-BE49-F238E27FC236}">
                <a16:creationId xmlns:a16="http://schemas.microsoft.com/office/drawing/2014/main" id="{F92BC901-B4E1-4388-AA89-A9BBD5C711A1}"/>
              </a:ext>
            </a:extLst>
          </p:cNvPr>
          <p:cNvSpPr>
            <a:spLocks noGrp="1"/>
          </p:cNvSpPr>
          <p:nvPr>
            <p:ph type="body" idx="1"/>
          </p:nvPr>
        </p:nvSpPr>
        <p:spPr>
          <a:xfrm>
            <a:off x="2565400" y="1033400"/>
            <a:ext cx="5628775" cy="3638808"/>
          </a:xfrm>
        </p:spPr>
        <p:txBody>
          <a:bodyPr/>
          <a:lstStyle/>
          <a:p>
            <a:pPr fontAlgn="base">
              <a:spcAft>
                <a:spcPts val="600"/>
              </a:spcAft>
            </a:pPr>
            <a:r>
              <a:rPr lang="en-US" sz="1800" dirty="0">
                <a:latin typeface="Calibri Light" panose="020F0302020204030204" pitchFamily="34" charset="0"/>
                <a:cs typeface="Calibri Light" panose="020F0302020204030204" pitchFamily="34" charset="0"/>
              </a:rPr>
              <a:t> Test your technology</a:t>
            </a:r>
          </a:p>
          <a:p>
            <a:pPr fontAlgn="base">
              <a:spcAft>
                <a:spcPts val="600"/>
              </a:spcAft>
            </a:pPr>
            <a:r>
              <a:rPr lang="en-US" sz="1800" dirty="0">
                <a:latin typeface="Calibri Light" panose="020F0302020204030204" pitchFamily="34" charset="0"/>
                <a:cs typeface="Calibri Light" panose="020F0302020204030204" pitchFamily="34" charset="0"/>
              </a:rPr>
              <a:t> Drive/commute to the interview location in advance, if possible</a:t>
            </a:r>
          </a:p>
          <a:p>
            <a:pPr fontAlgn="base">
              <a:spcAft>
                <a:spcPts val="600"/>
              </a:spcAft>
            </a:pPr>
            <a:r>
              <a:rPr lang="en-US" sz="1800" dirty="0">
                <a:latin typeface="Calibri Light" panose="020F0302020204030204" pitchFamily="34" charset="0"/>
                <a:cs typeface="Calibri Light" panose="020F0302020204030204" pitchFamily="34" charset="0"/>
              </a:rPr>
              <a:t> Review your application materials and notes on the organization right before the interview</a:t>
            </a:r>
          </a:p>
          <a:p>
            <a:pPr fontAlgn="base">
              <a:spcAft>
                <a:spcPts val="600"/>
              </a:spcAft>
            </a:pPr>
            <a:r>
              <a:rPr lang="en-US" sz="1800" dirty="0">
                <a:latin typeface="Calibri Light" panose="020F0302020204030204" pitchFamily="34" charset="0"/>
                <a:cs typeface="Calibri Light" panose="020F0302020204030204" pitchFamily="34" charset="0"/>
              </a:rPr>
              <a:t> Arrive 5-7 minutes early for the interview</a:t>
            </a:r>
          </a:p>
          <a:p>
            <a:pPr fontAlgn="base">
              <a:spcAft>
                <a:spcPts val="600"/>
              </a:spcAft>
            </a:pPr>
            <a:r>
              <a:rPr lang="en-US" sz="1800" dirty="0">
                <a:latin typeface="Calibri Light" panose="020F0302020204030204" pitchFamily="34" charset="0"/>
                <a:cs typeface="Calibri Light" panose="020F0302020204030204" pitchFamily="34" charset="0"/>
              </a:rPr>
              <a:t> Anticipate and research questions they might ask</a:t>
            </a:r>
          </a:p>
          <a:p>
            <a:pPr fontAlgn="base">
              <a:spcAft>
                <a:spcPts val="600"/>
              </a:spcAft>
            </a:pPr>
            <a:r>
              <a:rPr lang="en-US" sz="1800" b="1" dirty="0">
                <a:latin typeface="Calibri Light" panose="020F0302020204030204" pitchFamily="34" charset="0"/>
                <a:cs typeface="Calibri Light" panose="020F0302020204030204" pitchFamily="34" charset="0"/>
              </a:rPr>
              <a:t> Develop thoughtful questions for the employer</a:t>
            </a:r>
          </a:p>
          <a:p>
            <a:pPr fontAlgn="base">
              <a:spcAft>
                <a:spcPts val="600"/>
              </a:spcAft>
            </a:pPr>
            <a:r>
              <a:rPr lang="en-US" sz="1800" dirty="0">
                <a:latin typeface="Calibri Light" panose="020F0302020204030204" pitchFamily="34" charset="0"/>
                <a:cs typeface="Calibri Light" panose="020F0302020204030204" pitchFamily="34" charset="0"/>
              </a:rPr>
              <a:t> PRACTICE! CCPD offers mock interviews and Big Interview software (wcu.biginterview.edu)</a:t>
            </a:r>
          </a:p>
        </p:txBody>
      </p:sp>
      <p:sp>
        <p:nvSpPr>
          <p:cNvPr id="4" name="Slide Number Placeholder 3">
            <a:extLst>
              <a:ext uri="{FF2B5EF4-FFF2-40B4-BE49-F238E27FC236}">
                <a16:creationId xmlns:a16="http://schemas.microsoft.com/office/drawing/2014/main" id="{DA2F97FA-3E98-4A3A-95D7-38091481A62B}"/>
              </a:ext>
            </a:extLst>
          </p:cNvPr>
          <p:cNvSpPr>
            <a:spLocks noGrp="1"/>
          </p:cNvSpPr>
          <p:nvPr>
            <p:ph type="sldNum" idx="12"/>
          </p:nvPr>
        </p:nvSpPr>
        <p:spPr/>
        <p:txBody>
          <a:bodyPr/>
          <a:lstStyle/>
          <a:p>
            <a:pPr lvl="0">
              <a:spcBef>
                <a:spcPts val="0"/>
              </a:spcBef>
              <a:buNone/>
            </a:pPr>
            <a:fld id="{00000000-1234-1234-1234-123412341234}" type="slidenum">
              <a:rPr lang="en" smtClean="0"/>
              <a:t>16</a:t>
            </a:fld>
            <a:endParaRPr lang="en"/>
          </a:p>
        </p:txBody>
      </p:sp>
    </p:spTree>
    <p:extLst>
      <p:ext uri="{BB962C8B-B14F-4D97-AF65-F5344CB8AC3E}">
        <p14:creationId xmlns:p14="http://schemas.microsoft.com/office/powerpoint/2010/main" val="101505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144075" y="559475"/>
            <a:ext cx="2142000" cy="2630400"/>
          </a:xfrm>
          <a:prstGeom prst="rect">
            <a:avLst/>
          </a:prstGeom>
        </p:spPr>
        <p:txBody>
          <a:bodyPr wrap="square" lIns="91425" tIns="91425" rIns="91425" bIns="91425" anchor="ctr" anchorCtr="0">
            <a:noAutofit/>
          </a:bodyPr>
          <a:lstStyle/>
          <a:p>
            <a:pPr lvl="0">
              <a:spcBef>
                <a:spcPts val="0"/>
              </a:spcBef>
              <a:buNone/>
            </a:pPr>
            <a:r>
              <a:rPr lang="en-US" dirty="0"/>
              <a:t>Questions to Ask the Interviewer</a:t>
            </a:r>
            <a:endParaRPr lang="en" dirty="0"/>
          </a:p>
        </p:txBody>
      </p:sp>
      <p:sp>
        <p:nvSpPr>
          <p:cNvPr id="424" name="Shape 424"/>
          <p:cNvSpPr txBox="1">
            <a:spLocks noGrp="1"/>
          </p:cNvSpPr>
          <p:nvPr>
            <p:ph type="body" idx="1"/>
          </p:nvPr>
        </p:nvSpPr>
        <p:spPr>
          <a:xfrm>
            <a:off x="2392471" y="964504"/>
            <a:ext cx="6274213" cy="3810696"/>
          </a:xfrm>
          <a:prstGeom prst="rect">
            <a:avLst/>
          </a:prstGeom>
        </p:spPr>
        <p:txBody>
          <a:bodyPr wrap="square" lIns="91425" tIns="91425" rIns="91425" bIns="91425" anchor="t" anchorCtr="0">
            <a:noAutofit/>
          </a:bodyPr>
          <a:lstStyle/>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How would you describe an average day on the job?</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What is the history of the position? Why is it vacant?</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What aspects of the job would you like to see improved?</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What are the key challenges facing the person in this position?</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Is there room for professional growth and upward mobility?</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How would you describe the ideal candidate?</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How do you measure job performance?</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What are the company’s values? What characteristics do you look for in employees in order to represent those values?</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How important is diversity to you, and what value does it bring?</a:t>
            </a:r>
          </a:p>
          <a:p>
            <a:pPr lvl="0">
              <a:spcAft>
                <a:spcPts val="300"/>
              </a:spcAft>
              <a:buFont typeface="Arial" panose="020B0604020202020204" pitchFamily="34" charset="0"/>
              <a:buChar char="•"/>
            </a:pP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 I’ve read about the company’s current goals, could you tell </a:t>
            </a:r>
            <a:br>
              <a:rPr lang="en-US" sz="1700" dirty="0">
                <a:solidFill>
                  <a:schemeClr val="tx1">
                    <a:lumMod val="50000"/>
                    <a:lumOff val="50000"/>
                  </a:schemeClr>
                </a:solidFill>
                <a:latin typeface="Calibri Light" panose="020F0302020204030204" pitchFamily="34" charset="0"/>
                <a:cs typeface="Calibri Light" panose="020F0302020204030204" pitchFamily="34" charset="0"/>
              </a:rPr>
            </a:br>
            <a:r>
              <a:rPr lang="en-US" sz="1700" dirty="0">
                <a:solidFill>
                  <a:schemeClr val="tx1">
                    <a:lumMod val="50000"/>
                    <a:lumOff val="50000"/>
                  </a:schemeClr>
                </a:solidFill>
                <a:latin typeface="Calibri Light" panose="020F0302020204030204" pitchFamily="34" charset="0"/>
                <a:cs typeface="Calibri Light" panose="020F0302020204030204" pitchFamily="34" charset="0"/>
              </a:rPr>
              <a:t>me more about….?</a:t>
            </a:r>
          </a:p>
          <a:p>
            <a:pPr marL="0" indent="0">
              <a:spcAft>
                <a:spcPts val="300"/>
              </a:spcAft>
              <a:buNone/>
            </a:pPr>
            <a:br>
              <a:rPr lang="en-US" sz="1700" dirty="0">
                <a:ln w="0"/>
                <a:solidFill>
                  <a:schemeClr val="tx1">
                    <a:lumMod val="65000"/>
                    <a:lumOff val="35000"/>
                  </a:schemeClr>
                </a:solidFill>
                <a:latin typeface="Calibri Light" panose="020F0302020204030204" pitchFamily="34" charset="0"/>
                <a:cs typeface="Calibri Light" panose="020F0302020204030204" pitchFamily="34" charset="0"/>
              </a:rPr>
            </a:br>
            <a:endParaRPr sz="17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425" name="Shape 42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17</a:t>
            </a:fld>
            <a:endParaRPr lang="en"/>
          </a:p>
        </p:txBody>
      </p:sp>
    </p:spTree>
    <p:extLst>
      <p:ext uri="{BB962C8B-B14F-4D97-AF65-F5344CB8AC3E}">
        <p14:creationId xmlns:p14="http://schemas.microsoft.com/office/powerpoint/2010/main" val="910598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Shape 431"/>
          <p:cNvSpPr txBox="1">
            <a:spLocks noGrp="1"/>
          </p:cNvSpPr>
          <p:nvPr>
            <p:ph type="ctrTitle" idx="4294967295"/>
          </p:nvPr>
        </p:nvSpPr>
        <p:spPr>
          <a:xfrm>
            <a:off x="406399" y="2194020"/>
            <a:ext cx="8322733" cy="2179529"/>
          </a:xfrm>
          <a:prstGeom prst="rect">
            <a:avLst/>
          </a:prstGeom>
        </p:spPr>
        <p:txBody>
          <a:bodyPr wrap="square" lIns="91425" tIns="91425" rIns="91425" bIns="91425" anchor="ctr" anchorCtr="0">
            <a:noAutofit/>
          </a:bodyPr>
          <a:lstStyle/>
          <a:p>
            <a:pPr lvl="0" algn="ctr" rtl="0">
              <a:spcBef>
                <a:spcPts val="0"/>
              </a:spcBef>
              <a:buNone/>
            </a:pPr>
            <a:r>
              <a:rPr lang="en" sz="5400" dirty="0"/>
              <a:t>Interviewing Strategies: </a:t>
            </a:r>
            <a:r>
              <a:rPr lang="en-US" sz="5800" dirty="0">
                <a:latin typeface="Calibri" panose="020F0502020204030204" pitchFamily="34" charset="0"/>
                <a:cs typeface="Calibri" panose="020F0502020204030204" pitchFamily="34" charset="0"/>
              </a:rPr>
              <a:t>Presentation</a:t>
            </a:r>
            <a:endParaRPr lang="en" sz="5800" dirty="0">
              <a:latin typeface="Calibri" panose="020F0502020204030204" pitchFamily="34" charset="0"/>
              <a:cs typeface="Calibri" panose="020F0502020204030204" pitchFamily="34" charset="0"/>
            </a:endParaRPr>
          </a:p>
        </p:txBody>
      </p:sp>
      <p:sp>
        <p:nvSpPr>
          <p:cNvPr id="445" name="Shape 44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18</a:t>
            </a:fld>
            <a:endParaRPr lang="en"/>
          </a:p>
        </p:txBody>
      </p:sp>
      <p:pic>
        <p:nvPicPr>
          <p:cNvPr id="2" name="Picture 1" descr="Briciole di Emozioni e di Web...Fasix | …volevo cambiar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473" y="703290"/>
            <a:ext cx="1865571" cy="1486238"/>
          </a:xfrm>
          <a:prstGeom prst="rect">
            <a:avLst/>
          </a:prstGeom>
          <a:ln>
            <a:noFill/>
          </a:ln>
        </p:spPr>
      </p:pic>
    </p:spTree>
    <p:extLst>
      <p:ext uri="{BB962C8B-B14F-4D97-AF65-F5344CB8AC3E}">
        <p14:creationId xmlns:p14="http://schemas.microsoft.com/office/powerpoint/2010/main" val="1196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5" name="Shape 425"/>
          <p:cNvSpPr txBox="1">
            <a:spLocks noGrp="1"/>
          </p:cNvSpPr>
          <p:nvPr>
            <p:ph type="sldNum" idx="12"/>
          </p:nvPr>
        </p:nvSpPr>
        <p:spPr>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19</a:t>
            </a:fld>
            <a:endParaRPr lang="en"/>
          </a:p>
        </p:txBody>
      </p:sp>
      <p:sp>
        <p:nvSpPr>
          <p:cNvPr id="423" name="Shape 423"/>
          <p:cNvSpPr txBox="1">
            <a:spLocks noGrp="1"/>
          </p:cNvSpPr>
          <p:nvPr>
            <p:ph type="title" idx="4294967295"/>
          </p:nvPr>
        </p:nvSpPr>
        <p:spPr>
          <a:xfrm>
            <a:off x="1302706" y="535628"/>
            <a:ext cx="5135671" cy="504031"/>
          </a:xfrm>
          <a:prstGeom prst="rect">
            <a:avLst/>
          </a:prstGeom>
        </p:spPr>
        <p:txBody>
          <a:bodyPr wrap="square" lIns="91425" tIns="91425" rIns="91425" bIns="91425" anchor="ctr" anchorCtr="0">
            <a:noAutofit/>
          </a:bodyPr>
          <a:lstStyle/>
          <a:p>
            <a:pPr lvl="0">
              <a:spcBef>
                <a:spcPts val="0"/>
              </a:spcBef>
              <a:buNone/>
            </a:pPr>
            <a:r>
              <a:rPr lang="en-US" sz="2800" dirty="0"/>
              <a:t>During the Interview</a:t>
            </a:r>
            <a:endParaRPr lang="en" sz="2800" dirty="0"/>
          </a:p>
        </p:txBody>
      </p:sp>
      <p:sp>
        <p:nvSpPr>
          <p:cNvPr id="424" name="Shape 424"/>
          <p:cNvSpPr txBox="1">
            <a:spLocks noGrp="1"/>
          </p:cNvSpPr>
          <p:nvPr>
            <p:ph type="body" idx="4294967295"/>
          </p:nvPr>
        </p:nvSpPr>
        <p:spPr>
          <a:xfrm>
            <a:off x="1139868" y="1039659"/>
            <a:ext cx="8004132" cy="3770465"/>
          </a:xfrm>
          <a:prstGeom prst="rect">
            <a:avLst/>
          </a:prstGeom>
        </p:spPr>
        <p:txBody>
          <a:bodyPr wrap="square" lIns="91425" tIns="91425" rIns="91425" bIns="91425" anchor="t" anchorCtr="0">
            <a:noAutofit/>
          </a:bodyPr>
          <a:lstStyle/>
          <a:p>
            <a:pPr fontAlgn="base">
              <a:spcBef>
                <a:spcPts val="0"/>
              </a:spcBef>
              <a:spcAft>
                <a:spcPts val="300"/>
              </a:spcAft>
            </a:pPr>
            <a:r>
              <a:rPr lang="en-US" sz="1800" dirty="0">
                <a:solidFill>
                  <a:schemeClr val="bg1"/>
                </a:solidFill>
                <a:latin typeface="Calibri Light" panose="020F0302020204030204" pitchFamily="34" charset="0"/>
                <a:cs typeface="Calibri Light" panose="020F0302020204030204" pitchFamily="34" charset="0"/>
              </a:rPr>
              <a:t> </a:t>
            </a:r>
            <a:r>
              <a:rPr lang="en-US" sz="1800" b="1" dirty="0">
                <a:solidFill>
                  <a:schemeClr val="bg1"/>
                </a:solidFill>
                <a:latin typeface="Calibri Light" panose="020F0302020204030204" pitchFamily="34" charset="0"/>
                <a:cs typeface="Calibri Light" panose="020F0302020204030204" pitchFamily="34" charset="0"/>
              </a:rPr>
              <a:t>Be confident: </a:t>
            </a:r>
            <a:r>
              <a:rPr lang="en-US" sz="1800" dirty="0">
                <a:solidFill>
                  <a:schemeClr val="bg1"/>
                </a:solidFill>
                <a:latin typeface="Calibri Light" panose="020F0302020204030204" pitchFamily="34" charset="0"/>
                <a:cs typeface="Calibri Light" panose="020F0302020204030204" pitchFamily="34" charset="0"/>
              </a:rPr>
              <a:t>have a firm handshake and make eye contact.</a:t>
            </a:r>
          </a:p>
          <a:p>
            <a:pPr fontAlgn="base">
              <a:spcBef>
                <a:spcPts val="0"/>
              </a:spcBef>
              <a:spcAft>
                <a:spcPts val="300"/>
              </a:spcAft>
            </a:pPr>
            <a:r>
              <a:rPr lang="en-US" sz="1800" b="1" dirty="0">
                <a:solidFill>
                  <a:schemeClr val="bg1"/>
                </a:solidFill>
                <a:latin typeface="Calibri Light" panose="020F0302020204030204" pitchFamily="34" charset="0"/>
                <a:cs typeface="Calibri Light" panose="020F0302020204030204" pitchFamily="34" charset="0"/>
              </a:rPr>
              <a:t> Be assertive: </a:t>
            </a:r>
            <a:r>
              <a:rPr lang="en-US" sz="1800" dirty="0">
                <a:solidFill>
                  <a:schemeClr val="bg1"/>
                </a:solidFill>
                <a:latin typeface="Calibri Light" panose="020F0302020204030204" pitchFamily="34" charset="0"/>
                <a:cs typeface="Calibri Light" panose="020F0302020204030204" pitchFamily="34" charset="0"/>
              </a:rPr>
              <a:t>show energy and enthusiasm for the position.</a:t>
            </a:r>
          </a:p>
          <a:p>
            <a:pPr fontAlgn="base">
              <a:spcBef>
                <a:spcPts val="0"/>
              </a:spcBef>
              <a:spcAft>
                <a:spcPts val="300"/>
              </a:spcAft>
            </a:pPr>
            <a:r>
              <a:rPr lang="en-US" sz="1800" b="1" dirty="0">
                <a:solidFill>
                  <a:schemeClr val="bg1"/>
                </a:solidFill>
                <a:latin typeface="Calibri Light" panose="020F0302020204030204" pitchFamily="34" charset="0"/>
                <a:cs typeface="Calibri Light" panose="020F0302020204030204" pitchFamily="34" charset="0"/>
              </a:rPr>
              <a:t> Be on your game: </a:t>
            </a:r>
            <a:r>
              <a:rPr lang="en-US" sz="1800" dirty="0">
                <a:solidFill>
                  <a:schemeClr val="bg1"/>
                </a:solidFill>
                <a:latin typeface="Calibri Light" panose="020F0302020204030204" pitchFamily="34" charset="0"/>
                <a:cs typeface="Calibri Light" panose="020F0302020204030204" pitchFamily="34" charset="0"/>
              </a:rPr>
              <a:t>be polite and friendly to everyone you meet.</a:t>
            </a:r>
          </a:p>
          <a:p>
            <a:pPr fontAlgn="base">
              <a:spcBef>
                <a:spcPts val="0"/>
              </a:spcBef>
              <a:spcAft>
                <a:spcPts val="300"/>
              </a:spcAft>
            </a:pPr>
            <a:r>
              <a:rPr lang="en-US" sz="1800" b="1" dirty="0">
                <a:solidFill>
                  <a:schemeClr val="bg1"/>
                </a:solidFill>
                <a:latin typeface="Calibri Light" panose="020F0302020204030204" pitchFamily="34" charset="0"/>
                <a:cs typeface="Calibri Light" panose="020F0302020204030204" pitchFamily="34" charset="0"/>
              </a:rPr>
              <a:t> Be present: </a:t>
            </a:r>
            <a:r>
              <a:rPr lang="en-US" sz="1800" dirty="0">
                <a:solidFill>
                  <a:schemeClr val="bg1"/>
                </a:solidFill>
                <a:latin typeface="Calibri Light" panose="020F0302020204030204" pitchFamily="34" charset="0"/>
                <a:cs typeface="Calibri Light" panose="020F0302020204030204" pitchFamily="34" charset="0"/>
              </a:rPr>
              <a:t>stay focused on each question asked, don’t distract yourself by critiquing yourself as you go. </a:t>
            </a:r>
          </a:p>
          <a:p>
            <a:pPr fontAlgn="base">
              <a:spcBef>
                <a:spcPts val="0"/>
              </a:spcBef>
              <a:spcAft>
                <a:spcPts val="300"/>
              </a:spcAft>
            </a:pPr>
            <a:r>
              <a:rPr lang="en-US" sz="1800" b="1" dirty="0">
                <a:solidFill>
                  <a:schemeClr val="bg1"/>
                </a:solidFill>
                <a:latin typeface="Calibri Light" panose="020F0302020204030204" pitchFamily="34" charset="0"/>
                <a:cs typeface="Calibri Light" panose="020F0302020204030204" pitchFamily="34" charset="0"/>
              </a:rPr>
              <a:t> Ask questions: c</a:t>
            </a:r>
            <a:r>
              <a:rPr lang="en-US" sz="1800" dirty="0">
                <a:solidFill>
                  <a:schemeClr val="bg1"/>
                </a:solidFill>
                <a:latin typeface="Calibri Light" panose="020F0302020204030204" pitchFamily="34" charset="0"/>
                <a:cs typeface="Calibri Light" panose="020F0302020204030204" pitchFamily="34" charset="0"/>
              </a:rPr>
              <a:t>onsider asking questions during the interview at the end of </a:t>
            </a:r>
            <a:br>
              <a:rPr lang="en-US" sz="1800" dirty="0">
                <a:solidFill>
                  <a:schemeClr val="bg1"/>
                </a:solidFill>
                <a:latin typeface="Calibri Light" panose="020F0302020204030204" pitchFamily="34" charset="0"/>
                <a:cs typeface="Calibri Light" panose="020F03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your answers, as well as at the end to show your depth of interest.</a:t>
            </a:r>
          </a:p>
          <a:p>
            <a:pPr fontAlgn="base">
              <a:spcBef>
                <a:spcPts val="0"/>
              </a:spcBef>
              <a:spcAft>
                <a:spcPts val="300"/>
              </a:spcAft>
            </a:pPr>
            <a:r>
              <a:rPr lang="en-US" sz="1800" b="1" dirty="0">
                <a:solidFill>
                  <a:schemeClr val="bg1"/>
                </a:solidFill>
                <a:latin typeface="Calibri Light" panose="020F0302020204030204" pitchFamily="34" charset="0"/>
                <a:cs typeface="Calibri Light" panose="020F0302020204030204" pitchFamily="34" charset="0"/>
              </a:rPr>
              <a:t> Do not:</a:t>
            </a:r>
            <a:r>
              <a:rPr lang="en-US" sz="1800" dirty="0">
                <a:solidFill>
                  <a:schemeClr val="bg1"/>
                </a:solidFill>
                <a:latin typeface="Calibri Light" panose="020F0302020204030204" pitchFamily="34" charset="0"/>
                <a:cs typeface="Calibri Light" panose="020F0302020204030204" pitchFamily="34" charset="0"/>
              </a:rPr>
              <a:t> </a:t>
            </a:r>
          </a:p>
          <a:p>
            <a:pPr marL="463550" lvl="6" indent="-176213" fontAlgn="base">
              <a:spcBef>
                <a:spcPts val="0"/>
              </a:spcBef>
              <a:spcAft>
                <a:spcPts val="300"/>
              </a:spcAft>
            </a:pPr>
            <a:r>
              <a:rPr lang="en-US" sz="1800" dirty="0">
                <a:solidFill>
                  <a:schemeClr val="bg1"/>
                </a:solidFill>
                <a:latin typeface="Calibri Light" panose="020F0302020204030204" pitchFamily="34" charset="0"/>
                <a:cs typeface="Calibri Light" panose="020F0302020204030204" pitchFamily="34" charset="0"/>
              </a:rPr>
              <a:t>be late or arrive unprepared.</a:t>
            </a:r>
          </a:p>
          <a:p>
            <a:pPr marL="463550" lvl="1" indent="-176213" fontAlgn="base">
              <a:spcBef>
                <a:spcPts val="0"/>
              </a:spcBef>
              <a:spcAft>
                <a:spcPts val="300"/>
              </a:spcAft>
            </a:pPr>
            <a:r>
              <a:rPr lang="en-US" sz="1800" dirty="0">
                <a:solidFill>
                  <a:schemeClr val="bg1"/>
                </a:solidFill>
                <a:latin typeface="Calibri Light" panose="020F0302020204030204" pitchFamily="34" charset="0"/>
                <a:cs typeface="Calibri Light" panose="020F0302020204030204" pitchFamily="34" charset="0"/>
              </a:rPr>
              <a:t>be negative – even when asked questions like “Tell me about a time when </a:t>
            </a:r>
            <a:br>
              <a:rPr lang="en-US" sz="1800" dirty="0">
                <a:solidFill>
                  <a:schemeClr val="bg1"/>
                </a:solidFill>
                <a:latin typeface="Calibri Light" panose="020F0302020204030204" pitchFamily="34" charset="0"/>
                <a:cs typeface="Calibri Light" panose="020F03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you worked with a difficult customer.”</a:t>
            </a:r>
          </a:p>
          <a:p>
            <a:pPr marL="463550" lvl="1" indent="-176213" fontAlgn="base">
              <a:spcBef>
                <a:spcPts val="0"/>
              </a:spcBef>
              <a:spcAft>
                <a:spcPts val="300"/>
              </a:spcAft>
            </a:pPr>
            <a:r>
              <a:rPr lang="en-US" sz="1800" dirty="0">
                <a:solidFill>
                  <a:schemeClr val="bg1"/>
                </a:solidFill>
                <a:latin typeface="Calibri Light" panose="020F0302020204030204" pitchFamily="34" charset="0"/>
                <a:cs typeface="Calibri Light" panose="020F0302020204030204" pitchFamily="34" charset="0"/>
              </a:rPr>
              <a:t>discuss money or vacation time.</a:t>
            </a:r>
          </a:p>
          <a:p>
            <a:pPr marL="0" indent="0">
              <a:spcBef>
                <a:spcPts val="0"/>
              </a:spcBef>
              <a:spcAft>
                <a:spcPts val="300"/>
              </a:spcAft>
              <a:buNone/>
            </a:pPr>
            <a:br>
              <a:rPr lang="en-US" sz="1800" dirty="0">
                <a:ln w="0"/>
                <a:solidFill>
                  <a:schemeClr val="bg1"/>
                </a:solidFill>
                <a:latin typeface="Calibri Light" panose="020F0302020204030204" pitchFamily="34" charset="0"/>
                <a:cs typeface="Calibri Light" panose="020F0302020204030204" pitchFamily="34" charset="0"/>
              </a:rPr>
            </a:br>
            <a:endParaRPr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94072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8"/>
        <p:cNvGrpSpPr/>
        <p:nvPr/>
      </p:nvGrpSpPr>
      <p:grpSpPr>
        <a:xfrm>
          <a:off x="0" y="0"/>
          <a:ext cx="0" cy="0"/>
          <a:chOff x="0" y="0"/>
          <a:chExt cx="0" cy="0"/>
        </a:xfrm>
      </p:grpSpPr>
      <p:sp>
        <p:nvSpPr>
          <p:cNvPr id="389" name="Shape 389"/>
          <p:cNvSpPr txBox="1">
            <a:spLocks noGrp="1"/>
          </p:cNvSpPr>
          <p:nvPr>
            <p:ph type="ctrTitle"/>
          </p:nvPr>
        </p:nvSpPr>
        <p:spPr>
          <a:xfrm>
            <a:off x="2757250" y="951978"/>
            <a:ext cx="3629400" cy="3544866"/>
          </a:xfrm>
          <a:prstGeom prst="rect">
            <a:avLst/>
          </a:prstGeom>
        </p:spPr>
        <p:txBody>
          <a:bodyPr wrap="square" lIns="91425" tIns="91425" rIns="91425" bIns="91425" anchor="ctr" anchorCtr="0">
            <a:noAutofit/>
          </a:bodyPr>
          <a:lstStyle/>
          <a:p>
            <a:pPr lvl="0">
              <a:spcBef>
                <a:spcPts val="0"/>
              </a:spcBef>
              <a:buNone/>
            </a:pPr>
            <a:r>
              <a:rPr lang="en-US" dirty="0"/>
              <a:t>If you could ask candidates one question, what would it be?</a:t>
            </a:r>
            <a:endParaRPr lang="en" dirty="0"/>
          </a:p>
        </p:txBody>
      </p:sp>
    </p:spTree>
    <p:extLst>
      <p:ext uri="{BB962C8B-B14F-4D97-AF65-F5344CB8AC3E}">
        <p14:creationId xmlns:p14="http://schemas.microsoft.com/office/powerpoint/2010/main" val="1084959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2580362" y="989556"/>
            <a:ext cx="2766963" cy="3770334"/>
          </a:xfrm>
          <a:prstGeom prst="rect">
            <a:avLst/>
          </a:prstGeom>
        </p:spPr>
        <p:txBody>
          <a:bodyPr wrap="square" lIns="91425" tIns="91425" rIns="91425" bIns="91425" anchor="t" anchorCtr="0">
            <a:noAutofit/>
          </a:bodyPr>
          <a:lstStyle/>
          <a:p>
            <a:pPr lvl="0" rtl="0">
              <a:spcBef>
                <a:spcPts val="0"/>
              </a:spcBef>
              <a:buNone/>
            </a:pPr>
            <a:r>
              <a:rPr lang="en" b="1" dirty="0">
                <a:latin typeface="Calibri Light" panose="020F0302020204030204" pitchFamily="34" charset="0"/>
                <a:cs typeface="Calibri Light" panose="020F0302020204030204" pitchFamily="34" charset="0"/>
              </a:rPr>
              <a:t>Interviewers Assess Behavior</a:t>
            </a:r>
          </a:p>
          <a:p>
            <a:pPr marL="285750" indent="-285750"/>
            <a:r>
              <a:rPr lang="en" dirty="0">
                <a:latin typeface="Calibri Light" panose="020F0302020204030204" pitchFamily="34" charset="0"/>
                <a:cs typeface="Calibri Light" panose="020F0302020204030204" pitchFamily="34" charset="0"/>
              </a:rPr>
              <a:t>Eye Contact</a:t>
            </a:r>
          </a:p>
          <a:p>
            <a:pPr marL="285750" indent="-285750"/>
            <a:r>
              <a:rPr lang="en" dirty="0">
                <a:latin typeface="Calibri Light" panose="020F0302020204030204" pitchFamily="34" charset="0"/>
                <a:cs typeface="Calibri Light" panose="020F0302020204030204" pitchFamily="34" charset="0"/>
              </a:rPr>
              <a:t>Body Language</a:t>
            </a:r>
          </a:p>
          <a:p>
            <a:pPr marL="285750" indent="-285750"/>
            <a:r>
              <a:rPr lang="en" dirty="0">
                <a:latin typeface="Calibri Light" panose="020F0302020204030204" pitchFamily="34" charset="0"/>
                <a:cs typeface="Calibri Light" panose="020F0302020204030204" pitchFamily="34" charset="0"/>
              </a:rPr>
              <a:t>Use of your hands (don’t fiddle with your papers)</a:t>
            </a:r>
          </a:p>
          <a:p>
            <a:pPr marL="285750" indent="-285750"/>
            <a:r>
              <a:rPr lang="en" dirty="0">
                <a:latin typeface="Calibri Light" panose="020F0302020204030204" pitchFamily="34" charset="0"/>
                <a:cs typeface="Calibri Light" panose="020F0302020204030204" pitchFamily="34" charset="0"/>
              </a:rPr>
              <a:t>How you speak (talk easily; don’t be a robot!)</a:t>
            </a:r>
          </a:p>
          <a:p>
            <a:pPr marL="285750" indent="-285750"/>
            <a:r>
              <a:rPr lang="en" dirty="0">
                <a:latin typeface="Calibri Light" panose="020F0302020204030204" pitchFamily="34" charset="0"/>
                <a:cs typeface="Calibri Light" panose="020F0302020204030204" pitchFamily="34" charset="0"/>
              </a:rPr>
              <a:t>Balance between speaking and listening</a:t>
            </a:r>
          </a:p>
        </p:txBody>
      </p:sp>
      <p:sp>
        <p:nvSpPr>
          <p:cNvPr id="451" name="Shape 451"/>
          <p:cNvSpPr txBox="1">
            <a:spLocks noGrp="1"/>
          </p:cNvSpPr>
          <p:nvPr>
            <p:ph type="title"/>
          </p:nvPr>
        </p:nvSpPr>
        <p:spPr>
          <a:xfrm>
            <a:off x="144075" y="559475"/>
            <a:ext cx="2142000" cy="2630400"/>
          </a:xfrm>
          <a:prstGeom prst="rect">
            <a:avLst/>
          </a:prstGeom>
        </p:spPr>
        <p:txBody>
          <a:bodyPr wrap="square" lIns="91425" tIns="91425" rIns="91425" bIns="91425" anchor="ctr" anchorCtr="0">
            <a:noAutofit/>
          </a:bodyPr>
          <a:lstStyle/>
          <a:p>
            <a:pPr lvl="0">
              <a:spcBef>
                <a:spcPts val="0"/>
              </a:spcBef>
              <a:buNone/>
            </a:pPr>
            <a:r>
              <a:rPr lang="en" sz="2800" dirty="0"/>
              <a:t>During an interview…</a:t>
            </a:r>
          </a:p>
        </p:txBody>
      </p:sp>
      <p:sp>
        <p:nvSpPr>
          <p:cNvPr id="452" name="Shape 452"/>
          <p:cNvSpPr txBox="1">
            <a:spLocks noGrp="1"/>
          </p:cNvSpPr>
          <p:nvPr>
            <p:ph type="body" idx="2"/>
          </p:nvPr>
        </p:nvSpPr>
        <p:spPr>
          <a:xfrm>
            <a:off x="5498926" y="989556"/>
            <a:ext cx="2823618" cy="3330894"/>
          </a:xfrm>
          <a:prstGeom prst="rect">
            <a:avLst/>
          </a:prstGeom>
        </p:spPr>
        <p:txBody>
          <a:bodyPr wrap="square" lIns="91425" tIns="91425" rIns="91425" bIns="91425" anchor="t" anchorCtr="0">
            <a:noAutofit/>
          </a:bodyPr>
          <a:lstStyle/>
          <a:p>
            <a:pPr lvl="0" rtl="0">
              <a:spcBef>
                <a:spcPts val="0"/>
              </a:spcBef>
              <a:buNone/>
            </a:pPr>
            <a:r>
              <a:rPr lang="en" b="1" dirty="0">
                <a:latin typeface="Calibri Light" panose="020F0302020204030204" pitchFamily="34" charset="0"/>
                <a:cs typeface="Calibri Light" panose="020F0302020204030204" pitchFamily="34" charset="0"/>
              </a:rPr>
              <a:t>Use the R</a:t>
            </a:r>
            <a:r>
              <a:rPr lang="en-US" b="1" dirty="0">
                <a:latin typeface="Calibri Light" panose="020F0302020204030204" pitchFamily="34" charset="0"/>
                <a:cs typeface="Calibri Light" panose="020F0302020204030204" pitchFamily="34" charset="0"/>
              </a:rPr>
              <a:t>e</a:t>
            </a:r>
            <a:r>
              <a:rPr lang="en" b="1" dirty="0">
                <a:latin typeface="Calibri Light" panose="020F0302020204030204" pitchFamily="34" charset="0"/>
                <a:cs typeface="Calibri Light" panose="020F0302020204030204" pitchFamily="34" charset="0"/>
              </a:rPr>
              <a:t>versal Technique</a:t>
            </a:r>
          </a:p>
          <a:p>
            <a:pPr marL="285750" indent="-285750"/>
            <a:r>
              <a:rPr lang="en" dirty="0">
                <a:latin typeface="Calibri Light" panose="020F0302020204030204" pitchFamily="34" charset="0"/>
                <a:cs typeface="Calibri Light" panose="020F0302020204030204" pitchFamily="34" charset="0"/>
              </a:rPr>
              <a:t>Attaching a question at the end of your answer</a:t>
            </a:r>
          </a:p>
          <a:p>
            <a:pPr marL="285750" indent="-285750"/>
            <a:r>
              <a:rPr lang="en" dirty="0">
                <a:latin typeface="Calibri Light" panose="020F0302020204030204" pitchFamily="34" charset="0"/>
                <a:cs typeface="Calibri Light" panose="020F0302020204030204" pitchFamily="34" charset="0"/>
              </a:rPr>
              <a:t>E.g.: </a:t>
            </a:r>
            <a:r>
              <a:rPr lang="en-US" dirty="0">
                <a:solidFill>
                  <a:srgbClr val="7030A0"/>
                </a:solidFill>
                <a:latin typeface="Calibri Light" panose="020F0302020204030204" pitchFamily="34" charset="0"/>
                <a:cs typeface="Calibri Light" panose="020F0302020204030204" pitchFamily="34" charset="0"/>
              </a:rPr>
              <a:t>“</a:t>
            </a:r>
            <a:r>
              <a:rPr lang="en-US" dirty="0">
                <a:solidFill>
                  <a:schemeClr val="tx1">
                    <a:lumMod val="65000"/>
                    <a:lumOff val="35000"/>
                  </a:schemeClr>
                </a:solidFill>
                <a:latin typeface="Calibri Light" panose="020F0302020204030204" pitchFamily="34" charset="0"/>
                <a:cs typeface="Calibri Light" panose="020F0302020204030204" pitchFamily="34" charset="0"/>
              </a:rPr>
              <a:t>What is the greatest contribution you can see yourself making in this position?” Answer, and then add “How does this correlate with what you are looking for in a candidate?”</a:t>
            </a:r>
          </a:p>
          <a:p>
            <a:pPr marL="285750" indent="-285750"/>
            <a:endParaRPr lang="en" dirty="0">
              <a:latin typeface="Calibri Light" panose="020F0302020204030204" pitchFamily="34" charset="0"/>
              <a:cs typeface="Calibri Light" panose="020F0302020204030204" pitchFamily="34" charset="0"/>
            </a:endParaRPr>
          </a:p>
        </p:txBody>
      </p:sp>
      <p:sp>
        <p:nvSpPr>
          <p:cNvPr id="453" name="Shape 453"/>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144075" y="559475"/>
            <a:ext cx="2142000" cy="2630400"/>
          </a:xfrm>
          <a:prstGeom prst="rect">
            <a:avLst/>
          </a:prstGeom>
        </p:spPr>
        <p:txBody>
          <a:bodyPr wrap="square" lIns="91425" tIns="91425" rIns="91425" bIns="91425" anchor="ctr" anchorCtr="0">
            <a:noAutofit/>
          </a:bodyPr>
          <a:lstStyle/>
          <a:p>
            <a:pPr lvl="0">
              <a:spcBef>
                <a:spcPts val="0"/>
              </a:spcBef>
              <a:buNone/>
            </a:pPr>
            <a:r>
              <a:rPr lang="en-US" sz="2800" dirty="0"/>
              <a:t>Acing the Questions</a:t>
            </a:r>
            <a:endParaRPr lang="en" sz="2800" dirty="0"/>
          </a:p>
        </p:txBody>
      </p:sp>
      <p:sp>
        <p:nvSpPr>
          <p:cNvPr id="424" name="Shape 424"/>
          <p:cNvSpPr txBox="1">
            <a:spLocks noGrp="1"/>
          </p:cNvSpPr>
          <p:nvPr>
            <p:ph type="body" idx="1"/>
          </p:nvPr>
        </p:nvSpPr>
        <p:spPr>
          <a:xfrm>
            <a:off x="2680570" y="914400"/>
            <a:ext cx="6100175" cy="3795386"/>
          </a:xfrm>
          <a:prstGeom prst="rect">
            <a:avLst/>
          </a:prstGeom>
        </p:spPr>
        <p:txBody>
          <a:bodyPr wrap="square" lIns="91425" tIns="91425" rIns="91425" bIns="91425" anchor="t" anchorCtr="0">
            <a:noAutofit/>
          </a:bodyPr>
          <a:lstStyle/>
          <a:p>
            <a:pPr fontAlgn="base"/>
            <a:r>
              <a:rPr lang="en-US" sz="1800" dirty="0">
                <a:latin typeface="Calibri Light" panose="020F0302020204030204" pitchFamily="34" charset="0"/>
                <a:cs typeface="Calibri Light" panose="020F0302020204030204" pitchFamily="34" charset="0"/>
              </a:rPr>
              <a:t> Answer the question asked of you</a:t>
            </a:r>
          </a:p>
          <a:p>
            <a:pPr fontAlgn="base"/>
            <a:r>
              <a:rPr lang="en-US" sz="1800" dirty="0">
                <a:latin typeface="Calibri Light" panose="020F0302020204030204" pitchFamily="34" charset="0"/>
                <a:cs typeface="Calibri Light" panose="020F0302020204030204" pitchFamily="34" charset="0"/>
              </a:rPr>
              <a:t> Be strategic with your answers</a:t>
            </a:r>
          </a:p>
          <a:p>
            <a:pPr fontAlgn="base"/>
            <a:r>
              <a:rPr lang="en-US" sz="1800" dirty="0">
                <a:latin typeface="Calibri Light" panose="020F0302020204030204" pitchFamily="34" charset="0"/>
                <a:cs typeface="Calibri Light" panose="020F0302020204030204" pitchFamily="34" charset="0"/>
              </a:rPr>
              <a:t> Pull from various experiences (work, internship, class, student orgs, volunteer, etc.)</a:t>
            </a:r>
          </a:p>
          <a:p>
            <a:pPr fontAlgn="base"/>
            <a:r>
              <a:rPr lang="en-US" sz="1800" dirty="0">
                <a:latin typeface="Calibri Light" panose="020F0302020204030204" pitchFamily="34" charset="0"/>
                <a:cs typeface="Calibri Light" panose="020F0302020204030204" pitchFamily="34" charset="0"/>
              </a:rPr>
              <a:t> It’s okay to think through your answer before responding</a:t>
            </a:r>
          </a:p>
          <a:p>
            <a:pPr fontAlgn="base"/>
            <a:r>
              <a:rPr lang="en" sz="1800" dirty="0">
                <a:latin typeface="Calibri Light" panose="020F0302020204030204" pitchFamily="34" charset="0"/>
                <a:cs typeface="Calibri Light" panose="020F0302020204030204" pitchFamily="34" charset="0"/>
              </a:rPr>
              <a:t> Focus on appearing:</a:t>
            </a:r>
          </a:p>
          <a:p>
            <a:pPr marL="457200" lvl="1" indent="-169863">
              <a:spcAft>
                <a:spcPts val="600"/>
              </a:spcAft>
            </a:pPr>
            <a:r>
              <a:rPr lang="en" sz="1800" dirty="0">
                <a:latin typeface="Calibri Light" panose="020F0302020204030204" pitchFamily="34" charset="0"/>
                <a:cs typeface="Calibri Light" panose="020F0302020204030204" pitchFamily="34" charset="0"/>
              </a:rPr>
              <a:t>Committed to employer’s goals and mission</a:t>
            </a:r>
          </a:p>
          <a:p>
            <a:pPr marL="457200" lvl="1" indent="-169863">
              <a:spcAft>
                <a:spcPts val="600"/>
              </a:spcAft>
            </a:pPr>
            <a:r>
              <a:rPr lang="en" sz="1800" dirty="0">
                <a:latin typeface="Calibri Light" panose="020F0302020204030204" pitchFamily="34" charset="0"/>
                <a:cs typeface="Calibri Light" panose="020F0302020204030204" pitchFamily="34" charset="0"/>
              </a:rPr>
              <a:t>Willing to work hard</a:t>
            </a:r>
          </a:p>
          <a:p>
            <a:pPr marL="457200" lvl="1" indent="-169863">
              <a:spcAft>
                <a:spcPts val="600"/>
              </a:spcAft>
            </a:pPr>
            <a:r>
              <a:rPr lang="en" sz="1800" dirty="0">
                <a:latin typeface="Calibri Light" panose="020F0302020204030204" pitchFamily="34" charset="0"/>
                <a:cs typeface="Calibri Light" panose="020F0302020204030204" pitchFamily="34" charset="0"/>
              </a:rPr>
              <a:t>A</a:t>
            </a:r>
            <a:r>
              <a:rPr lang="en-US" sz="1800" dirty="0">
                <a:latin typeface="Calibri Light" panose="020F0302020204030204" pitchFamily="34" charset="0"/>
                <a:cs typeface="Calibri Light" panose="020F0302020204030204" pitchFamily="34" charset="0"/>
              </a:rPr>
              <a:t>b</a:t>
            </a:r>
            <a:r>
              <a:rPr lang="en" sz="1800" dirty="0">
                <a:latin typeface="Calibri Light" panose="020F0302020204030204" pitchFamily="34" charset="0"/>
                <a:cs typeface="Calibri Light" panose="020F0302020204030204" pitchFamily="34" charset="0"/>
              </a:rPr>
              <a:t>le to fit in with work environment</a:t>
            </a:r>
          </a:p>
          <a:p>
            <a:pPr fontAlgn="base"/>
            <a:endParaRPr lang="en-US" sz="1800" dirty="0">
              <a:latin typeface="Calibri Light" panose="020F0302020204030204" pitchFamily="34" charset="0"/>
              <a:cs typeface="Calibri Light" panose="020F0302020204030204" pitchFamily="34" charset="0"/>
            </a:endParaRPr>
          </a:p>
          <a:p>
            <a:pPr lvl="0" rtl="0">
              <a:spcBef>
                <a:spcPts val="0"/>
              </a:spcBef>
              <a:buNone/>
            </a:pPr>
            <a:endParaRPr sz="1800" dirty="0">
              <a:latin typeface="Calibri Light" panose="020F0302020204030204" pitchFamily="34" charset="0"/>
              <a:cs typeface="Calibri Light" panose="020F0302020204030204" pitchFamily="34" charset="0"/>
            </a:endParaRPr>
          </a:p>
        </p:txBody>
      </p:sp>
      <p:sp>
        <p:nvSpPr>
          <p:cNvPr id="425" name="Shape 42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21</a:t>
            </a:fld>
            <a:endParaRPr lang="en"/>
          </a:p>
        </p:txBody>
      </p:sp>
    </p:spTree>
    <p:extLst>
      <p:ext uri="{BB962C8B-B14F-4D97-AF65-F5344CB8AC3E}">
        <p14:creationId xmlns:p14="http://schemas.microsoft.com/office/powerpoint/2010/main" val="1506545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28C6-CFD1-4DB6-A601-44CED8C504D1}"/>
              </a:ext>
            </a:extLst>
          </p:cNvPr>
          <p:cNvSpPr>
            <a:spLocks noGrp="1"/>
          </p:cNvSpPr>
          <p:nvPr>
            <p:ph type="title"/>
          </p:nvPr>
        </p:nvSpPr>
        <p:spPr/>
        <p:txBody>
          <a:bodyPr/>
          <a:lstStyle/>
          <a:p>
            <a:r>
              <a:rPr lang="en-US" sz="2800" dirty="0"/>
              <a:t>Tricky Questions</a:t>
            </a:r>
          </a:p>
        </p:txBody>
      </p:sp>
      <p:sp>
        <p:nvSpPr>
          <p:cNvPr id="3" name="Text Placeholder 2">
            <a:extLst>
              <a:ext uri="{FF2B5EF4-FFF2-40B4-BE49-F238E27FC236}">
                <a16:creationId xmlns:a16="http://schemas.microsoft.com/office/drawing/2014/main" id="{30C20259-CE3F-429C-9172-8F3C88BF4D4A}"/>
              </a:ext>
            </a:extLst>
          </p:cNvPr>
          <p:cNvSpPr>
            <a:spLocks noGrp="1"/>
          </p:cNvSpPr>
          <p:nvPr>
            <p:ph type="body" idx="1"/>
          </p:nvPr>
        </p:nvSpPr>
        <p:spPr>
          <a:xfrm>
            <a:off x="2901875" y="811663"/>
            <a:ext cx="5292300" cy="3848019"/>
          </a:xfrm>
        </p:spPr>
        <p:txBody>
          <a:bodyPr/>
          <a:lstStyle/>
          <a:p>
            <a:pPr fontAlgn="base">
              <a:spcAft>
                <a:spcPts val="0"/>
              </a:spcAft>
              <a:buNone/>
            </a:pPr>
            <a:r>
              <a:rPr lang="en-US" sz="1800" b="1" dirty="0">
                <a:latin typeface="Calibri Light" panose="020F0302020204030204" pitchFamily="34" charset="0"/>
                <a:cs typeface="Calibri Light" panose="020F0302020204030204" pitchFamily="34" charset="0"/>
              </a:rPr>
              <a:t>Tell me a little about yourself</a:t>
            </a:r>
          </a:p>
          <a:p>
            <a:pPr lvl="1" fontAlgn="base">
              <a:spcAft>
                <a:spcPts val="0"/>
              </a:spcAft>
            </a:pPr>
            <a:r>
              <a:rPr lang="en-US" sz="1800" dirty="0">
                <a:latin typeface="Calibri Light" panose="020F0302020204030204" pitchFamily="34" charset="0"/>
                <a:cs typeface="Calibri Light" panose="020F0302020204030204" pitchFamily="34" charset="0"/>
              </a:rPr>
              <a:t> Keep it focused on the position</a:t>
            </a:r>
          </a:p>
          <a:p>
            <a:pPr lvl="1" fontAlgn="base">
              <a:spcAft>
                <a:spcPts val="0"/>
              </a:spcAft>
            </a:pPr>
            <a:r>
              <a:rPr lang="en-US" sz="1800" dirty="0">
                <a:latin typeface="Calibri Light" panose="020F0302020204030204" pitchFamily="34" charset="0"/>
                <a:cs typeface="Calibri Light" panose="020F0302020204030204" pitchFamily="34" charset="0"/>
              </a:rPr>
              <a:t> Highlight key skills and experiences</a:t>
            </a:r>
          </a:p>
          <a:p>
            <a:pPr lvl="1" fontAlgn="base">
              <a:spcAft>
                <a:spcPts val="0"/>
              </a:spcAft>
            </a:pPr>
            <a:r>
              <a:rPr lang="en-US" sz="1800" dirty="0">
                <a:latin typeface="Calibri Light" panose="020F0302020204030204" pitchFamily="34" charset="0"/>
                <a:cs typeface="Calibri Light" panose="020F0302020204030204" pitchFamily="34" charset="0"/>
              </a:rPr>
              <a:t> End by talking about the position</a:t>
            </a:r>
          </a:p>
          <a:p>
            <a:pPr lvl="1" fontAlgn="base">
              <a:spcAft>
                <a:spcPts val="0"/>
              </a:spcAft>
            </a:pPr>
            <a:endParaRPr lang="en-US" sz="1800" dirty="0">
              <a:latin typeface="Calibri Light" panose="020F0302020204030204" pitchFamily="34" charset="0"/>
              <a:cs typeface="Calibri Light" panose="020F0302020204030204" pitchFamily="34" charset="0"/>
            </a:endParaRPr>
          </a:p>
          <a:p>
            <a:pPr fontAlgn="base">
              <a:spcAft>
                <a:spcPts val="0"/>
              </a:spcAft>
              <a:buNone/>
            </a:pPr>
            <a:r>
              <a:rPr lang="en-US" sz="1800" b="1" dirty="0">
                <a:latin typeface="Calibri Light" panose="020F0302020204030204" pitchFamily="34" charset="0"/>
                <a:cs typeface="Calibri Light" panose="020F0302020204030204" pitchFamily="34" charset="0"/>
              </a:rPr>
              <a:t>What is your greatest weakness?</a:t>
            </a:r>
          </a:p>
          <a:p>
            <a:pPr lvl="1" fontAlgn="base">
              <a:spcAft>
                <a:spcPts val="0"/>
              </a:spcAft>
            </a:pPr>
            <a:r>
              <a:rPr lang="en-US" sz="1800" dirty="0">
                <a:latin typeface="Calibri Light" panose="020F0302020204030204" pitchFamily="34" charset="0"/>
                <a:cs typeface="Calibri Light" panose="020F0302020204030204" pitchFamily="34" charset="0"/>
              </a:rPr>
              <a:t> Name it once</a:t>
            </a:r>
          </a:p>
          <a:p>
            <a:pPr lvl="1" fontAlgn="base">
              <a:spcAft>
                <a:spcPts val="0"/>
              </a:spcAft>
            </a:pPr>
            <a:r>
              <a:rPr lang="en-US" sz="1800" dirty="0">
                <a:latin typeface="Calibri Light" panose="020F0302020204030204" pitchFamily="34" charset="0"/>
                <a:cs typeface="Calibri Light" panose="020F0302020204030204" pitchFamily="34" charset="0"/>
              </a:rPr>
              <a:t> Talk about how you are working on it</a:t>
            </a:r>
          </a:p>
          <a:p>
            <a:pPr lvl="1" fontAlgn="base">
              <a:spcAft>
                <a:spcPts val="0"/>
              </a:spcAft>
            </a:pPr>
            <a:endParaRPr lang="en-US" sz="1800" dirty="0">
              <a:latin typeface="Calibri Light" panose="020F0302020204030204" pitchFamily="34" charset="0"/>
              <a:cs typeface="Calibri Light" panose="020F0302020204030204" pitchFamily="34" charset="0"/>
            </a:endParaRPr>
          </a:p>
          <a:p>
            <a:pPr fontAlgn="base">
              <a:spcAft>
                <a:spcPts val="0"/>
              </a:spcAft>
              <a:buNone/>
            </a:pPr>
            <a:r>
              <a:rPr lang="en-US" sz="1800" b="1" dirty="0">
                <a:latin typeface="Calibri Light" panose="020F0302020204030204" pitchFamily="34" charset="0"/>
                <a:cs typeface="Calibri Light" panose="020F0302020204030204" pitchFamily="34" charset="0"/>
              </a:rPr>
              <a:t>Why should we hire you?</a:t>
            </a:r>
          </a:p>
          <a:p>
            <a:pPr lvl="1" fontAlgn="base">
              <a:spcAft>
                <a:spcPts val="0"/>
              </a:spcAft>
            </a:pPr>
            <a:r>
              <a:rPr lang="en-US" sz="1800" dirty="0">
                <a:latin typeface="Calibri Light" panose="020F0302020204030204" pitchFamily="34" charset="0"/>
                <a:cs typeface="Calibri Light" panose="020F0302020204030204" pitchFamily="34" charset="0"/>
              </a:rPr>
              <a:t> Be well-versed in your skills and the needs of the position</a:t>
            </a:r>
          </a:p>
          <a:p>
            <a:pPr lvl="1" fontAlgn="base">
              <a:spcAft>
                <a:spcPts val="0"/>
              </a:spcAft>
            </a:pPr>
            <a:r>
              <a:rPr lang="en-US" sz="1800" dirty="0">
                <a:latin typeface="Calibri Light" panose="020F0302020204030204" pitchFamily="34" charset="0"/>
                <a:cs typeface="Calibri Light" panose="020F0302020204030204" pitchFamily="34" charset="0"/>
              </a:rPr>
              <a:t> Use your research of the employer</a:t>
            </a:r>
          </a:p>
          <a:p>
            <a:pPr>
              <a:spcAft>
                <a:spcPts val="600"/>
              </a:spcAft>
            </a:pPr>
            <a:endParaRPr lang="en-US" sz="18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CB65E736-CD12-4F17-8561-C4C89812DAEF}"/>
              </a:ext>
            </a:extLst>
          </p:cNvPr>
          <p:cNvSpPr>
            <a:spLocks noGrp="1"/>
          </p:cNvSpPr>
          <p:nvPr>
            <p:ph type="sldNum" idx="12"/>
          </p:nvPr>
        </p:nvSpPr>
        <p:spPr/>
        <p:txBody>
          <a:bodyPr/>
          <a:lstStyle/>
          <a:p>
            <a:pPr lvl="0">
              <a:spcBef>
                <a:spcPts val="0"/>
              </a:spcBef>
              <a:buNone/>
            </a:pPr>
            <a:fld id="{00000000-1234-1234-1234-123412341234}" type="slidenum">
              <a:rPr lang="en" smtClean="0"/>
              <a:t>22</a:t>
            </a:fld>
            <a:endParaRPr lang="en"/>
          </a:p>
        </p:txBody>
      </p:sp>
    </p:spTree>
    <p:extLst>
      <p:ext uri="{BB962C8B-B14F-4D97-AF65-F5344CB8AC3E}">
        <p14:creationId xmlns:p14="http://schemas.microsoft.com/office/powerpoint/2010/main" val="2924185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3" name="Graphic 2" descr="Star">
            <a:extLst>
              <a:ext uri="{FF2B5EF4-FFF2-40B4-BE49-F238E27FC236}">
                <a16:creationId xmlns:a16="http://schemas.microsoft.com/office/drawing/2014/main" id="{6F8FAF22-EB0F-4D58-A317-69717C60A4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5518" y="-20696"/>
            <a:ext cx="5164195" cy="5164195"/>
          </a:xfrm>
          <a:prstGeom prst="rect">
            <a:avLst/>
          </a:prstGeom>
        </p:spPr>
      </p:pic>
      <p:sp>
        <p:nvSpPr>
          <p:cNvPr id="423" name="Shape 423"/>
          <p:cNvSpPr txBox="1">
            <a:spLocks noGrp="1"/>
          </p:cNvSpPr>
          <p:nvPr>
            <p:ph type="title"/>
          </p:nvPr>
        </p:nvSpPr>
        <p:spPr>
          <a:xfrm>
            <a:off x="144075" y="559475"/>
            <a:ext cx="2298500" cy="2630400"/>
          </a:xfrm>
          <a:prstGeom prst="rect">
            <a:avLst/>
          </a:prstGeom>
        </p:spPr>
        <p:txBody>
          <a:bodyPr wrap="square" lIns="91425" tIns="91425" rIns="91425" bIns="91425" anchor="ctr" anchorCtr="0">
            <a:noAutofit/>
          </a:bodyPr>
          <a:lstStyle/>
          <a:p>
            <a:pPr lvl="0">
              <a:spcBef>
                <a:spcPts val="0"/>
              </a:spcBef>
              <a:buNone/>
            </a:pPr>
            <a:r>
              <a:rPr lang="en-US" sz="2600" dirty="0"/>
              <a:t>Behavioral questions:</a:t>
            </a:r>
            <a:br>
              <a:rPr lang="en-US" sz="2600" dirty="0"/>
            </a:br>
            <a:br>
              <a:rPr lang="en-US" sz="1000" dirty="0"/>
            </a:br>
            <a:r>
              <a:rPr lang="en-US" sz="2600" dirty="0"/>
              <a:t>Tell me about a time when</a:t>
            </a:r>
            <a:endParaRPr lang="en" sz="2600" dirty="0"/>
          </a:p>
        </p:txBody>
      </p:sp>
      <p:sp>
        <p:nvSpPr>
          <p:cNvPr id="424" name="Shape 424"/>
          <p:cNvSpPr txBox="1">
            <a:spLocks noGrp="1"/>
          </p:cNvSpPr>
          <p:nvPr>
            <p:ph type="body" idx="1"/>
          </p:nvPr>
        </p:nvSpPr>
        <p:spPr>
          <a:xfrm>
            <a:off x="2442575" y="1077238"/>
            <a:ext cx="6062598" cy="2743200"/>
          </a:xfrm>
          <a:prstGeom prst="rect">
            <a:avLst/>
          </a:prstGeom>
        </p:spPr>
        <p:txBody>
          <a:bodyPr wrap="square" lIns="91425" tIns="91425" rIns="91425" bIns="91425" anchor="t" anchorCtr="0">
            <a:noAutofit/>
          </a:bodyPr>
          <a:lstStyle/>
          <a:p>
            <a:pPr marL="101600" lvl="0" rtl="0">
              <a:spcBef>
                <a:spcPts val="0"/>
              </a:spcBef>
              <a:spcAft>
                <a:spcPts val="600"/>
              </a:spcAft>
              <a:buSzPct val="100000"/>
              <a:buNone/>
            </a:pPr>
            <a:r>
              <a:rPr lang="en" sz="2400" dirty="0">
                <a:latin typeface="Calibri Light" panose="020F0302020204030204" pitchFamily="34" charset="0"/>
                <a:cs typeface="Calibri Light" panose="020F0302020204030204" pitchFamily="34" charset="0"/>
              </a:rPr>
              <a:t>STAR Method</a:t>
            </a:r>
          </a:p>
          <a:p>
            <a:pPr marL="457200" lvl="1" indent="-355600">
              <a:spcAft>
                <a:spcPts val="600"/>
              </a:spcAft>
            </a:pPr>
            <a:r>
              <a:rPr lang="en" sz="2400" b="1" dirty="0">
                <a:latin typeface="Calibri Light" panose="020F0302020204030204" pitchFamily="34" charset="0"/>
                <a:cs typeface="Calibri Light" panose="020F0302020204030204" pitchFamily="34" charset="0"/>
              </a:rPr>
              <a:t>S</a:t>
            </a:r>
            <a:r>
              <a:rPr lang="en" sz="2400" dirty="0">
                <a:latin typeface="Calibri Light" panose="020F0302020204030204" pitchFamily="34" charset="0"/>
                <a:cs typeface="Calibri Light" panose="020F0302020204030204" pitchFamily="34" charset="0"/>
              </a:rPr>
              <a:t>ituation – </a:t>
            </a:r>
            <a:r>
              <a:rPr lang="en-US" sz="2400" dirty="0">
                <a:latin typeface="Calibri Light" panose="020F0302020204030204" pitchFamily="34" charset="0"/>
                <a:cs typeface="Calibri Light" panose="020F0302020204030204" pitchFamily="34" charset="0"/>
              </a:rPr>
              <a:t>Provide context</a:t>
            </a:r>
            <a:endParaRPr lang="en" sz="2400" dirty="0">
              <a:latin typeface="Calibri Light" panose="020F0302020204030204" pitchFamily="34" charset="0"/>
              <a:cs typeface="Calibri Light" panose="020F0302020204030204" pitchFamily="34" charset="0"/>
            </a:endParaRPr>
          </a:p>
          <a:p>
            <a:pPr marL="457200" lvl="1" indent="-355600">
              <a:spcAft>
                <a:spcPts val="600"/>
              </a:spcAft>
            </a:pPr>
            <a:r>
              <a:rPr lang="en" sz="2400" b="1" dirty="0">
                <a:latin typeface="Calibri Light" panose="020F0302020204030204" pitchFamily="34" charset="0"/>
                <a:cs typeface="Calibri Light" panose="020F0302020204030204" pitchFamily="34" charset="0"/>
              </a:rPr>
              <a:t>T</a:t>
            </a:r>
            <a:r>
              <a:rPr lang="en" sz="2400" dirty="0">
                <a:latin typeface="Calibri Light" panose="020F0302020204030204" pitchFamily="34" charset="0"/>
                <a:cs typeface="Calibri Light" panose="020F0302020204030204" pitchFamily="34" charset="0"/>
              </a:rPr>
              <a:t>ask – </a:t>
            </a:r>
            <a:r>
              <a:rPr lang="en-US" sz="2400" dirty="0">
                <a:latin typeface="Calibri Light" panose="020F0302020204030204" pitchFamily="34" charset="0"/>
                <a:cs typeface="Calibri Light" panose="020F0302020204030204" pitchFamily="34" charset="0"/>
              </a:rPr>
              <a:t>What you needed to accomplish</a:t>
            </a:r>
            <a:endParaRPr lang="en" sz="2400" dirty="0">
              <a:latin typeface="Calibri Light" panose="020F0302020204030204" pitchFamily="34" charset="0"/>
              <a:cs typeface="Calibri Light" panose="020F0302020204030204" pitchFamily="34" charset="0"/>
            </a:endParaRPr>
          </a:p>
          <a:p>
            <a:pPr marL="457200" lvl="1" indent="-355600">
              <a:spcAft>
                <a:spcPts val="600"/>
              </a:spcAft>
            </a:pPr>
            <a:r>
              <a:rPr lang="en" sz="2400" b="1" dirty="0">
                <a:latin typeface="Calibri Light" panose="020F0302020204030204" pitchFamily="34" charset="0"/>
                <a:cs typeface="Calibri Light" panose="020F0302020204030204" pitchFamily="34" charset="0"/>
              </a:rPr>
              <a:t>A</a:t>
            </a:r>
            <a:r>
              <a:rPr lang="en" sz="2400" dirty="0">
                <a:latin typeface="Calibri Light" panose="020F0302020204030204" pitchFamily="34" charset="0"/>
                <a:cs typeface="Calibri Light" panose="020F0302020204030204" pitchFamily="34" charset="0"/>
              </a:rPr>
              <a:t>ction – </a:t>
            </a:r>
            <a:r>
              <a:rPr lang="en-US" sz="2400" dirty="0">
                <a:latin typeface="Calibri Light" panose="020F0302020204030204" pitchFamily="34" charset="0"/>
                <a:cs typeface="Calibri Light" panose="020F0302020204030204" pitchFamily="34" charset="0"/>
              </a:rPr>
              <a:t>The steps you took</a:t>
            </a:r>
            <a:endParaRPr lang="en" sz="2400" dirty="0">
              <a:latin typeface="Calibri Light" panose="020F0302020204030204" pitchFamily="34" charset="0"/>
              <a:cs typeface="Calibri Light" panose="020F0302020204030204" pitchFamily="34" charset="0"/>
            </a:endParaRPr>
          </a:p>
          <a:p>
            <a:pPr marL="457200" lvl="1" indent="-355600">
              <a:spcAft>
                <a:spcPts val="600"/>
              </a:spcAft>
            </a:pPr>
            <a:r>
              <a:rPr lang="en" sz="2400" b="1" dirty="0">
                <a:latin typeface="Calibri Light" panose="020F0302020204030204" pitchFamily="34" charset="0"/>
                <a:cs typeface="Calibri Light" panose="020F0302020204030204" pitchFamily="34" charset="0"/>
              </a:rPr>
              <a:t>R</a:t>
            </a:r>
            <a:r>
              <a:rPr lang="en" sz="2400" dirty="0">
                <a:latin typeface="Calibri Light" panose="020F0302020204030204" pitchFamily="34" charset="0"/>
                <a:cs typeface="Calibri Light" panose="020F0302020204030204" pitchFamily="34" charset="0"/>
              </a:rPr>
              <a:t>esult – </a:t>
            </a:r>
            <a:r>
              <a:rPr lang="en-US" sz="2400" dirty="0">
                <a:latin typeface="Calibri Light" panose="020F0302020204030204" pitchFamily="34" charset="0"/>
                <a:cs typeface="Calibri Light" panose="020F0302020204030204" pitchFamily="34" charset="0"/>
              </a:rPr>
              <a:t>What happened as a result of your actions</a:t>
            </a:r>
            <a:endParaRPr lang="en" sz="2400" dirty="0">
              <a:latin typeface="Calibri Light" panose="020F0302020204030204" pitchFamily="34" charset="0"/>
              <a:cs typeface="Calibri Light" panose="020F0302020204030204" pitchFamily="34" charset="0"/>
            </a:endParaRPr>
          </a:p>
          <a:p>
            <a:pPr lvl="0" rtl="0">
              <a:spcBef>
                <a:spcPts val="0"/>
              </a:spcBef>
              <a:buNone/>
            </a:pPr>
            <a:endParaRPr sz="2400" dirty="0"/>
          </a:p>
        </p:txBody>
      </p:sp>
      <p:sp>
        <p:nvSpPr>
          <p:cNvPr id="425" name="Shape 42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23</a:t>
            </a:fld>
            <a:endParaRPr lang="en"/>
          </a:p>
        </p:txBody>
      </p:sp>
    </p:spTree>
    <p:extLst>
      <p:ext uri="{BB962C8B-B14F-4D97-AF65-F5344CB8AC3E}">
        <p14:creationId xmlns:p14="http://schemas.microsoft.com/office/powerpoint/2010/main" val="1757786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5" name="Shape 425"/>
          <p:cNvSpPr txBox="1">
            <a:spLocks noGrp="1"/>
          </p:cNvSpPr>
          <p:nvPr>
            <p:ph type="sldNum" idx="12"/>
          </p:nvPr>
        </p:nvSpPr>
        <p:spPr>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24</a:t>
            </a:fld>
            <a:endParaRPr lang="en"/>
          </a:p>
        </p:txBody>
      </p:sp>
      <p:sp>
        <p:nvSpPr>
          <p:cNvPr id="423" name="Shape 423"/>
          <p:cNvSpPr txBox="1">
            <a:spLocks noGrp="1"/>
          </p:cNvSpPr>
          <p:nvPr>
            <p:ph type="title" idx="4294967295"/>
          </p:nvPr>
        </p:nvSpPr>
        <p:spPr>
          <a:xfrm>
            <a:off x="1265128" y="418063"/>
            <a:ext cx="6852855" cy="533915"/>
          </a:xfrm>
          <a:prstGeom prst="rect">
            <a:avLst/>
          </a:prstGeom>
        </p:spPr>
        <p:txBody>
          <a:bodyPr wrap="square" lIns="91425" tIns="91425" rIns="91425" bIns="91425" anchor="ctr" anchorCtr="0">
            <a:noAutofit/>
          </a:bodyPr>
          <a:lstStyle/>
          <a:p>
            <a:pPr lvl="0">
              <a:spcBef>
                <a:spcPts val="0"/>
              </a:spcBef>
              <a:buNone/>
            </a:pPr>
            <a:r>
              <a:rPr lang="en-US" sz="2600" dirty="0"/>
              <a:t>STAR Method Example</a:t>
            </a:r>
            <a:endParaRPr lang="en" sz="2600" dirty="0"/>
          </a:p>
        </p:txBody>
      </p:sp>
      <p:sp>
        <p:nvSpPr>
          <p:cNvPr id="5" name="Shape 424">
            <a:extLst>
              <a:ext uri="{FF2B5EF4-FFF2-40B4-BE49-F238E27FC236}">
                <a16:creationId xmlns:a16="http://schemas.microsoft.com/office/drawing/2014/main" id="{74594D30-26F2-4A4D-A1C0-ED30D43078B9}"/>
              </a:ext>
            </a:extLst>
          </p:cNvPr>
          <p:cNvSpPr txBox="1">
            <a:spLocks/>
          </p:cNvSpPr>
          <p:nvPr/>
        </p:nvSpPr>
        <p:spPr>
          <a:xfrm>
            <a:off x="613775" y="811664"/>
            <a:ext cx="8179496" cy="3973278"/>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1pPr>
            <a:lvl2pPr marR="0" lvl="1"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2pPr>
            <a:lvl3pPr marR="0" lvl="2"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3pPr>
            <a:lvl4pPr marR="0" lvl="3"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4pPr>
            <a:lvl5pPr marR="0" lvl="4"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5pPr>
            <a:lvl6pPr marR="0" lvl="5"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6pPr>
            <a:lvl7pPr marR="0" lvl="6"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7pPr>
            <a:lvl8pPr marR="0" lvl="7"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8pPr>
            <a:lvl9pPr marR="0" lvl="8" algn="l" rtl="0">
              <a:lnSpc>
                <a:spcPct val="100000"/>
              </a:lnSpc>
              <a:spcBef>
                <a:spcPts val="0"/>
              </a:spcBef>
              <a:spcAft>
                <a:spcPts val="1000"/>
              </a:spcAft>
              <a:buClr>
                <a:srgbClr val="A6BCC9"/>
              </a:buClr>
              <a:buSzPct val="100000"/>
              <a:buFont typeface="Lato Light"/>
              <a:buChar char="◦"/>
              <a:defRPr sz="2000" b="0" i="0" u="none" strike="noStrike" cap="none">
                <a:solidFill>
                  <a:srgbClr val="4A5C65"/>
                </a:solidFill>
                <a:latin typeface="Lato Light"/>
                <a:ea typeface="Lato Light"/>
                <a:cs typeface="Lato Light"/>
                <a:sym typeface="Lato Light"/>
              </a:defRPr>
            </a:lvl9pPr>
          </a:lstStyle>
          <a:p>
            <a:pPr marL="101600" algn="ctr">
              <a:spcAft>
                <a:spcPts val="600"/>
              </a:spcAft>
              <a:buFont typeface="Lato Light"/>
              <a:buNone/>
            </a:pPr>
            <a:r>
              <a:rPr lang="en-US" b="1" dirty="0">
                <a:solidFill>
                  <a:schemeClr val="bg1"/>
                </a:solidFill>
                <a:latin typeface="Calibri Light" panose="020F0302020204030204" pitchFamily="34" charset="0"/>
                <a:cs typeface="Calibri Light" panose="020F0302020204030204" pitchFamily="34" charset="0"/>
              </a:rPr>
              <a:t>Tell me about a time you performed well under pressure</a:t>
            </a:r>
          </a:p>
          <a:p>
            <a:pPr>
              <a:buFont typeface="Lato Light"/>
              <a:buNone/>
            </a:pPr>
            <a:r>
              <a:rPr lang="en-US" sz="1800" dirty="0">
                <a:solidFill>
                  <a:schemeClr val="bg1"/>
                </a:solidFill>
                <a:latin typeface="Calibri Light" panose="020F0302020204030204" pitchFamily="34" charset="0"/>
                <a:cs typeface="Calibri Light" panose="020F0302020204030204" pitchFamily="34" charset="0"/>
              </a:rPr>
              <a:t>(Situation) </a:t>
            </a:r>
            <a:r>
              <a:rPr lang="en-US" sz="1800" i="1" dirty="0">
                <a:solidFill>
                  <a:schemeClr val="bg1"/>
                </a:solidFill>
                <a:latin typeface="Calibri Light" panose="020F0302020204030204" pitchFamily="34" charset="0"/>
                <a:cs typeface="Calibri Light" panose="020F0302020204030204" pitchFamily="34" charset="0"/>
              </a:rPr>
              <a:t>In my current job, one of my coworkers left for personal reasons. They had been assigned an important and complex project that our office was counting on but was left unfinished. </a:t>
            </a:r>
          </a:p>
          <a:p>
            <a:pPr>
              <a:buFont typeface="Lato Light"/>
              <a:buNone/>
            </a:pPr>
            <a:r>
              <a:rPr lang="en-US" sz="1800" dirty="0">
                <a:solidFill>
                  <a:schemeClr val="bg1"/>
                </a:solidFill>
                <a:latin typeface="Calibri Light" panose="020F0302020204030204" pitchFamily="34" charset="0"/>
                <a:cs typeface="Calibri Light" panose="020F0302020204030204" pitchFamily="34" charset="0"/>
              </a:rPr>
              <a:t>(Task) </a:t>
            </a:r>
            <a:r>
              <a:rPr lang="en-US" sz="1800" i="1" dirty="0">
                <a:solidFill>
                  <a:schemeClr val="bg1"/>
                </a:solidFill>
                <a:latin typeface="Calibri Light" panose="020F0302020204030204" pitchFamily="34" charset="0"/>
                <a:cs typeface="Calibri Light" panose="020F0302020204030204" pitchFamily="34" charset="0"/>
              </a:rPr>
              <a:t>My supervisor asked me to take on the project with a week until the deadline, though it normally would have taken several weeks to complete.</a:t>
            </a:r>
          </a:p>
          <a:p>
            <a:pPr>
              <a:buFont typeface="Lato Light"/>
              <a:buNone/>
            </a:pPr>
            <a:r>
              <a:rPr lang="en-US" sz="1800" dirty="0">
                <a:solidFill>
                  <a:schemeClr val="bg1"/>
                </a:solidFill>
                <a:latin typeface="Calibri Light" panose="020F0302020204030204" pitchFamily="34" charset="0"/>
                <a:cs typeface="Calibri Light" panose="020F0302020204030204" pitchFamily="34" charset="0"/>
              </a:rPr>
              <a:t>(Action) </a:t>
            </a:r>
            <a:r>
              <a:rPr lang="en-US" sz="1800" i="1" dirty="0">
                <a:solidFill>
                  <a:schemeClr val="bg1"/>
                </a:solidFill>
                <a:latin typeface="Calibri Light" panose="020F0302020204030204" pitchFamily="34" charset="0"/>
                <a:cs typeface="Calibri Light" panose="020F0302020204030204" pitchFamily="34" charset="0"/>
              </a:rPr>
              <a:t>I agreed to take on the project without hesitation and worked with my supervisor to reassign the projects and tasks already on my plate to some of my teammates. I was also able to work extra hours that week to focus on the project. </a:t>
            </a:r>
          </a:p>
          <a:p>
            <a:pPr>
              <a:buFont typeface="Lato Light"/>
              <a:buNone/>
            </a:pPr>
            <a:r>
              <a:rPr lang="en-US" sz="1800" dirty="0">
                <a:solidFill>
                  <a:schemeClr val="bg1"/>
                </a:solidFill>
                <a:latin typeface="Calibri Light" panose="020F0302020204030204" pitchFamily="34" charset="0"/>
                <a:cs typeface="Calibri Light" panose="020F0302020204030204" pitchFamily="34" charset="0"/>
              </a:rPr>
              <a:t>(Result)  </a:t>
            </a:r>
            <a:r>
              <a:rPr lang="en-US" sz="1800" i="1" dirty="0">
                <a:solidFill>
                  <a:schemeClr val="bg1"/>
                </a:solidFill>
                <a:latin typeface="Calibri Light" panose="020F0302020204030204" pitchFamily="34" charset="0"/>
                <a:cs typeface="Calibri Light" panose="020F0302020204030204" pitchFamily="34" charset="0"/>
              </a:rPr>
              <a:t>I completed the project on time and received positive feedback from my supervisor on the quality of my work as well as my attitude in approaching this </a:t>
            </a:r>
            <a:br>
              <a:rPr lang="en-US" sz="1800" i="1" dirty="0">
                <a:solidFill>
                  <a:schemeClr val="bg1"/>
                </a:solidFill>
                <a:latin typeface="Calibri Light" panose="020F0302020204030204" pitchFamily="34" charset="0"/>
                <a:cs typeface="Calibri Light" panose="020F0302020204030204" pitchFamily="34" charset="0"/>
              </a:rPr>
            </a:br>
            <a:r>
              <a:rPr lang="en-US" sz="1800" i="1" dirty="0">
                <a:solidFill>
                  <a:schemeClr val="bg1"/>
                </a:solidFill>
                <a:latin typeface="Calibri Light" panose="020F0302020204030204" pitchFamily="34" charset="0"/>
                <a:cs typeface="Calibri Light" panose="020F0302020204030204" pitchFamily="34" charset="0"/>
              </a:rPr>
              <a:t>project. I was given more high-profile projects as a result of this experience. </a:t>
            </a:r>
          </a:p>
        </p:txBody>
      </p:sp>
    </p:spTree>
    <p:extLst>
      <p:ext uri="{BB962C8B-B14F-4D97-AF65-F5344CB8AC3E}">
        <p14:creationId xmlns:p14="http://schemas.microsoft.com/office/powerpoint/2010/main" val="2374969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5E736-CD12-4F17-8561-C4C89812DAEF}"/>
              </a:ext>
            </a:extLst>
          </p:cNvPr>
          <p:cNvSpPr>
            <a:spLocks noGrp="1"/>
          </p:cNvSpPr>
          <p:nvPr>
            <p:ph type="sldNum" idx="12"/>
          </p:nvPr>
        </p:nvSpPr>
        <p:spPr/>
        <p:txBody>
          <a:bodyPr/>
          <a:lstStyle/>
          <a:p>
            <a:pPr lvl="0">
              <a:spcBef>
                <a:spcPts val="0"/>
              </a:spcBef>
              <a:buNone/>
            </a:pPr>
            <a:fld id="{00000000-1234-1234-1234-123412341234}" type="slidenum">
              <a:rPr lang="en" smtClean="0"/>
              <a:t>25</a:t>
            </a:fld>
            <a:endParaRPr lang="en"/>
          </a:p>
        </p:txBody>
      </p:sp>
      <p:sp>
        <p:nvSpPr>
          <p:cNvPr id="2" name="Title 1">
            <a:extLst>
              <a:ext uri="{FF2B5EF4-FFF2-40B4-BE49-F238E27FC236}">
                <a16:creationId xmlns:a16="http://schemas.microsoft.com/office/drawing/2014/main" id="{AF4A28C6-CFD1-4DB6-A601-44CED8C504D1}"/>
              </a:ext>
            </a:extLst>
          </p:cNvPr>
          <p:cNvSpPr>
            <a:spLocks noGrp="1"/>
          </p:cNvSpPr>
          <p:nvPr>
            <p:ph type="title" idx="4294967295"/>
          </p:nvPr>
        </p:nvSpPr>
        <p:spPr>
          <a:xfrm>
            <a:off x="1309913" y="416065"/>
            <a:ext cx="2141538" cy="756022"/>
          </a:xfrm>
        </p:spPr>
        <p:txBody>
          <a:bodyPr/>
          <a:lstStyle/>
          <a:p>
            <a:r>
              <a:rPr lang="en-US" sz="2800" dirty="0"/>
              <a:t>Practice</a:t>
            </a:r>
          </a:p>
        </p:txBody>
      </p:sp>
      <p:sp>
        <p:nvSpPr>
          <p:cNvPr id="3" name="Text Placeholder 2">
            <a:extLst>
              <a:ext uri="{FF2B5EF4-FFF2-40B4-BE49-F238E27FC236}">
                <a16:creationId xmlns:a16="http://schemas.microsoft.com/office/drawing/2014/main" id="{30C20259-CE3F-429C-9172-8F3C88BF4D4A}"/>
              </a:ext>
            </a:extLst>
          </p:cNvPr>
          <p:cNvSpPr>
            <a:spLocks noGrp="1"/>
          </p:cNvSpPr>
          <p:nvPr>
            <p:ph type="body" idx="4294967295"/>
          </p:nvPr>
        </p:nvSpPr>
        <p:spPr>
          <a:xfrm>
            <a:off x="1139868" y="1018359"/>
            <a:ext cx="7628351" cy="3662658"/>
          </a:xfrm>
        </p:spPr>
        <p:txBody>
          <a:bodyPr/>
          <a:lstStyle/>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Tell me a little about yourself.</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What are you majoring in and why?</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What experiences have best prepared you for this particular position?</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Tell me about a time when you worked as part of a team to accomplish a goal.  </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Where do you see yourself in 5 years?</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What is one thing you would do differently if given the chance?</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What is your proudest accomplishment?</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What causes you stress and how will we know you are stressed?</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What is your greatest strength and weakness when it comes to this position?</a:t>
            </a:r>
          </a:p>
          <a:p>
            <a:pPr>
              <a:spcBef>
                <a:spcPts val="0"/>
              </a:spcBef>
              <a:spcAft>
                <a:spcPts val="600"/>
              </a:spcAft>
            </a:pPr>
            <a:r>
              <a:rPr lang="en-US" sz="1800" dirty="0">
                <a:solidFill>
                  <a:schemeClr val="bg1"/>
                </a:solidFill>
                <a:latin typeface="Calibri Light" panose="020F0302020204030204" pitchFamily="34" charset="0"/>
                <a:cs typeface="Calibri Light" panose="020F0302020204030204" pitchFamily="34" charset="0"/>
              </a:rPr>
              <a:t> Why should we hire you?</a:t>
            </a:r>
          </a:p>
        </p:txBody>
      </p:sp>
    </p:spTree>
    <p:extLst>
      <p:ext uri="{BB962C8B-B14F-4D97-AF65-F5344CB8AC3E}">
        <p14:creationId xmlns:p14="http://schemas.microsoft.com/office/powerpoint/2010/main" val="3702064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Shape 431"/>
          <p:cNvSpPr txBox="1">
            <a:spLocks noGrp="1"/>
          </p:cNvSpPr>
          <p:nvPr>
            <p:ph type="ctrTitle" idx="4294967295"/>
          </p:nvPr>
        </p:nvSpPr>
        <p:spPr>
          <a:xfrm>
            <a:off x="1754488" y="2354893"/>
            <a:ext cx="5278740" cy="2179529"/>
          </a:xfrm>
          <a:prstGeom prst="rect">
            <a:avLst/>
          </a:prstGeom>
        </p:spPr>
        <p:txBody>
          <a:bodyPr wrap="square" lIns="91425" tIns="91425" rIns="91425" bIns="91425" anchor="ctr" anchorCtr="0">
            <a:noAutofit/>
          </a:bodyPr>
          <a:lstStyle/>
          <a:p>
            <a:pPr lvl="0" algn="ctr" rtl="0">
              <a:spcBef>
                <a:spcPts val="0"/>
              </a:spcBef>
              <a:buNone/>
            </a:pPr>
            <a:r>
              <a:rPr lang="en" sz="5400" dirty="0"/>
              <a:t>Interviewing Strategies: </a:t>
            </a:r>
            <a:r>
              <a:rPr lang="en-US" sz="5800" dirty="0">
                <a:latin typeface="Calibri" panose="020F0502020204030204" pitchFamily="34" charset="0"/>
                <a:cs typeface="Calibri" panose="020F0502020204030204" pitchFamily="34" charset="0"/>
              </a:rPr>
              <a:t>Protocol</a:t>
            </a:r>
            <a:endParaRPr lang="en" sz="5800" dirty="0">
              <a:latin typeface="Calibri" panose="020F0502020204030204" pitchFamily="34" charset="0"/>
              <a:cs typeface="Calibri" panose="020F0502020204030204" pitchFamily="34" charset="0"/>
            </a:endParaRPr>
          </a:p>
        </p:txBody>
      </p:sp>
      <p:sp>
        <p:nvSpPr>
          <p:cNvPr id="445" name="Shape 44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26</a:t>
            </a:fld>
            <a:endParaRPr lang="en"/>
          </a:p>
        </p:txBody>
      </p:sp>
      <p:pic>
        <p:nvPicPr>
          <p:cNvPr id="2" name="Picture 1" descr="Briciole di Emozioni e di Web...Fasix | …volevo cambiar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473" y="703290"/>
            <a:ext cx="1865571" cy="1486238"/>
          </a:xfrm>
          <a:prstGeom prst="rect">
            <a:avLst/>
          </a:prstGeom>
          <a:ln>
            <a:noFill/>
          </a:ln>
        </p:spPr>
      </p:pic>
    </p:spTree>
    <p:extLst>
      <p:ext uri="{BB962C8B-B14F-4D97-AF65-F5344CB8AC3E}">
        <p14:creationId xmlns:p14="http://schemas.microsoft.com/office/powerpoint/2010/main" val="707505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5774499" y="1311004"/>
            <a:ext cx="2766963" cy="3247440"/>
          </a:xfrm>
          <a:prstGeom prst="rect">
            <a:avLst/>
          </a:prstGeom>
        </p:spPr>
        <p:txBody>
          <a:bodyPr wrap="square" lIns="91425" tIns="91425" rIns="91425" bIns="91425" anchor="t" anchorCtr="0">
            <a:noAutofit/>
          </a:bodyPr>
          <a:lstStyle/>
          <a:p>
            <a:pPr lvl="0" rtl="0">
              <a:spcBef>
                <a:spcPts val="0"/>
              </a:spcBef>
              <a:buNone/>
            </a:pPr>
            <a:r>
              <a:rPr lang="en" b="1" dirty="0">
                <a:latin typeface="Calibri Light" panose="020F0302020204030204" pitchFamily="34" charset="0"/>
                <a:cs typeface="Calibri Light" panose="020F0302020204030204" pitchFamily="34" charset="0"/>
              </a:rPr>
              <a:t>Assess </a:t>
            </a:r>
            <a:r>
              <a:rPr lang="en-US" b="1" dirty="0">
                <a:latin typeface="Calibri Light" panose="020F0302020204030204" pitchFamily="34" charset="0"/>
                <a:cs typeface="Calibri Light" panose="020F0302020204030204" pitchFamily="34" charset="0"/>
              </a:rPr>
              <a:t>your performance</a:t>
            </a:r>
            <a:r>
              <a:rPr lang="en" b="1" dirty="0">
                <a:latin typeface="Calibri Light" panose="020F0302020204030204" pitchFamily="34" charset="0"/>
                <a:cs typeface="Calibri Light" panose="020F0302020204030204" pitchFamily="34" charset="0"/>
              </a:rPr>
              <a:t>:</a:t>
            </a:r>
          </a:p>
          <a:p>
            <a:pPr marL="285750" indent="-285750"/>
            <a:r>
              <a:rPr lang="en" dirty="0">
                <a:latin typeface="Calibri Light" panose="020F0302020204030204" pitchFamily="34" charset="0"/>
                <a:cs typeface="Calibri Light" panose="020F0302020204030204" pitchFamily="34" charset="0"/>
              </a:rPr>
              <a:t>Any improvements you would like to make</a:t>
            </a:r>
          </a:p>
          <a:p>
            <a:pPr marL="285750" indent="-285750"/>
            <a:r>
              <a:rPr lang="en" dirty="0">
                <a:latin typeface="Calibri Light" panose="020F0302020204030204" pitchFamily="34" charset="0"/>
                <a:cs typeface="Calibri Light" panose="020F0302020204030204" pitchFamily="34" charset="0"/>
              </a:rPr>
              <a:t>Any questions that stumped you</a:t>
            </a:r>
          </a:p>
          <a:p>
            <a:pPr marL="285750" indent="-285750"/>
            <a:r>
              <a:rPr lang="en" dirty="0">
                <a:latin typeface="Calibri Light" panose="020F0302020204030204" pitchFamily="34" charset="0"/>
                <a:cs typeface="Calibri Light" panose="020F0302020204030204" pitchFamily="34" charset="0"/>
              </a:rPr>
              <a:t>Any questions you want to ask in future interviews</a:t>
            </a:r>
          </a:p>
        </p:txBody>
      </p:sp>
      <p:sp>
        <p:nvSpPr>
          <p:cNvPr id="451" name="Shape 451"/>
          <p:cNvSpPr txBox="1">
            <a:spLocks noGrp="1"/>
          </p:cNvSpPr>
          <p:nvPr>
            <p:ph type="title"/>
          </p:nvPr>
        </p:nvSpPr>
        <p:spPr>
          <a:xfrm>
            <a:off x="363255" y="559475"/>
            <a:ext cx="1922820" cy="2630400"/>
          </a:xfrm>
          <a:prstGeom prst="rect">
            <a:avLst/>
          </a:prstGeom>
        </p:spPr>
        <p:txBody>
          <a:bodyPr wrap="square" lIns="91425" tIns="91425" rIns="91425" bIns="91425" anchor="ctr" anchorCtr="0">
            <a:noAutofit/>
          </a:bodyPr>
          <a:lstStyle/>
          <a:p>
            <a:pPr lvl="0">
              <a:spcBef>
                <a:spcPts val="0"/>
              </a:spcBef>
              <a:buNone/>
            </a:pPr>
            <a:r>
              <a:rPr lang="en" sz="2800" dirty="0"/>
              <a:t>Assess</a:t>
            </a:r>
          </a:p>
        </p:txBody>
      </p:sp>
      <p:sp>
        <p:nvSpPr>
          <p:cNvPr id="452" name="Shape 452"/>
          <p:cNvSpPr txBox="1">
            <a:spLocks noGrp="1"/>
          </p:cNvSpPr>
          <p:nvPr>
            <p:ph type="body" idx="2"/>
          </p:nvPr>
        </p:nvSpPr>
        <p:spPr>
          <a:xfrm>
            <a:off x="2455140" y="1311004"/>
            <a:ext cx="3319359" cy="3120300"/>
          </a:xfrm>
          <a:prstGeom prst="rect">
            <a:avLst/>
          </a:prstGeom>
        </p:spPr>
        <p:txBody>
          <a:bodyPr wrap="square" lIns="91425" tIns="91425" rIns="91425" bIns="91425" anchor="t" anchorCtr="0">
            <a:noAutofit/>
          </a:bodyPr>
          <a:lstStyle/>
          <a:p>
            <a:pPr lvl="0" rtl="0">
              <a:spcBef>
                <a:spcPts val="0"/>
              </a:spcBef>
              <a:buNone/>
            </a:pPr>
            <a:r>
              <a:rPr lang="en-US" b="1" dirty="0">
                <a:latin typeface="Calibri Light" panose="020F0302020204030204" pitchFamily="34" charset="0"/>
                <a:cs typeface="Calibri Light" panose="020F0302020204030204" pitchFamily="34" charset="0"/>
              </a:rPr>
              <a:t>Assess the “fit” of the job:</a:t>
            </a:r>
            <a:endParaRPr lang="en" b="1" dirty="0">
              <a:latin typeface="Calibri Light" panose="020F0302020204030204" pitchFamily="34" charset="0"/>
              <a:cs typeface="Calibri Light" panose="020F0302020204030204" pitchFamily="34" charset="0"/>
            </a:endParaRPr>
          </a:p>
          <a:p>
            <a:pPr marL="285750" indent="-285750"/>
            <a:r>
              <a:rPr lang="en" dirty="0">
                <a:latin typeface="Calibri Light" panose="020F0302020204030204" pitchFamily="34" charset="0"/>
                <a:cs typeface="Calibri Light" panose="020F0302020204030204" pitchFamily="34" charset="0"/>
              </a:rPr>
              <a:t>Does the job description match your ability?</a:t>
            </a:r>
          </a:p>
          <a:p>
            <a:pPr marL="285750" indent="-285750"/>
            <a:r>
              <a:rPr lang="en" dirty="0">
                <a:latin typeface="Calibri Light" panose="020F0302020204030204" pitchFamily="34" charset="0"/>
                <a:cs typeface="Calibri Light" panose="020F0302020204030204" pitchFamily="34" charset="0"/>
              </a:rPr>
              <a:t>Did you like the management style?</a:t>
            </a:r>
          </a:p>
          <a:p>
            <a:pPr marL="285750" indent="-285750"/>
            <a:r>
              <a:rPr lang="en" dirty="0">
                <a:latin typeface="Calibri Light" panose="020F0302020204030204" pitchFamily="34" charset="0"/>
                <a:cs typeface="Calibri Light" panose="020F0302020204030204" pitchFamily="34" charset="0"/>
              </a:rPr>
              <a:t>Were the employer’s culture and values a match?</a:t>
            </a:r>
          </a:p>
          <a:p>
            <a:pPr marL="285750" indent="-285750"/>
            <a:r>
              <a:rPr lang="en" dirty="0">
                <a:latin typeface="Calibri Light" panose="020F0302020204030204" pitchFamily="34" charset="0"/>
                <a:cs typeface="Calibri Light" panose="020F0302020204030204" pitchFamily="34" charset="0"/>
              </a:rPr>
              <a:t>Is there anything that causes you hesitation about the position?</a:t>
            </a:r>
          </a:p>
        </p:txBody>
      </p:sp>
      <p:sp>
        <p:nvSpPr>
          <p:cNvPr id="453" name="Shape 453"/>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27</a:t>
            </a:fld>
            <a:endParaRPr lang="en"/>
          </a:p>
        </p:txBody>
      </p:sp>
    </p:spTree>
    <p:extLst>
      <p:ext uri="{BB962C8B-B14F-4D97-AF65-F5344CB8AC3E}">
        <p14:creationId xmlns:p14="http://schemas.microsoft.com/office/powerpoint/2010/main" val="2391683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Shape 451"/>
          <p:cNvSpPr txBox="1">
            <a:spLocks noGrp="1"/>
          </p:cNvSpPr>
          <p:nvPr>
            <p:ph type="title"/>
          </p:nvPr>
        </p:nvSpPr>
        <p:spPr>
          <a:xfrm>
            <a:off x="363255" y="559475"/>
            <a:ext cx="1922820" cy="2630400"/>
          </a:xfrm>
          <a:prstGeom prst="rect">
            <a:avLst/>
          </a:prstGeom>
        </p:spPr>
        <p:txBody>
          <a:bodyPr wrap="square" lIns="91425" tIns="91425" rIns="91425" bIns="91425" anchor="ctr" anchorCtr="0">
            <a:noAutofit/>
          </a:bodyPr>
          <a:lstStyle/>
          <a:p>
            <a:pPr lvl="0">
              <a:spcBef>
                <a:spcPts val="0"/>
              </a:spcBef>
              <a:buNone/>
            </a:pPr>
            <a:r>
              <a:rPr lang="en-US" sz="2800" dirty="0"/>
              <a:t>Follow-Up</a:t>
            </a:r>
            <a:endParaRPr lang="en" sz="2800" dirty="0"/>
          </a:p>
        </p:txBody>
      </p:sp>
      <p:sp>
        <p:nvSpPr>
          <p:cNvPr id="452" name="Shape 452"/>
          <p:cNvSpPr txBox="1">
            <a:spLocks noGrp="1"/>
          </p:cNvSpPr>
          <p:nvPr>
            <p:ph type="body" idx="2"/>
          </p:nvPr>
        </p:nvSpPr>
        <p:spPr>
          <a:xfrm>
            <a:off x="2455140" y="811663"/>
            <a:ext cx="5662844" cy="3923175"/>
          </a:xfrm>
          <a:prstGeom prst="rect">
            <a:avLst/>
          </a:prstGeom>
        </p:spPr>
        <p:txBody>
          <a:bodyPr wrap="square" lIns="91425" tIns="91425" rIns="91425" bIns="91425" anchor="t" anchorCtr="0">
            <a:noAutofit/>
          </a:bodyPr>
          <a:lstStyle/>
          <a:p>
            <a:pPr marL="285750" indent="-285750">
              <a:spcAft>
                <a:spcPts val="600"/>
              </a:spcAft>
            </a:pPr>
            <a:r>
              <a:rPr lang="en-US" dirty="0">
                <a:latin typeface="Calibri Light" panose="020F0302020204030204" pitchFamily="34" charset="0"/>
                <a:cs typeface="Calibri Light" panose="020F0302020204030204" pitchFamily="34" charset="0"/>
              </a:rPr>
              <a:t>Send an impactful thank you within 24 hours – this is your final impression on the employer</a:t>
            </a:r>
          </a:p>
          <a:p>
            <a:pPr marL="627063" lvl="1" indent="-285750">
              <a:spcAft>
                <a:spcPts val="600"/>
              </a:spcAft>
            </a:pPr>
            <a:r>
              <a:rPr lang="en-US" dirty="0">
                <a:latin typeface="Calibri Light" panose="020F0302020204030204" pitchFamily="34" charset="0"/>
                <a:cs typeface="Calibri Light" panose="020F0302020204030204" pitchFamily="34" charset="0"/>
              </a:rPr>
              <a:t>Thank them for the opportunity to speak, add in details that show you were paying attention during the interview, add a statement or two about the value you will bring to the organization, and close by stating that you look forward to hearing from them</a:t>
            </a:r>
          </a:p>
          <a:p>
            <a:pPr marL="287338" indent="-285750">
              <a:spcAft>
                <a:spcPts val="600"/>
              </a:spcAft>
            </a:pPr>
            <a:r>
              <a:rPr lang="en-US" dirty="0">
                <a:latin typeface="Calibri Light" panose="020F0302020204030204" pitchFamily="34" charset="0"/>
                <a:cs typeface="Calibri Light" panose="020F0302020204030204" pitchFamily="34" charset="0"/>
              </a:rPr>
              <a:t>To phone or not to phone?</a:t>
            </a:r>
          </a:p>
          <a:p>
            <a:pPr marL="627063" lvl="1" indent="-285750">
              <a:spcAft>
                <a:spcPts val="600"/>
              </a:spcAft>
            </a:pPr>
            <a:r>
              <a:rPr lang="en-US" dirty="0">
                <a:latin typeface="Calibri Light" panose="020F0302020204030204" pitchFamily="34" charset="0"/>
                <a:cs typeface="Calibri Light" panose="020F0302020204030204" pitchFamily="34" charset="0"/>
              </a:rPr>
              <a:t>At the end of the interview, be sure to ask about their hiring timeline to give you a sense of when you might hear back </a:t>
            </a:r>
          </a:p>
          <a:p>
            <a:pPr marL="627063" lvl="1" indent="-285750">
              <a:spcAft>
                <a:spcPts val="600"/>
              </a:spcAft>
            </a:pPr>
            <a:r>
              <a:rPr lang="en-US" dirty="0">
                <a:latin typeface="Calibri Light" panose="020F0302020204030204" pitchFamily="34" charset="0"/>
                <a:cs typeface="Calibri Light" panose="020F0302020204030204" pitchFamily="34" charset="0"/>
              </a:rPr>
              <a:t>If you have not heard back in the given time frame, you can follow-up once to check in on the process</a:t>
            </a:r>
            <a:endParaRPr lang="en" dirty="0">
              <a:latin typeface="Calibri Light" panose="020F0302020204030204" pitchFamily="34" charset="0"/>
              <a:cs typeface="Calibri Light" panose="020F0302020204030204" pitchFamily="34" charset="0"/>
            </a:endParaRPr>
          </a:p>
        </p:txBody>
      </p:sp>
      <p:sp>
        <p:nvSpPr>
          <p:cNvPr id="453" name="Shape 453"/>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28</a:t>
            </a:fld>
            <a:endParaRPr lang="en"/>
          </a:p>
        </p:txBody>
      </p:sp>
    </p:spTree>
    <p:extLst>
      <p:ext uri="{BB962C8B-B14F-4D97-AF65-F5344CB8AC3E}">
        <p14:creationId xmlns:p14="http://schemas.microsoft.com/office/powerpoint/2010/main" val="706173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1242275" y="1704599"/>
            <a:ext cx="6659700" cy="2491619"/>
          </a:xfrm>
          <a:prstGeom prst="rect">
            <a:avLst/>
          </a:prstGeom>
        </p:spPr>
        <p:txBody>
          <a:bodyPr wrap="square" lIns="91425" tIns="91425" rIns="91425" bIns="91425" anchor="t" anchorCtr="0">
            <a:noAutofit/>
          </a:bodyPr>
          <a:lstStyle/>
          <a:p>
            <a:pPr lvl="0">
              <a:buNone/>
            </a:pPr>
            <a:r>
              <a:rPr lang="en-US" i="0" dirty="0"/>
              <a:t>"I can count on one hand the number of people who wrote me a thank you letter after having an interview, and I gave almost all of them a job.” Kate Reardon</a:t>
            </a:r>
            <a:endParaRPr lang="en" dirty="0"/>
          </a:p>
        </p:txBody>
      </p:sp>
      <p:sp>
        <p:nvSpPr>
          <p:cNvPr id="418" name="Shape 418"/>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29</a:t>
            </a:fld>
            <a:endParaRPr lang="en"/>
          </a:p>
        </p:txBody>
      </p:sp>
    </p:spTree>
    <p:extLst>
      <p:ext uri="{BB962C8B-B14F-4D97-AF65-F5344CB8AC3E}">
        <p14:creationId xmlns:p14="http://schemas.microsoft.com/office/powerpoint/2010/main" val="253187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ctrTitle" idx="4294967295"/>
          </p:nvPr>
        </p:nvSpPr>
        <p:spPr>
          <a:xfrm>
            <a:off x="685799" y="1014608"/>
            <a:ext cx="8114251" cy="1528176"/>
          </a:xfrm>
          <a:prstGeom prst="rect">
            <a:avLst/>
          </a:prstGeom>
        </p:spPr>
        <p:txBody>
          <a:bodyPr wrap="square" lIns="91425" tIns="91425" rIns="91425" bIns="91425" anchor="ctr" anchorCtr="0">
            <a:noAutofit/>
          </a:bodyPr>
          <a:lstStyle/>
          <a:p>
            <a:pPr lvl="0">
              <a:spcBef>
                <a:spcPts val="0"/>
              </a:spcBef>
              <a:buNone/>
            </a:pPr>
            <a:r>
              <a:rPr lang="en-US" sz="4800" dirty="0">
                <a:solidFill>
                  <a:schemeClr val="bg1"/>
                </a:solidFill>
              </a:rPr>
              <a:t>Application components and purposes:</a:t>
            </a:r>
            <a:endParaRPr lang="en" sz="4800" dirty="0">
              <a:solidFill>
                <a:schemeClr val="bg1"/>
              </a:solidFill>
            </a:endParaRPr>
          </a:p>
        </p:txBody>
      </p:sp>
      <p:sp>
        <p:nvSpPr>
          <p:cNvPr id="404" name="Shape 404"/>
          <p:cNvSpPr txBox="1">
            <a:spLocks noGrp="1"/>
          </p:cNvSpPr>
          <p:nvPr>
            <p:ph type="subTitle" idx="4294967295"/>
          </p:nvPr>
        </p:nvSpPr>
        <p:spPr>
          <a:xfrm>
            <a:off x="685798" y="2605414"/>
            <a:ext cx="7318333" cy="1769700"/>
          </a:xfrm>
          <a:prstGeom prst="rect">
            <a:avLst/>
          </a:prstGeom>
        </p:spPr>
        <p:txBody>
          <a:bodyPr wrap="square" lIns="91425" tIns="91425" rIns="91425" bIns="91425" anchor="t" anchorCtr="0">
            <a:noAutofit/>
          </a:bodyPr>
          <a:lstStyle/>
          <a:p>
            <a:pPr>
              <a:buFont typeface="Wingdings" panose="05000000000000000000" pitchFamily="2" charset="2"/>
              <a:buChar char="Ø"/>
            </a:pPr>
            <a:r>
              <a:rPr lang="en-US" sz="2400" b="1" dirty="0">
                <a:solidFill>
                  <a:schemeClr val="bg1"/>
                </a:solidFill>
                <a:latin typeface="Calibri Light" panose="020F0302020204030204" pitchFamily="34" charset="0"/>
                <a:cs typeface="Calibri Light" panose="020F0302020204030204" pitchFamily="34" charset="0"/>
              </a:rPr>
              <a:t> Resume:</a:t>
            </a:r>
            <a:r>
              <a:rPr lang="en-US" sz="2400" dirty="0">
                <a:solidFill>
                  <a:schemeClr val="bg1"/>
                </a:solidFill>
                <a:latin typeface="Calibri Light" panose="020F0302020204030204" pitchFamily="34" charset="0"/>
                <a:cs typeface="Calibri Light" panose="020F0302020204030204" pitchFamily="34" charset="0"/>
              </a:rPr>
              <a:t> Can they do this job?</a:t>
            </a:r>
          </a:p>
          <a:p>
            <a:pPr>
              <a:buFont typeface="Wingdings" panose="05000000000000000000" pitchFamily="2" charset="2"/>
              <a:buChar char="Ø"/>
            </a:pPr>
            <a:r>
              <a:rPr lang="en-US" sz="2400" b="1" dirty="0">
                <a:solidFill>
                  <a:schemeClr val="bg1"/>
                </a:solidFill>
                <a:latin typeface="Calibri Light" panose="020F0302020204030204" pitchFamily="34" charset="0"/>
                <a:cs typeface="Calibri Light" panose="020F0302020204030204" pitchFamily="34" charset="0"/>
              </a:rPr>
              <a:t> Cover letter: </a:t>
            </a:r>
            <a:r>
              <a:rPr lang="en-US" sz="2400" dirty="0">
                <a:solidFill>
                  <a:schemeClr val="bg1"/>
                </a:solidFill>
                <a:latin typeface="Calibri Light" panose="020F0302020204030204" pitchFamily="34" charset="0"/>
                <a:cs typeface="Calibri Light" panose="020F0302020204030204" pitchFamily="34" charset="0"/>
              </a:rPr>
              <a:t>Can they do this job well for us?</a:t>
            </a:r>
          </a:p>
          <a:p>
            <a:pPr>
              <a:buFont typeface="Wingdings" panose="05000000000000000000" pitchFamily="2" charset="2"/>
              <a:buChar char="Ø"/>
            </a:pPr>
            <a:r>
              <a:rPr lang="en-US" sz="2400" b="1" dirty="0">
                <a:solidFill>
                  <a:schemeClr val="bg1"/>
                </a:solidFill>
                <a:latin typeface="Calibri Light" panose="020F0302020204030204" pitchFamily="34" charset="0"/>
                <a:cs typeface="Calibri Light" panose="020F0302020204030204" pitchFamily="34" charset="0"/>
              </a:rPr>
              <a:t> Interview:</a:t>
            </a:r>
            <a:r>
              <a:rPr lang="en-US" sz="2400" dirty="0">
                <a:solidFill>
                  <a:schemeClr val="bg1"/>
                </a:solidFill>
                <a:latin typeface="Calibri Light" panose="020F0302020204030204" pitchFamily="34" charset="0"/>
                <a:cs typeface="Calibri Light" panose="020F0302020204030204" pitchFamily="34" charset="0"/>
              </a:rPr>
              <a:t> Do they fit with our needs and our people?</a:t>
            </a:r>
            <a:endParaRPr lang="en" sz="2400" dirty="0">
              <a:solidFill>
                <a:srgbClr val="FFFFFF"/>
              </a:solidFill>
              <a:latin typeface="Calibri Light" panose="020F0302020204030204" pitchFamily="34" charset="0"/>
              <a:cs typeface="Calibri Light" panose="020F0302020204030204" pitchFamily="34" charset="0"/>
            </a:endParaRPr>
          </a:p>
        </p:txBody>
      </p:sp>
      <p:sp>
        <p:nvSpPr>
          <p:cNvPr id="406" name="Shape 406"/>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AC0C8-D882-4CF0-9D51-E98633B68AFF}"/>
              </a:ext>
            </a:extLst>
          </p:cNvPr>
          <p:cNvSpPr>
            <a:spLocks noGrp="1"/>
          </p:cNvSpPr>
          <p:nvPr>
            <p:ph type="title"/>
          </p:nvPr>
        </p:nvSpPr>
        <p:spPr/>
        <p:txBody>
          <a:bodyPr/>
          <a:lstStyle/>
          <a:p>
            <a:r>
              <a:rPr lang="en-US" sz="2800" dirty="0"/>
              <a:t>The Interview Process</a:t>
            </a:r>
          </a:p>
        </p:txBody>
      </p:sp>
      <p:sp>
        <p:nvSpPr>
          <p:cNvPr id="4" name="Text Placeholder 3">
            <a:extLst>
              <a:ext uri="{FF2B5EF4-FFF2-40B4-BE49-F238E27FC236}">
                <a16:creationId xmlns:a16="http://schemas.microsoft.com/office/drawing/2014/main" id="{ED338BEA-30F8-46AB-8D09-7314C5DC7CB6}"/>
              </a:ext>
            </a:extLst>
          </p:cNvPr>
          <p:cNvSpPr>
            <a:spLocks noGrp="1"/>
          </p:cNvSpPr>
          <p:nvPr>
            <p:ph type="body" idx="1"/>
          </p:nvPr>
        </p:nvSpPr>
        <p:spPr>
          <a:xfrm>
            <a:off x="2718148" y="1033400"/>
            <a:ext cx="5787025" cy="3267300"/>
          </a:xfrm>
        </p:spPr>
        <p:txBody>
          <a:bodyPr/>
          <a:lstStyle/>
          <a:p>
            <a:pPr>
              <a:spcAft>
                <a:spcPts val="1200"/>
              </a:spcAft>
            </a:pPr>
            <a:r>
              <a:rPr lang="en-US" sz="2700" dirty="0">
                <a:solidFill>
                  <a:srgbClr val="E69138"/>
                </a:solidFill>
                <a:latin typeface="Calibri Light" panose="020F0302020204030204" pitchFamily="34" charset="0"/>
                <a:cs typeface="Calibri Light" panose="020F0302020204030204" pitchFamily="34" charset="0"/>
              </a:rPr>
              <a:t>Preparation:</a:t>
            </a:r>
            <a:r>
              <a:rPr lang="en-US" sz="2700" dirty="0">
                <a:solidFill>
                  <a:srgbClr val="424242"/>
                </a:solidFill>
                <a:latin typeface="Calibri Light" panose="020F0302020204030204" pitchFamily="34" charset="0"/>
                <a:cs typeface="Calibri Light" panose="020F0302020204030204" pitchFamily="34" charset="0"/>
              </a:rPr>
              <a:t> before the interview</a:t>
            </a:r>
            <a:endParaRPr lang="en-US" sz="2700" dirty="0">
              <a:latin typeface="Calibri Light" panose="020F0302020204030204" pitchFamily="34" charset="0"/>
              <a:cs typeface="Calibri Light" panose="020F0302020204030204" pitchFamily="34" charset="0"/>
            </a:endParaRPr>
          </a:p>
          <a:p>
            <a:pPr>
              <a:spcAft>
                <a:spcPts val="1200"/>
              </a:spcAft>
            </a:pPr>
            <a:r>
              <a:rPr lang="en-US" sz="2700" dirty="0">
                <a:solidFill>
                  <a:srgbClr val="E69138"/>
                </a:solidFill>
                <a:latin typeface="Calibri Light" panose="020F0302020204030204" pitchFamily="34" charset="0"/>
                <a:cs typeface="Calibri Light" panose="020F0302020204030204" pitchFamily="34" charset="0"/>
              </a:rPr>
              <a:t>Presentation:</a:t>
            </a:r>
            <a:r>
              <a:rPr lang="en-US" sz="2700" dirty="0">
                <a:solidFill>
                  <a:srgbClr val="424242"/>
                </a:solidFill>
                <a:latin typeface="Calibri Light" panose="020F0302020204030204" pitchFamily="34" charset="0"/>
                <a:cs typeface="Calibri Light" panose="020F0302020204030204" pitchFamily="34" charset="0"/>
              </a:rPr>
              <a:t> during the interview</a:t>
            </a:r>
            <a:endParaRPr lang="en-US" sz="2700" dirty="0">
              <a:latin typeface="Calibri Light" panose="020F0302020204030204" pitchFamily="34" charset="0"/>
              <a:cs typeface="Calibri Light" panose="020F0302020204030204" pitchFamily="34" charset="0"/>
            </a:endParaRPr>
          </a:p>
          <a:p>
            <a:pPr>
              <a:spcAft>
                <a:spcPts val="1200"/>
              </a:spcAft>
            </a:pPr>
            <a:r>
              <a:rPr lang="en-US" sz="2700" dirty="0">
                <a:solidFill>
                  <a:srgbClr val="E69138"/>
                </a:solidFill>
                <a:latin typeface="Calibri Light" panose="020F0302020204030204" pitchFamily="34" charset="0"/>
                <a:cs typeface="Calibri Light" panose="020F0302020204030204" pitchFamily="34" charset="0"/>
              </a:rPr>
              <a:t>Protocol:</a:t>
            </a:r>
            <a:r>
              <a:rPr lang="en-US" sz="2700" dirty="0">
                <a:solidFill>
                  <a:srgbClr val="424242"/>
                </a:solidFill>
                <a:latin typeface="Calibri Light" panose="020F0302020204030204" pitchFamily="34" charset="0"/>
                <a:cs typeface="Calibri Light" panose="020F0302020204030204" pitchFamily="34" charset="0"/>
              </a:rPr>
              <a:t> after the interview</a:t>
            </a:r>
            <a:endParaRPr lang="en-US" sz="2700" dirty="0">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B4B8D5FD-D3C3-460B-B8F1-7E92014FEE85}"/>
              </a:ext>
            </a:extLst>
          </p:cNvPr>
          <p:cNvSpPr>
            <a:spLocks noGrp="1"/>
          </p:cNvSpPr>
          <p:nvPr>
            <p:ph type="sldNum" idx="12"/>
          </p:nvPr>
        </p:nvSpPr>
        <p:spPr/>
        <p:txBody>
          <a:bodyPr/>
          <a:lstStyle/>
          <a:p>
            <a:pPr lvl="0">
              <a:spcBef>
                <a:spcPts val="0"/>
              </a:spcBef>
              <a:buNone/>
            </a:pPr>
            <a:fld id="{00000000-1234-1234-1234-123412341234}" type="slidenum">
              <a:rPr lang="en" smtClean="0">
                <a:solidFill>
                  <a:srgbClr val="FFFFFF"/>
                </a:solidFill>
              </a:rPr>
              <a:t>30</a:t>
            </a:fld>
            <a:endParaRPr lang="en">
              <a:solidFill>
                <a:srgbClr val="FFFFFF"/>
              </a:solidFill>
            </a:endParaRPr>
          </a:p>
        </p:txBody>
      </p:sp>
      <p:pic>
        <p:nvPicPr>
          <p:cNvPr id="1026" name="Picture 2" descr="https://lh4.googleusercontent.com/9l0VfX-CE8l06vf2PfTTNQpO5J_Fuzjh3CzbPMKhloFhenx83WwZ2M8WADCWMr-MfTzk_2CeQHlZtc1e3uxMUTBgINKs27dQVfbxjqToEQmcHohXknKbdWBcO7XNj0-GgY6ubI59-cE">
            <a:extLst>
              <a:ext uri="{FF2B5EF4-FFF2-40B4-BE49-F238E27FC236}">
                <a16:creationId xmlns:a16="http://schemas.microsoft.com/office/drawing/2014/main" id="{8B3083AC-C4F4-4FB7-A35A-9F0450576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231" y="2862435"/>
            <a:ext cx="1660002" cy="16600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Interview Icon Png PNG Image with No Background - PNGkey.com">
            <a:extLst>
              <a:ext uri="{FF2B5EF4-FFF2-40B4-BE49-F238E27FC236}">
                <a16:creationId xmlns:a16="http://schemas.microsoft.com/office/drawing/2014/main" id="{58F6CDDC-03CD-4D19-BC7E-8484A7E58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422" y="2960094"/>
            <a:ext cx="1583801" cy="15997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phNOrANJ4H7IQmuvIXklAq0z3mVAq1meqk9BAMr-h5wFGyLc1rYjQmsIyhtAuYfD2NKRKuxNw0h9RZS0Ragpr2AKVAnk4oeMSfOc0KhBbeFE_fTc-gmzeCICNOQzXcoGF3aqPLjdC50">
            <a:extLst>
              <a:ext uri="{FF2B5EF4-FFF2-40B4-BE49-F238E27FC236}">
                <a16:creationId xmlns:a16="http://schemas.microsoft.com/office/drawing/2014/main" id="{59EA0D2C-B90F-410C-8F54-D43EE5386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593" y="2928462"/>
            <a:ext cx="1631391" cy="163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04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395207" y="559475"/>
            <a:ext cx="1890868" cy="2630400"/>
          </a:xfrm>
          <a:prstGeom prst="rect">
            <a:avLst/>
          </a:prstGeom>
        </p:spPr>
        <p:txBody>
          <a:bodyPr wrap="square" lIns="91425" tIns="91425" rIns="91425" bIns="91425" anchor="ctr" anchorCtr="0">
            <a:noAutofit/>
          </a:bodyPr>
          <a:lstStyle/>
          <a:p>
            <a:pPr lvl="0">
              <a:spcBef>
                <a:spcPts val="0"/>
              </a:spcBef>
              <a:buNone/>
            </a:pPr>
            <a:r>
              <a:rPr lang="en-US" dirty="0"/>
              <a:t>Next Steps</a:t>
            </a:r>
            <a:endParaRPr lang="en" dirty="0"/>
          </a:p>
        </p:txBody>
      </p:sp>
      <p:sp>
        <p:nvSpPr>
          <p:cNvPr id="424" name="Shape 424"/>
          <p:cNvSpPr txBox="1">
            <a:spLocks noGrp="1"/>
          </p:cNvSpPr>
          <p:nvPr>
            <p:ph type="body" idx="1"/>
          </p:nvPr>
        </p:nvSpPr>
        <p:spPr>
          <a:xfrm>
            <a:off x="2626963" y="1114816"/>
            <a:ext cx="6039721" cy="3557391"/>
          </a:xfrm>
          <a:prstGeom prst="rect">
            <a:avLst/>
          </a:prstGeom>
        </p:spPr>
        <p:txBody>
          <a:bodyPr wrap="square" lIns="91425" tIns="91425" rIns="91425" bIns="91425" anchor="t" anchorCtr="0">
            <a:noAutofit/>
          </a:bodyPr>
          <a:lstStyle/>
          <a:p>
            <a:pPr lvl="0">
              <a:spcAft>
                <a:spcPts val="0"/>
              </a:spcAft>
              <a:buFont typeface="Arial" panose="020B0604020202020204" pitchFamily="34" charset="0"/>
              <a:buChar char="•"/>
            </a:pPr>
            <a:r>
              <a:rPr lang="en-US" sz="1800" dirty="0">
                <a:solidFill>
                  <a:schemeClr val="tx1">
                    <a:lumMod val="50000"/>
                    <a:lumOff val="50000"/>
                  </a:schemeClr>
                </a:solidFill>
                <a:latin typeface="Calibri Light" panose="020F0302020204030204" pitchFamily="34" charset="0"/>
                <a:cs typeface="Calibri Light" panose="020F0302020204030204" pitchFamily="34" charset="0"/>
              </a:rPr>
              <a:t> </a:t>
            </a:r>
            <a:br>
              <a:rPr lang="en-US" sz="1800" dirty="0">
                <a:ln w="0"/>
                <a:solidFill>
                  <a:schemeClr val="tx1">
                    <a:lumMod val="65000"/>
                    <a:lumOff val="35000"/>
                  </a:schemeClr>
                </a:solidFill>
                <a:latin typeface="Calibri Light" panose="020F0302020204030204" pitchFamily="34" charset="0"/>
                <a:cs typeface="Calibri Light" panose="020F0302020204030204" pitchFamily="34" charset="0"/>
              </a:rPr>
            </a:br>
            <a:endParaRPr sz="18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425" name="Shape 42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31</a:t>
            </a:fld>
            <a:endParaRPr lang="en"/>
          </a:p>
        </p:txBody>
      </p:sp>
    </p:spTree>
    <p:extLst>
      <p:ext uri="{BB962C8B-B14F-4D97-AF65-F5344CB8AC3E}">
        <p14:creationId xmlns:p14="http://schemas.microsoft.com/office/powerpoint/2010/main" val="2478049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35C3F-711D-46C5-9364-DBE84D3FE1EB}"/>
              </a:ext>
            </a:extLst>
          </p:cNvPr>
          <p:cNvSpPr>
            <a:spLocks noGrp="1"/>
          </p:cNvSpPr>
          <p:nvPr>
            <p:ph type="ctrTitle" idx="4294967295"/>
          </p:nvPr>
        </p:nvSpPr>
        <p:spPr>
          <a:xfrm>
            <a:off x="477583" y="3114233"/>
            <a:ext cx="8181975" cy="801687"/>
          </a:xfrm>
        </p:spPr>
        <p:txBody>
          <a:bodyPr anchor="ctr">
            <a:noAutofit/>
          </a:bodyPr>
          <a:lstStyle/>
          <a:p>
            <a:pPr algn="ctr"/>
            <a:r>
              <a:rPr lang="en-US" sz="2400" dirty="0">
                <a:solidFill>
                  <a:schemeClr val="tx1"/>
                </a:solidFill>
                <a:latin typeface="Nunito" panose="020B0604020202020204" charset="0"/>
                <a:cs typeface="Nunito" panose="020B0604020202020204" charset="0"/>
              </a:rPr>
              <a:t>Visit the Center for Career and Professional Development</a:t>
            </a:r>
          </a:p>
        </p:txBody>
      </p:sp>
      <p:sp>
        <p:nvSpPr>
          <p:cNvPr id="3" name="Subtitle 2">
            <a:extLst>
              <a:ext uri="{FF2B5EF4-FFF2-40B4-BE49-F238E27FC236}">
                <a16:creationId xmlns:a16="http://schemas.microsoft.com/office/drawing/2014/main" id="{6B8CC1CD-9780-4BEA-A1E9-31DE897E0356}"/>
              </a:ext>
            </a:extLst>
          </p:cNvPr>
          <p:cNvSpPr>
            <a:spLocks noGrp="1"/>
          </p:cNvSpPr>
          <p:nvPr>
            <p:ph type="subTitle" idx="4294967295"/>
          </p:nvPr>
        </p:nvSpPr>
        <p:spPr>
          <a:xfrm>
            <a:off x="0" y="3744913"/>
            <a:ext cx="4092575" cy="1223962"/>
          </a:xfrm>
        </p:spPr>
        <p:txBody>
          <a:bodyPr anchor="ctr">
            <a:normAutofit fontScale="92500" lnSpcReduction="20000"/>
          </a:bodyPr>
          <a:lstStyle/>
          <a:p>
            <a:pPr algn="ctr">
              <a:buNone/>
            </a:pPr>
            <a:r>
              <a:rPr lang="en-US" sz="1800" dirty="0">
                <a:latin typeface="Nunito" panose="020B0604020202020204" charset="0"/>
                <a:cs typeface="Nunito" panose="020B0604020202020204" charset="0"/>
              </a:rPr>
              <a:t>careers.wcu.edu </a:t>
            </a:r>
          </a:p>
          <a:p>
            <a:pPr algn="ctr">
              <a:buNone/>
            </a:pPr>
            <a:r>
              <a:rPr lang="en-US" sz="1800" dirty="0">
                <a:latin typeface="Nunito" panose="020B0604020202020204" charset="0"/>
                <a:cs typeface="Nunito" panose="020B0604020202020204" charset="0"/>
              </a:rPr>
              <a:t>careerservices@wcu.edu </a:t>
            </a:r>
          </a:p>
          <a:p>
            <a:pPr algn="ctr">
              <a:buNone/>
            </a:pPr>
            <a:r>
              <a:rPr lang="en-US" sz="1800" dirty="0">
                <a:latin typeface="Nunito" panose="020B0604020202020204" charset="0"/>
                <a:cs typeface="Nunito" panose="020B0604020202020204" charset="0"/>
              </a:rPr>
              <a:t>828.227.7133</a:t>
            </a:r>
          </a:p>
        </p:txBody>
      </p:sp>
      <p:sp>
        <p:nvSpPr>
          <p:cNvPr id="5" name="Rectangle 4">
            <a:extLst>
              <a:ext uri="{FF2B5EF4-FFF2-40B4-BE49-F238E27FC236}">
                <a16:creationId xmlns:a16="http://schemas.microsoft.com/office/drawing/2014/main" id="{E6413016-848C-4DFC-AF14-A188DF9CA7FF}"/>
              </a:ext>
            </a:extLst>
          </p:cNvPr>
          <p:cNvSpPr/>
          <p:nvPr/>
        </p:nvSpPr>
        <p:spPr>
          <a:xfrm>
            <a:off x="1" y="-7495"/>
            <a:ext cx="9141714" cy="29420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4" name="Picture 3">
            <a:extLst>
              <a:ext uri="{FF2B5EF4-FFF2-40B4-BE49-F238E27FC236}">
                <a16:creationId xmlns:a16="http://schemas.microsoft.com/office/drawing/2014/main" id="{9DC3CF1B-6F2E-411F-A6DA-AAB453C45553}"/>
              </a:ext>
            </a:extLst>
          </p:cNvPr>
          <p:cNvPicPr>
            <a:picLocks noChangeAspect="1"/>
          </p:cNvPicPr>
          <p:nvPr/>
        </p:nvPicPr>
        <p:blipFill rotWithShape="1">
          <a:blip r:embed="rId2"/>
          <a:srcRect t="23465" b="23778"/>
          <a:stretch/>
        </p:blipFill>
        <p:spPr>
          <a:xfrm>
            <a:off x="2060681" y="1249437"/>
            <a:ext cx="5020353" cy="1728209"/>
          </a:xfrm>
          <a:custGeom>
            <a:avLst/>
            <a:gdLst/>
            <a:ahLst/>
            <a:cxnLst/>
            <a:rect l="l" t="t" r="r" b="b"/>
            <a:pathLst>
              <a:path w="12191999" h="4196982">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p:spPr>
      </p:pic>
      <p:sp>
        <p:nvSpPr>
          <p:cNvPr id="10" name="Subtitle 2">
            <a:extLst>
              <a:ext uri="{FF2B5EF4-FFF2-40B4-BE49-F238E27FC236}">
                <a16:creationId xmlns:a16="http://schemas.microsoft.com/office/drawing/2014/main" id="{E4E9A1C3-6481-49D3-BD1C-A9A683E9B4BA}"/>
              </a:ext>
            </a:extLst>
          </p:cNvPr>
          <p:cNvSpPr txBox="1">
            <a:spLocks/>
          </p:cNvSpPr>
          <p:nvPr/>
        </p:nvSpPr>
        <p:spPr>
          <a:xfrm>
            <a:off x="4568571" y="3709388"/>
            <a:ext cx="4091940" cy="1223889"/>
          </a:xfrm>
          <a:prstGeom prst="rect">
            <a:avLst/>
          </a:prstGeom>
        </p:spPr>
        <p:txBody>
          <a:bodyPr vert="horz" lIns="68580" tIns="34290" rIns="68580" bIns="34290" rtlCol="0" anchor="ctr">
            <a:norm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500" dirty="0">
                <a:solidFill>
                  <a:schemeClr val="bg2"/>
                </a:solidFill>
                <a:latin typeface="Nunito" panose="020B0604020202020204" charset="0"/>
                <a:cs typeface="Nunito" panose="020B0604020202020204" charset="0"/>
              </a:rPr>
              <a:t>We can help with resumes, interviews, career fair prep, job searching, internships, selecting a major, and more!</a:t>
            </a:r>
          </a:p>
        </p:txBody>
      </p:sp>
      <p:cxnSp>
        <p:nvCxnSpPr>
          <p:cNvPr id="7" name="Straight Connector 6">
            <a:extLst>
              <a:ext uri="{FF2B5EF4-FFF2-40B4-BE49-F238E27FC236}">
                <a16:creationId xmlns:a16="http://schemas.microsoft.com/office/drawing/2014/main" id="{5D091134-D3AA-4D16-89D8-BE6622324DCC}"/>
              </a:ext>
            </a:extLst>
          </p:cNvPr>
          <p:cNvCxnSpPr>
            <a:cxnSpLocks/>
          </p:cNvCxnSpPr>
          <p:nvPr/>
        </p:nvCxnSpPr>
        <p:spPr>
          <a:xfrm>
            <a:off x="685800" y="3745523"/>
            <a:ext cx="7818120" cy="0"/>
          </a:xfrm>
          <a:prstGeom prst="line">
            <a:avLst/>
          </a:prstGeom>
          <a:ln w="57150">
            <a:solidFill>
              <a:srgbClr val="FFC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56061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ctrTitle" idx="4294967295"/>
          </p:nvPr>
        </p:nvSpPr>
        <p:spPr>
          <a:xfrm>
            <a:off x="685800" y="1242170"/>
            <a:ext cx="8114251" cy="1159800"/>
          </a:xfrm>
          <a:prstGeom prst="rect">
            <a:avLst/>
          </a:prstGeom>
        </p:spPr>
        <p:txBody>
          <a:bodyPr wrap="square" lIns="91425" tIns="91425" rIns="91425" bIns="91425" anchor="ctr" anchorCtr="0">
            <a:noAutofit/>
          </a:bodyPr>
          <a:lstStyle/>
          <a:p>
            <a:pPr lvl="0">
              <a:spcBef>
                <a:spcPts val="0"/>
              </a:spcBef>
              <a:buNone/>
            </a:pPr>
            <a:r>
              <a:rPr lang="en" sz="4800" dirty="0">
                <a:solidFill>
                  <a:schemeClr val="bg1"/>
                </a:solidFill>
              </a:rPr>
              <a:t>Interviewing Goals</a:t>
            </a:r>
          </a:p>
        </p:txBody>
      </p:sp>
      <p:sp>
        <p:nvSpPr>
          <p:cNvPr id="404" name="Shape 404"/>
          <p:cNvSpPr txBox="1">
            <a:spLocks noGrp="1"/>
          </p:cNvSpPr>
          <p:nvPr>
            <p:ph type="subTitle" idx="4294967295"/>
          </p:nvPr>
        </p:nvSpPr>
        <p:spPr>
          <a:xfrm>
            <a:off x="685800" y="2401970"/>
            <a:ext cx="6593700" cy="1769700"/>
          </a:xfrm>
          <a:prstGeom prst="rect">
            <a:avLst/>
          </a:prstGeom>
        </p:spPr>
        <p:txBody>
          <a:bodyPr wrap="square" lIns="91425" tIns="91425" rIns="91425" bIns="91425" anchor="t" anchorCtr="0">
            <a:noAutofit/>
          </a:bodyPr>
          <a:lstStyle/>
          <a:p>
            <a:pPr>
              <a:buFont typeface="Wingdings" panose="05000000000000000000" pitchFamily="2" charset="2"/>
              <a:buChar char="Ø"/>
            </a:pPr>
            <a:r>
              <a:rPr lang="en-US" sz="2400" dirty="0">
                <a:solidFill>
                  <a:schemeClr val="bg1"/>
                </a:solidFill>
                <a:latin typeface="Calibri Light" panose="020F0302020204030204" pitchFamily="34" charset="0"/>
                <a:cs typeface="Calibri Light" panose="020F0302020204030204" pitchFamily="34" charset="0"/>
              </a:rPr>
              <a:t> Effectively market yourself</a:t>
            </a:r>
          </a:p>
          <a:p>
            <a:pPr>
              <a:buFont typeface="Wingdings" panose="05000000000000000000" pitchFamily="2" charset="2"/>
              <a:buChar char="Ø"/>
            </a:pPr>
            <a:r>
              <a:rPr lang="en-US" sz="2400" dirty="0">
                <a:solidFill>
                  <a:schemeClr val="bg1"/>
                </a:solidFill>
                <a:latin typeface="Calibri Light" panose="020F0302020204030204" pitchFamily="34" charset="0"/>
                <a:cs typeface="Calibri Light" panose="020F0302020204030204" pitchFamily="34" charset="0"/>
              </a:rPr>
              <a:t> Get acquainted with employer</a:t>
            </a:r>
          </a:p>
          <a:p>
            <a:pPr>
              <a:buFont typeface="Wingdings" panose="05000000000000000000" pitchFamily="2" charset="2"/>
              <a:buChar char="Ø"/>
            </a:pPr>
            <a:r>
              <a:rPr lang="en-US" sz="2400" dirty="0">
                <a:solidFill>
                  <a:schemeClr val="bg1"/>
                </a:solidFill>
                <a:latin typeface="Calibri Light" panose="020F0302020204030204" pitchFamily="34" charset="0"/>
                <a:cs typeface="Calibri Light" panose="020F0302020204030204" pitchFamily="34" charset="0"/>
              </a:rPr>
              <a:t> Explore possibility of working together</a:t>
            </a:r>
          </a:p>
          <a:p>
            <a:pPr lvl="0" rtl="0">
              <a:spcBef>
                <a:spcPts val="0"/>
              </a:spcBef>
              <a:buNone/>
            </a:pPr>
            <a:endParaRPr lang="en" dirty="0">
              <a:solidFill>
                <a:srgbClr val="FFFFFF"/>
              </a:solidFill>
              <a:latin typeface="Calibri Light" panose="020F0302020204030204" pitchFamily="34" charset="0"/>
              <a:cs typeface="Calibri Light" panose="020F0302020204030204" pitchFamily="34" charset="0"/>
            </a:endParaRPr>
          </a:p>
        </p:txBody>
      </p:sp>
      <p:sp>
        <p:nvSpPr>
          <p:cNvPr id="406" name="Shape 406"/>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4</a:t>
            </a:fld>
            <a:endParaRPr lang="en"/>
          </a:p>
        </p:txBody>
      </p:sp>
    </p:spTree>
    <p:extLst>
      <p:ext uri="{BB962C8B-B14F-4D97-AF65-F5344CB8AC3E}">
        <p14:creationId xmlns:p14="http://schemas.microsoft.com/office/powerpoint/2010/main" val="101636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AC0C8-D882-4CF0-9D51-E98633B68AFF}"/>
              </a:ext>
            </a:extLst>
          </p:cNvPr>
          <p:cNvSpPr>
            <a:spLocks noGrp="1"/>
          </p:cNvSpPr>
          <p:nvPr>
            <p:ph type="title"/>
          </p:nvPr>
        </p:nvSpPr>
        <p:spPr/>
        <p:txBody>
          <a:bodyPr/>
          <a:lstStyle/>
          <a:p>
            <a:r>
              <a:rPr lang="en-US" sz="2800" dirty="0"/>
              <a:t>The Interview Process</a:t>
            </a:r>
          </a:p>
        </p:txBody>
      </p:sp>
      <p:sp>
        <p:nvSpPr>
          <p:cNvPr id="4" name="Text Placeholder 3">
            <a:extLst>
              <a:ext uri="{FF2B5EF4-FFF2-40B4-BE49-F238E27FC236}">
                <a16:creationId xmlns:a16="http://schemas.microsoft.com/office/drawing/2014/main" id="{ED338BEA-30F8-46AB-8D09-7314C5DC7CB6}"/>
              </a:ext>
            </a:extLst>
          </p:cNvPr>
          <p:cNvSpPr>
            <a:spLocks noGrp="1"/>
          </p:cNvSpPr>
          <p:nvPr>
            <p:ph type="body" idx="1"/>
          </p:nvPr>
        </p:nvSpPr>
        <p:spPr>
          <a:xfrm>
            <a:off x="2718148" y="1033400"/>
            <a:ext cx="5787025" cy="3267300"/>
          </a:xfrm>
        </p:spPr>
        <p:txBody>
          <a:bodyPr/>
          <a:lstStyle/>
          <a:p>
            <a:pPr>
              <a:spcAft>
                <a:spcPts val="1200"/>
              </a:spcAft>
            </a:pPr>
            <a:r>
              <a:rPr lang="en-US" sz="2700" dirty="0">
                <a:solidFill>
                  <a:srgbClr val="E69138"/>
                </a:solidFill>
                <a:latin typeface="Calibri Light" panose="020F0302020204030204" pitchFamily="34" charset="0"/>
                <a:cs typeface="Calibri Light" panose="020F0302020204030204" pitchFamily="34" charset="0"/>
              </a:rPr>
              <a:t>Preparation:</a:t>
            </a:r>
            <a:r>
              <a:rPr lang="en-US" sz="2700" dirty="0">
                <a:solidFill>
                  <a:srgbClr val="424242"/>
                </a:solidFill>
                <a:latin typeface="Calibri Light" panose="020F0302020204030204" pitchFamily="34" charset="0"/>
                <a:cs typeface="Calibri Light" panose="020F0302020204030204" pitchFamily="34" charset="0"/>
              </a:rPr>
              <a:t> before the interview</a:t>
            </a:r>
            <a:endParaRPr lang="en-US" sz="2700" dirty="0">
              <a:latin typeface="Calibri Light" panose="020F0302020204030204" pitchFamily="34" charset="0"/>
              <a:cs typeface="Calibri Light" panose="020F0302020204030204" pitchFamily="34" charset="0"/>
            </a:endParaRPr>
          </a:p>
          <a:p>
            <a:pPr>
              <a:spcAft>
                <a:spcPts val="1200"/>
              </a:spcAft>
            </a:pPr>
            <a:r>
              <a:rPr lang="en-US" sz="2700" dirty="0">
                <a:solidFill>
                  <a:srgbClr val="E69138"/>
                </a:solidFill>
                <a:latin typeface="Calibri Light" panose="020F0302020204030204" pitchFamily="34" charset="0"/>
                <a:cs typeface="Calibri Light" panose="020F0302020204030204" pitchFamily="34" charset="0"/>
              </a:rPr>
              <a:t>Presentation:</a:t>
            </a:r>
            <a:r>
              <a:rPr lang="en-US" sz="2700" dirty="0">
                <a:solidFill>
                  <a:srgbClr val="424242"/>
                </a:solidFill>
                <a:latin typeface="Calibri Light" panose="020F0302020204030204" pitchFamily="34" charset="0"/>
                <a:cs typeface="Calibri Light" panose="020F0302020204030204" pitchFamily="34" charset="0"/>
              </a:rPr>
              <a:t> during the interview</a:t>
            </a:r>
            <a:endParaRPr lang="en-US" sz="2700" dirty="0">
              <a:latin typeface="Calibri Light" panose="020F0302020204030204" pitchFamily="34" charset="0"/>
              <a:cs typeface="Calibri Light" panose="020F0302020204030204" pitchFamily="34" charset="0"/>
            </a:endParaRPr>
          </a:p>
          <a:p>
            <a:pPr>
              <a:spcAft>
                <a:spcPts val="1200"/>
              </a:spcAft>
            </a:pPr>
            <a:r>
              <a:rPr lang="en-US" sz="2700" dirty="0">
                <a:solidFill>
                  <a:srgbClr val="E69138"/>
                </a:solidFill>
                <a:latin typeface="Calibri Light" panose="020F0302020204030204" pitchFamily="34" charset="0"/>
                <a:cs typeface="Calibri Light" panose="020F0302020204030204" pitchFamily="34" charset="0"/>
              </a:rPr>
              <a:t>Protocol:</a:t>
            </a:r>
            <a:r>
              <a:rPr lang="en-US" sz="2700" dirty="0">
                <a:solidFill>
                  <a:srgbClr val="424242"/>
                </a:solidFill>
                <a:latin typeface="Calibri Light" panose="020F0302020204030204" pitchFamily="34" charset="0"/>
                <a:cs typeface="Calibri Light" panose="020F0302020204030204" pitchFamily="34" charset="0"/>
              </a:rPr>
              <a:t> after the interview</a:t>
            </a:r>
            <a:endParaRPr lang="en-US" sz="2700" dirty="0">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B4B8D5FD-D3C3-460B-B8F1-7E92014FEE85}"/>
              </a:ext>
            </a:extLst>
          </p:cNvPr>
          <p:cNvSpPr>
            <a:spLocks noGrp="1"/>
          </p:cNvSpPr>
          <p:nvPr>
            <p:ph type="sldNum" idx="12"/>
          </p:nvPr>
        </p:nvSpPr>
        <p:spPr/>
        <p:txBody>
          <a:bodyPr/>
          <a:lstStyle/>
          <a:p>
            <a:pPr lvl="0">
              <a:spcBef>
                <a:spcPts val="0"/>
              </a:spcBef>
              <a:buNone/>
            </a:pPr>
            <a:fld id="{00000000-1234-1234-1234-123412341234}" type="slidenum">
              <a:rPr lang="en" smtClean="0">
                <a:solidFill>
                  <a:srgbClr val="FFFFFF"/>
                </a:solidFill>
              </a:rPr>
              <a:t>5</a:t>
            </a:fld>
            <a:endParaRPr lang="en">
              <a:solidFill>
                <a:srgbClr val="FFFFFF"/>
              </a:solidFill>
            </a:endParaRPr>
          </a:p>
        </p:txBody>
      </p:sp>
      <p:pic>
        <p:nvPicPr>
          <p:cNvPr id="1026" name="Picture 2" descr="https://lh4.googleusercontent.com/9l0VfX-CE8l06vf2PfTTNQpO5J_Fuzjh3CzbPMKhloFhenx83WwZ2M8WADCWMr-MfTzk_2CeQHlZtc1e3uxMUTBgINKs27dQVfbxjqToEQmcHohXknKbdWBcO7XNj0-GgY6ubI59-cE">
            <a:extLst>
              <a:ext uri="{FF2B5EF4-FFF2-40B4-BE49-F238E27FC236}">
                <a16:creationId xmlns:a16="http://schemas.microsoft.com/office/drawing/2014/main" id="{8B3083AC-C4F4-4FB7-A35A-9F0450576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231" y="2862435"/>
            <a:ext cx="1660002" cy="16600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Interview Icon Png PNG Image with No Background - PNGkey.com">
            <a:extLst>
              <a:ext uri="{FF2B5EF4-FFF2-40B4-BE49-F238E27FC236}">
                <a16:creationId xmlns:a16="http://schemas.microsoft.com/office/drawing/2014/main" id="{58F6CDDC-03CD-4D19-BC7E-8484A7E58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422" y="2960094"/>
            <a:ext cx="1583801" cy="15997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phNOrANJ4H7IQmuvIXklAq0z3mVAq1meqk9BAMr-h5wFGyLc1rYjQmsIyhtAuYfD2NKRKuxNw0h9RZS0Ragpr2AKVAnk4oeMSfOc0KhBbeFE_fTc-gmzeCICNOQzXcoGF3aqPLjdC50">
            <a:extLst>
              <a:ext uri="{FF2B5EF4-FFF2-40B4-BE49-F238E27FC236}">
                <a16:creationId xmlns:a16="http://schemas.microsoft.com/office/drawing/2014/main" id="{59EA0D2C-B90F-410C-8F54-D43EE5386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593" y="2928462"/>
            <a:ext cx="1631391" cy="163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4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Shape 431"/>
          <p:cNvSpPr txBox="1">
            <a:spLocks noGrp="1"/>
          </p:cNvSpPr>
          <p:nvPr>
            <p:ph type="ctrTitle" idx="4294967295"/>
          </p:nvPr>
        </p:nvSpPr>
        <p:spPr>
          <a:xfrm>
            <a:off x="414867" y="2219421"/>
            <a:ext cx="8322733" cy="2179529"/>
          </a:xfrm>
          <a:prstGeom prst="rect">
            <a:avLst/>
          </a:prstGeom>
        </p:spPr>
        <p:txBody>
          <a:bodyPr wrap="square" lIns="91425" tIns="91425" rIns="91425" bIns="91425" anchor="ctr" anchorCtr="0">
            <a:noAutofit/>
          </a:bodyPr>
          <a:lstStyle/>
          <a:p>
            <a:pPr lvl="0" algn="ctr" rtl="0">
              <a:spcBef>
                <a:spcPts val="0"/>
              </a:spcBef>
              <a:buNone/>
            </a:pPr>
            <a:r>
              <a:rPr lang="en" sz="5400" dirty="0"/>
              <a:t>Interviewing Strategies: </a:t>
            </a:r>
            <a:r>
              <a:rPr lang="en-US" sz="5800" dirty="0">
                <a:latin typeface="Calibri Light" panose="020F0302020204030204" pitchFamily="34" charset="0"/>
                <a:cs typeface="Calibri Light" panose="020F0302020204030204" pitchFamily="34" charset="0"/>
              </a:rPr>
              <a:t>Preparation</a:t>
            </a:r>
            <a:endParaRPr lang="en" sz="5800" dirty="0">
              <a:latin typeface="Calibri Light" panose="020F0302020204030204" pitchFamily="34" charset="0"/>
              <a:cs typeface="Calibri Light" panose="020F0302020204030204" pitchFamily="34" charset="0"/>
            </a:endParaRPr>
          </a:p>
        </p:txBody>
      </p:sp>
      <p:sp>
        <p:nvSpPr>
          <p:cNvPr id="445" name="Shape 44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6</a:t>
            </a:fld>
            <a:endParaRPr lang="en"/>
          </a:p>
        </p:txBody>
      </p:sp>
      <p:pic>
        <p:nvPicPr>
          <p:cNvPr id="2" name="Picture 1" descr="Briciole di Emozioni e di Web...Fasix | …volevo cambiar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473" y="703290"/>
            <a:ext cx="1865571" cy="1486238"/>
          </a:xfrm>
          <a:prstGeom prst="rect">
            <a:avLst/>
          </a:prstGeom>
          <a:ln>
            <a:noFill/>
          </a:ln>
        </p:spPr>
      </p:pic>
    </p:spTree>
    <p:extLst>
      <p:ext uri="{BB962C8B-B14F-4D97-AF65-F5344CB8AC3E}">
        <p14:creationId xmlns:p14="http://schemas.microsoft.com/office/powerpoint/2010/main" val="64827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1242275" y="1704599"/>
            <a:ext cx="6659700" cy="2391411"/>
          </a:xfrm>
          <a:prstGeom prst="rect">
            <a:avLst/>
          </a:prstGeom>
        </p:spPr>
        <p:txBody>
          <a:bodyPr wrap="square" lIns="91425" tIns="91425" rIns="91425" bIns="91425" anchor="t" anchorCtr="0">
            <a:noAutofit/>
          </a:bodyPr>
          <a:lstStyle/>
          <a:p>
            <a:pPr lvl="0">
              <a:buNone/>
            </a:pPr>
            <a:r>
              <a:rPr lang="en" sz="3600" dirty="0">
                <a:latin typeface="Calibri Light" panose="020F0302020204030204" pitchFamily="34" charset="0"/>
                <a:cs typeface="Calibri Light" panose="020F0302020204030204" pitchFamily="34" charset="0"/>
              </a:rPr>
              <a:t>“</a:t>
            </a:r>
            <a:r>
              <a:rPr lang="en-US" sz="3600" i="0" dirty="0">
                <a:latin typeface="Calibri Light" panose="020F0302020204030204" pitchFamily="34" charset="0"/>
                <a:cs typeface="Calibri Light" panose="020F0302020204030204" pitchFamily="34" charset="0"/>
              </a:rPr>
              <a:t>One important key to success is self-confidence. An important key to self-confidence is preparation.” Arthur Ashe</a:t>
            </a:r>
            <a:endParaRPr lang="en" sz="3600" dirty="0">
              <a:latin typeface="Calibri Light" panose="020F0302020204030204" pitchFamily="34" charset="0"/>
              <a:cs typeface="Calibri Light" panose="020F0302020204030204" pitchFamily="34" charset="0"/>
            </a:endParaRPr>
          </a:p>
        </p:txBody>
      </p:sp>
      <p:sp>
        <p:nvSpPr>
          <p:cNvPr id="418" name="Shape 418"/>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144075" y="559475"/>
            <a:ext cx="2142000" cy="2630400"/>
          </a:xfrm>
          <a:prstGeom prst="rect">
            <a:avLst/>
          </a:prstGeom>
        </p:spPr>
        <p:txBody>
          <a:bodyPr wrap="square" lIns="91425" tIns="91425" rIns="91425" bIns="91425" anchor="ctr" anchorCtr="0">
            <a:noAutofit/>
          </a:bodyPr>
          <a:lstStyle/>
          <a:p>
            <a:pPr lvl="0">
              <a:spcBef>
                <a:spcPts val="0"/>
              </a:spcBef>
              <a:buNone/>
            </a:pPr>
            <a:r>
              <a:rPr lang="en" sz="3200" dirty="0"/>
              <a:t>Prepare for the Interview</a:t>
            </a:r>
          </a:p>
        </p:txBody>
      </p:sp>
      <p:sp>
        <p:nvSpPr>
          <p:cNvPr id="482" name="Shape 482"/>
          <p:cNvSpPr/>
          <p:nvPr/>
        </p:nvSpPr>
        <p:spPr>
          <a:xfrm>
            <a:off x="5873509" y="418063"/>
            <a:ext cx="2409467" cy="2254685"/>
          </a:xfrm>
          <a:prstGeom prst="ellipse">
            <a:avLst/>
          </a:prstGeom>
          <a:noFill/>
          <a:ln w="9525" cap="flat" cmpd="sng">
            <a:solidFill>
              <a:srgbClr val="FFB6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2000" dirty="0">
                <a:solidFill>
                  <a:srgbClr val="4A5C65"/>
                </a:solidFill>
                <a:latin typeface="Calibri Light" panose="020F0302020204030204" pitchFamily="34" charset="0"/>
                <a:ea typeface="Lato Light"/>
                <a:cs typeface="Calibri Light" panose="020F0302020204030204" pitchFamily="34" charset="0"/>
                <a:sym typeface="Lato Light"/>
              </a:rPr>
              <a:t>Know the </a:t>
            </a:r>
            <a:r>
              <a:rPr lang="en" sz="2000" b="1" dirty="0">
                <a:solidFill>
                  <a:srgbClr val="4A5C65"/>
                </a:solidFill>
                <a:latin typeface="Calibri Light" panose="020F0302020204030204" pitchFamily="34" charset="0"/>
                <a:ea typeface="Lato Light"/>
                <a:cs typeface="Calibri Light" panose="020F0302020204030204" pitchFamily="34" charset="0"/>
                <a:sym typeface="Lato Light"/>
              </a:rPr>
              <a:t>JOB:</a:t>
            </a:r>
          </a:p>
          <a:p>
            <a:pPr lvl="0" algn="ctr" rtl="0">
              <a:spcBef>
                <a:spcPts val="0"/>
              </a:spcBef>
              <a:buNone/>
            </a:pPr>
            <a:r>
              <a:rPr lang="en" sz="1800" dirty="0">
                <a:solidFill>
                  <a:srgbClr val="4A5C65"/>
                </a:solidFill>
                <a:latin typeface="Calibri Light" panose="020F0302020204030204" pitchFamily="34" charset="0"/>
                <a:ea typeface="Lato Light"/>
                <a:cs typeface="Calibri Light" panose="020F0302020204030204" pitchFamily="34" charset="0"/>
                <a:sym typeface="Lato Light"/>
              </a:rPr>
              <a:t>If necessary, ask the employer for a full job description</a:t>
            </a:r>
          </a:p>
        </p:txBody>
      </p:sp>
      <p:sp>
        <p:nvSpPr>
          <p:cNvPr id="483" name="Shape 483"/>
          <p:cNvSpPr/>
          <p:nvPr/>
        </p:nvSpPr>
        <p:spPr>
          <a:xfrm>
            <a:off x="2558802" y="559475"/>
            <a:ext cx="3453691" cy="3373698"/>
          </a:xfrm>
          <a:prstGeom prst="ellipse">
            <a:avLst/>
          </a:prstGeom>
          <a:noFill/>
          <a:ln w="9525" cap="flat" cmpd="sng">
            <a:solidFill>
              <a:srgbClr val="FC4067"/>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endParaRPr lang="en" sz="2000" dirty="0">
              <a:solidFill>
                <a:srgbClr val="4A5C65"/>
              </a:solidFill>
              <a:latin typeface="Calibri Light" panose="020F0302020204030204" pitchFamily="34" charset="0"/>
              <a:ea typeface="Lato Light"/>
              <a:cs typeface="Calibri Light" panose="020F0302020204030204" pitchFamily="34" charset="0"/>
              <a:sym typeface="Lato Light"/>
            </a:endParaRPr>
          </a:p>
          <a:p>
            <a:pPr lvl="0" algn="ctr" rtl="0">
              <a:spcBef>
                <a:spcPts val="0"/>
              </a:spcBef>
              <a:buNone/>
            </a:pPr>
            <a:endParaRPr lang="en" sz="2000" dirty="0">
              <a:solidFill>
                <a:srgbClr val="4A5C65"/>
              </a:solidFill>
              <a:latin typeface="Calibri Light" panose="020F0302020204030204" pitchFamily="34" charset="0"/>
              <a:ea typeface="Lato Light"/>
              <a:cs typeface="Calibri Light" panose="020F0302020204030204" pitchFamily="34" charset="0"/>
              <a:sym typeface="Lato Light"/>
            </a:endParaRPr>
          </a:p>
          <a:p>
            <a:pPr lvl="0" algn="ctr" rtl="0">
              <a:spcBef>
                <a:spcPts val="0"/>
              </a:spcBef>
              <a:buNone/>
            </a:pPr>
            <a:r>
              <a:rPr lang="en" sz="2000" dirty="0">
                <a:solidFill>
                  <a:srgbClr val="4A5C65"/>
                </a:solidFill>
                <a:latin typeface="Calibri Light" panose="020F0302020204030204" pitchFamily="34" charset="0"/>
                <a:ea typeface="Lato Light"/>
                <a:cs typeface="Calibri Light" panose="020F0302020204030204" pitchFamily="34" charset="0"/>
                <a:sym typeface="Lato Light"/>
              </a:rPr>
              <a:t>Know the </a:t>
            </a:r>
            <a:r>
              <a:rPr lang="en-US" sz="2000" b="1" dirty="0">
                <a:solidFill>
                  <a:srgbClr val="4A5C65"/>
                </a:solidFill>
                <a:latin typeface="Calibri Light" panose="020F0302020204030204" pitchFamily="34" charset="0"/>
                <a:ea typeface="Lato Light"/>
                <a:cs typeface="Calibri Light" panose="020F0302020204030204" pitchFamily="34" charset="0"/>
                <a:sym typeface="Lato Light"/>
              </a:rPr>
              <a:t>ORGANIZATION</a:t>
            </a:r>
            <a:r>
              <a:rPr lang="en" sz="2000" b="1" dirty="0">
                <a:solidFill>
                  <a:srgbClr val="4A5C65"/>
                </a:solidFill>
                <a:latin typeface="Calibri Light" panose="020F0302020204030204" pitchFamily="34" charset="0"/>
                <a:ea typeface="Lato Light"/>
                <a:cs typeface="Calibri Light" panose="020F0302020204030204" pitchFamily="34" charset="0"/>
                <a:sym typeface="Lato Light"/>
              </a:rPr>
              <a:t>:</a:t>
            </a:r>
          </a:p>
          <a:p>
            <a:pPr algn="ctr"/>
            <a:r>
              <a:rPr lang="en-US" sz="1800" dirty="0">
                <a:latin typeface="Calibri Light" panose="020F0302020204030204" pitchFamily="34" charset="0"/>
                <a:cs typeface="Calibri Light" panose="020F0302020204030204" pitchFamily="34" charset="0"/>
              </a:rPr>
              <a:t>Mission &amp; Vision</a:t>
            </a:r>
          </a:p>
          <a:p>
            <a:pPr algn="ctr"/>
            <a:r>
              <a:rPr lang="en-US" sz="1800" dirty="0">
                <a:latin typeface="Calibri Light" panose="020F0302020204030204" pitchFamily="34" charset="0"/>
                <a:cs typeface="Calibri Light" panose="020F0302020204030204" pitchFamily="34" charset="0"/>
              </a:rPr>
              <a:t>Types of Clients</a:t>
            </a:r>
          </a:p>
          <a:p>
            <a:pPr algn="ctr"/>
            <a:r>
              <a:rPr lang="en-US" sz="1800" dirty="0">
                <a:latin typeface="Calibri Light" panose="020F0302020204030204" pitchFamily="34" charset="0"/>
                <a:cs typeface="Calibri Light" panose="020F0302020204030204" pitchFamily="34" charset="0"/>
              </a:rPr>
              <a:t>Current Goals/Initiatives</a:t>
            </a:r>
          </a:p>
          <a:p>
            <a:pPr algn="ctr"/>
            <a:r>
              <a:rPr lang="en-US" sz="1800" dirty="0">
                <a:latin typeface="Calibri Light" panose="020F0302020204030204" pitchFamily="34" charset="0"/>
                <a:cs typeface="Calibri Light" panose="020F0302020204030204" pitchFamily="34" charset="0"/>
              </a:rPr>
              <a:t>Funding Sources</a:t>
            </a:r>
          </a:p>
          <a:p>
            <a:pPr algn="ctr"/>
            <a:r>
              <a:rPr lang="en-US" sz="1800" dirty="0">
                <a:latin typeface="Calibri Light" panose="020F0302020204030204" pitchFamily="34" charset="0"/>
                <a:cs typeface="Calibri Light" panose="020F0302020204030204" pitchFamily="34" charset="0"/>
              </a:rPr>
              <a:t>Community Involvement</a:t>
            </a:r>
          </a:p>
          <a:p>
            <a:pPr algn="ctr"/>
            <a:r>
              <a:rPr lang="en-US" sz="1800" dirty="0">
                <a:latin typeface="Calibri Light" panose="020F0302020204030204" pitchFamily="34" charset="0"/>
                <a:cs typeface="Calibri Light" panose="020F0302020204030204" pitchFamily="34" charset="0"/>
              </a:rPr>
              <a:t>Collaborators &amp; Competitors</a:t>
            </a:r>
            <a:br>
              <a:rPr lang="en-US" sz="2000" dirty="0">
                <a:latin typeface="Calibri Light" panose="020F0302020204030204" pitchFamily="34" charset="0"/>
                <a:cs typeface="Calibri Light" panose="020F0302020204030204" pitchFamily="34" charset="0"/>
              </a:rPr>
            </a:br>
            <a:endParaRPr lang="en" sz="2000" dirty="0">
              <a:solidFill>
                <a:srgbClr val="4A5C65"/>
              </a:solidFill>
              <a:latin typeface="Calibri Light" panose="020F0302020204030204" pitchFamily="34" charset="0"/>
              <a:ea typeface="Lato Light"/>
              <a:cs typeface="Calibri Light" panose="020F0302020204030204" pitchFamily="34" charset="0"/>
              <a:sym typeface="Lato Light"/>
            </a:endParaRPr>
          </a:p>
        </p:txBody>
      </p:sp>
      <p:sp>
        <p:nvSpPr>
          <p:cNvPr id="484" name="Shape 484"/>
          <p:cNvSpPr/>
          <p:nvPr/>
        </p:nvSpPr>
        <p:spPr>
          <a:xfrm>
            <a:off x="5565922" y="2515495"/>
            <a:ext cx="2175163" cy="2031453"/>
          </a:xfrm>
          <a:prstGeom prst="ellipse">
            <a:avLst/>
          </a:prstGeom>
          <a:noFill/>
          <a:ln w="9525" cap="flat" cmpd="sng">
            <a:solidFill>
              <a:srgbClr val="02BDC7"/>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2000" dirty="0">
                <a:solidFill>
                  <a:srgbClr val="4A5C65"/>
                </a:solidFill>
                <a:latin typeface="Calibri Light" panose="020F0302020204030204" pitchFamily="34" charset="0"/>
                <a:ea typeface="Lato Light"/>
                <a:cs typeface="Calibri Light" panose="020F0302020204030204" pitchFamily="34" charset="0"/>
                <a:sym typeface="Lato Light"/>
              </a:rPr>
              <a:t>Know </a:t>
            </a:r>
            <a:r>
              <a:rPr lang="en" sz="2000" b="1" dirty="0">
                <a:solidFill>
                  <a:srgbClr val="4A5C65"/>
                </a:solidFill>
                <a:latin typeface="Calibri Light" panose="020F0302020204030204" pitchFamily="34" charset="0"/>
                <a:ea typeface="Lato Light"/>
                <a:cs typeface="Calibri Light" panose="020F0302020204030204" pitchFamily="34" charset="0"/>
                <a:sym typeface="Lato Light"/>
              </a:rPr>
              <a:t>YOURSELF:</a:t>
            </a:r>
          </a:p>
          <a:p>
            <a:pPr lvl="0" algn="ctr" rtl="0">
              <a:spcBef>
                <a:spcPts val="0"/>
              </a:spcBef>
              <a:buNone/>
            </a:pPr>
            <a:r>
              <a:rPr lang="en" sz="1800" dirty="0">
                <a:solidFill>
                  <a:srgbClr val="4A5C65"/>
                </a:solidFill>
                <a:latin typeface="Calibri Light" panose="020F0302020204030204" pitchFamily="34" charset="0"/>
                <a:ea typeface="Lato Light"/>
                <a:cs typeface="Calibri Light" panose="020F0302020204030204" pitchFamily="34" charset="0"/>
                <a:sym typeface="Lato Light"/>
              </a:rPr>
              <a:t>Know your resume and skill set inside and out!</a:t>
            </a:r>
          </a:p>
        </p:txBody>
      </p:sp>
      <p:sp>
        <p:nvSpPr>
          <p:cNvPr id="485" name="Shape 485"/>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8</a:t>
            </a:fld>
            <a:endParaRPr lang="en"/>
          </a:p>
        </p:txBody>
      </p:sp>
      <p:sp>
        <p:nvSpPr>
          <p:cNvPr id="7" name="Shape 482">
            <a:extLst>
              <a:ext uri="{FF2B5EF4-FFF2-40B4-BE49-F238E27FC236}">
                <a16:creationId xmlns:a16="http://schemas.microsoft.com/office/drawing/2014/main" id="{745E00B4-AA13-494C-BA4F-1C3B4FDDCE49}"/>
              </a:ext>
            </a:extLst>
          </p:cNvPr>
          <p:cNvSpPr/>
          <p:nvPr/>
        </p:nvSpPr>
        <p:spPr>
          <a:xfrm>
            <a:off x="1219128" y="2660222"/>
            <a:ext cx="2379090" cy="2275033"/>
          </a:xfrm>
          <a:prstGeom prst="ellipse">
            <a:avLst/>
          </a:prstGeom>
          <a:noFill/>
          <a:ln w="19050" cap="flat" cmpd="sng">
            <a:solidFill>
              <a:schemeClr val="bg1"/>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2000" dirty="0">
                <a:solidFill>
                  <a:srgbClr val="4A5C65"/>
                </a:solidFill>
                <a:latin typeface="Calibri Light" panose="020F0302020204030204" pitchFamily="34" charset="0"/>
                <a:ea typeface="Lato Light"/>
                <a:cs typeface="Calibri Light" panose="020F0302020204030204" pitchFamily="34" charset="0"/>
                <a:sym typeface="Lato Light"/>
              </a:rPr>
              <a:t>Know the </a:t>
            </a:r>
            <a:r>
              <a:rPr lang="en-US" sz="2000" b="1" dirty="0">
                <a:solidFill>
                  <a:srgbClr val="4A5C65"/>
                </a:solidFill>
                <a:latin typeface="Calibri Light" panose="020F0302020204030204" pitchFamily="34" charset="0"/>
                <a:ea typeface="Lato Light"/>
                <a:cs typeface="Calibri Light" panose="020F0302020204030204" pitchFamily="34" charset="0"/>
                <a:sym typeface="Lato Light"/>
              </a:rPr>
              <a:t>FORMAT</a:t>
            </a:r>
            <a:r>
              <a:rPr lang="en" sz="2000" b="1" dirty="0">
                <a:solidFill>
                  <a:srgbClr val="4A5C65"/>
                </a:solidFill>
                <a:latin typeface="Calibri Light" panose="020F0302020204030204" pitchFamily="34" charset="0"/>
                <a:ea typeface="Lato Light"/>
                <a:cs typeface="Calibri Light" panose="020F0302020204030204" pitchFamily="34" charset="0"/>
                <a:sym typeface="Lato Light"/>
              </a:rPr>
              <a:t>:</a:t>
            </a:r>
          </a:p>
          <a:p>
            <a:pPr lvl="0" algn="ctr" rtl="0">
              <a:spcBef>
                <a:spcPts val="0"/>
              </a:spcBef>
              <a:buNone/>
            </a:pPr>
            <a:r>
              <a:rPr lang="en-US" sz="1800" dirty="0">
                <a:solidFill>
                  <a:srgbClr val="4A5C65"/>
                </a:solidFill>
                <a:latin typeface="Calibri Light" panose="020F0302020204030204" pitchFamily="34" charset="0"/>
                <a:ea typeface="Lato Light"/>
                <a:cs typeface="Calibri Light" panose="020F0302020204030204" pitchFamily="34" charset="0"/>
                <a:sym typeface="Lato Light"/>
              </a:rPr>
              <a:t>Be</a:t>
            </a:r>
            <a:r>
              <a:rPr lang="en" sz="1800" dirty="0">
                <a:solidFill>
                  <a:srgbClr val="4A5C65"/>
                </a:solidFill>
                <a:latin typeface="Calibri Light" panose="020F0302020204030204" pitchFamily="34" charset="0"/>
                <a:ea typeface="Lato Light"/>
                <a:cs typeface="Calibri Light" panose="020F0302020204030204" pitchFamily="34" charset="0"/>
                <a:sym typeface="Lato Light"/>
              </a:rPr>
              <a:t> sure to ask the format of </a:t>
            </a:r>
            <a:r>
              <a:rPr lang="en-US" sz="1800" dirty="0">
                <a:solidFill>
                  <a:srgbClr val="4A5C65"/>
                </a:solidFill>
                <a:latin typeface="Calibri Light" panose="020F0302020204030204" pitchFamily="34" charset="0"/>
                <a:ea typeface="Lato Light"/>
                <a:cs typeface="Calibri Light" panose="020F0302020204030204" pitchFamily="34" charset="0"/>
                <a:sym typeface="Lato Light"/>
              </a:rPr>
              <a:t>the</a:t>
            </a:r>
            <a:r>
              <a:rPr lang="en" sz="1800" dirty="0">
                <a:solidFill>
                  <a:srgbClr val="4A5C65"/>
                </a:solidFill>
                <a:latin typeface="Calibri Light" panose="020F0302020204030204" pitchFamily="34" charset="0"/>
                <a:ea typeface="Lato Light"/>
                <a:cs typeface="Calibri Light" panose="020F0302020204030204" pitchFamily="34" charset="0"/>
                <a:sym typeface="Lato Light"/>
              </a:rPr>
              <a:t> </a:t>
            </a:r>
            <a:r>
              <a:rPr lang="en-US" sz="1800" dirty="0">
                <a:solidFill>
                  <a:srgbClr val="4A5C65"/>
                </a:solidFill>
                <a:latin typeface="Calibri Light" panose="020F0302020204030204" pitchFamily="34" charset="0"/>
                <a:ea typeface="Lato Light"/>
                <a:cs typeface="Calibri Light" panose="020F0302020204030204" pitchFamily="34" charset="0"/>
                <a:sym typeface="Lato Light"/>
              </a:rPr>
              <a:t>interview, if you weren’t told</a:t>
            </a:r>
            <a:endParaRPr lang="en" sz="1800" dirty="0">
              <a:solidFill>
                <a:srgbClr val="4A5C65"/>
              </a:solidFill>
              <a:latin typeface="Calibri Light" panose="020F0302020204030204" pitchFamily="34" charset="0"/>
              <a:ea typeface="Lato Light"/>
              <a:cs typeface="Calibri Light" panose="020F0302020204030204" pitchFamily="34" charset="0"/>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144075" y="559475"/>
            <a:ext cx="2142000" cy="2630400"/>
          </a:xfrm>
          <a:prstGeom prst="rect">
            <a:avLst/>
          </a:prstGeom>
        </p:spPr>
        <p:txBody>
          <a:bodyPr wrap="square" lIns="91425" tIns="91425" rIns="91425" bIns="91425" anchor="ctr" anchorCtr="0">
            <a:noAutofit/>
          </a:bodyPr>
          <a:lstStyle/>
          <a:p>
            <a:pPr lvl="0">
              <a:spcBef>
                <a:spcPts val="0"/>
              </a:spcBef>
              <a:buNone/>
            </a:pPr>
            <a:r>
              <a:rPr lang="en" sz="2800" dirty="0"/>
              <a:t>Types of Interviews</a:t>
            </a:r>
          </a:p>
        </p:txBody>
      </p:sp>
      <p:sp>
        <p:nvSpPr>
          <p:cNvPr id="459" name="Shape 459"/>
          <p:cNvSpPr txBox="1">
            <a:spLocks noGrp="1"/>
          </p:cNvSpPr>
          <p:nvPr>
            <p:ph type="body" idx="1"/>
          </p:nvPr>
        </p:nvSpPr>
        <p:spPr>
          <a:xfrm>
            <a:off x="5526305" y="968067"/>
            <a:ext cx="3077749" cy="2864560"/>
          </a:xfrm>
          <a:prstGeom prst="rect">
            <a:avLst/>
          </a:prstGeom>
        </p:spPr>
        <p:txBody>
          <a:bodyPr wrap="square" lIns="91425" tIns="91425" rIns="91425" bIns="91425" anchor="t" anchorCtr="0">
            <a:noAutofit/>
          </a:bodyPr>
          <a:lstStyle/>
          <a:p>
            <a:pPr>
              <a:spcAft>
                <a:spcPts val="600"/>
              </a:spcAft>
              <a:buNone/>
            </a:pPr>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Video Interview</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Sometimes a screening interview, but frequently replacing in-person </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Positive: Can have a few notes, visual cues</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Negative: Technology issues</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Be prepared for delay between receiving sound and image. Hesitate to make sure question is over before answering.</a:t>
            </a:r>
          </a:p>
        </p:txBody>
      </p:sp>
      <p:sp>
        <p:nvSpPr>
          <p:cNvPr id="462" name="Shape 462"/>
          <p:cNvSpPr txBox="1">
            <a:spLocks noGrp="1"/>
          </p:cNvSpPr>
          <p:nvPr>
            <p:ph type="sldNum" idx="12"/>
          </p:nvPr>
        </p:nvSpPr>
        <p:spPr>
          <a:xfrm>
            <a:off x="8117984" y="41806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9</a:t>
            </a:fld>
            <a:endParaRPr lang="en"/>
          </a:p>
        </p:txBody>
      </p:sp>
      <p:sp>
        <p:nvSpPr>
          <p:cNvPr id="5" name="Shape 459">
            <a:extLst>
              <a:ext uri="{FF2B5EF4-FFF2-40B4-BE49-F238E27FC236}">
                <a16:creationId xmlns:a16="http://schemas.microsoft.com/office/drawing/2014/main" id="{417BBFD8-7E19-4CC7-897C-789D1EAD5A67}"/>
              </a:ext>
            </a:extLst>
          </p:cNvPr>
          <p:cNvSpPr txBox="1">
            <a:spLocks noGrp="1"/>
          </p:cNvSpPr>
          <p:nvPr>
            <p:ph type="body" idx="1"/>
          </p:nvPr>
        </p:nvSpPr>
        <p:spPr>
          <a:xfrm>
            <a:off x="2673591" y="968067"/>
            <a:ext cx="2803399" cy="2724992"/>
          </a:xfrm>
          <a:prstGeom prst="rect">
            <a:avLst/>
          </a:prstGeom>
        </p:spPr>
        <p:txBody>
          <a:bodyPr wrap="square" lIns="91425" tIns="91425" rIns="91425" bIns="91425" anchor="t" anchorCtr="0">
            <a:noAutofit/>
          </a:bodyPr>
          <a:lstStyle/>
          <a:p>
            <a:pPr>
              <a:spcAft>
                <a:spcPts val="600"/>
              </a:spcAft>
              <a:buNone/>
            </a:pPr>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Phone Interview</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Often a screening interview </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Positive: You can have notes to yourself available</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Negative: Can be awkward without visual cues</a:t>
            </a:r>
          </a:p>
          <a:p>
            <a:pPr lvl="1">
              <a:spcAft>
                <a:spcPts val="600"/>
              </a:spcAft>
            </a:pP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TIP: Find a quiet space and be mindful of the length of your answers.</a:t>
            </a:r>
          </a:p>
        </p:txBody>
      </p:sp>
      <p:cxnSp>
        <p:nvCxnSpPr>
          <p:cNvPr id="3" name="Straight Connector 2">
            <a:extLst>
              <a:ext uri="{FF2B5EF4-FFF2-40B4-BE49-F238E27FC236}">
                <a16:creationId xmlns:a16="http://schemas.microsoft.com/office/drawing/2014/main" id="{ACC7BBC7-2FAC-453B-9351-3CCBB787E872}"/>
              </a:ext>
            </a:extLst>
          </p:cNvPr>
          <p:cNvCxnSpPr/>
          <p:nvPr/>
        </p:nvCxnSpPr>
        <p:spPr>
          <a:xfrm>
            <a:off x="5451149" y="1227550"/>
            <a:ext cx="0" cy="260507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9DAB28A-08CD-45F4-9986-245ED79F7ADA}"/>
              </a:ext>
            </a:extLst>
          </p:cNvPr>
          <p:cNvSpPr txBox="1"/>
          <p:nvPr/>
        </p:nvSpPr>
        <p:spPr>
          <a:xfrm>
            <a:off x="538618" y="4058433"/>
            <a:ext cx="6400801" cy="584775"/>
          </a:xfrm>
          <a:prstGeom prst="rect">
            <a:avLst/>
          </a:prstGeom>
          <a:noFill/>
          <a:ln>
            <a:solidFill>
              <a:schemeClr val="accent2"/>
            </a:solidFill>
          </a:ln>
        </p:spPr>
        <p:txBody>
          <a:bodyPr wrap="square" rtlCol="0">
            <a:spAutoFit/>
          </a:bodyPr>
          <a:lstStyle/>
          <a:p>
            <a:r>
              <a:rPr lang="en-US" sz="1600" dirty="0">
                <a:solidFill>
                  <a:schemeClr val="bg2"/>
                </a:solidFill>
                <a:latin typeface="Calibri Light" panose="020F0302020204030204" pitchFamily="34" charset="0"/>
                <a:cs typeface="Calibri Light" panose="020F0302020204030204" pitchFamily="34" charset="0"/>
              </a:rPr>
              <a:t>TIPS for both: Establish what to do should you get disconnected. </a:t>
            </a:r>
            <a:br>
              <a:rPr lang="en-US" sz="1600" dirty="0">
                <a:solidFill>
                  <a:schemeClr val="bg2"/>
                </a:solidFill>
                <a:latin typeface="Calibri Light" panose="020F0302020204030204" pitchFamily="34" charset="0"/>
                <a:cs typeface="Calibri Light" panose="020F0302020204030204" pitchFamily="34" charset="0"/>
              </a:rPr>
            </a:br>
            <a:r>
              <a:rPr lang="en-US" sz="1600" dirty="0">
                <a:solidFill>
                  <a:schemeClr val="bg2"/>
                </a:solidFill>
                <a:latin typeface="Calibri Light" panose="020F0302020204030204" pitchFamily="34" charset="0"/>
                <a:cs typeface="Calibri Light" panose="020F0302020204030204" pitchFamily="34" charset="0"/>
              </a:rPr>
              <a:t>You can book an interview room with the CCPD if you need a private space. </a:t>
            </a:r>
          </a:p>
        </p:txBody>
      </p:sp>
    </p:spTree>
    <p:extLst>
      <p:ext uri="{BB962C8B-B14F-4D97-AF65-F5344CB8AC3E}">
        <p14:creationId xmlns:p14="http://schemas.microsoft.com/office/powerpoint/2010/main" val="366415002"/>
      </p:ext>
    </p:extLst>
  </p:cSld>
  <p:clrMapOvr>
    <a:masterClrMapping/>
  </p:clrMapOvr>
</p:sld>
</file>

<file path=ppt/theme/theme1.xml><?xml version="1.0" encoding="utf-8"?>
<a:theme xmlns:a="http://schemas.openxmlformats.org/drawingml/2006/main" name="Ken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6776</TotalTime>
  <Words>4026</Words>
  <Application>Microsoft Office PowerPoint</Application>
  <PresentationFormat>On-screen Show (16:9)</PresentationFormat>
  <Paragraphs>293</Paragraphs>
  <Slides>32</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Calibri Light</vt:lpstr>
      <vt:lpstr>Arial</vt:lpstr>
      <vt:lpstr>Wingdings</vt:lpstr>
      <vt:lpstr>Calibri</vt:lpstr>
      <vt:lpstr>Lato Light</vt:lpstr>
      <vt:lpstr>Roboto Slab Light</vt:lpstr>
      <vt:lpstr>Source Code Pro</vt:lpstr>
      <vt:lpstr>Nunito</vt:lpstr>
      <vt:lpstr>Kent template</vt:lpstr>
      <vt:lpstr>Interviewing Strategies</vt:lpstr>
      <vt:lpstr>If you could ask candidates one question, what would it be?</vt:lpstr>
      <vt:lpstr>Application components and purposes:</vt:lpstr>
      <vt:lpstr>Interviewing Goals</vt:lpstr>
      <vt:lpstr>The Interview Process</vt:lpstr>
      <vt:lpstr>Interviewing Strategies: Preparation</vt:lpstr>
      <vt:lpstr>PowerPoint Presentation</vt:lpstr>
      <vt:lpstr>Prepare for the Interview</vt:lpstr>
      <vt:lpstr>Types of Interviews</vt:lpstr>
      <vt:lpstr>Types of Interviews</vt:lpstr>
      <vt:lpstr>Types of Interviews</vt:lpstr>
      <vt:lpstr>Preparation: Know the Employer</vt:lpstr>
      <vt:lpstr>Preparation: Proper Attire</vt:lpstr>
      <vt:lpstr>PowerPoint Presentation</vt:lpstr>
      <vt:lpstr>Preparation: Know yourself</vt:lpstr>
      <vt:lpstr>Final Preparation Tips</vt:lpstr>
      <vt:lpstr>Questions to Ask the Interviewer</vt:lpstr>
      <vt:lpstr>Interviewing Strategies: Presentation</vt:lpstr>
      <vt:lpstr>During the Interview</vt:lpstr>
      <vt:lpstr>During an interview…</vt:lpstr>
      <vt:lpstr>Acing the Questions</vt:lpstr>
      <vt:lpstr>Tricky Questions</vt:lpstr>
      <vt:lpstr>Behavioral questions:  Tell me about a time when</vt:lpstr>
      <vt:lpstr>STAR Method Example</vt:lpstr>
      <vt:lpstr>Practice</vt:lpstr>
      <vt:lpstr>Interviewing Strategies: Protocol</vt:lpstr>
      <vt:lpstr>Assess</vt:lpstr>
      <vt:lpstr>Follow-Up</vt:lpstr>
      <vt:lpstr>PowerPoint Presentation</vt:lpstr>
      <vt:lpstr>The Interview Process</vt:lpstr>
      <vt:lpstr>Next Steps</vt:lpstr>
      <vt:lpstr>Visit the Center for Career and Professional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Interviewing Strategies for CSD Students</dc:title>
  <dc:creator>Carrie Hachadurian</dc:creator>
  <cp:lastModifiedBy>Courtney Gauthier</cp:lastModifiedBy>
  <cp:revision>55</cp:revision>
  <dcterms:modified xsi:type="dcterms:W3CDTF">2020-07-17T23:21:59Z</dcterms:modified>
</cp:coreProperties>
</file>