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596" r:id="rId5"/>
    <p:sldId id="2540" r:id="rId6"/>
    <p:sldId id="2599" r:id="rId7"/>
    <p:sldId id="2615" r:id="rId8"/>
    <p:sldId id="2619" r:id="rId9"/>
    <p:sldId id="2605" r:id="rId10"/>
    <p:sldId id="2601" r:id="rId11"/>
    <p:sldId id="2602" r:id="rId12"/>
    <p:sldId id="2603" r:id="rId13"/>
    <p:sldId id="2606" r:id="rId14"/>
    <p:sldId id="2607" r:id="rId15"/>
    <p:sldId id="2604" r:id="rId16"/>
    <p:sldId id="2608" r:id="rId17"/>
    <p:sldId id="2598" r:id="rId18"/>
    <p:sldId id="2609" r:id="rId19"/>
    <p:sldId id="2613" r:id="rId20"/>
    <p:sldId id="2610" r:id="rId21"/>
    <p:sldId id="2611" r:id="rId22"/>
    <p:sldId id="2616" r:id="rId23"/>
    <p:sldId id="2612" r:id="rId24"/>
    <p:sldId id="2618" r:id="rId25"/>
    <p:sldId id="2617" r:id="rId26"/>
    <p:sldId id="2600" r:id="rId27"/>
    <p:sldId id="26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B0"/>
    <a:srgbClr val="BFC82C"/>
    <a:srgbClr val="6E41A4"/>
    <a:srgbClr val="00B5AF"/>
    <a:srgbClr val="009CC5"/>
    <a:srgbClr val="484848"/>
    <a:srgbClr val="EFE9EB"/>
    <a:srgbClr val="DDD0D5"/>
    <a:srgbClr val="629DD7"/>
    <a:srgbClr val="99C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82981" autoAdjust="0"/>
  </p:normalViewPr>
  <p:slideViewPr>
    <p:cSldViewPr snapToGrid="0" snapToObjects="1" showGuides="1">
      <p:cViewPr varScale="1">
        <p:scale>
          <a:sx n="80" d="100"/>
          <a:sy n="80" d="100"/>
        </p:scale>
        <p:origin x="132" y="330"/>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7/15/2020</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7/15/2020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cu.edu/WebFiles/Professional_Handbook_2018.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fair(s) you are encouraging/requiring your students to attend and why</a:t>
            </a:r>
          </a:p>
        </p:txBody>
      </p:sp>
      <p:sp>
        <p:nvSpPr>
          <p:cNvPr id="4" name="Slide Number Placeholder 3"/>
          <p:cNvSpPr>
            <a:spLocks noGrp="1"/>
          </p:cNvSpPr>
          <p:nvPr>
            <p:ph type="sldNum" sz="quarter" idx="10"/>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33557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Screenshot is from Spring 2020 fair and does not necessarily reflect the employers attending Fall 2020 fairs**</a:t>
            </a:r>
            <a:br>
              <a:rPr lang="en-US" dirty="0"/>
            </a:br>
            <a:br>
              <a:rPr lang="en-US" dirty="0"/>
            </a:br>
            <a:r>
              <a:rPr lang="en-US" dirty="0"/>
              <a:t>Students can create a top 10 employer list of employers they want to be sure to visit. The employer receives</a:t>
            </a:r>
            <a:r>
              <a:rPr lang="en-US" baseline="0" dirty="0"/>
              <a:t> a note that the student interested in them.</a:t>
            </a:r>
            <a:endParaRPr lang="en-US" dirty="0"/>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160427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are natural at small talk and others are not. Career fairs, virtual or in person, can cause even more stress for students. Consider sharing a few openings, such as “good afternoon, how is your career fair so far?” or “hi I’m (name), I hope you are having a good afternoon so far.” </a:t>
            </a:r>
            <a:br>
              <a:rPr lang="en-US" dirty="0"/>
            </a:br>
            <a:br>
              <a:rPr lang="en-US" dirty="0"/>
            </a:br>
            <a:r>
              <a:rPr lang="en-US" dirty="0"/>
              <a:t>We have separate materials available on crafting elevator pitches. Please see the career fair or networking modules if you would like to include more information in class or as an assignment!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employers will look for general, get-to-know you conversations. If students are uncomfortable talking about themselves and their experiences. If they want additional practice, recommend Big Interview, our online interview preparation system that include educational videos and practice questions (students can record their answers and receive AI feedback.) Access at: wcu.biginterview.edu</a:t>
            </a:r>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1967927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separate materials available on resume writing. Please see the resume module if you would like to include more information in class or as an assignment!</a:t>
            </a:r>
            <a:br>
              <a:rPr lang="en-US" dirty="0"/>
            </a:br>
            <a:br>
              <a:rPr lang="en-US" dirty="0"/>
            </a:br>
            <a:r>
              <a:rPr lang="en-US" dirty="0"/>
              <a:t>Link to our professional handbook (consider sharing in Blackboard): </a:t>
            </a:r>
            <a:r>
              <a:rPr lang="en-US" dirty="0">
                <a:hlinkClick r:id="rId3"/>
              </a:rPr>
              <a:t>https://www.wcu.edu/WebFiles/Professional_Handbook_2018.pdf</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404008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question is a great one for students to listen for value and culture fit – note if employers talk about innovation, client-focus, diversity, professional development, customer service, etc. </a:t>
            </a:r>
            <a:br>
              <a:rPr lang="en-US" dirty="0"/>
            </a:br>
            <a:br>
              <a:rPr lang="en-US" dirty="0"/>
            </a:br>
            <a:r>
              <a:rPr lang="en-US" dirty="0"/>
              <a:t>If you have additional class time, students might brainstorm questions as a class or in small groups. Additionally, you might allow them to use their phones or laptops to research sample questions and share a few favorites with one another. </a:t>
            </a:r>
          </a:p>
        </p:txBody>
      </p:sp>
      <p:sp>
        <p:nvSpPr>
          <p:cNvPr id="4" name="Slide Number Placeholder 3"/>
          <p:cNvSpPr>
            <a:spLocks noGrp="1"/>
          </p:cNvSpPr>
          <p:nvPr>
            <p:ph type="sldNum" sz="quarter" idx="10"/>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3368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a range of business casual to business professional. Each of these looks would be appropriate for a career fair. </a:t>
            </a:r>
          </a:p>
        </p:txBody>
      </p:sp>
      <p:sp>
        <p:nvSpPr>
          <p:cNvPr id="4" name="Slide Number Placeholder 3"/>
          <p:cNvSpPr>
            <a:spLocks noGrp="1"/>
          </p:cNvSpPr>
          <p:nvPr>
            <p:ph type="sldNum" sz="quarter" idx="10"/>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1982468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that students act quickly and reintroduce themselves. Some of the representatives at the fairs are recruiters and may be attending multiple fairs with different schools around the same time as our fair. </a:t>
            </a:r>
          </a:p>
        </p:txBody>
      </p:sp>
      <p:sp>
        <p:nvSpPr>
          <p:cNvPr id="4" name="Slide Number Placeholder 3"/>
          <p:cNvSpPr>
            <a:spLocks noGrp="1"/>
          </p:cNvSpPr>
          <p:nvPr>
            <p:ph type="sldNum" sz="quarter" idx="10"/>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2744487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next steps here. See our module for assignment ideas!</a:t>
            </a:r>
          </a:p>
        </p:txBody>
      </p:sp>
      <p:sp>
        <p:nvSpPr>
          <p:cNvPr id="4" name="Slide Number Placeholder 3"/>
          <p:cNvSpPr>
            <a:spLocks noGrp="1"/>
          </p:cNvSpPr>
          <p:nvPr>
            <p:ph type="sldNum" sz="quarter" idx="10"/>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249908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students assume career fairs are just for graduating seniors and consider only short-term goals for fairs, i.e. a post grad job or a spring or summer internship. Though these opportunities certainly exist, this is only one of the goals of the fair. Many employers are also interested in building connections with students for future opportunities. In fact, we occasionally have employers at our fairs that aren’t recruiting for current opportunities but want to build their connection with WCU students for future jobs/internships. Finally, we want to encourage students to use fairs as a way to practice and grow their professional networking skills. This is a time for students to dress professionally and engage others in conversations connected to their career interests and goals. </a:t>
            </a:r>
          </a:p>
        </p:txBody>
      </p:sp>
      <p:sp>
        <p:nvSpPr>
          <p:cNvPr id="4" name="Slide Number Placeholder 3"/>
          <p:cNvSpPr>
            <a:spLocks noGrp="1"/>
          </p:cNvSpPr>
          <p:nvPr>
            <p:ph type="sldNum" sz="quarter" idx="10"/>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750475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360866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upload a resume students should:</a:t>
            </a:r>
            <a:br>
              <a:rPr lang="en-US" dirty="0"/>
            </a:br>
            <a:r>
              <a:rPr lang="en-US" dirty="0"/>
              <a:t>Log</a:t>
            </a:r>
            <a:r>
              <a:rPr lang="en-US" baseline="0" dirty="0"/>
              <a:t> into their JobCat account through: jobcat.wcu.edu</a:t>
            </a:r>
          </a:p>
          <a:p>
            <a:r>
              <a:rPr lang="en-US" baseline="0" dirty="0"/>
              <a:t>Click the arrow beside documents on the left-side</a:t>
            </a:r>
          </a:p>
          <a:p>
            <a:r>
              <a:rPr lang="en-US" baseline="0" dirty="0"/>
              <a:t>Click My Documents</a:t>
            </a:r>
          </a:p>
          <a:p>
            <a:r>
              <a:rPr lang="en-US" baseline="0" dirty="0"/>
              <a:t>Click Add New</a:t>
            </a:r>
          </a:p>
          <a:p>
            <a:r>
              <a:rPr lang="en-US" baseline="0" dirty="0"/>
              <a:t>Enter a document name, select the type of document and select the appropriate file from their computer</a:t>
            </a:r>
          </a:p>
          <a:p>
            <a:r>
              <a:rPr lang="en-US" baseline="0" dirty="0"/>
              <a:t>*Note: our system will automatically convert documents to PDFs</a:t>
            </a:r>
          </a:p>
          <a:p>
            <a:endParaRPr lang="en-US" dirty="0"/>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275527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the list of employers students should:</a:t>
            </a:r>
            <a:br>
              <a:rPr lang="en-US" dirty="0"/>
            </a:br>
            <a:r>
              <a:rPr lang="en-US" dirty="0"/>
              <a:t>Log</a:t>
            </a:r>
            <a:r>
              <a:rPr lang="en-US" baseline="0" dirty="0"/>
              <a:t> into their JobCat account through: jobcat.wcu.edu</a:t>
            </a:r>
          </a:p>
          <a:p>
            <a:r>
              <a:rPr lang="en-US" baseline="0" dirty="0"/>
              <a:t>Select the event on the right side under “Upcoming Events”</a:t>
            </a:r>
            <a:endParaRPr lang="en-US" dirty="0"/>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12132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“See Who’s Coming” or scroll</a:t>
            </a:r>
            <a:r>
              <a:rPr lang="en-US" baseline="0" dirty="0"/>
              <a:t> down</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163886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251914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in JobCat provides a synopsis of the organization. Students are encouraged to use this information as a starting place to learn about organizations, and as reminder before contacting them at the career fair</a:t>
            </a:r>
          </a:p>
          <a:p>
            <a:endParaRPr lang="en-US" dirty="0"/>
          </a:p>
          <a:p>
            <a:r>
              <a:rPr lang="en-US" dirty="0"/>
              <a:t>**Note: not all employers choose to list their opportunities in JobCat. Encourage students to also look at company websites and speak with employers during the fair.</a:t>
            </a:r>
          </a:p>
        </p:txBody>
      </p:sp>
      <p:sp>
        <p:nvSpPr>
          <p:cNvPr id="4" name="Slide Number Placeholder 3"/>
          <p:cNvSpPr>
            <a:spLocks noGrp="1"/>
          </p:cNvSpPr>
          <p:nvPr>
            <p:ph type="sldNum" sz="quarter" idx="10"/>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392968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24312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7/15/2020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0839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wcu.edu/WebFiles/Professional_Handbook_2018.pdf"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1230923" y="2444262"/>
            <a:ext cx="9689123" cy="1554435"/>
          </a:xfrm>
        </p:spPr>
        <p:txBody>
          <a:bodyPr/>
          <a:lstStyle/>
          <a:p>
            <a:r>
              <a:rPr lang="en-US" sz="5400" dirty="0"/>
              <a:t>Maximizing Your Virtual </a:t>
            </a:r>
            <a:br>
              <a:rPr lang="en-US" sz="5400" dirty="0"/>
            </a:br>
            <a:r>
              <a:rPr lang="en-US" sz="5400" dirty="0"/>
              <a:t>Career Fair Experience</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2565400" y="4195470"/>
            <a:ext cx="7252504" cy="1027161"/>
          </a:xfrm>
        </p:spPr>
        <p:txBody>
          <a:bodyPr>
            <a:normAutofit/>
          </a:bodyPr>
          <a:lstStyle/>
          <a:p>
            <a:r>
              <a:rPr lang="en-US" dirty="0"/>
              <a:t>Created by:</a:t>
            </a:r>
          </a:p>
          <a:p>
            <a:r>
              <a:rPr lang="en-US" dirty="0"/>
              <a:t>The Center for Career and Professional Development</a:t>
            </a:r>
          </a:p>
        </p:txBody>
      </p:sp>
      <p:sp>
        <p:nvSpPr>
          <p:cNvPr id="4" name="Rectangle 3">
            <a:extLst>
              <a:ext uri="{FF2B5EF4-FFF2-40B4-BE49-F238E27FC236}">
                <a16:creationId xmlns:a16="http://schemas.microsoft.com/office/drawing/2014/main" id="{E17E1E3B-52D9-4BA4-B500-339B3838727A}"/>
              </a:ext>
            </a:extLst>
          </p:cNvPr>
          <p:cNvSpPr/>
          <p:nvPr/>
        </p:nvSpPr>
        <p:spPr>
          <a:xfrm>
            <a:off x="1230923" y="863600"/>
            <a:ext cx="9689123" cy="5164667"/>
          </a:xfrm>
          <a:prstGeom prst="rect">
            <a:avLst/>
          </a:prstGeom>
          <a:noFill/>
          <a:ln w="152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826626" y="4913283"/>
            <a:ext cx="2019605" cy="402996"/>
          </a:xfrm>
        </p:spPr>
        <p:txBody>
          <a:bodyPr>
            <a:normAutofit/>
          </a:bodyPr>
          <a:lstStyle/>
          <a:p>
            <a:r>
              <a:rPr lang="en-US" dirty="0"/>
              <a:t>In JobCat</a:t>
            </a:r>
          </a:p>
        </p:txBody>
      </p:sp>
      <p:pic>
        <p:nvPicPr>
          <p:cNvPr id="2" name="Picture 1">
            <a:extLst>
              <a:ext uri="{FF2B5EF4-FFF2-40B4-BE49-F238E27FC236}">
                <a16:creationId xmlns:a16="http://schemas.microsoft.com/office/drawing/2014/main" id="{7643603E-2FD3-456B-8B98-D2906C6688CB}"/>
              </a:ext>
            </a:extLst>
          </p:cNvPr>
          <p:cNvPicPr>
            <a:picLocks noChangeAspect="1"/>
          </p:cNvPicPr>
          <p:nvPr/>
        </p:nvPicPr>
        <p:blipFill rotWithShape="1">
          <a:blip r:embed="rId3"/>
          <a:srcRect l="24322" t="14896" r="11600" b="10766"/>
          <a:stretch/>
        </p:blipFill>
        <p:spPr>
          <a:xfrm>
            <a:off x="3408924" y="420587"/>
            <a:ext cx="8040394" cy="5248346"/>
          </a:xfrm>
          <a:prstGeom prst="rect">
            <a:avLst/>
          </a:prstGeom>
          <a:ln w="57150">
            <a:solidFill>
              <a:schemeClr val="accent2"/>
            </a:solidFill>
          </a:ln>
        </p:spPr>
      </p:pic>
      <p:sp>
        <p:nvSpPr>
          <p:cNvPr id="9" name="Text Placeholder 35">
            <a:extLst>
              <a:ext uri="{FF2B5EF4-FFF2-40B4-BE49-F238E27FC236}">
                <a16:creationId xmlns:a16="http://schemas.microsoft.com/office/drawing/2014/main" id="{F3609500-7113-40CD-9658-705EA3DEC571}"/>
              </a:ext>
            </a:extLst>
          </p:cNvPr>
          <p:cNvSpPr>
            <a:spLocks noGrp="1"/>
          </p:cNvSpPr>
          <p:nvPr>
            <p:ph type="body" sz="quarter" idx="11"/>
          </p:nvPr>
        </p:nvSpPr>
        <p:spPr>
          <a:xfrm>
            <a:off x="4598504" y="1700011"/>
            <a:ext cx="4597011" cy="3438658"/>
          </a:xfrm>
          <a:ln w="19050">
            <a:solidFill>
              <a:srgbClr val="7030A0"/>
            </a:solidFill>
            <a:prstDash val="dash"/>
          </a:ln>
        </p:spPr>
        <p:txBody>
          <a:bodyPr anchor="t">
            <a:normAutofit/>
          </a:bodyPr>
          <a:lstStyle/>
          <a:p>
            <a:r>
              <a:rPr lang="en-US" dirty="0"/>
              <a:t>About section provides a brief overview of organization</a:t>
            </a:r>
            <a:br>
              <a:rPr lang="en-US" dirty="0"/>
            </a:br>
            <a:br>
              <a:rPr lang="en-US" dirty="0"/>
            </a:br>
            <a:r>
              <a:rPr lang="en-US" dirty="0"/>
              <a:t>Use links to learn more:</a:t>
            </a:r>
          </a:p>
          <a:p>
            <a:pPr marL="285750" indent="-285750">
              <a:buFontTx/>
              <a:buChar char="-"/>
            </a:pPr>
            <a:r>
              <a:rPr lang="en-US" dirty="0"/>
              <a:t>Link to company web site </a:t>
            </a:r>
          </a:p>
          <a:p>
            <a:pPr marL="285750" indent="-285750">
              <a:buFontTx/>
              <a:buChar char="-"/>
            </a:pPr>
            <a:r>
              <a:rPr lang="en-US" dirty="0"/>
              <a:t>Link to full provide, which provides an overview of the organization</a:t>
            </a:r>
          </a:p>
          <a:p>
            <a:pPr marL="285750" indent="-285750">
              <a:buFontTx/>
              <a:buChar char="-"/>
            </a:pPr>
            <a:r>
              <a:rPr lang="en-US" dirty="0"/>
              <a:t>View all positions – shows any positions employer has posted in JobCat</a:t>
            </a:r>
          </a:p>
        </p:txBody>
      </p:sp>
      <p:sp>
        <p:nvSpPr>
          <p:cNvPr id="11" name="Arrow: Left 10">
            <a:extLst>
              <a:ext uri="{FF2B5EF4-FFF2-40B4-BE49-F238E27FC236}">
                <a16:creationId xmlns:a16="http://schemas.microsoft.com/office/drawing/2014/main" id="{2307C970-CD2F-4E5A-A419-56EF61BD7220}"/>
              </a:ext>
            </a:extLst>
          </p:cNvPr>
          <p:cNvSpPr/>
          <p:nvPr/>
        </p:nvSpPr>
        <p:spPr>
          <a:xfrm rot="13050759">
            <a:off x="8043681" y="4107177"/>
            <a:ext cx="1135960" cy="4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5">
            <a:extLst>
              <a:ext uri="{FF2B5EF4-FFF2-40B4-BE49-F238E27FC236}">
                <a16:creationId xmlns:a16="http://schemas.microsoft.com/office/drawing/2014/main" id="{E162D7E3-04ED-4EE9-985C-084B484FBEB8}"/>
              </a:ext>
            </a:extLst>
          </p:cNvPr>
          <p:cNvSpPr>
            <a:spLocks noGrp="1"/>
          </p:cNvSpPr>
          <p:nvPr>
            <p:ph type="body" sz="quarter" idx="11"/>
          </p:nvPr>
        </p:nvSpPr>
        <p:spPr>
          <a:xfrm>
            <a:off x="723015" y="4391246"/>
            <a:ext cx="2123216" cy="409361"/>
          </a:xfrm>
        </p:spPr>
        <p:txBody>
          <a:bodyPr>
            <a:normAutofit fontScale="92500"/>
          </a:bodyPr>
          <a:lstStyle/>
          <a:p>
            <a:r>
              <a:rPr lang="en-US" sz="2000" b="1" dirty="0"/>
              <a:t>Research Employers</a:t>
            </a:r>
          </a:p>
        </p:txBody>
      </p:sp>
    </p:spTree>
    <p:extLst>
      <p:ext uri="{BB962C8B-B14F-4D97-AF65-F5344CB8AC3E}">
        <p14:creationId xmlns:p14="http://schemas.microsoft.com/office/powerpoint/2010/main" val="1983398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759854" y="4913283"/>
            <a:ext cx="2112135" cy="377825"/>
          </a:xfrm>
        </p:spPr>
        <p:txBody>
          <a:bodyPr>
            <a:normAutofit/>
          </a:bodyPr>
          <a:lstStyle/>
          <a:p>
            <a:r>
              <a:rPr lang="en-US" dirty="0"/>
              <a:t>Organization’s Website</a:t>
            </a:r>
          </a:p>
        </p:txBody>
      </p:sp>
      <p:graphicFrame>
        <p:nvGraphicFramePr>
          <p:cNvPr id="5" name="Table 4">
            <a:extLst>
              <a:ext uri="{FF2B5EF4-FFF2-40B4-BE49-F238E27FC236}">
                <a16:creationId xmlns:a16="http://schemas.microsoft.com/office/drawing/2014/main" id="{D049E6D2-3774-45FA-9AB4-4B47D6506CE0}"/>
              </a:ext>
            </a:extLst>
          </p:cNvPr>
          <p:cNvGraphicFramePr>
            <a:graphicFrameLocks noGrp="1"/>
          </p:cNvGraphicFramePr>
          <p:nvPr>
            <p:extLst>
              <p:ext uri="{D42A27DB-BD31-4B8C-83A1-F6EECF244321}">
                <p14:modId xmlns:p14="http://schemas.microsoft.com/office/powerpoint/2010/main" val="2526289721"/>
              </p:ext>
            </p:extLst>
          </p:nvPr>
        </p:nvGraphicFramePr>
        <p:xfrm>
          <a:off x="2871989" y="399245"/>
          <a:ext cx="8740616" cy="5269689"/>
        </p:xfrm>
        <a:graphic>
          <a:graphicData uri="http://schemas.openxmlformats.org/drawingml/2006/table">
            <a:tbl>
              <a:tblPr firstRow="1" bandRow="1">
                <a:tableStyleId>{5C22544A-7EE6-4342-B048-85BDC9FD1C3A}</a:tableStyleId>
              </a:tblPr>
              <a:tblGrid>
                <a:gridCol w="4370308">
                  <a:extLst>
                    <a:ext uri="{9D8B030D-6E8A-4147-A177-3AD203B41FA5}">
                      <a16:colId xmlns:a16="http://schemas.microsoft.com/office/drawing/2014/main" val="3589286178"/>
                    </a:ext>
                  </a:extLst>
                </a:gridCol>
                <a:gridCol w="4370308">
                  <a:extLst>
                    <a:ext uri="{9D8B030D-6E8A-4147-A177-3AD203B41FA5}">
                      <a16:colId xmlns:a16="http://schemas.microsoft.com/office/drawing/2014/main" val="1543463390"/>
                    </a:ext>
                  </a:extLst>
                </a:gridCol>
              </a:tblGrid>
              <a:tr h="1756563">
                <a:tc>
                  <a:txBody>
                    <a:bodyPr/>
                    <a:lstStyle/>
                    <a:p>
                      <a:endParaRPr lang="en-US" dirty="0"/>
                    </a:p>
                  </a:txBody>
                  <a:tcPr/>
                </a:tc>
                <a:tc>
                  <a:txBody>
                    <a:bodyPr/>
                    <a:lstStyle/>
                    <a:p>
                      <a:endParaRPr lang="en-US" dirty="0"/>
                    </a:p>
                  </a:txBody>
                  <a:tcPr>
                    <a:solidFill>
                      <a:srgbClr val="EFE9EB"/>
                    </a:solidFill>
                  </a:tcPr>
                </a:tc>
                <a:extLst>
                  <a:ext uri="{0D108BD9-81ED-4DB2-BD59-A6C34878D82A}">
                    <a16:rowId xmlns:a16="http://schemas.microsoft.com/office/drawing/2014/main" val="3294897201"/>
                  </a:ext>
                </a:extLst>
              </a:tr>
              <a:tr h="1756563">
                <a:tc>
                  <a:txBody>
                    <a:bodyPr/>
                    <a:lstStyle/>
                    <a:p>
                      <a:endParaRPr lang="en-US" dirty="0"/>
                    </a:p>
                  </a:txBody>
                  <a:tcPr>
                    <a:solidFill>
                      <a:srgbClr val="EFE9EB"/>
                    </a:solidFill>
                  </a:tcPr>
                </a:tc>
                <a:tc>
                  <a:txBody>
                    <a:bodyPr/>
                    <a:lstStyle/>
                    <a:p>
                      <a:endParaRPr lang="en-US" dirty="0"/>
                    </a:p>
                  </a:txBody>
                  <a:tcPr>
                    <a:solidFill>
                      <a:schemeClr val="accent2"/>
                    </a:solidFill>
                  </a:tcPr>
                </a:tc>
                <a:extLst>
                  <a:ext uri="{0D108BD9-81ED-4DB2-BD59-A6C34878D82A}">
                    <a16:rowId xmlns:a16="http://schemas.microsoft.com/office/drawing/2014/main" val="1906517563"/>
                  </a:ext>
                </a:extLst>
              </a:tr>
              <a:tr h="1756563">
                <a:tc>
                  <a:txBody>
                    <a:bodyPr/>
                    <a:lstStyle/>
                    <a:p>
                      <a:endParaRPr lang="en-US" dirty="0"/>
                    </a:p>
                  </a:txBody>
                  <a:tcPr>
                    <a:solidFill>
                      <a:srgbClr val="7030A0"/>
                    </a:solidFill>
                  </a:tcPr>
                </a:tc>
                <a:tc>
                  <a:txBody>
                    <a:bodyPr/>
                    <a:lstStyle/>
                    <a:p>
                      <a:endParaRPr lang="en-US" dirty="0"/>
                    </a:p>
                  </a:txBody>
                  <a:tcPr/>
                </a:tc>
                <a:extLst>
                  <a:ext uri="{0D108BD9-81ED-4DB2-BD59-A6C34878D82A}">
                    <a16:rowId xmlns:a16="http://schemas.microsoft.com/office/drawing/2014/main" val="2676233355"/>
                  </a:ext>
                </a:extLst>
              </a:tr>
            </a:tbl>
          </a:graphicData>
        </a:graphic>
      </p:graphicFrame>
      <p:sp>
        <p:nvSpPr>
          <p:cNvPr id="12" name="Text Placeholder 16">
            <a:extLst>
              <a:ext uri="{FF2B5EF4-FFF2-40B4-BE49-F238E27FC236}">
                <a16:creationId xmlns:a16="http://schemas.microsoft.com/office/drawing/2014/main" id="{81478933-47E4-4EA2-B44A-342FB9FFAE42}"/>
              </a:ext>
            </a:extLst>
          </p:cNvPr>
          <p:cNvSpPr>
            <a:spLocks noGrp="1"/>
          </p:cNvSpPr>
          <p:nvPr>
            <p:ph type="body" sz="quarter" idx="15"/>
          </p:nvPr>
        </p:nvSpPr>
        <p:spPr>
          <a:xfrm>
            <a:off x="3886700" y="544312"/>
            <a:ext cx="2517605" cy="1485809"/>
          </a:xfrm>
        </p:spPr>
        <p:txBody>
          <a:bodyPr>
            <a:normAutofit/>
          </a:bodyPr>
          <a:lstStyle/>
          <a:p>
            <a:r>
              <a:rPr lang="en-US" b="1" dirty="0">
                <a:solidFill>
                  <a:schemeClr val="bg1"/>
                </a:solidFill>
              </a:rPr>
              <a:t>General Info</a:t>
            </a:r>
          </a:p>
          <a:p>
            <a:r>
              <a:rPr lang="en-US" dirty="0">
                <a:solidFill>
                  <a:schemeClr val="bg1"/>
                </a:solidFill>
              </a:rPr>
              <a:t>-mission/vision </a:t>
            </a:r>
            <a:br>
              <a:rPr lang="en-US" dirty="0">
                <a:solidFill>
                  <a:schemeClr val="bg1"/>
                </a:solidFill>
              </a:rPr>
            </a:br>
            <a:r>
              <a:rPr lang="en-US" dirty="0">
                <a:solidFill>
                  <a:schemeClr val="bg1"/>
                </a:solidFill>
              </a:rPr>
              <a:t>-organizational structure </a:t>
            </a:r>
            <a:br>
              <a:rPr lang="en-US" dirty="0">
                <a:solidFill>
                  <a:schemeClr val="bg1"/>
                </a:solidFill>
              </a:rPr>
            </a:br>
            <a:r>
              <a:rPr lang="en-US" dirty="0">
                <a:solidFill>
                  <a:schemeClr val="bg1"/>
                </a:solidFill>
              </a:rPr>
              <a:t>-size of organization</a:t>
            </a:r>
            <a:br>
              <a:rPr lang="en-US" dirty="0">
                <a:solidFill>
                  <a:schemeClr val="bg1"/>
                </a:solidFill>
              </a:rPr>
            </a:br>
            <a:r>
              <a:rPr lang="en-US" dirty="0">
                <a:solidFill>
                  <a:schemeClr val="bg1"/>
                </a:solidFill>
              </a:rPr>
              <a:t>-areas of specialization </a:t>
            </a:r>
            <a:br>
              <a:rPr lang="en-US" dirty="0">
                <a:solidFill>
                  <a:schemeClr val="bg1"/>
                </a:solidFill>
              </a:rPr>
            </a:br>
            <a:r>
              <a:rPr lang="en-US" dirty="0">
                <a:solidFill>
                  <a:schemeClr val="bg1"/>
                </a:solidFill>
              </a:rPr>
              <a:t>-current priorities</a:t>
            </a:r>
          </a:p>
        </p:txBody>
      </p:sp>
      <p:sp>
        <p:nvSpPr>
          <p:cNvPr id="13" name="Text Placeholder 16">
            <a:extLst>
              <a:ext uri="{FF2B5EF4-FFF2-40B4-BE49-F238E27FC236}">
                <a16:creationId xmlns:a16="http://schemas.microsoft.com/office/drawing/2014/main" id="{DF65EB0D-2719-4741-B47E-542FF2019FFE}"/>
              </a:ext>
            </a:extLst>
          </p:cNvPr>
          <p:cNvSpPr>
            <a:spLocks noGrp="1"/>
          </p:cNvSpPr>
          <p:nvPr>
            <p:ph type="body" sz="quarter" idx="15"/>
          </p:nvPr>
        </p:nvSpPr>
        <p:spPr>
          <a:xfrm>
            <a:off x="7959155" y="2291184"/>
            <a:ext cx="2936383" cy="1485809"/>
          </a:xfrm>
        </p:spPr>
        <p:txBody>
          <a:bodyPr>
            <a:normAutofit/>
          </a:bodyPr>
          <a:lstStyle/>
          <a:p>
            <a:r>
              <a:rPr lang="en-US" b="1" dirty="0">
                <a:solidFill>
                  <a:schemeClr val="bg1"/>
                </a:solidFill>
              </a:rPr>
              <a:t>Staff</a:t>
            </a:r>
          </a:p>
          <a:p>
            <a:r>
              <a:rPr lang="en-US" dirty="0">
                <a:solidFill>
                  <a:schemeClr val="bg1"/>
                </a:solidFill>
              </a:rPr>
              <a:t>-divisions of staff</a:t>
            </a:r>
          </a:p>
          <a:p>
            <a:r>
              <a:rPr lang="en-US" dirty="0">
                <a:solidFill>
                  <a:schemeClr val="bg1"/>
                </a:solidFill>
              </a:rPr>
              <a:t>-types of positions within organization</a:t>
            </a:r>
          </a:p>
          <a:p>
            <a:r>
              <a:rPr lang="en-US" dirty="0">
                <a:solidFill>
                  <a:schemeClr val="bg1"/>
                </a:solidFill>
              </a:rPr>
              <a:t>-notice short-term and long-term possibilities</a:t>
            </a:r>
          </a:p>
        </p:txBody>
      </p:sp>
      <p:sp>
        <p:nvSpPr>
          <p:cNvPr id="14" name="Text Placeholder 16">
            <a:extLst>
              <a:ext uri="{FF2B5EF4-FFF2-40B4-BE49-F238E27FC236}">
                <a16:creationId xmlns:a16="http://schemas.microsoft.com/office/drawing/2014/main" id="{E00CF5AF-D43D-4B3A-A899-4CE45362E342}"/>
              </a:ext>
            </a:extLst>
          </p:cNvPr>
          <p:cNvSpPr>
            <a:spLocks noGrp="1"/>
          </p:cNvSpPr>
          <p:nvPr>
            <p:ph type="body" sz="quarter" idx="15"/>
          </p:nvPr>
        </p:nvSpPr>
        <p:spPr>
          <a:xfrm>
            <a:off x="3677312" y="4027511"/>
            <a:ext cx="2936383" cy="1485809"/>
          </a:xfrm>
        </p:spPr>
        <p:txBody>
          <a:bodyPr>
            <a:normAutofit/>
          </a:bodyPr>
          <a:lstStyle/>
          <a:p>
            <a:r>
              <a:rPr lang="en-US" b="1" dirty="0">
                <a:solidFill>
                  <a:schemeClr val="bg1"/>
                </a:solidFill>
              </a:rPr>
              <a:t>Opportunities Available</a:t>
            </a:r>
          </a:p>
          <a:p>
            <a:r>
              <a:rPr lang="en-US" dirty="0">
                <a:solidFill>
                  <a:schemeClr val="bg1"/>
                </a:solidFill>
              </a:rPr>
              <a:t>-search for current openings</a:t>
            </a:r>
          </a:p>
          <a:p>
            <a:r>
              <a:rPr lang="en-US" dirty="0">
                <a:solidFill>
                  <a:schemeClr val="bg1"/>
                </a:solidFill>
              </a:rPr>
              <a:t>-keep an eye out for pages dedicated to internship or entry-level opportunities</a:t>
            </a:r>
          </a:p>
        </p:txBody>
      </p:sp>
      <p:pic>
        <p:nvPicPr>
          <p:cNvPr id="6" name="Picture 5">
            <a:extLst>
              <a:ext uri="{FF2B5EF4-FFF2-40B4-BE49-F238E27FC236}">
                <a16:creationId xmlns:a16="http://schemas.microsoft.com/office/drawing/2014/main" id="{F44B1E79-CBF9-4809-82C0-1977C60152EF}"/>
              </a:ext>
            </a:extLst>
          </p:cNvPr>
          <p:cNvPicPr>
            <a:picLocks noChangeAspect="1"/>
          </p:cNvPicPr>
          <p:nvPr/>
        </p:nvPicPr>
        <p:blipFill>
          <a:blip r:embed="rId3"/>
          <a:stretch>
            <a:fillRect/>
          </a:stretch>
        </p:blipFill>
        <p:spPr>
          <a:xfrm>
            <a:off x="7419016" y="829737"/>
            <a:ext cx="3995790" cy="963398"/>
          </a:xfrm>
          <a:prstGeom prst="rect">
            <a:avLst/>
          </a:prstGeom>
        </p:spPr>
      </p:pic>
      <p:pic>
        <p:nvPicPr>
          <p:cNvPr id="7" name="Picture 6">
            <a:extLst>
              <a:ext uri="{FF2B5EF4-FFF2-40B4-BE49-F238E27FC236}">
                <a16:creationId xmlns:a16="http://schemas.microsoft.com/office/drawing/2014/main" id="{E9C1A7EF-93BA-4B39-B142-4550781171DD}"/>
              </a:ext>
            </a:extLst>
          </p:cNvPr>
          <p:cNvPicPr>
            <a:picLocks noChangeAspect="1"/>
          </p:cNvPicPr>
          <p:nvPr/>
        </p:nvPicPr>
        <p:blipFill>
          <a:blip r:embed="rId4"/>
          <a:stretch>
            <a:fillRect/>
          </a:stretch>
        </p:blipFill>
        <p:spPr>
          <a:xfrm>
            <a:off x="3886700" y="2259025"/>
            <a:ext cx="2095000" cy="1539072"/>
          </a:xfrm>
          <a:prstGeom prst="rect">
            <a:avLst/>
          </a:prstGeom>
        </p:spPr>
      </p:pic>
      <p:pic>
        <p:nvPicPr>
          <p:cNvPr id="8" name="Picture 7">
            <a:extLst>
              <a:ext uri="{FF2B5EF4-FFF2-40B4-BE49-F238E27FC236}">
                <a16:creationId xmlns:a16="http://schemas.microsoft.com/office/drawing/2014/main" id="{5BDF11C0-ACFD-4FCD-9EAC-5A415FBE83BD}"/>
              </a:ext>
            </a:extLst>
          </p:cNvPr>
          <p:cNvPicPr>
            <a:picLocks noChangeAspect="1"/>
          </p:cNvPicPr>
          <p:nvPr/>
        </p:nvPicPr>
        <p:blipFill>
          <a:blip r:embed="rId5"/>
          <a:stretch>
            <a:fillRect/>
          </a:stretch>
        </p:blipFill>
        <p:spPr>
          <a:xfrm>
            <a:off x="7461931" y="4356168"/>
            <a:ext cx="3952875" cy="934940"/>
          </a:xfrm>
          <a:prstGeom prst="rect">
            <a:avLst/>
          </a:prstGeom>
        </p:spPr>
      </p:pic>
      <p:sp>
        <p:nvSpPr>
          <p:cNvPr id="15" name="Text Placeholder 35">
            <a:extLst>
              <a:ext uri="{FF2B5EF4-FFF2-40B4-BE49-F238E27FC236}">
                <a16:creationId xmlns:a16="http://schemas.microsoft.com/office/drawing/2014/main" id="{428A72F7-49F3-4260-ACC5-CD252455B8FF}"/>
              </a:ext>
            </a:extLst>
          </p:cNvPr>
          <p:cNvSpPr>
            <a:spLocks noGrp="1"/>
          </p:cNvSpPr>
          <p:nvPr>
            <p:ph type="body" sz="quarter" idx="11"/>
          </p:nvPr>
        </p:nvSpPr>
        <p:spPr>
          <a:xfrm>
            <a:off x="723015" y="4391246"/>
            <a:ext cx="2123216" cy="409361"/>
          </a:xfrm>
        </p:spPr>
        <p:txBody>
          <a:bodyPr>
            <a:normAutofit fontScale="92500"/>
          </a:bodyPr>
          <a:lstStyle/>
          <a:p>
            <a:r>
              <a:rPr lang="en-US" sz="2000" b="1" dirty="0"/>
              <a:t>Research Employers</a:t>
            </a:r>
          </a:p>
        </p:txBody>
      </p:sp>
    </p:spTree>
    <p:extLst>
      <p:ext uri="{BB962C8B-B14F-4D97-AF65-F5344CB8AC3E}">
        <p14:creationId xmlns:p14="http://schemas.microsoft.com/office/powerpoint/2010/main" val="27447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sz="2000" dirty="0">
                <a:latin typeface="+mn-lt"/>
              </a:rPr>
              <a:t>Optional</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826626" y="4913283"/>
            <a:ext cx="2019605" cy="541219"/>
          </a:xfrm>
        </p:spPr>
        <p:txBody>
          <a:bodyPr>
            <a:normAutofit fontScale="92500"/>
          </a:bodyPr>
          <a:lstStyle/>
          <a:p>
            <a:r>
              <a:rPr lang="en-US" dirty="0"/>
              <a:t>Make note of top organizations in JobCat</a:t>
            </a:r>
          </a:p>
        </p:txBody>
      </p:sp>
      <p:pic>
        <p:nvPicPr>
          <p:cNvPr id="7" name="Picture 6">
            <a:extLst>
              <a:ext uri="{FF2B5EF4-FFF2-40B4-BE49-F238E27FC236}">
                <a16:creationId xmlns:a16="http://schemas.microsoft.com/office/drawing/2014/main" id="{65D1CE38-99BB-4171-BD90-D97CD8B401EB}"/>
              </a:ext>
            </a:extLst>
          </p:cNvPr>
          <p:cNvPicPr>
            <a:picLocks noChangeAspect="1"/>
          </p:cNvPicPr>
          <p:nvPr/>
        </p:nvPicPr>
        <p:blipFill rotWithShape="1">
          <a:blip r:embed="rId3"/>
          <a:srcRect l="24366" t="14892" r="2646" b="10992"/>
          <a:stretch/>
        </p:blipFill>
        <p:spPr>
          <a:xfrm>
            <a:off x="3065172" y="612877"/>
            <a:ext cx="8667483" cy="4950797"/>
          </a:xfrm>
          <a:prstGeom prst="rect">
            <a:avLst/>
          </a:prstGeom>
          <a:ln w="57150">
            <a:solidFill>
              <a:schemeClr val="accent2"/>
            </a:solidFill>
          </a:ln>
        </p:spPr>
      </p:pic>
      <p:sp>
        <p:nvSpPr>
          <p:cNvPr id="15" name="Arrow: Left 14">
            <a:extLst>
              <a:ext uri="{FF2B5EF4-FFF2-40B4-BE49-F238E27FC236}">
                <a16:creationId xmlns:a16="http://schemas.microsoft.com/office/drawing/2014/main" id="{179C0E99-02BB-462C-B783-68B0C260664A}"/>
              </a:ext>
            </a:extLst>
          </p:cNvPr>
          <p:cNvSpPr/>
          <p:nvPr/>
        </p:nvSpPr>
        <p:spPr>
          <a:xfrm rot="10800000">
            <a:off x="5207489" y="3767117"/>
            <a:ext cx="772733" cy="4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557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a:bodyPr>
          <a:lstStyle/>
          <a:p>
            <a:r>
              <a:rPr lang="en-US" dirty="0"/>
              <a:t>Get Ready</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a:xfrm>
            <a:off x="8530361" y="4150601"/>
            <a:ext cx="2489200" cy="2746036"/>
          </a:xfrm>
          <a:solidFill>
            <a:srgbClr val="7030A0"/>
          </a:solidFill>
        </p:spPr>
        <p:txBody>
          <a:bodyPr/>
          <a:lstStyle/>
          <a:p>
            <a:r>
              <a:rPr lang="en-US" dirty="0"/>
              <a:t>2</a:t>
            </a:r>
          </a:p>
        </p:txBody>
      </p:sp>
    </p:spTree>
    <p:extLst>
      <p:ext uri="{BB962C8B-B14F-4D97-AF65-F5344CB8AC3E}">
        <p14:creationId xmlns:p14="http://schemas.microsoft.com/office/powerpoint/2010/main" val="24383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380015"/>
            <a:ext cx="1818603" cy="1372872"/>
          </a:xfrm>
        </p:spPr>
        <p:txBody>
          <a:bodyPr/>
          <a:lstStyle/>
          <a:p>
            <a:r>
              <a:rPr lang="en-US" dirty="0"/>
              <a:t>Prep </a:t>
            </a:r>
            <a:br>
              <a:rPr lang="en-US" dirty="0"/>
            </a:br>
            <a:r>
              <a:rPr lang="en-US" dirty="0"/>
              <a:t>Tips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879709"/>
            <a:ext cx="4294206" cy="971151"/>
          </a:xfrm>
        </p:spPr>
        <p:txBody>
          <a:bodyPr>
            <a:normAutofit/>
          </a:bodyPr>
          <a:lstStyle/>
          <a:p>
            <a:pPr>
              <a:spcBef>
                <a:spcPts val="0"/>
              </a:spcBef>
            </a:pPr>
            <a:r>
              <a:rPr lang="en-US" sz="2000" dirty="0"/>
              <a:t>Draft what you plan to say:</a:t>
            </a:r>
          </a:p>
          <a:p>
            <a:pPr marL="285750" indent="-285750">
              <a:spcBef>
                <a:spcPts val="0"/>
              </a:spcBef>
              <a:buFontTx/>
              <a:buChar char="-"/>
            </a:pPr>
            <a:r>
              <a:rPr lang="en-US" sz="2000" dirty="0"/>
              <a:t>Opening greeting and ice breakers</a:t>
            </a:r>
          </a:p>
          <a:p>
            <a:pPr marL="285750" indent="-285750">
              <a:spcBef>
                <a:spcPts val="0"/>
              </a:spcBef>
              <a:buFontTx/>
              <a:buChar char="-"/>
            </a:pPr>
            <a:r>
              <a:rPr lang="en-US" sz="2000" dirty="0"/>
              <a:t>Elevator pitch</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2972878"/>
            <a:ext cx="4294206" cy="755650"/>
          </a:xfrm>
        </p:spPr>
        <p:txBody>
          <a:bodyPr>
            <a:normAutofit/>
          </a:bodyPr>
          <a:lstStyle/>
          <a:p>
            <a:r>
              <a:rPr lang="en-US" sz="2000" dirty="0"/>
              <a:t>Develop a list of questions for employers</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4067626"/>
            <a:ext cx="4294206" cy="755650"/>
          </a:xfrm>
        </p:spPr>
        <p:txBody>
          <a:bodyPr>
            <a:normAutofit/>
          </a:bodyPr>
          <a:lstStyle/>
          <a:p>
            <a:r>
              <a:rPr lang="en-US" sz="2000" dirty="0"/>
              <a:t>Select your business casual or business professional outfit</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4155313" y="5162374"/>
            <a:ext cx="4294206" cy="755650"/>
          </a:xfrm>
        </p:spPr>
        <p:txBody>
          <a:bodyPr>
            <a:normAutofit/>
          </a:bodyPr>
          <a:lstStyle/>
          <a:p>
            <a:r>
              <a:rPr lang="en-US" sz="2000" dirty="0"/>
              <a:t>Decide the best location to be on video chat</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a:xfrm>
            <a:off x="4155313" y="2034044"/>
            <a:ext cx="4294206" cy="755650"/>
          </a:xfrm>
        </p:spPr>
        <p:txBody>
          <a:bodyPr>
            <a:normAutofit/>
          </a:bodyPr>
          <a:lstStyle/>
          <a:p>
            <a:r>
              <a:rPr lang="en-US" sz="2000" dirty="0"/>
              <a:t>Update and polish your resume</a:t>
            </a:r>
          </a:p>
        </p:txBody>
      </p:sp>
      <p:pic>
        <p:nvPicPr>
          <p:cNvPr id="4" name="Picture Placeholder 3">
            <a:extLst>
              <a:ext uri="{FF2B5EF4-FFF2-40B4-BE49-F238E27FC236}">
                <a16:creationId xmlns:a16="http://schemas.microsoft.com/office/drawing/2014/main" id="{50D9E162-3854-47A1-8FA5-483692E63DCD}"/>
              </a:ext>
            </a:extLst>
          </p:cNvPr>
          <p:cNvPicPr>
            <a:picLocks noGrp="1" noChangeAspect="1"/>
          </p:cNvPicPr>
          <p:nvPr>
            <p:ph type="pic" sz="quarter" idx="12"/>
          </p:nvPr>
        </p:nvPicPr>
        <p:blipFill>
          <a:blip r:embed="rId2"/>
          <a:srcRect l="2365" r="2365"/>
          <a:stretch>
            <a:fillRect/>
          </a:stretch>
        </p:blipFill>
        <p:spPr>
          <a:prstGeom prst="rect">
            <a:avLst/>
          </a:prstGeom>
        </p:spPr>
      </p:pic>
    </p:spTree>
    <p:extLst>
      <p:ext uri="{BB962C8B-B14F-4D97-AF65-F5344CB8AC3E}">
        <p14:creationId xmlns:p14="http://schemas.microsoft.com/office/powerpoint/2010/main" val="926324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380015"/>
            <a:ext cx="1818603" cy="1372872"/>
          </a:xfrm>
        </p:spPr>
        <p:txBody>
          <a:bodyPr/>
          <a:lstStyle/>
          <a:p>
            <a:r>
              <a:rPr lang="en-US" dirty="0"/>
              <a:t>Prep </a:t>
            </a:r>
            <a:br>
              <a:rPr lang="en-US" dirty="0"/>
            </a:br>
            <a:r>
              <a:rPr lang="en-US" dirty="0"/>
              <a:t>Tips </a:t>
            </a:r>
          </a:p>
        </p:txBody>
      </p:sp>
      <p:pic>
        <p:nvPicPr>
          <p:cNvPr id="12" name="Picture Placeholder 11" title="Decorative"/>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l="97" r="97"/>
          <a:stretch>
            <a:fillRect/>
          </a:stretch>
        </p:blip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879709"/>
            <a:ext cx="4294206" cy="5165491"/>
          </a:xfrm>
        </p:spPr>
        <p:txBody>
          <a:bodyPr anchor="t">
            <a:normAutofit/>
          </a:bodyPr>
          <a:lstStyle/>
          <a:p>
            <a:pPr>
              <a:spcBef>
                <a:spcPts val="0"/>
              </a:spcBef>
            </a:pPr>
            <a:r>
              <a:rPr lang="en-US" sz="2000" b="1" dirty="0"/>
              <a:t>Draft what you plan to say</a:t>
            </a:r>
          </a:p>
          <a:p>
            <a:pPr marL="285750" indent="-285750">
              <a:spcBef>
                <a:spcPts val="0"/>
              </a:spcBef>
              <a:buFontTx/>
              <a:buChar char="-"/>
            </a:pPr>
            <a:r>
              <a:rPr lang="en-US" sz="2000" dirty="0"/>
              <a:t>Opening greeting and ice breakers</a:t>
            </a:r>
          </a:p>
          <a:p>
            <a:pPr marL="285750" indent="-285750">
              <a:spcBef>
                <a:spcPts val="0"/>
              </a:spcBef>
              <a:buFontTx/>
              <a:buChar char="-"/>
            </a:pPr>
            <a:r>
              <a:rPr lang="en-US" sz="2000" dirty="0"/>
              <a:t>Elevator pitch</a:t>
            </a:r>
          </a:p>
          <a:p>
            <a:pPr marL="285750" indent="-285750">
              <a:spcBef>
                <a:spcPts val="0"/>
              </a:spcBef>
              <a:buFontTx/>
              <a:buChar char="-"/>
            </a:pPr>
            <a:endParaRPr lang="en-US" sz="2000" dirty="0"/>
          </a:p>
          <a:p>
            <a:pPr>
              <a:spcBef>
                <a:spcPts val="0"/>
              </a:spcBef>
            </a:pPr>
            <a:r>
              <a:rPr lang="en-US" sz="2000" dirty="0"/>
              <a:t>Keep opening greeting and ice breaker short and simple.</a:t>
            </a:r>
          </a:p>
          <a:p>
            <a:pPr>
              <a:spcBef>
                <a:spcPts val="0"/>
              </a:spcBef>
            </a:pPr>
            <a:endParaRPr lang="en-US" sz="2000" dirty="0"/>
          </a:p>
          <a:p>
            <a:pPr>
              <a:spcBef>
                <a:spcPts val="0"/>
              </a:spcBef>
            </a:pPr>
            <a:r>
              <a:rPr lang="en-US" sz="2000" dirty="0"/>
              <a:t>Develop an elevator pitch to tailor for each employer. Elevator pitches are 30 second ‘commercials’ about yourself. Focus on what you want the employer to know about you: your year/major, your career goals and interests, key skills and experiences, and relevant coursework or trainings. </a:t>
            </a:r>
          </a:p>
          <a:p>
            <a:pPr>
              <a:spcBef>
                <a:spcPts val="0"/>
              </a:spcBef>
            </a:pPr>
            <a:endParaRPr lang="en-US" sz="2000" dirty="0"/>
          </a:p>
          <a:p>
            <a:pPr>
              <a:spcBef>
                <a:spcPts val="0"/>
              </a:spcBef>
            </a:pPr>
            <a:r>
              <a:rPr lang="en-US" sz="2000" dirty="0"/>
              <a:t>Be sure to share what interests you in their organization!</a:t>
            </a:r>
          </a:p>
        </p:txBody>
      </p:sp>
    </p:spTree>
    <p:extLst>
      <p:ext uri="{BB962C8B-B14F-4D97-AF65-F5344CB8AC3E}">
        <p14:creationId xmlns:p14="http://schemas.microsoft.com/office/powerpoint/2010/main" val="363754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380015"/>
            <a:ext cx="1818603" cy="1372872"/>
          </a:xfrm>
        </p:spPr>
        <p:txBody>
          <a:bodyPr/>
          <a:lstStyle/>
          <a:p>
            <a:r>
              <a:rPr lang="en-US" dirty="0"/>
              <a:t>Prep </a:t>
            </a:r>
            <a:br>
              <a:rPr lang="en-US" dirty="0"/>
            </a:br>
            <a:r>
              <a:rPr lang="en-US" dirty="0"/>
              <a:t>Tips </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a:xfrm>
            <a:off x="4155313" y="812800"/>
            <a:ext cx="4479100" cy="5523606"/>
          </a:xfrm>
        </p:spPr>
        <p:txBody>
          <a:bodyPr anchor="t">
            <a:normAutofit/>
          </a:bodyPr>
          <a:lstStyle/>
          <a:p>
            <a:r>
              <a:rPr lang="en-US" sz="1800" b="1" dirty="0"/>
              <a:t>Update and polish your resume</a:t>
            </a:r>
          </a:p>
          <a:p>
            <a:endParaRPr lang="en-US" sz="1800" dirty="0"/>
          </a:p>
          <a:p>
            <a:r>
              <a:rPr lang="en-US" sz="1800" dirty="0"/>
              <a:t>Make sure your resume is up-to-date with your current and most recent experiences.</a:t>
            </a:r>
          </a:p>
          <a:p>
            <a:endParaRPr lang="en-US" sz="1800" dirty="0"/>
          </a:p>
          <a:p>
            <a:r>
              <a:rPr lang="en-US" sz="1800" dirty="0"/>
              <a:t>Be sure to target your resume for the fair. Consider the key skills and experiences the industry is seeking and highlight them on your document. </a:t>
            </a:r>
          </a:p>
          <a:p>
            <a:endParaRPr lang="en-US" sz="1800" dirty="0"/>
          </a:p>
          <a:p>
            <a:r>
              <a:rPr lang="en-US" sz="1800" dirty="0"/>
              <a:t>The Center for Career and Professional Development is here to help:</a:t>
            </a:r>
          </a:p>
          <a:p>
            <a:pPr marL="342900" indent="-342900">
              <a:spcBef>
                <a:spcPts val="600"/>
              </a:spcBef>
              <a:buFontTx/>
              <a:buChar char="-"/>
            </a:pPr>
            <a:r>
              <a:rPr lang="en-US" sz="1800" dirty="0"/>
              <a:t>Use the Professional Handbook: </a:t>
            </a:r>
            <a:r>
              <a:rPr lang="en-US" sz="1400" dirty="0">
                <a:hlinkClick r:id="rId3"/>
              </a:rPr>
              <a:t>wcu.edu/</a:t>
            </a:r>
            <a:r>
              <a:rPr lang="en-US" sz="1400" dirty="0" err="1">
                <a:hlinkClick r:id="rId3"/>
              </a:rPr>
              <a:t>WebFiles</a:t>
            </a:r>
            <a:r>
              <a:rPr lang="en-US" sz="1400" dirty="0">
                <a:hlinkClick r:id="rId3"/>
              </a:rPr>
              <a:t>/Professional_Handbook_2018.pdf</a:t>
            </a:r>
            <a:endParaRPr lang="en-US" sz="1400" dirty="0"/>
          </a:p>
          <a:p>
            <a:pPr marL="342900" indent="-342900">
              <a:spcBef>
                <a:spcPts val="1200"/>
              </a:spcBef>
              <a:buFontTx/>
              <a:buChar char="-"/>
            </a:pPr>
            <a:r>
              <a:rPr lang="en-US" sz="1800" dirty="0"/>
              <a:t>Schedule a one-on-one appointment in myWCU &gt; Advising/Tutoring Quicklink</a:t>
            </a:r>
          </a:p>
          <a:p>
            <a:pPr marL="342900" indent="-342900">
              <a:spcBef>
                <a:spcPts val="1200"/>
              </a:spcBef>
              <a:buFontTx/>
              <a:buChar char="-"/>
            </a:pPr>
            <a:r>
              <a:rPr lang="en-US" sz="1800" dirty="0"/>
              <a:t>Work with a Peer Mentor by emailing careerservices@wcu.edu</a:t>
            </a:r>
          </a:p>
          <a:p>
            <a:endParaRPr lang="en-US" sz="1800" dirty="0"/>
          </a:p>
        </p:txBody>
      </p:sp>
      <p:pic>
        <p:nvPicPr>
          <p:cNvPr id="15" name="Picture Placeholder 14">
            <a:extLst>
              <a:ext uri="{FF2B5EF4-FFF2-40B4-BE49-F238E27FC236}">
                <a16:creationId xmlns:a16="http://schemas.microsoft.com/office/drawing/2014/main" id="{8BCD1A9B-D48C-4014-AB24-FDE5378B7898}"/>
              </a:ext>
            </a:extLst>
          </p:cNvPr>
          <p:cNvPicPr>
            <a:picLocks noGrp="1" noChangeAspect="1"/>
          </p:cNvPicPr>
          <p:nvPr>
            <p:ph type="pic" sz="quarter" idx="12"/>
          </p:nvPr>
        </p:nvPicPr>
        <p:blipFill>
          <a:blip r:embed="rId4"/>
          <a:srcRect t="974" b="974"/>
          <a:stretch>
            <a:fillRect/>
          </a:stretch>
        </p:blipFill>
        <p:spPr>
          <a:prstGeom prst="rect">
            <a:avLst/>
          </a:prstGeom>
        </p:spPr>
      </p:pic>
    </p:spTree>
    <p:extLst>
      <p:ext uri="{BB962C8B-B14F-4D97-AF65-F5344CB8AC3E}">
        <p14:creationId xmlns:p14="http://schemas.microsoft.com/office/powerpoint/2010/main" val="1889759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380015"/>
            <a:ext cx="1818603" cy="1372872"/>
          </a:xfrm>
        </p:spPr>
        <p:txBody>
          <a:bodyPr/>
          <a:lstStyle/>
          <a:p>
            <a:r>
              <a:rPr lang="en-US" dirty="0"/>
              <a:t>Prep </a:t>
            </a:r>
            <a:br>
              <a:rPr lang="en-US" dirty="0"/>
            </a:br>
            <a:r>
              <a:rPr lang="en-US" dirty="0"/>
              <a:t>Tips </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975652" y="812800"/>
            <a:ext cx="4473867" cy="5614504"/>
          </a:xfrm>
        </p:spPr>
        <p:txBody>
          <a:bodyPr anchor="t">
            <a:normAutofit lnSpcReduction="10000"/>
          </a:bodyPr>
          <a:lstStyle/>
          <a:p>
            <a:r>
              <a:rPr lang="en-US" sz="2000" b="1" dirty="0"/>
              <a:t>Develop a list of questions for employers</a:t>
            </a:r>
          </a:p>
          <a:p>
            <a:endParaRPr lang="en-US" sz="2000" b="1" dirty="0"/>
          </a:p>
          <a:p>
            <a:r>
              <a:rPr lang="en-US" sz="1800" dirty="0"/>
              <a:t>Prepare 5 questions you can ask of various employers. </a:t>
            </a:r>
          </a:p>
          <a:p>
            <a:endParaRPr lang="en-US" sz="1800" dirty="0"/>
          </a:p>
          <a:p>
            <a:r>
              <a:rPr lang="en-US" sz="1800" dirty="0"/>
              <a:t>Be sure to listen to their answers and tailor your questions based on the information they share. </a:t>
            </a:r>
          </a:p>
          <a:p>
            <a:endParaRPr lang="en-US" sz="1800" dirty="0"/>
          </a:p>
          <a:p>
            <a:r>
              <a:rPr lang="en-US" sz="1800" dirty="0"/>
              <a:t>A few sample questions include:</a:t>
            </a:r>
          </a:p>
          <a:p>
            <a:pPr marL="285750" indent="-285750">
              <a:buFontTx/>
              <a:buChar char="-"/>
            </a:pPr>
            <a:r>
              <a:rPr lang="en-US" sz="1800" dirty="0"/>
              <a:t>I notice you have an intern program. What are some of the key things the interns learn in this program?</a:t>
            </a:r>
          </a:p>
          <a:p>
            <a:pPr marL="285750" indent="-285750">
              <a:buFontTx/>
              <a:buChar char="-"/>
            </a:pPr>
            <a:r>
              <a:rPr lang="en-US" sz="1800" dirty="0"/>
              <a:t>What are your goals for the fair today?</a:t>
            </a:r>
          </a:p>
          <a:p>
            <a:pPr marL="285750" indent="-285750">
              <a:buFontTx/>
              <a:buChar char="-"/>
            </a:pPr>
            <a:r>
              <a:rPr lang="en-US" sz="1800" dirty="0"/>
              <a:t>What makes a candidate stand out when applying for your company?</a:t>
            </a:r>
          </a:p>
          <a:p>
            <a:pPr marL="285750" indent="-285750">
              <a:buFontTx/>
              <a:buChar char="-"/>
            </a:pPr>
            <a:r>
              <a:rPr lang="en-US" sz="1800" dirty="0"/>
              <a:t>What does a typical day look like for an engineer at (name of company)?</a:t>
            </a:r>
          </a:p>
          <a:p>
            <a:pPr marL="285750" indent="-285750">
              <a:buFontTx/>
              <a:buChar char="-"/>
            </a:pPr>
            <a:r>
              <a:rPr lang="en-US" sz="1800" dirty="0"/>
              <a:t>I’m curious what you enjoy most about working with (name of company)?</a:t>
            </a:r>
          </a:p>
          <a:p>
            <a:pPr marL="285750" indent="-285750">
              <a:buFontTx/>
              <a:buChar char="-"/>
            </a:pPr>
            <a:r>
              <a:rPr lang="en-US" sz="1800" dirty="0"/>
              <a:t>How would you describe the culture of (company name)?</a:t>
            </a:r>
          </a:p>
          <a:p>
            <a:pPr marL="285750" indent="-285750">
              <a:buFontTx/>
              <a:buChar char="-"/>
            </a:pPr>
            <a:r>
              <a:rPr lang="en-US" sz="1800" dirty="0"/>
              <a:t>What are the top values of (company name)?</a:t>
            </a:r>
          </a:p>
        </p:txBody>
      </p:sp>
      <p:pic>
        <p:nvPicPr>
          <p:cNvPr id="4" name="Picture Placeholder 3">
            <a:extLst>
              <a:ext uri="{FF2B5EF4-FFF2-40B4-BE49-F238E27FC236}">
                <a16:creationId xmlns:a16="http://schemas.microsoft.com/office/drawing/2014/main" id="{D3A72C6C-CEDF-4ED1-B635-B261BE9CA8CD}"/>
              </a:ext>
            </a:extLst>
          </p:cNvPr>
          <p:cNvPicPr>
            <a:picLocks noGrp="1" noChangeAspect="1"/>
          </p:cNvPicPr>
          <p:nvPr>
            <p:ph type="pic" sz="quarter" idx="12"/>
          </p:nvPr>
        </p:nvPicPr>
        <p:blipFill>
          <a:blip r:embed="rId3"/>
          <a:srcRect t="974" b="974"/>
          <a:stretch>
            <a:fillRect/>
          </a:stretch>
        </p:blipFill>
        <p:spPr>
          <a:prstGeom prst="rect">
            <a:avLst/>
          </a:prstGeom>
        </p:spPr>
      </p:pic>
    </p:spTree>
    <p:extLst>
      <p:ext uri="{BB962C8B-B14F-4D97-AF65-F5344CB8AC3E}">
        <p14:creationId xmlns:p14="http://schemas.microsoft.com/office/powerpoint/2010/main" val="144060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380015"/>
            <a:ext cx="1818603" cy="1372872"/>
          </a:xfrm>
        </p:spPr>
        <p:txBody>
          <a:bodyPr/>
          <a:lstStyle/>
          <a:p>
            <a:r>
              <a:rPr lang="en-US" dirty="0"/>
              <a:t>Prep </a:t>
            </a:r>
            <a:br>
              <a:rPr lang="en-US" dirty="0"/>
            </a:br>
            <a:r>
              <a:rPr lang="en-US" dirty="0"/>
              <a:t>Tips </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3926713" y="812800"/>
            <a:ext cx="4294206" cy="5232400"/>
          </a:xfrm>
        </p:spPr>
        <p:txBody>
          <a:bodyPr anchor="t">
            <a:normAutofit lnSpcReduction="10000"/>
          </a:bodyPr>
          <a:lstStyle/>
          <a:p>
            <a:r>
              <a:rPr lang="en-US" sz="2000" b="1" dirty="0"/>
              <a:t>Select your business casual or business professional outfit</a:t>
            </a:r>
          </a:p>
          <a:p>
            <a:endParaRPr lang="en-US" sz="1800" b="1" dirty="0"/>
          </a:p>
          <a:p>
            <a:r>
              <a:rPr lang="en-US" sz="1800" dirty="0"/>
              <a:t>Most organizations make note of how students are dressed at career fairs. Though they understand that the vast majority of students do not wear professional attire day-to-day, they want to know that students made an effort for their first impression. </a:t>
            </a:r>
          </a:p>
          <a:p>
            <a:endParaRPr lang="en-US" sz="1800" dirty="0"/>
          </a:p>
          <a:p>
            <a:r>
              <a:rPr lang="en-US" sz="1800" dirty="0"/>
              <a:t>Be sure you are well-groomed, rested, and dressed professionally for your video conversations. </a:t>
            </a:r>
          </a:p>
          <a:p>
            <a:endParaRPr lang="en-US" sz="1800" dirty="0"/>
          </a:p>
          <a:p>
            <a:r>
              <a:rPr lang="en-US" sz="1800" dirty="0"/>
              <a:t>Wear a polo, button up, or blouse with a cardigan or blazer. If wearing a button up, consider adding a tie or bow tie for extra polish. </a:t>
            </a:r>
          </a:p>
          <a:p>
            <a:endParaRPr lang="en-US" sz="1800" dirty="0"/>
          </a:p>
          <a:p>
            <a:r>
              <a:rPr lang="en-US" sz="1800" dirty="0"/>
              <a:t>Keep accessories minimal to avoid distraction. </a:t>
            </a:r>
          </a:p>
        </p:txBody>
      </p:sp>
      <p:pic>
        <p:nvPicPr>
          <p:cNvPr id="15" name="Picture Placeholder 14">
            <a:extLst>
              <a:ext uri="{FF2B5EF4-FFF2-40B4-BE49-F238E27FC236}">
                <a16:creationId xmlns:a16="http://schemas.microsoft.com/office/drawing/2014/main" id="{E254CBDD-3083-411E-A3E5-F7C03704509B}"/>
              </a:ext>
            </a:extLst>
          </p:cNvPr>
          <p:cNvPicPr>
            <a:picLocks noGrp="1" noChangeAspect="1"/>
          </p:cNvPicPr>
          <p:nvPr>
            <p:ph type="pic" sz="quarter" idx="12"/>
          </p:nvPr>
        </p:nvPicPr>
        <p:blipFill>
          <a:blip r:embed="rId2"/>
          <a:srcRect t="974" b="974"/>
          <a:stretch>
            <a:fillRect/>
          </a:stretch>
        </p:blipFill>
        <p:spPr>
          <a:prstGeom prst="rect">
            <a:avLst/>
          </a:prstGeom>
        </p:spPr>
      </p:pic>
    </p:spTree>
    <p:extLst>
      <p:ext uri="{BB962C8B-B14F-4D97-AF65-F5344CB8AC3E}">
        <p14:creationId xmlns:p14="http://schemas.microsoft.com/office/powerpoint/2010/main" val="194705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13" descr="3 ladies in discussion" title="Decorative">
            <a:extLst>
              <a:ext uri="{FF2B5EF4-FFF2-40B4-BE49-F238E27FC236}">
                <a16:creationId xmlns:a16="http://schemas.microsoft.com/office/drawing/2014/main" id="{15E558B1-9F51-4146-A449-BF38892A8453}"/>
              </a:ext>
              <a:ext uri="{C183D7F6-B498-43B3-948B-1728B52AA6E4}">
                <adec:decorative xmlns:adec="http://schemas.microsoft.com/office/drawing/2017/decorative" xmlns="" val="0"/>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36" b="36"/>
          <a:stretch>
            <a:fillRect/>
          </a:stretch>
        </p:blipFill>
        <p:spPr>
          <a:xfrm>
            <a:off x="6177889" y="2072600"/>
            <a:ext cx="2817564" cy="2271585"/>
          </a:xfrm>
        </p:spPr>
      </p:pic>
      <p:sp>
        <p:nvSpPr>
          <p:cNvPr id="54" name="Title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pic>
        <p:nvPicPr>
          <p:cNvPr id="1026" name="Picture 2" descr="https://lh4.googleusercontent.com/PCWVy8Jx7khH54DKpuKTUCYZanvteIZR1m4Nsm7nef_CBcCZ7XIUax3s-J1SGP2XUFyHjfZYzrgtT-p4Dk_E8AuvjwQ-xN5XqlVzjYmxoOPlP35sawx81s0lZcmxa-SBMwpHwBmg6uc">
            <a:extLst>
              <a:ext uri="{FF2B5EF4-FFF2-40B4-BE49-F238E27FC236}">
                <a16:creationId xmlns:a16="http://schemas.microsoft.com/office/drawing/2014/main" id="{7470A4EC-9944-4A62-B226-B04C7BAD38AD}"/>
              </a:ext>
            </a:extLst>
          </p:cNvPr>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t="11447" b="1144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6F3A2F-D4E1-4EBC-A0BA-275C4FD2279C}"/>
              </a:ext>
            </a:extLst>
          </p:cNvPr>
          <p:cNvPicPr>
            <a:picLocks noChangeAspect="1"/>
          </p:cNvPicPr>
          <p:nvPr/>
        </p:nvPicPr>
        <p:blipFill rotWithShape="1">
          <a:blip r:embed="rId5"/>
          <a:srcRect t="6100" r="3644" b="6940"/>
          <a:stretch/>
        </p:blipFill>
        <p:spPr>
          <a:xfrm>
            <a:off x="216630" y="1184855"/>
            <a:ext cx="2771269" cy="5673143"/>
          </a:xfrm>
          <a:prstGeom prst="rect">
            <a:avLst/>
          </a:prstGeom>
        </p:spPr>
      </p:pic>
      <p:pic>
        <p:nvPicPr>
          <p:cNvPr id="19" name="Picture 18">
            <a:extLst>
              <a:ext uri="{FF2B5EF4-FFF2-40B4-BE49-F238E27FC236}">
                <a16:creationId xmlns:a16="http://schemas.microsoft.com/office/drawing/2014/main" id="{EAE9A1B9-3056-411F-A06E-1300F581CFF5}"/>
              </a:ext>
            </a:extLst>
          </p:cNvPr>
          <p:cNvPicPr>
            <a:picLocks noChangeAspect="1"/>
          </p:cNvPicPr>
          <p:nvPr/>
        </p:nvPicPr>
        <p:blipFill rotWithShape="1">
          <a:blip r:embed="rId6"/>
          <a:srcRect t="3536" b="9897"/>
          <a:stretch/>
        </p:blipFill>
        <p:spPr>
          <a:xfrm>
            <a:off x="3504469" y="0"/>
            <a:ext cx="2273174" cy="2943350"/>
          </a:xfrm>
          <a:prstGeom prst="rect">
            <a:avLst/>
          </a:prstGeom>
        </p:spPr>
      </p:pic>
      <p:pic>
        <p:nvPicPr>
          <p:cNvPr id="23" name="Picture 22">
            <a:extLst>
              <a:ext uri="{FF2B5EF4-FFF2-40B4-BE49-F238E27FC236}">
                <a16:creationId xmlns:a16="http://schemas.microsoft.com/office/drawing/2014/main" id="{335E0343-E14C-4A09-A7A0-9BAE6C06EB68}"/>
              </a:ext>
            </a:extLst>
          </p:cNvPr>
          <p:cNvPicPr>
            <a:picLocks noChangeAspect="1"/>
          </p:cNvPicPr>
          <p:nvPr/>
        </p:nvPicPr>
        <p:blipFill rotWithShape="1">
          <a:blip r:embed="rId7"/>
          <a:srcRect r="17895"/>
          <a:stretch/>
        </p:blipFill>
        <p:spPr>
          <a:xfrm>
            <a:off x="6177889" y="4564304"/>
            <a:ext cx="2817564" cy="2293696"/>
          </a:xfrm>
          <a:prstGeom prst="rect">
            <a:avLst/>
          </a:prstGeom>
        </p:spPr>
      </p:pic>
      <p:pic>
        <p:nvPicPr>
          <p:cNvPr id="2" name="Picture 1">
            <a:extLst>
              <a:ext uri="{FF2B5EF4-FFF2-40B4-BE49-F238E27FC236}">
                <a16:creationId xmlns:a16="http://schemas.microsoft.com/office/drawing/2014/main" id="{8DD0893E-B7A6-4A62-9D9C-F88E829F3420}"/>
              </a:ext>
            </a:extLst>
          </p:cNvPr>
          <p:cNvPicPr>
            <a:picLocks noChangeAspect="1"/>
          </p:cNvPicPr>
          <p:nvPr/>
        </p:nvPicPr>
        <p:blipFill rotWithShape="1">
          <a:blip r:embed="rId8"/>
          <a:srcRect b="3415"/>
          <a:stretch/>
        </p:blipFill>
        <p:spPr>
          <a:xfrm>
            <a:off x="9863740" y="4687174"/>
            <a:ext cx="1412236" cy="2170823"/>
          </a:xfrm>
          <a:prstGeom prst="rect">
            <a:avLst/>
          </a:prstGeom>
        </p:spPr>
      </p:pic>
      <p:sp>
        <p:nvSpPr>
          <p:cNvPr id="3" name="TextBox 2">
            <a:extLst>
              <a:ext uri="{FF2B5EF4-FFF2-40B4-BE49-F238E27FC236}">
                <a16:creationId xmlns:a16="http://schemas.microsoft.com/office/drawing/2014/main" id="{62BFD5EB-5AC7-43B3-98C4-7AB50C4DD688}"/>
              </a:ext>
            </a:extLst>
          </p:cNvPr>
          <p:cNvSpPr txBox="1"/>
          <p:nvPr/>
        </p:nvSpPr>
        <p:spPr>
          <a:xfrm>
            <a:off x="3205270" y="4434205"/>
            <a:ext cx="2806996" cy="1148316"/>
          </a:xfrm>
          <a:prstGeom prst="rect">
            <a:avLst/>
          </a:prstGeom>
          <a:solidFill>
            <a:srgbClr val="484848"/>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61E3BA12-F232-47F6-9984-422CFDCDB859}"/>
              </a:ext>
            </a:extLst>
          </p:cNvPr>
          <p:cNvSpPr txBox="1"/>
          <p:nvPr/>
        </p:nvSpPr>
        <p:spPr>
          <a:xfrm>
            <a:off x="3205270" y="5582521"/>
            <a:ext cx="2806996" cy="1148316"/>
          </a:xfrm>
          <a:prstGeom prst="rect">
            <a:avLst/>
          </a:prstGeom>
          <a:solidFill>
            <a:srgbClr val="484848"/>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68136C82-4D25-420D-947B-2151485BCB79}"/>
              </a:ext>
            </a:extLst>
          </p:cNvPr>
          <p:cNvSpPr txBox="1"/>
          <p:nvPr/>
        </p:nvSpPr>
        <p:spPr>
          <a:xfrm>
            <a:off x="3205270" y="5711152"/>
            <a:ext cx="2806996" cy="1148316"/>
          </a:xfrm>
          <a:prstGeom prst="rect">
            <a:avLst/>
          </a:prstGeom>
          <a:solidFill>
            <a:srgbClr val="484848"/>
          </a:solidFill>
        </p:spPr>
        <p:txBody>
          <a:bodyPr wrap="square" rtlCol="0">
            <a:spAutoFit/>
          </a:bodyPr>
          <a:lstStyle/>
          <a:p>
            <a:endParaRPr lang="en-US" dirty="0"/>
          </a:p>
        </p:txBody>
      </p:sp>
      <p:pic>
        <p:nvPicPr>
          <p:cNvPr id="28" name="Picture 27">
            <a:extLst>
              <a:ext uri="{FF2B5EF4-FFF2-40B4-BE49-F238E27FC236}">
                <a16:creationId xmlns:a16="http://schemas.microsoft.com/office/drawing/2014/main" id="{4C1692F1-0A4D-468E-8CDC-BF350D53003D}"/>
              </a:ext>
            </a:extLst>
          </p:cNvPr>
          <p:cNvPicPr>
            <a:picLocks noChangeAspect="1"/>
          </p:cNvPicPr>
          <p:nvPr/>
        </p:nvPicPr>
        <p:blipFill rotWithShape="1">
          <a:blip r:embed="rId9"/>
          <a:srcRect l="4042" t="1" r="4042" b="-6814"/>
          <a:stretch/>
        </p:blipFill>
        <p:spPr>
          <a:xfrm>
            <a:off x="3658958" y="3540642"/>
            <a:ext cx="1948842" cy="3589007"/>
          </a:xfrm>
          <a:prstGeom prst="rect">
            <a:avLst/>
          </a:prstGeom>
        </p:spPr>
      </p:pic>
    </p:spTree>
    <p:extLst>
      <p:ext uri="{BB962C8B-B14F-4D97-AF65-F5344CB8AC3E}">
        <p14:creationId xmlns:p14="http://schemas.microsoft.com/office/powerpoint/2010/main" val="137231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5297424" y="0"/>
            <a:ext cx="6894575" cy="6857999"/>
          </a:xfrm>
        </p:spPr>
        <p:txBody>
          <a:bodyPr anchor="t">
            <a:normAutofit/>
          </a:bodyPr>
          <a:lstStyle/>
          <a:p>
            <a:pPr algn="ctr">
              <a:lnSpc>
                <a:spcPct val="100000"/>
              </a:lnSpc>
              <a:spcBef>
                <a:spcPts val="0"/>
              </a:spcBef>
            </a:pPr>
            <a:endParaRPr lang="en-US" sz="1400" b="1" dirty="0"/>
          </a:p>
          <a:p>
            <a:pPr algn="ctr">
              <a:lnSpc>
                <a:spcPct val="100000"/>
              </a:lnSpc>
              <a:spcBef>
                <a:spcPts val="0"/>
              </a:spcBef>
            </a:pPr>
            <a:r>
              <a:rPr lang="en-US" sz="2000" b="1" dirty="0"/>
              <a:t>All Fall 2020 career fairs will be offered virtually via </a:t>
            </a:r>
            <a:r>
              <a:rPr lang="en-US" sz="2000" b="1" dirty="0">
                <a:solidFill>
                  <a:srgbClr val="6E41A4"/>
                </a:solidFill>
              </a:rPr>
              <a:t>JobCat.wcu.edu</a:t>
            </a:r>
          </a:p>
          <a:p>
            <a:pPr algn="ctr">
              <a:lnSpc>
                <a:spcPct val="100000"/>
              </a:lnSpc>
              <a:spcBef>
                <a:spcPts val="0"/>
              </a:spcBef>
            </a:pPr>
            <a:r>
              <a:rPr lang="en-US" sz="2000" dirty="0"/>
              <a:t>Fairs are free to attend and all students are welcome at each fair</a:t>
            </a:r>
          </a:p>
          <a:p>
            <a:pPr algn="ctr">
              <a:lnSpc>
                <a:spcPct val="100000"/>
              </a:lnSpc>
              <a:spcBef>
                <a:spcPts val="0"/>
              </a:spcBef>
            </a:pPr>
            <a:endParaRPr lang="en-US" sz="1800" dirty="0"/>
          </a:p>
          <a:p>
            <a:pPr>
              <a:lnSpc>
                <a:spcPct val="107000"/>
              </a:lnSpc>
              <a:spcBef>
                <a:spcPts val="0"/>
              </a:spcBef>
            </a:pPr>
            <a:r>
              <a:rPr lang="en-US" sz="2000" b="1" i="1" dirty="0">
                <a:solidFill>
                  <a:srgbClr val="00B5AF"/>
                </a:solidFill>
                <a:latin typeface="+mj-lt"/>
                <a:ea typeface="Times New Roman" panose="02020603050405020304" pitchFamily="18" charset="0"/>
                <a:cs typeface="Times New Roman" panose="02020603050405020304" pitchFamily="18" charset="0"/>
              </a:rPr>
              <a:t>Government, Law, and Social Justice Fair | Sept 9, 11am-3pm</a:t>
            </a:r>
            <a:endParaRPr lang="en-US" sz="2000" b="1" dirty="0">
              <a:solidFill>
                <a:srgbClr val="00B5AF"/>
              </a:solidFill>
              <a:latin typeface="+mj-lt"/>
              <a:ea typeface="Calibri" panose="020F0502020204030204" pitchFamily="34" charset="0"/>
              <a:cs typeface="Times New Roman" panose="02020603050405020304" pitchFamily="18" charset="0"/>
            </a:endParaRPr>
          </a:p>
          <a:p>
            <a:pPr marL="347662" marR="0" lvl="0" indent="-285750" fontAlgn="base">
              <a:lnSpc>
                <a:spcPct val="107000"/>
              </a:lnSpc>
              <a:spcBef>
                <a:spcPts val="0"/>
              </a:spcBef>
              <a:spcAft>
                <a:spcPts val="0"/>
              </a:spcAft>
              <a:buSzPct val="100000"/>
              <a:buFont typeface="Arial" panose="020B0604020202020204" pitchFamily="34" charset="0"/>
              <a:buChar char="•"/>
              <a:tabLst>
                <a:tab pos="457200" algn="l"/>
              </a:tabLst>
            </a:pPr>
            <a:r>
              <a:rPr lang="en-US" sz="1800" dirty="0">
                <a:solidFill>
                  <a:srgbClr val="000000"/>
                </a:solidFill>
                <a:ea typeface="Times New Roman" panose="02020603050405020304" pitchFamily="18" charset="0"/>
                <a:cs typeface="Times New Roman" panose="02020603050405020304" pitchFamily="18" charset="0"/>
              </a:rPr>
              <a:t>Featured Industries: Criminal Justice, Crime Labs, Forensic Science/Anthropology, Emergency Disaster Management, Emergency Medical Care, Environmental Health, Law, County Municipalities, US Military, and Social Justice</a:t>
            </a:r>
            <a:br>
              <a:rPr lang="en-US" sz="1800" dirty="0">
                <a:solidFill>
                  <a:srgbClr val="000000"/>
                </a:solidFill>
                <a:ea typeface="Times New Roman" panose="02020603050405020304" pitchFamily="18" charset="0"/>
                <a:cs typeface="Times New Roman" panose="02020603050405020304" pitchFamily="18" charset="0"/>
              </a:rPr>
            </a:br>
            <a:endParaRPr lang="en-US" sz="1800" dirty="0">
              <a:solidFill>
                <a:srgbClr val="000000"/>
              </a:solidFill>
              <a:ea typeface="Calibri" panose="020F0502020204030204" pitchFamily="34" charset="0"/>
              <a:cs typeface="Times New Roman" panose="02020603050405020304" pitchFamily="18" charset="0"/>
            </a:endParaRPr>
          </a:p>
          <a:p>
            <a:pPr>
              <a:lnSpc>
                <a:spcPct val="107000"/>
              </a:lnSpc>
              <a:spcBef>
                <a:spcPts val="0"/>
              </a:spcBef>
            </a:pPr>
            <a:r>
              <a:rPr lang="en-US" sz="2000" b="1" i="1" dirty="0">
                <a:solidFill>
                  <a:srgbClr val="BFC82C"/>
                </a:solidFill>
                <a:latin typeface="+mj-lt"/>
                <a:ea typeface="Times New Roman" panose="02020603050405020304" pitchFamily="18" charset="0"/>
                <a:cs typeface="Times New Roman" panose="02020603050405020304" pitchFamily="18" charset="0"/>
              </a:rPr>
              <a:t>STEM Fair | Sept 23, 11am-3pm</a:t>
            </a:r>
            <a:r>
              <a:rPr lang="en-US" sz="2000" b="1" dirty="0">
                <a:solidFill>
                  <a:srgbClr val="BFC82C"/>
                </a:solidFill>
                <a:latin typeface="+mj-lt"/>
                <a:ea typeface="Times New Roman" panose="02020603050405020304" pitchFamily="18" charset="0"/>
                <a:cs typeface="Times New Roman" panose="02020603050405020304" pitchFamily="18" charset="0"/>
              </a:rPr>
              <a:t>         </a:t>
            </a:r>
            <a:endParaRPr lang="en-US" sz="2000" b="1" dirty="0">
              <a:solidFill>
                <a:srgbClr val="BFC82C"/>
              </a:solidFill>
              <a:latin typeface="+mj-lt"/>
              <a:ea typeface="Calibri" panose="020F0502020204030204" pitchFamily="34" charset="0"/>
              <a:cs typeface="Times New Roman" panose="02020603050405020304" pitchFamily="18" charset="0"/>
            </a:endParaRPr>
          </a:p>
          <a:p>
            <a:pPr marL="347662" marR="0" lvl="0" indent="-285750">
              <a:lnSpc>
                <a:spcPct val="107000"/>
              </a:lnSpc>
              <a:spcBef>
                <a:spcPts val="0"/>
              </a:spcBef>
              <a:spcAft>
                <a:spcPts val="0"/>
              </a:spcAft>
              <a:buFont typeface="Arial" panose="020B0604020202020204" pitchFamily="34" charset="0"/>
              <a:buChar char="•"/>
            </a:pPr>
            <a:r>
              <a:rPr lang="en-US" sz="1800" dirty="0">
                <a:solidFill>
                  <a:srgbClr val="000000"/>
                </a:solidFill>
                <a:ea typeface="Times New Roman" panose="02020603050405020304" pitchFamily="18" charset="0"/>
                <a:cs typeface="Times New Roman" panose="02020603050405020304" pitchFamily="18" charset="0"/>
              </a:rPr>
              <a:t>Featured Industries: Science (Biology, Chemistry, Geological Sciences, Environmental Science), Technology (Computer Science, Computer Information Systems, Data Analytics), Engineering, and Math</a:t>
            </a:r>
            <a:endParaRPr lang="en-US" sz="1800" dirty="0">
              <a:ea typeface="Calibri" panose="020F0502020204030204" pitchFamily="34" charset="0"/>
              <a:cs typeface="Times New Roman" panose="02020603050405020304" pitchFamily="18" charset="0"/>
            </a:endParaRPr>
          </a:p>
          <a:p>
            <a:pPr>
              <a:lnSpc>
                <a:spcPct val="107000"/>
              </a:lnSpc>
              <a:spcBef>
                <a:spcPts val="0"/>
              </a:spcBef>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000" b="1" i="1" dirty="0">
                <a:solidFill>
                  <a:srgbClr val="99C765"/>
                </a:solidFill>
                <a:latin typeface="+mj-lt"/>
                <a:ea typeface="Times New Roman" panose="02020603050405020304" pitchFamily="18" charset="0"/>
                <a:cs typeface="Times New Roman" panose="02020603050405020304" pitchFamily="18" charset="0"/>
              </a:rPr>
              <a:t>Graphics, Business, and Writing Fair | Oct 7, 11am-3pm</a:t>
            </a:r>
            <a:endParaRPr lang="en-US" sz="2000" b="1" dirty="0">
              <a:solidFill>
                <a:srgbClr val="99C765"/>
              </a:solidFill>
              <a:latin typeface="+mj-lt"/>
              <a:ea typeface="Calibri" panose="020F0502020204030204" pitchFamily="34" charset="0"/>
              <a:cs typeface="Times New Roman" panose="02020603050405020304" pitchFamily="18" charset="0"/>
            </a:endParaRPr>
          </a:p>
          <a:p>
            <a:pPr marL="398462" lvl="0" indent="-285750">
              <a:lnSpc>
                <a:spcPct val="107000"/>
              </a:lnSpc>
              <a:spcBef>
                <a:spcPts val="0"/>
              </a:spcBef>
              <a:buFont typeface="Arial" panose="020B0604020202020204" pitchFamily="34" charset="0"/>
              <a:buChar char="•"/>
            </a:pPr>
            <a:r>
              <a:rPr lang="en-US" sz="1800" dirty="0">
                <a:solidFill>
                  <a:srgbClr val="000000"/>
                </a:solidFill>
                <a:ea typeface="Times New Roman" panose="02020603050405020304" pitchFamily="18" charset="0"/>
                <a:cs typeface="Times New Roman" panose="02020603050405020304" pitchFamily="18" charset="0"/>
              </a:rPr>
              <a:t>Featured Industries: Graphic Design, Marketing, Sales, Management, Finance, Entrepreneurship, Business Admin, Hospitality &amp; Tourism, Sport Management, English, Technical Writing, and Communication</a:t>
            </a:r>
            <a:endParaRPr lang="en-US" sz="1800" dirty="0">
              <a:ea typeface="Calibri" panose="020F0502020204030204" pitchFamily="34" charset="0"/>
              <a:cs typeface="Times New Roman" panose="02020603050405020304" pitchFamily="18" charset="0"/>
            </a:endParaRPr>
          </a:p>
          <a:p>
            <a:pPr>
              <a:lnSpc>
                <a:spcPct val="107000"/>
              </a:lnSpc>
              <a:spcBef>
                <a:spcPts val="0"/>
              </a:spcBef>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000" b="1" i="1" dirty="0">
                <a:solidFill>
                  <a:srgbClr val="629DD7"/>
                </a:solidFill>
                <a:latin typeface="+mj-lt"/>
                <a:ea typeface="Times New Roman" panose="02020603050405020304" pitchFamily="18" charset="0"/>
                <a:cs typeface="Times New Roman" panose="02020603050405020304" pitchFamily="18" charset="0"/>
              </a:rPr>
              <a:t>Construction and Interior Design Fair | Oct 21, 11am-3pm</a:t>
            </a:r>
            <a:endParaRPr lang="en-US" sz="2000" b="1" dirty="0">
              <a:solidFill>
                <a:srgbClr val="629DD7"/>
              </a:solidFill>
              <a:latin typeface="+mj-lt"/>
              <a:ea typeface="Calibri" panose="020F0502020204030204" pitchFamily="34" charset="0"/>
              <a:cs typeface="Times New Roman" panose="02020603050405020304" pitchFamily="18" charset="0"/>
            </a:endParaRPr>
          </a:p>
          <a:p>
            <a:pPr marL="347662" marR="0" lvl="0" indent="-285750">
              <a:lnSpc>
                <a:spcPct val="107000"/>
              </a:lnSpc>
              <a:spcBef>
                <a:spcPts val="0"/>
              </a:spcBef>
              <a:spcAft>
                <a:spcPts val="0"/>
              </a:spcAft>
              <a:buFont typeface="Arial" panose="020B0604020202020204" pitchFamily="34" charset="0"/>
              <a:buChar char="•"/>
            </a:pPr>
            <a:r>
              <a:rPr lang="en-US" sz="1800" dirty="0">
                <a:solidFill>
                  <a:srgbClr val="000000"/>
                </a:solidFill>
                <a:ea typeface="Times New Roman" panose="02020603050405020304" pitchFamily="18" charset="0"/>
                <a:cs typeface="Times New Roman" panose="02020603050405020304" pitchFamily="18" charset="0"/>
              </a:rPr>
              <a:t>Featured Industries: Construction and Interior Design</a:t>
            </a:r>
            <a:endParaRPr lang="en-US" sz="1800" dirty="0">
              <a:ea typeface="Calibri" panose="020F0502020204030204" pitchFamily="34" charset="0"/>
              <a:cs typeface="Times New Roman" panose="02020603050405020304" pitchFamily="18" charset="0"/>
            </a:endParaRPr>
          </a:p>
          <a:p>
            <a:pPr>
              <a:lnSpc>
                <a:spcPct val="100000"/>
              </a:lnSpc>
              <a:spcBef>
                <a:spcPts val="0"/>
              </a:spcBef>
            </a:pPr>
            <a:endParaRPr lang="en-US" sz="1800" dirty="0"/>
          </a:p>
        </p:txBody>
      </p:sp>
      <p:pic>
        <p:nvPicPr>
          <p:cNvPr id="2" name="Picture 1">
            <a:extLst>
              <a:ext uri="{FF2B5EF4-FFF2-40B4-BE49-F238E27FC236}">
                <a16:creationId xmlns:a16="http://schemas.microsoft.com/office/drawing/2014/main" id="{013877D0-93D8-47A2-872C-FBD9B1C57CE6}"/>
              </a:ext>
            </a:extLst>
          </p:cNvPr>
          <p:cNvPicPr>
            <a:picLocks noChangeAspect="1"/>
          </p:cNvPicPr>
          <p:nvPr/>
        </p:nvPicPr>
        <p:blipFill>
          <a:blip r:embed="rId3"/>
          <a:stretch>
            <a:fillRect/>
          </a:stretch>
        </p:blipFill>
        <p:spPr>
          <a:xfrm>
            <a:off x="0" y="-1"/>
            <a:ext cx="5299364" cy="6858000"/>
          </a:xfrm>
          <a:prstGeom prst="rect">
            <a:avLst/>
          </a:prstGeom>
        </p:spPr>
      </p:pic>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380015"/>
            <a:ext cx="1818603" cy="1372872"/>
          </a:xfrm>
        </p:spPr>
        <p:txBody>
          <a:bodyPr/>
          <a:lstStyle/>
          <a:p>
            <a:r>
              <a:rPr lang="en-US" dirty="0"/>
              <a:t>Prep </a:t>
            </a:r>
            <a:br>
              <a:rPr lang="en-US" dirty="0"/>
            </a:br>
            <a:r>
              <a:rPr lang="en-US" dirty="0"/>
              <a:t>Tips </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4155313" y="831674"/>
            <a:ext cx="4294206" cy="5213526"/>
          </a:xfrm>
        </p:spPr>
        <p:txBody>
          <a:bodyPr anchor="t">
            <a:normAutofit/>
          </a:bodyPr>
          <a:lstStyle/>
          <a:p>
            <a:r>
              <a:rPr lang="en-US" sz="2000" b="1" dirty="0"/>
              <a:t>Decide the best location to be on video chat</a:t>
            </a:r>
          </a:p>
          <a:p>
            <a:endParaRPr lang="en-US" sz="2000" dirty="0"/>
          </a:p>
          <a:p>
            <a:r>
              <a:rPr lang="en-US" sz="2000" dirty="0"/>
              <a:t>Find a quiet location with a neutral background. Consider taking down posters, photos, etc. during the fair so that the focus is on you and not your background. </a:t>
            </a:r>
          </a:p>
          <a:p>
            <a:endParaRPr lang="en-US" sz="2000" dirty="0"/>
          </a:p>
          <a:p>
            <a:r>
              <a:rPr lang="en-US" sz="2000" dirty="0"/>
              <a:t>If possible, be somewhere that you can close the door and let any family or room-mates know not to disturb you. </a:t>
            </a:r>
          </a:p>
          <a:p>
            <a:endParaRPr lang="en-US" sz="2000" dirty="0"/>
          </a:p>
          <a:p>
            <a:r>
              <a:rPr lang="en-US" sz="2000" dirty="0"/>
              <a:t>Have your computer and camera at eye level. </a:t>
            </a:r>
          </a:p>
          <a:p>
            <a:endParaRPr lang="en-US" sz="2000" dirty="0"/>
          </a:p>
          <a:p>
            <a:r>
              <a:rPr lang="en-US" sz="2000" dirty="0"/>
              <a:t>Be sure you have space for your notes, a notepad, pen, and water. </a:t>
            </a:r>
          </a:p>
        </p:txBody>
      </p:sp>
      <p:pic>
        <p:nvPicPr>
          <p:cNvPr id="15" name="Picture Placeholder 14">
            <a:extLst>
              <a:ext uri="{FF2B5EF4-FFF2-40B4-BE49-F238E27FC236}">
                <a16:creationId xmlns:a16="http://schemas.microsoft.com/office/drawing/2014/main" id="{AC41D8BC-BA8F-4030-B05E-788D3D278E99}"/>
              </a:ext>
            </a:extLst>
          </p:cNvPr>
          <p:cNvPicPr>
            <a:picLocks noGrp="1" noChangeAspect="1"/>
          </p:cNvPicPr>
          <p:nvPr>
            <p:ph type="pic" sz="quarter" idx="12"/>
          </p:nvPr>
        </p:nvPicPr>
        <p:blipFill>
          <a:blip r:embed="rId2"/>
          <a:srcRect t="974" b="974"/>
          <a:stretch>
            <a:fillRect/>
          </a:stretch>
        </p:blipFill>
        <p:spPr>
          <a:prstGeom prst="rect">
            <a:avLst/>
          </a:prstGeom>
        </p:spPr>
      </p:pic>
    </p:spTree>
    <p:extLst>
      <p:ext uri="{BB962C8B-B14F-4D97-AF65-F5344CB8AC3E}">
        <p14:creationId xmlns:p14="http://schemas.microsoft.com/office/powerpoint/2010/main" val="194376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a:bodyPr>
          <a:lstStyle/>
          <a:p>
            <a:r>
              <a:rPr lang="en-US" dirty="0"/>
              <a:t>After the Fair</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a:xfrm>
            <a:off x="8530361" y="4150601"/>
            <a:ext cx="2489200" cy="2746036"/>
          </a:xfrm>
          <a:solidFill>
            <a:srgbClr val="7030A0"/>
          </a:solidFill>
        </p:spPr>
        <p:txBody>
          <a:bodyPr/>
          <a:lstStyle/>
          <a:p>
            <a:r>
              <a:rPr lang="en-US" dirty="0"/>
              <a:t>3</a:t>
            </a:r>
          </a:p>
        </p:txBody>
      </p:sp>
    </p:spTree>
    <p:extLst>
      <p:ext uri="{BB962C8B-B14F-4D97-AF65-F5344CB8AC3E}">
        <p14:creationId xmlns:p14="http://schemas.microsoft.com/office/powerpoint/2010/main" val="1718287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1161809" y="1662190"/>
            <a:ext cx="2438400" cy="1325563"/>
          </a:xfrm>
        </p:spPr>
        <p:txBody>
          <a:bodyPr>
            <a:normAutofit/>
          </a:bodyPr>
          <a:lstStyle/>
          <a:p>
            <a:r>
              <a:rPr lang="en-US" dirty="0"/>
              <a:t>Follow-Up</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8" y="400050"/>
            <a:ext cx="6316366" cy="2585283"/>
          </a:xfrm>
        </p:spPr>
        <p:txBody>
          <a:bodyPr>
            <a:noAutofit/>
          </a:bodyPr>
          <a:lstStyle/>
          <a:p>
            <a:r>
              <a:rPr lang="en-US" sz="1800" dirty="0"/>
              <a:t>Connect with employers via email or social media to stay in touch. </a:t>
            </a:r>
          </a:p>
          <a:p>
            <a:r>
              <a:rPr lang="en-US" sz="1800" dirty="0"/>
              <a:t>Be sure to briefly reintroduce yourself and remind them of where you met and your conversation. </a:t>
            </a:r>
          </a:p>
          <a:p>
            <a:r>
              <a:rPr lang="en-US" sz="1800" dirty="0"/>
              <a:t>Include a ‘call to action’ – ask for more information on their organization or opportunities, or maybe ask for a connection to someone else.</a:t>
            </a:r>
          </a:p>
          <a:p>
            <a:r>
              <a:rPr lang="en-US" sz="1800" dirty="0"/>
              <a:t>Thank them for their time!</a:t>
            </a:r>
          </a:p>
        </p:txBody>
      </p:sp>
      <p:sp>
        <p:nvSpPr>
          <p:cNvPr id="9" name="Text Placeholder 8"/>
          <p:cNvSpPr>
            <a:spLocks noGrp="1"/>
          </p:cNvSpPr>
          <p:nvPr>
            <p:ph type="body" sz="quarter" idx="16"/>
          </p:nvPr>
        </p:nvSpPr>
        <p:spPr>
          <a:xfrm>
            <a:off x="634481" y="3878316"/>
            <a:ext cx="3554963" cy="2737088"/>
          </a:xfrm>
        </p:spPr>
        <p:txBody>
          <a:bodyPr>
            <a:normAutofit/>
          </a:bodyPr>
          <a:lstStyle/>
          <a:p>
            <a:pPr>
              <a:spcBef>
                <a:spcPts val="1200"/>
              </a:spcBef>
            </a:pPr>
            <a:r>
              <a:rPr lang="en-US" sz="1800" dirty="0"/>
              <a:t>Double check spelling and names – get the individual and company names correct. </a:t>
            </a:r>
          </a:p>
          <a:p>
            <a:pPr>
              <a:spcBef>
                <a:spcPts val="1200"/>
              </a:spcBef>
            </a:pPr>
            <a:r>
              <a:rPr lang="en-US" sz="1800" dirty="0"/>
              <a:t>When emailing, always include a brief but informative subject line. </a:t>
            </a:r>
          </a:p>
          <a:p>
            <a:pPr>
              <a:spcBef>
                <a:spcPts val="1200"/>
              </a:spcBef>
            </a:pPr>
            <a:r>
              <a:rPr lang="en-US" sz="1800" dirty="0"/>
              <a:t>Don’t wait too long – aim to follow-up within 24 hours, 48 hours at the longest. </a:t>
            </a:r>
          </a:p>
        </p:txBody>
      </p:sp>
      <p:pic>
        <p:nvPicPr>
          <p:cNvPr id="20" name="Picture Placeholder 19">
            <a:extLst>
              <a:ext uri="{FF2B5EF4-FFF2-40B4-BE49-F238E27FC236}">
                <a16:creationId xmlns:a16="http://schemas.microsoft.com/office/drawing/2014/main" id="{821E635E-2811-495D-AA89-41AD24D85ACF}"/>
              </a:ext>
            </a:extLst>
          </p:cNvPr>
          <p:cNvPicPr>
            <a:picLocks noGrp="1" noChangeAspect="1"/>
          </p:cNvPicPr>
          <p:nvPr>
            <p:ph type="pic" sz="quarter" idx="10"/>
          </p:nvPr>
        </p:nvPicPr>
        <p:blipFill>
          <a:blip r:embed="rId3"/>
          <a:srcRect t="9064" b="9064"/>
          <a:stretch>
            <a:fillRect/>
          </a:stretch>
        </p:blipFill>
        <p:spPr>
          <a:prstGeom prst="rect">
            <a:avLst/>
          </a:prstGeom>
        </p:spPr>
      </p:pic>
    </p:spTree>
    <p:extLst>
      <p:ext uri="{BB962C8B-B14F-4D97-AF65-F5344CB8AC3E}">
        <p14:creationId xmlns:p14="http://schemas.microsoft.com/office/powerpoint/2010/main" val="21033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r>
              <a:rPr lang="en-US" dirty="0"/>
              <a:t>Add in any assignments or next steps here.</a:t>
            </a:r>
          </a:p>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Next Steps</a:t>
            </a:r>
          </a:p>
        </p:txBody>
      </p:sp>
      <p:pic>
        <p:nvPicPr>
          <p:cNvPr id="4" name="Picture Placeholder 3">
            <a:extLst>
              <a:ext uri="{FF2B5EF4-FFF2-40B4-BE49-F238E27FC236}">
                <a16:creationId xmlns:a16="http://schemas.microsoft.com/office/drawing/2014/main" id="{1978200B-9A12-4160-AE69-2D46B9C13D8D}"/>
              </a:ext>
            </a:extLst>
          </p:cNvPr>
          <p:cNvPicPr>
            <a:picLocks noGrp="1" noChangeAspect="1"/>
          </p:cNvPicPr>
          <p:nvPr>
            <p:ph type="pic" sz="quarter" idx="12"/>
          </p:nvPr>
        </p:nvPicPr>
        <p:blipFill>
          <a:blip r:embed="rId3"/>
          <a:srcRect t="4527" b="4527"/>
          <a:stretch>
            <a:fillRect/>
          </a:stretch>
        </p:blipFill>
        <p:spPr>
          <a:prstGeom prst="rect">
            <a:avLst/>
          </a:prstGeom>
        </p:spPr>
      </p:pic>
      <p:pic>
        <p:nvPicPr>
          <p:cNvPr id="11" name="Picture Placeholder 10">
            <a:extLst>
              <a:ext uri="{FF2B5EF4-FFF2-40B4-BE49-F238E27FC236}">
                <a16:creationId xmlns:a16="http://schemas.microsoft.com/office/drawing/2014/main" id="{6AE4447E-9C1D-4C37-9AA4-AD47F5E8CDE0}"/>
              </a:ext>
            </a:extLst>
          </p:cNvPr>
          <p:cNvPicPr>
            <a:picLocks noGrp="1" noChangeAspect="1"/>
          </p:cNvPicPr>
          <p:nvPr>
            <p:ph type="pic" sz="quarter" idx="10"/>
          </p:nvPr>
        </p:nvPicPr>
        <p:blipFill>
          <a:blip r:embed="rId4"/>
          <a:srcRect t="4505" b="4505"/>
          <a:stretch>
            <a:fillRect/>
          </a:stretch>
        </p:blipFill>
        <p:spPr>
          <a:prstGeom prst="rect">
            <a:avLst/>
          </a:prstGeom>
        </p:spPr>
      </p:pic>
    </p:spTree>
    <p:extLst>
      <p:ext uri="{BB962C8B-B14F-4D97-AF65-F5344CB8AC3E}">
        <p14:creationId xmlns:p14="http://schemas.microsoft.com/office/powerpoint/2010/main" val="228226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8CC1CD-9780-4BEA-A1E9-31DE897E0356}"/>
              </a:ext>
            </a:extLst>
          </p:cNvPr>
          <p:cNvSpPr>
            <a:spLocks noGrp="1"/>
          </p:cNvSpPr>
          <p:nvPr>
            <p:ph type="subTitle" idx="1"/>
          </p:nvPr>
        </p:nvSpPr>
        <p:spPr>
          <a:xfrm>
            <a:off x="640080" y="4994031"/>
            <a:ext cx="5455920" cy="1631852"/>
          </a:xfrm>
        </p:spPr>
        <p:txBody>
          <a:bodyPr anchor="ctr">
            <a:normAutofit/>
          </a:bodyPr>
          <a:lstStyle/>
          <a:p>
            <a:pPr algn="ctr"/>
            <a:r>
              <a:rPr lang="en-US" sz="2400" dirty="0">
                <a:latin typeface="Avenir Next LT Pro Light" panose="020B0304020202020204" pitchFamily="34" charset="0"/>
              </a:rPr>
              <a:t>careers.wcu.edu</a:t>
            </a:r>
          </a:p>
          <a:p>
            <a:pPr algn="ctr"/>
            <a:r>
              <a:rPr lang="en-US" sz="2400" dirty="0">
                <a:latin typeface="Avenir Next LT Pro Light" panose="020B0304020202020204" pitchFamily="34" charset="0"/>
              </a:rPr>
              <a:t>careerservices@wcu.edu</a:t>
            </a:r>
          </a:p>
          <a:p>
            <a:pPr algn="ctr"/>
            <a:r>
              <a:rPr lang="en-US" sz="2400" dirty="0">
                <a:latin typeface="Avenir Next LT Pro Light" panose="020B0304020202020204" pitchFamily="34" charset="0"/>
              </a:rPr>
              <a:t>828.227.7133</a:t>
            </a:r>
          </a:p>
        </p:txBody>
      </p:sp>
      <p:sp>
        <p:nvSpPr>
          <p:cNvPr id="5" name="Rectangle 4">
            <a:extLst>
              <a:ext uri="{FF2B5EF4-FFF2-40B4-BE49-F238E27FC236}">
                <a16:creationId xmlns:a16="http://schemas.microsoft.com/office/drawing/2014/main" id="{E6413016-848C-4DFC-AF14-A188DF9CA7FF}"/>
              </a:ext>
            </a:extLst>
          </p:cNvPr>
          <p:cNvSpPr/>
          <p:nvPr/>
        </p:nvSpPr>
        <p:spPr>
          <a:xfrm>
            <a:off x="1" y="0"/>
            <a:ext cx="12188952" cy="39227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C3CF1B-6F2E-411F-A6DA-AAB453C45553}"/>
              </a:ext>
            </a:extLst>
          </p:cNvPr>
          <p:cNvPicPr>
            <a:picLocks noChangeAspect="1"/>
          </p:cNvPicPr>
          <p:nvPr/>
        </p:nvPicPr>
        <p:blipFill rotWithShape="1">
          <a:blip r:embed="rId2"/>
          <a:srcRect t="23465" b="23778"/>
          <a:stretch/>
        </p:blipFill>
        <p:spPr>
          <a:xfrm>
            <a:off x="2747574" y="1645930"/>
            <a:ext cx="6693804" cy="2304278"/>
          </a:xfrm>
          <a:custGeom>
            <a:avLst/>
            <a:gdLst/>
            <a:ahLst/>
            <a:cxnLst/>
            <a:rect l="l" t="t" r="r" b="b"/>
            <a:pathLst>
              <a:path w="12191999" h="4196982">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p:spPr>
      </p:pic>
      <p:sp>
        <p:nvSpPr>
          <p:cNvPr id="10" name="Subtitle 2">
            <a:extLst>
              <a:ext uri="{FF2B5EF4-FFF2-40B4-BE49-F238E27FC236}">
                <a16:creationId xmlns:a16="http://schemas.microsoft.com/office/drawing/2014/main" id="{E4E9A1C3-6481-49D3-BD1C-A9A683E9B4BA}"/>
              </a:ext>
            </a:extLst>
          </p:cNvPr>
          <p:cNvSpPr txBox="1">
            <a:spLocks/>
          </p:cNvSpPr>
          <p:nvPr/>
        </p:nvSpPr>
        <p:spPr>
          <a:xfrm>
            <a:off x="6091428" y="4945850"/>
            <a:ext cx="5455920" cy="1631852"/>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dirty="0">
                <a:latin typeface="Avenir Next LT Pro Light" panose="020B0304020202020204" pitchFamily="34" charset="0"/>
              </a:rPr>
              <a:t>We help with resumes, interviews, career fair prep, job searching, internships, picking a major, and more!</a:t>
            </a:r>
          </a:p>
        </p:txBody>
      </p:sp>
      <p:cxnSp>
        <p:nvCxnSpPr>
          <p:cNvPr id="7" name="Straight Connector 6">
            <a:extLst>
              <a:ext uri="{FF2B5EF4-FFF2-40B4-BE49-F238E27FC236}">
                <a16:creationId xmlns:a16="http://schemas.microsoft.com/office/drawing/2014/main" id="{5D091134-D3AA-4D16-89D8-BE6622324DCC}"/>
              </a:ext>
            </a:extLst>
          </p:cNvPr>
          <p:cNvCxnSpPr>
            <a:cxnSpLocks/>
          </p:cNvCxnSpPr>
          <p:nvPr/>
        </p:nvCxnSpPr>
        <p:spPr>
          <a:xfrm>
            <a:off x="1030677" y="4994031"/>
            <a:ext cx="10424160" cy="0"/>
          </a:xfrm>
          <a:prstGeom prst="line">
            <a:avLst/>
          </a:prstGeom>
          <a:ln w="57150">
            <a:solidFill>
              <a:srgbClr val="FFC000"/>
            </a:solidFill>
          </a:ln>
        </p:spPr>
        <p:style>
          <a:lnRef idx="3">
            <a:schemeClr val="accent6"/>
          </a:lnRef>
          <a:fillRef idx="0">
            <a:schemeClr val="accent6"/>
          </a:fillRef>
          <a:effectRef idx="2">
            <a:schemeClr val="accent6"/>
          </a:effectRef>
          <a:fontRef idx="minor">
            <a:schemeClr val="tx1"/>
          </a:fontRef>
        </p:style>
      </p:cxnSp>
      <p:sp>
        <p:nvSpPr>
          <p:cNvPr id="6" name="Rectangle 5">
            <a:extLst>
              <a:ext uri="{FF2B5EF4-FFF2-40B4-BE49-F238E27FC236}">
                <a16:creationId xmlns:a16="http://schemas.microsoft.com/office/drawing/2014/main" id="{38D9B797-17CC-4C23-8591-59E4BB6B3D91}"/>
              </a:ext>
            </a:extLst>
          </p:cNvPr>
          <p:cNvSpPr/>
          <p:nvPr/>
        </p:nvSpPr>
        <p:spPr>
          <a:xfrm>
            <a:off x="788361" y="4547286"/>
            <a:ext cx="4438547" cy="39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35C3F-711D-46C5-9364-DBE84D3FE1EB}"/>
              </a:ext>
            </a:extLst>
          </p:cNvPr>
          <p:cNvSpPr>
            <a:spLocks noGrp="1"/>
          </p:cNvSpPr>
          <p:nvPr>
            <p:ph type="ctrTitle"/>
          </p:nvPr>
        </p:nvSpPr>
        <p:spPr>
          <a:xfrm>
            <a:off x="262758" y="4061419"/>
            <a:ext cx="11929241" cy="1069848"/>
          </a:xfrm>
        </p:spPr>
        <p:txBody>
          <a:bodyPr anchor="ctr">
            <a:noAutofit/>
          </a:bodyPr>
          <a:lstStyle/>
          <a:p>
            <a:pPr algn="ctr"/>
            <a:r>
              <a:rPr lang="en-US" sz="3800" dirty="0">
                <a:solidFill>
                  <a:schemeClr val="accent2"/>
                </a:solidFill>
                <a:latin typeface="Avenir Next LT Pro Light" panose="020B0304020202020204" pitchFamily="34" charset="0"/>
              </a:rPr>
              <a:t>Visit the Center for Career and Professional Development</a:t>
            </a:r>
          </a:p>
        </p:txBody>
      </p:sp>
    </p:spTree>
    <p:extLst>
      <p:ext uri="{BB962C8B-B14F-4D97-AF65-F5344CB8AC3E}">
        <p14:creationId xmlns:p14="http://schemas.microsoft.com/office/powerpoint/2010/main" val="412793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2438302"/>
            <a:ext cx="12192000" cy="4419698"/>
          </a:xfrm>
        </p:spPr>
        <p:txBody>
          <a:bodyPr/>
          <a:lstStyle/>
          <a:p>
            <a:r>
              <a:rPr lang="en-US" sz="1600" b="1" dirty="0"/>
              <a:t>1) Career exploration</a:t>
            </a:r>
          </a:p>
          <a:p>
            <a:pPr>
              <a:spcBef>
                <a:spcPts val="0"/>
              </a:spcBef>
            </a:pPr>
            <a:r>
              <a:rPr lang="en-US" sz="1600" dirty="0"/>
              <a:t>Learn more about the world of work by researching and speaking with representatives of familiar and new organizations. </a:t>
            </a:r>
            <a:r>
              <a:rPr lang="en-US" sz="1600" i="1" dirty="0"/>
              <a:t>Be open to learning about new organizations that might not initially seem like a good fit for you. </a:t>
            </a:r>
          </a:p>
          <a:p>
            <a:pPr>
              <a:spcBef>
                <a:spcPts val="0"/>
              </a:spcBef>
            </a:pPr>
            <a:endParaRPr lang="en-US" sz="1600" i="1" dirty="0"/>
          </a:p>
          <a:p>
            <a:pPr>
              <a:spcBef>
                <a:spcPts val="600"/>
              </a:spcBef>
            </a:pPr>
            <a:r>
              <a:rPr lang="en-US" sz="1600" b="1" dirty="0"/>
              <a:t>2) Find job and internship opportunities</a:t>
            </a:r>
          </a:p>
          <a:p>
            <a:pPr>
              <a:spcBef>
                <a:spcPts val="0"/>
              </a:spcBef>
            </a:pPr>
            <a:r>
              <a:rPr lang="en-US" sz="1600" dirty="0"/>
              <a:t>Organizations are here to recruit and build their relationships with students. Organizations come from the local community, southeast region, and a few from across the US. </a:t>
            </a:r>
          </a:p>
          <a:p>
            <a:pPr>
              <a:spcBef>
                <a:spcPts val="0"/>
              </a:spcBef>
            </a:pPr>
            <a:endParaRPr lang="en-US" sz="1600" dirty="0"/>
          </a:p>
          <a:p>
            <a:pPr>
              <a:spcBef>
                <a:spcPts val="600"/>
              </a:spcBef>
            </a:pPr>
            <a:r>
              <a:rPr lang="en-US" sz="1600" b="1" dirty="0"/>
              <a:t>3) Network with professionals</a:t>
            </a:r>
          </a:p>
          <a:p>
            <a:pPr>
              <a:spcBef>
                <a:spcPts val="0"/>
              </a:spcBef>
            </a:pPr>
            <a:r>
              <a:rPr lang="en-US" sz="1600" dirty="0"/>
              <a:t>Take time to expand your network by speaking with representatives about opportunities with their organization, as well as their insights into your industry of interest. </a:t>
            </a:r>
          </a:p>
          <a:p>
            <a:endParaRPr lang="en-US" sz="1600"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278053" y="874199"/>
            <a:ext cx="6435524" cy="1325563"/>
          </a:xfrm>
        </p:spPr>
        <p:txBody>
          <a:bodyPr/>
          <a:lstStyle/>
          <a:p>
            <a:r>
              <a:rPr lang="en-US" dirty="0"/>
              <a:t>Purpose of Fairs</a:t>
            </a:r>
          </a:p>
        </p:txBody>
      </p:sp>
      <p:pic>
        <p:nvPicPr>
          <p:cNvPr id="2" name="Picture 1">
            <a:extLst>
              <a:ext uri="{FF2B5EF4-FFF2-40B4-BE49-F238E27FC236}">
                <a16:creationId xmlns:a16="http://schemas.microsoft.com/office/drawing/2014/main" id="{1B110FC9-9625-4DC1-A53C-B70BFB7C1EDB}"/>
              </a:ext>
            </a:extLst>
          </p:cNvPr>
          <p:cNvPicPr>
            <a:picLocks noChangeAspect="1"/>
          </p:cNvPicPr>
          <p:nvPr/>
        </p:nvPicPr>
        <p:blipFill>
          <a:blip r:embed="rId3"/>
          <a:stretch>
            <a:fillRect/>
          </a:stretch>
        </p:blipFill>
        <p:spPr>
          <a:xfrm>
            <a:off x="927060" y="185847"/>
            <a:ext cx="3028713" cy="2013915"/>
          </a:xfrm>
          <a:prstGeom prst="rect">
            <a:avLst/>
          </a:prstGeom>
        </p:spPr>
      </p:pic>
      <p:pic>
        <p:nvPicPr>
          <p:cNvPr id="11" name="Picture 10">
            <a:extLst>
              <a:ext uri="{FF2B5EF4-FFF2-40B4-BE49-F238E27FC236}">
                <a16:creationId xmlns:a16="http://schemas.microsoft.com/office/drawing/2014/main" id="{F00512BC-2BC6-4D7F-BE3E-47D6D23D053B}"/>
              </a:ext>
            </a:extLst>
          </p:cNvPr>
          <p:cNvPicPr>
            <a:picLocks noChangeAspect="1"/>
          </p:cNvPicPr>
          <p:nvPr/>
        </p:nvPicPr>
        <p:blipFill rotWithShape="1">
          <a:blip r:embed="rId4"/>
          <a:srcRect l="5096" t="19381"/>
          <a:stretch/>
        </p:blipFill>
        <p:spPr>
          <a:xfrm>
            <a:off x="829677" y="2650316"/>
            <a:ext cx="3099592" cy="3949530"/>
          </a:xfrm>
          <a:prstGeom prst="rect">
            <a:avLst/>
          </a:prstGeom>
        </p:spPr>
      </p:pic>
    </p:spTree>
    <p:extLst>
      <p:ext uri="{BB962C8B-B14F-4D97-AF65-F5344CB8AC3E}">
        <p14:creationId xmlns:p14="http://schemas.microsoft.com/office/powerpoint/2010/main" val="152258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4252921" y="147625"/>
            <a:ext cx="3686159" cy="1466055"/>
          </a:xfrm>
        </p:spPr>
        <p:txBody>
          <a:bodyPr/>
          <a:lstStyle/>
          <a:p>
            <a:r>
              <a:rPr lang="en-US" dirty="0"/>
              <a:t>What will the fair be like?</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4252921" y="1382234"/>
            <a:ext cx="3686159" cy="5379174"/>
          </a:xfrm>
        </p:spPr>
        <p:txBody>
          <a:bodyPr>
            <a:noAutofit/>
          </a:bodyPr>
          <a:lstStyle/>
          <a:p>
            <a:r>
              <a:rPr lang="en-US" sz="1600" dirty="0"/>
              <a:t>Students will be speaking face-to-face in video calls with employers.</a:t>
            </a:r>
          </a:p>
          <a:p>
            <a:r>
              <a:rPr lang="en-US" sz="1600" dirty="0"/>
              <a:t>Employers may have one or multiple employers on-screen at a time. They may be conversational or more informative, possibly with a brief presentation. </a:t>
            </a:r>
            <a:r>
              <a:rPr lang="en-US" sz="1600" i="1" dirty="0"/>
              <a:t>Be ready to adapt to differences in employer meetings. </a:t>
            </a:r>
          </a:p>
          <a:p>
            <a:r>
              <a:rPr lang="en-US" sz="1600" dirty="0"/>
              <a:t>Students can see employer profiles, locations, and other provided information during the fair. </a:t>
            </a:r>
          </a:p>
          <a:p>
            <a:r>
              <a:rPr lang="en-US" sz="1600" dirty="0"/>
              <a:t>Students will login and select the employers they want ‘visit’. If an employer is unavailable, students will be placed in a queue and will meet with employers as they become available. </a:t>
            </a:r>
          </a:p>
          <a:p>
            <a:r>
              <a:rPr lang="en-US" sz="1600" dirty="0"/>
              <a:t>Employers can see who is waiting to meet with them and view their resume if they’ve uploaded one.</a:t>
            </a:r>
          </a:p>
          <a:p>
            <a:pPr lvl="1"/>
            <a:r>
              <a:rPr lang="en-US" sz="1400" dirty="0"/>
              <a:t>Be sure to upload your resume before the fair! </a:t>
            </a:r>
          </a:p>
        </p:txBody>
      </p:sp>
      <p:pic>
        <p:nvPicPr>
          <p:cNvPr id="12" name="Picture Placeholder 11">
            <a:extLst>
              <a:ext uri="{FF2B5EF4-FFF2-40B4-BE49-F238E27FC236}">
                <a16:creationId xmlns:a16="http://schemas.microsoft.com/office/drawing/2014/main" id="{0D3FA664-C215-4E5B-91C1-8346F9CEE7B2}"/>
              </a:ext>
            </a:extLst>
          </p:cNvPr>
          <p:cNvPicPr>
            <a:picLocks noGrp="1" noChangeAspect="1"/>
          </p:cNvPicPr>
          <p:nvPr>
            <p:ph type="pic" sz="quarter" idx="16"/>
          </p:nvPr>
        </p:nvPicPr>
        <p:blipFill>
          <a:blip r:embed="rId3"/>
          <a:srcRect l="9416" r="9416"/>
          <a:stretch>
            <a:fillRect/>
          </a:stretch>
        </p:blipFill>
        <p:spPr>
          <a:prstGeom prst="rect">
            <a:avLst/>
          </a:prstGeom>
        </p:spPr>
      </p:pic>
      <p:pic>
        <p:nvPicPr>
          <p:cNvPr id="15" name="Picture Placeholder 14">
            <a:extLst>
              <a:ext uri="{FF2B5EF4-FFF2-40B4-BE49-F238E27FC236}">
                <a16:creationId xmlns:a16="http://schemas.microsoft.com/office/drawing/2014/main" id="{E3DA41A0-C29C-4C26-99B1-2CB2D33F854D}"/>
              </a:ext>
            </a:extLst>
          </p:cNvPr>
          <p:cNvPicPr>
            <a:picLocks noGrp="1" noChangeAspect="1"/>
          </p:cNvPicPr>
          <p:nvPr>
            <p:ph type="pic" sz="quarter" idx="17"/>
          </p:nvPr>
        </p:nvPicPr>
        <p:blipFill>
          <a:blip r:embed="rId4"/>
          <a:srcRect l="9416" r="9416"/>
          <a:stretch>
            <a:fillRect/>
          </a:stretch>
        </p:blipFill>
        <p:spPr>
          <a:xfrm>
            <a:off x="8483600" y="0"/>
            <a:ext cx="3708400" cy="6853712"/>
          </a:xfrm>
          <a:prstGeom prst="rect">
            <a:avLst/>
          </a:prstGeom>
        </p:spPr>
      </p:pic>
    </p:spTree>
    <p:extLst>
      <p:ext uri="{BB962C8B-B14F-4D97-AF65-F5344CB8AC3E}">
        <p14:creationId xmlns:p14="http://schemas.microsoft.com/office/powerpoint/2010/main" val="3219901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826626" y="4913283"/>
            <a:ext cx="2019605" cy="349833"/>
          </a:xfrm>
        </p:spPr>
        <p:txBody>
          <a:bodyPr>
            <a:normAutofit/>
          </a:bodyPr>
          <a:lstStyle/>
          <a:p>
            <a:r>
              <a:rPr lang="en-US" dirty="0"/>
              <a:t>Jobcat.wcu.edu</a:t>
            </a:r>
          </a:p>
        </p:txBody>
      </p:sp>
      <p:sp>
        <p:nvSpPr>
          <p:cNvPr id="8" name="Text Placeholder 35">
            <a:extLst>
              <a:ext uri="{FF2B5EF4-FFF2-40B4-BE49-F238E27FC236}">
                <a16:creationId xmlns:a16="http://schemas.microsoft.com/office/drawing/2014/main" id="{99E9A1C1-908B-4461-9768-6C7E6EA8821F}"/>
              </a:ext>
            </a:extLst>
          </p:cNvPr>
          <p:cNvSpPr>
            <a:spLocks noGrp="1"/>
          </p:cNvSpPr>
          <p:nvPr>
            <p:ph type="body" sz="quarter" idx="11"/>
          </p:nvPr>
        </p:nvSpPr>
        <p:spPr>
          <a:xfrm>
            <a:off x="712382" y="4391246"/>
            <a:ext cx="2101950" cy="409361"/>
          </a:xfrm>
        </p:spPr>
        <p:txBody>
          <a:bodyPr>
            <a:normAutofit fontScale="77500" lnSpcReduction="20000"/>
          </a:bodyPr>
          <a:lstStyle/>
          <a:p>
            <a:r>
              <a:rPr lang="en-US" sz="2000" b="1" dirty="0"/>
              <a:t>Uploading Your Resume</a:t>
            </a:r>
          </a:p>
        </p:txBody>
      </p:sp>
      <p:pic>
        <p:nvPicPr>
          <p:cNvPr id="3" name="Picture 2">
            <a:extLst>
              <a:ext uri="{FF2B5EF4-FFF2-40B4-BE49-F238E27FC236}">
                <a16:creationId xmlns:a16="http://schemas.microsoft.com/office/drawing/2014/main" id="{8B772D28-B9B9-4A15-B780-2EC0234F91CB}"/>
              </a:ext>
            </a:extLst>
          </p:cNvPr>
          <p:cNvPicPr>
            <a:picLocks noChangeAspect="1"/>
          </p:cNvPicPr>
          <p:nvPr/>
        </p:nvPicPr>
        <p:blipFill>
          <a:blip r:embed="rId3"/>
          <a:stretch>
            <a:fillRect/>
          </a:stretch>
        </p:blipFill>
        <p:spPr>
          <a:xfrm>
            <a:off x="2278564" y="187359"/>
            <a:ext cx="5614337" cy="3300120"/>
          </a:xfrm>
          <a:prstGeom prst="rect">
            <a:avLst/>
          </a:prstGeom>
          <a:ln w="28575">
            <a:solidFill>
              <a:schemeClr val="accent2"/>
            </a:solidFill>
          </a:ln>
        </p:spPr>
      </p:pic>
      <p:sp>
        <p:nvSpPr>
          <p:cNvPr id="15" name="Arrow: Left 14">
            <a:extLst>
              <a:ext uri="{FF2B5EF4-FFF2-40B4-BE49-F238E27FC236}">
                <a16:creationId xmlns:a16="http://schemas.microsoft.com/office/drawing/2014/main" id="{179C0E99-02BB-462C-B783-68B0C260664A}"/>
              </a:ext>
            </a:extLst>
          </p:cNvPr>
          <p:cNvSpPr/>
          <p:nvPr/>
        </p:nvSpPr>
        <p:spPr>
          <a:xfrm rot="19684021">
            <a:off x="2871666" y="938611"/>
            <a:ext cx="772733" cy="4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4849952-05CE-4D70-877F-112DE66A37CC}"/>
              </a:ext>
            </a:extLst>
          </p:cNvPr>
          <p:cNvPicPr>
            <a:picLocks noChangeAspect="1"/>
          </p:cNvPicPr>
          <p:nvPr/>
        </p:nvPicPr>
        <p:blipFill>
          <a:blip r:embed="rId4"/>
          <a:stretch>
            <a:fillRect/>
          </a:stretch>
        </p:blipFill>
        <p:spPr>
          <a:xfrm>
            <a:off x="3524801" y="2538913"/>
            <a:ext cx="7210425" cy="1438275"/>
          </a:xfrm>
          <a:prstGeom prst="rect">
            <a:avLst/>
          </a:prstGeom>
          <a:ln w="28575">
            <a:solidFill>
              <a:schemeClr val="accent2"/>
            </a:solidFill>
          </a:ln>
        </p:spPr>
      </p:pic>
      <p:sp>
        <p:nvSpPr>
          <p:cNvPr id="13" name="Arrow: Left 12">
            <a:extLst>
              <a:ext uri="{FF2B5EF4-FFF2-40B4-BE49-F238E27FC236}">
                <a16:creationId xmlns:a16="http://schemas.microsoft.com/office/drawing/2014/main" id="{96DCBF97-C027-4D8B-84BD-E1DA1B4551DD}"/>
              </a:ext>
            </a:extLst>
          </p:cNvPr>
          <p:cNvSpPr/>
          <p:nvPr/>
        </p:nvSpPr>
        <p:spPr>
          <a:xfrm rot="19684021">
            <a:off x="4699365" y="2949890"/>
            <a:ext cx="772733" cy="4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BBC838D-51F0-44B2-8044-5CD05096AF64}"/>
              </a:ext>
            </a:extLst>
          </p:cNvPr>
          <p:cNvPicPr>
            <a:picLocks noChangeAspect="1"/>
          </p:cNvPicPr>
          <p:nvPr/>
        </p:nvPicPr>
        <p:blipFill>
          <a:blip r:embed="rId5"/>
          <a:stretch>
            <a:fillRect/>
          </a:stretch>
        </p:blipFill>
        <p:spPr>
          <a:xfrm>
            <a:off x="7699355" y="3019083"/>
            <a:ext cx="3534328" cy="3695272"/>
          </a:xfrm>
          <a:prstGeom prst="rect">
            <a:avLst/>
          </a:prstGeom>
          <a:ln w="28575">
            <a:solidFill>
              <a:schemeClr val="accent2">
                <a:lumMod val="90000"/>
                <a:lumOff val="10000"/>
              </a:schemeClr>
            </a:solidFill>
          </a:ln>
        </p:spPr>
      </p:pic>
      <p:sp>
        <p:nvSpPr>
          <p:cNvPr id="11" name="TextBox 10">
            <a:extLst>
              <a:ext uri="{FF2B5EF4-FFF2-40B4-BE49-F238E27FC236}">
                <a16:creationId xmlns:a16="http://schemas.microsoft.com/office/drawing/2014/main" id="{47D0E14B-258E-4FCE-8A9D-AAEA456EB81C}"/>
              </a:ext>
            </a:extLst>
          </p:cNvPr>
          <p:cNvSpPr txBox="1"/>
          <p:nvPr/>
        </p:nvSpPr>
        <p:spPr>
          <a:xfrm>
            <a:off x="1733107" y="-25292"/>
            <a:ext cx="467832" cy="707886"/>
          </a:xfrm>
          <a:prstGeom prst="rect">
            <a:avLst/>
          </a:prstGeom>
          <a:noFill/>
        </p:spPr>
        <p:txBody>
          <a:bodyPr wrap="square" rtlCol="0">
            <a:spAutoFit/>
          </a:bodyPr>
          <a:lstStyle/>
          <a:p>
            <a:r>
              <a:rPr lang="en-US" sz="4000" dirty="0">
                <a:solidFill>
                  <a:schemeClr val="accent1"/>
                </a:solidFill>
                <a:latin typeface="+mj-lt"/>
              </a:rPr>
              <a:t>1</a:t>
            </a:r>
          </a:p>
        </p:txBody>
      </p:sp>
      <p:sp>
        <p:nvSpPr>
          <p:cNvPr id="16" name="TextBox 15">
            <a:extLst>
              <a:ext uri="{FF2B5EF4-FFF2-40B4-BE49-F238E27FC236}">
                <a16:creationId xmlns:a16="http://schemas.microsoft.com/office/drawing/2014/main" id="{561BE8FA-9F10-46DA-97F4-D4AA2E032ABF}"/>
              </a:ext>
            </a:extLst>
          </p:cNvPr>
          <p:cNvSpPr txBox="1"/>
          <p:nvPr/>
        </p:nvSpPr>
        <p:spPr>
          <a:xfrm>
            <a:off x="3089238" y="2309025"/>
            <a:ext cx="467832" cy="707886"/>
          </a:xfrm>
          <a:prstGeom prst="rect">
            <a:avLst/>
          </a:prstGeom>
          <a:noFill/>
        </p:spPr>
        <p:txBody>
          <a:bodyPr wrap="square" rtlCol="0">
            <a:spAutoFit/>
          </a:bodyPr>
          <a:lstStyle/>
          <a:p>
            <a:r>
              <a:rPr lang="en-US" sz="4000" dirty="0">
                <a:solidFill>
                  <a:schemeClr val="accent1"/>
                </a:solidFill>
                <a:latin typeface="+mj-lt"/>
              </a:rPr>
              <a:t>2</a:t>
            </a:r>
          </a:p>
        </p:txBody>
      </p:sp>
      <p:sp>
        <p:nvSpPr>
          <p:cNvPr id="17" name="TextBox 16">
            <a:extLst>
              <a:ext uri="{FF2B5EF4-FFF2-40B4-BE49-F238E27FC236}">
                <a16:creationId xmlns:a16="http://schemas.microsoft.com/office/drawing/2014/main" id="{9604D5A4-F6F3-42B2-A514-A0CBCF21D815}"/>
              </a:ext>
            </a:extLst>
          </p:cNvPr>
          <p:cNvSpPr txBox="1"/>
          <p:nvPr/>
        </p:nvSpPr>
        <p:spPr>
          <a:xfrm>
            <a:off x="7231523" y="2851113"/>
            <a:ext cx="467832" cy="707886"/>
          </a:xfrm>
          <a:prstGeom prst="rect">
            <a:avLst/>
          </a:prstGeom>
          <a:noFill/>
        </p:spPr>
        <p:txBody>
          <a:bodyPr wrap="square" rtlCol="0">
            <a:spAutoFit/>
          </a:bodyPr>
          <a:lstStyle/>
          <a:p>
            <a:r>
              <a:rPr lang="en-US" sz="4000" dirty="0">
                <a:solidFill>
                  <a:schemeClr val="accent1"/>
                </a:solidFill>
                <a:latin typeface="+mj-lt"/>
              </a:rPr>
              <a:t>3</a:t>
            </a:r>
          </a:p>
        </p:txBody>
      </p:sp>
    </p:spTree>
    <p:extLst>
      <p:ext uri="{BB962C8B-B14F-4D97-AF65-F5344CB8AC3E}">
        <p14:creationId xmlns:p14="http://schemas.microsoft.com/office/powerpoint/2010/main" val="92507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a:bodyPr>
          <a:lstStyle/>
          <a:p>
            <a:r>
              <a:rPr lang="en-US" dirty="0"/>
              <a:t>Employer Research</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a:xfrm>
            <a:off x="8530361" y="4150601"/>
            <a:ext cx="2489200" cy="2746036"/>
          </a:xfrm>
          <a:solidFill>
            <a:srgbClr val="7030A0"/>
          </a:solidFill>
        </p:spPr>
        <p:txBody>
          <a:bodyPr/>
          <a:lstStyle/>
          <a:p>
            <a:r>
              <a:rPr lang="en-US" dirty="0"/>
              <a:t>1</a:t>
            </a:r>
          </a:p>
        </p:txBody>
      </p:sp>
    </p:spTree>
    <p:extLst>
      <p:ext uri="{BB962C8B-B14F-4D97-AF65-F5344CB8AC3E}">
        <p14:creationId xmlns:p14="http://schemas.microsoft.com/office/powerpoint/2010/main" val="708177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826626" y="4913283"/>
            <a:ext cx="2019605" cy="349833"/>
          </a:xfrm>
        </p:spPr>
        <p:txBody>
          <a:bodyPr>
            <a:normAutofit/>
          </a:bodyPr>
          <a:lstStyle/>
          <a:p>
            <a:r>
              <a:rPr lang="en-US" dirty="0"/>
              <a:t>Jobcat.wcu.edu</a:t>
            </a:r>
          </a:p>
        </p:txBody>
      </p:sp>
      <p:pic>
        <p:nvPicPr>
          <p:cNvPr id="19" name="Picture 18">
            <a:extLst>
              <a:ext uri="{FF2B5EF4-FFF2-40B4-BE49-F238E27FC236}">
                <a16:creationId xmlns:a16="http://schemas.microsoft.com/office/drawing/2014/main" id="{EA177B96-8F61-414C-A5C4-C61A2B69A3E9}"/>
              </a:ext>
            </a:extLst>
          </p:cNvPr>
          <p:cNvPicPr>
            <a:picLocks noChangeAspect="1"/>
          </p:cNvPicPr>
          <p:nvPr/>
        </p:nvPicPr>
        <p:blipFill rotWithShape="1">
          <a:blip r:embed="rId3"/>
          <a:srcRect l="24366" t="26837" r="2808" b="3804"/>
          <a:stretch/>
        </p:blipFill>
        <p:spPr>
          <a:xfrm>
            <a:off x="2990045" y="762000"/>
            <a:ext cx="8954103" cy="4796874"/>
          </a:xfrm>
          <a:prstGeom prst="rect">
            <a:avLst/>
          </a:prstGeom>
          <a:ln w="57150">
            <a:solidFill>
              <a:schemeClr val="accent2"/>
            </a:solidFill>
          </a:ln>
        </p:spPr>
      </p:pic>
      <p:sp>
        <p:nvSpPr>
          <p:cNvPr id="15" name="Arrow: Left 14">
            <a:extLst>
              <a:ext uri="{FF2B5EF4-FFF2-40B4-BE49-F238E27FC236}">
                <a16:creationId xmlns:a16="http://schemas.microsoft.com/office/drawing/2014/main" id="{179C0E99-02BB-462C-B783-68B0C260664A}"/>
              </a:ext>
            </a:extLst>
          </p:cNvPr>
          <p:cNvSpPr/>
          <p:nvPr/>
        </p:nvSpPr>
        <p:spPr>
          <a:xfrm rot="19276262">
            <a:off x="9698268" y="3095895"/>
            <a:ext cx="772733" cy="4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5">
            <a:extLst>
              <a:ext uri="{FF2B5EF4-FFF2-40B4-BE49-F238E27FC236}">
                <a16:creationId xmlns:a16="http://schemas.microsoft.com/office/drawing/2014/main" id="{99E9A1C1-908B-4461-9768-6C7E6EA8821F}"/>
              </a:ext>
            </a:extLst>
          </p:cNvPr>
          <p:cNvSpPr>
            <a:spLocks noGrp="1"/>
          </p:cNvSpPr>
          <p:nvPr>
            <p:ph type="body" sz="quarter" idx="11"/>
          </p:nvPr>
        </p:nvSpPr>
        <p:spPr>
          <a:xfrm>
            <a:off x="794726" y="4391246"/>
            <a:ext cx="2019605" cy="409361"/>
          </a:xfrm>
        </p:spPr>
        <p:txBody>
          <a:bodyPr>
            <a:normAutofit/>
          </a:bodyPr>
          <a:lstStyle/>
          <a:p>
            <a:r>
              <a:rPr lang="en-US" sz="2000" b="1" dirty="0"/>
              <a:t>See who’s coming</a:t>
            </a:r>
          </a:p>
        </p:txBody>
      </p:sp>
    </p:spTree>
    <p:extLst>
      <p:ext uri="{BB962C8B-B14F-4D97-AF65-F5344CB8AC3E}">
        <p14:creationId xmlns:p14="http://schemas.microsoft.com/office/powerpoint/2010/main" val="73771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F8769E-35D4-4DA5-82EC-D7F1D59D459A}"/>
              </a:ext>
            </a:extLst>
          </p:cNvPr>
          <p:cNvPicPr>
            <a:picLocks noChangeAspect="1"/>
          </p:cNvPicPr>
          <p:nvPr/>
        </p:nvPicPr>
        <p:blipFill rotWithShape="1">
          <a:blip r:embed="rId3"/>
          <a:srcRect l="23521" t="26592" r="2676" b="4050"/>
          <a:stretch/>
        </p:blipFill>
        <p:spPr>
          <a:xfrm>
            <a:off x="3078051" y="810703"/>
            <a:ext cx="8796270" cy="4649939"/>
          </a:xfrm>
          <a:prstGeom prst="rect">
            <a:avLst/>
          </a:prstGeom>
          <a:ln w="57150">
            <a:solidFill>
              <a:schemeClr val="accent2"/>
            </a:solidFill>
          </a:ln>
        </p:spPr>
      </p:pic>
      <p:sp>
        <p:nvSpPr>
          <p:cNvPr id="15" name="Arrow: Left 14">
            <a:extLst>
              <a:ext uri="{FF2B5EF4-FFF2-40B4-BE49-F238E27FC236}">
                <a16:creationId xmlns:a16="http://schemas.microsoft.com/office/drawing/2014/main" id="{179C0E99-02BB-462C-B783-68B0C260664A}"/>
              </a:ext>
            </a:extLst>
          </p:cNvPr>
          <p:cNvSpPr/>
          <p:nvPr/>
        </p:nvSpPr>
        <p:spPr>
          <a:xfrm rot="18843910">
            <a:off x="10148549" y="2987230"/>
            <a:ext cx="772733" cy="4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5">
            <a:extLst>
              <a:ext uri="{FF2B5EF4-FFF2-40B4-BE49-F238E27FC236}">
                <a16:creationId xmlns:a16="http://schemas.microsoft.com/office/drawing/2014/main" id="{7E39BE6B-ADD1-4662-87BE-834F79317DD0}"/>
              </a:ext>
            </a:extLst>
          </p:cNvPr>
          <p:cNvSpPr>
            <a:spLocks noGrp="1"/>
          </p:cNvSpPr>
          <p:nvPr>
            <p:ph type="body" sz="quarter" idx="11"/>
          </p:nvPr>
        </p:nvSpPr>
        <p:spPr>
          <a:xfrm>
            <a:off x="794726" y="4391246"/>
            <a:ext cx="2019605" cy="409361"/>
          </a:xfrm>
        </p:spPr>
        <p:txBody>
          <a:bodyPr>
            <a:normAutofit/>
          </a:bodyPr>
          <a:lstStyle/>
          <a:p>
            <a:r>
              <a:rPr lang="en-US" sz="2000" b="1" dirty="0"/>
              <a:t>See who’s coming</a:t>
            </a:r>
          </a:p>
        </p:txBody>
      </p:sp>
      <p:sp>
        <p:nvSpPr>
          <p:cNvPr id="11" name="Text Placeholder 35">
            <a:extLst>
              <a:ext uri="{FF2B5EF4-FFF2-40B4-BE49-F238E27FC236}">
                <a16:creationId xmlns:a16="http://schemas.microsoft.com/office/drawing/2014/main" id="{87A93FB7-79A4-4380-91E1-A5B590197D39}"/>
              </a:ext>
            </a:extLst>
          </p:cNvPr>
          <p:cNvSpPr>
            <a:spLocks noGrp="1"/>
          </p:cNvSpPr>
          <p:nvPr>
            <p:ph type="body" sz="quarter" idx="11"/>
          </p:nvPr>
        </p:nvSpPr>
        <p:spPr>
          <a:xfrm>
            <a:off x="826626" y="4913283"/>
            <a:ext cx="2019605" cy="349833"/>
          </a:xfrm>
        </p:spPr>
        <p:txBody>
          <a:bodyPr>
            <a:normAutofit/>
          </a:bodyPr>
          <a:lstStyle/>
          <a:p>
            <a:r>
              <a:rPr lang="en-US" dirty="0"/>
              <a:t>Jobcat.wcu.edu</a:t>
            </a:r>
          </a:p>
        </p:txBody>
      </p:sp>
    </p:spTree>
    <p:extLst>
      <p:ext uri="{BB962C8B-B14F-4D97-AF65-F5344CB8AC3E}">
        <p14:creationId xmlns:p14="http://schemas.microsoft.com/office/powerpoint/2010/main" val="215747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1CE38-99BB-4171-BD90-D97CD8B401EB}"/>
              </a:ext>
            </a:extLst>
          </p:cNvPr>
          <p:cNvPicPr>
            <a:picLocks noChangeAspect="1"/>
          </p:cNvPicPr>
          <p:nvPr/>
        </p:nvPicPr>
        <p:blipFill rotWithShape="1">
          <a:blip r:embed="rId3"/>
          <a:srcRect l="24366" t="14892" r="2646" b="10992"/>
          <a:stretch/>
        </p:blipFill>
        <p:spPr>
          <a:xfrm>
            <a:off x="3065172" y="612877"/>
            <a:ext cx="8667483" cy="4950797"/>
          </a:xfrm>
          <a:prstGeom prst="rect">
            <a:avLst/>
          </a:prstGeom>
          <a:ln w="57150">
            <a:solidFill>
              <a:schemeClr val="accent2"/>
            </a:solidFill>
          </a:ln>
        </p:spPr>
      </p:pic>
      <p:sp>
        <p:nvSpPr>
          <p:cNvPr id="8" name="Title 9">
            <a:extLst>
              <a:ext uri="{FF2B5EF4-FFF2-40B4-BE49-F238E27FC236}">
                <a16:creationId xmlns:a16="http://schemas.microsoft.com/office/drawing/2014/main" id="{6408C3E6-5A9B-45B0-9878-30656921CC98}"/>
              </a:ext>
            </a:extLst>
          </p:cNvPr>
          <p:cNvSpPr txBox="1">
            <a:spLocks/>
          </p:cNvSpPr>
          <p:nvPr/>
        </p:nvSpPr>
        <p:spPr>
          <a:xfrm>
            <a:off x="4308099" y="625756"/>
            <a:ext cx="6181628" cy="513591"/>
          </a:xfrm>
          <a:prstGeom prst="rect">
            <a:avLst/>
          </a:prstGeom>
          <a:noFill/>
        </p:spPr>
        <p:txBody>
          <a:bodyPr vert="horz" lIns="0" tIns="45720" rIns="91440" bIns="0" rtlCol="0" anchor="b">
            <a:noAutofit/>
          </a:bodyPr>
          <a:lstStyle>
            <a:lvl1pPr algn="l" defTabSz="914400" rtl="0" eaLnBrk="1" latinLnBrk="0" hangingPunct="1">
              <a:lnSpc>
                <a:spcPct val="90000"/>
              </a:lnSpc>
              <a:spcBef>
                <a:spcPct val="0"/>
              </a:spcBef>
              <a:buNone/>
              <a:defRPr lang="en-US" sz="5000" b="1" i="0" kern="1200" spc="-150">
                <a:solidFill>
                  <a:schemeClr val="tx2"/>
                </a:solidFill>
                <a:latin typeface="+mj-lt"/>
                <a:ea typeface="+mj-ea"/>
                <a:cs typeface="Gill Sans" panose="020B0502020104020203" pitchFamily="34" charset="-79"/>
              </a:defRPr>
            </a:lvl1pPr>
          </a:lstStyle>
          <a:p>
            <a:r>
              <a:rPr lang="en-US" sz="3200" dirty="0"/>
              <a:t>Sample of employers from Spring 2020</a:t>
            </a:r>
          </a:p>
        </p:txBody>
      </p:sp>
      <p:sp>
        <p:nvSpPr>
          <p:cNvPr id="9" name="Text Placeholder 35">
            <a:extLst>
              <a:ext uri="{FF2B5EF4-FFF2-40B4-BE49-F238E27FC236}">
                <a16:creationId xmlns:a16="http://schemas.microsoft.com/office/drawing/2014/main" id="{6E82FB10-BB2A-4753-9761-86DA7BA50AA5}"/>
              </a:ext>
            </a:extLst>
          </p:cNvPr>
          <p:cNvSpPr>
            <a:spLocks noGrp="1"/>
          </p:cNvSpPr>
          <p:nvPr>
            <p:ph type="body" sz="quarter" idx="11"/>
          </p:nvPr>
        </p:nvSpPr>
        <p:spPr>
          <a:xfrm>
            <a:off x="723015" y="4391246"/>
            <a:ext cx="2123216" cy="409361"/>
          </a:xfrm>
        </p:spPr>
        <p:txBody>
          <a:bodyPr>
            <a:normAutofit/>
          </a:bodyPr>
          <a:lstStyle/>
          <a:p>
            <a:r>
              <a:rPr lang="en-US" sz="2000" b="1" dirty="0"/>
              <a:t>See who’s coming</a:t>
            </a:r>
          </a:p>
        </p:txBody>
      </p:sp>
      <p:sp>
        <p:nvSpPr>
          <p:cNvPr id="11" name="Text Placeholder 35">
            <a:extLst>
              <a:ext uri="{FF2B5EF4-FFF2-40B4-BE49-F238E27FC236}">
                <a16:creationId xmlns:a16="http://schemas.microsoft.com/office/drawing/2014/main" id="{8B23B46F-3428-4AC9-8F48-B831840F4C21}"/>
              </a:ext>
            </a:extLst>
          </p:cNvPr>
          <p:cNvSpPr>
            <a:spLocks noGrp="1"/>
          </p:cNvSpPr>
          <p:nvPr>
            <p:ph type="body" sz="quarter" idx="11"/>
          </p:nvPr>
        </p:nvSpPr>
        <p:spPr>
          <a:xfrm>
            <a:off x="826627" y="4913283"/>
            <a:ext cx="1916574" cy="349833"/>
          </a:xfrm>
        </p:spPr>
        <p:txBody>
          <a:bodyPr>
            <a:normAutofit/>
          </a:bodyPr>
          <a:lstStyle/>
          <a:p>
            <a:r>
              <a:rPr lang="en-US" dirty="0"/>
              <a:t>Jobcat.wcu.edu</a:t>
            </a:r>
          </a:p>
        </p:txBody>
      </p:sp>
    </p:spTree>
    <p:extLst>
      <p:ext uri="{BB962C8B-B14F-4D97-AF65-F5344CB8AC3E}">
        <p14:creationId xmlns:p14="http://schemas.microsoft.com/office/powerpoint/2010/main" val="663019157"/>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8B52BE-6787-403E-A094-B18CEB016691}">
  <ds:schemaRefs>
    <ds:schemaRef ds:uri="http://schemas.microsoft.com/sharepoint/v3/contenttype/forms"/>
  </ds:schemaRefs>
</ds:datastoreItem>
</file>

<file path=customXml/itemProps2.xml><?xml version="1.0" encoding="utf-8"?>
<ds:datastoreItem xmlns:ds="http://schemas.openxmlformats.org/officeDocument/2006/customXml" ds:itemID="{D0FE9C68-0C22-4EEC-B457-063807029368}">
  <ds:schemaRef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 ds:uri="16c05727-aa75-4e4a-9b5f-8a80a1165891"/>
    <ds:schemaRef ds:uri="http://purl.org/dc/terms/"/>
    <ds:schemaRef ds:uri="71af3243-3dd4-4a8d-8c0d-dd76da1f02a5"/>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843D30A-FE5A-4A75-9AAA-C9B333E48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1677</Words>
  <Application>Microsoft Office PowerPoint</Application>
  <PresentationFormat>Widescreen</PresentationFormat>
  <Paragraphs>189</Paragraphs>
  <Slides>24</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Avenir Next LT Pro Light</vt:lpstr>
      <vt:lpstr>Calibri</vt:lpstr>
      <vt:lpstr>Calibri Light</vt:lpstr>
      <vt:lpstr>Constantia</vt:lpstr>
      <vt:lpstr>Corbel</vt:lpstr>
      <vt:lpstr>Gill Sans</vt:lpstr>
      <vt:lpstr>Helvetica Light</vt:lpstr>
      <vt:lpstr>Helvetica Neue Medium</vt:lpstr>
      <vt:lpstr>Raleway</vt:lpstr>
      <vt:lpstr>Times New Roman</vt:lpstr>
      <vt:lpstr>Office Theme</vt:lpstr>
      <vt:lpstr>Maximizing Your Virtual  Career Fair Experience</vt:lpstr>
      <vt:lpstr>PowerPoint Presentation</vt:lpstr>
      <vt:lpstr>Purpose of Fairs</vt:lpstr>
      <vt:lpstr>What will the fair be like?</vt:lpstr>
      <vt:lpstr>PowerPoint Presentation</vt:lpstr>
      <vt:lpstr>Employer Research</vt:lpstr>
      <vt:lpstr>PowerPoint Presentation</vt:lpstr>
      <vt:lpstr>PowerPoint Presentation</vt:lpstr>
      <vt:lpstr>PowerPoint Presentation</vt:lpstr>
      <vt:lpstr>PowerPoint Presentation</vt:lpstr>
      <vt:lpstr>PowerPoint Presentation</vt:lpstr>
      <vt:lpstr>Optional</vt:lpstr>
      <vt:lpstr>Get Ready</vt:lpstr>
      <vt:lpstr>Prep  Tips </vt:lpstr>
      <vt:lpstr>Prep  Tips </vt:lpstr>
      <vt:lpstr>Prep  Tips </vt:lpstr>
      <vt:lpstr>Prep  Tips </vt:lpstr>
      <vt:lpstr>Prep  Tips </vt:lpstr>
      <vt:lpstr>Photo Collage</vt:lpstr>
      <vt:lpstr>Prep  Tips </vt:lpstr>
      <vt:lpstr>After the Fair</vt:lpstr>
      <vt:lpstr>Follow-Up</vt:lpstr>
      <vt:lpstr>Next Steps</vt:lpstr>
      <vt:lpstr>Visit the Center for Career and Professional Development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2020-06-17T22:18:43Z</dcterms:created>
  <dcterms:modified xsi:type="dcterms:W3CDTF">2020-07-15T15:54:12Z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