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4"/>
  </p:notesMasterIdLst>
  <p:sldIdLst>
    <p:sldId id="256" r:id="rId2"/>
    <p:sldId id="285" r:id="rId3"/>
    <p:sldId id="257" r:id="rId4"/>
    <p:sldId id="258" r:id="rId5"/>
    <p:sldId id="262" r:id="rId6"/>
    <p:sldId id="265" r:id="rId7"/>
    <p:sldId id="260" r:id="rId8"/>
    <p:sldId id="263" r:id="rId9"/>
    <p:sldId id="272" r:id="rId10"/>
    <p:sldId id="264" r:id="rId11"/>
    <p:sldId id="269" r:id="rId12"/>
    <p:sldId id="284" r:id="rId13"/>
  </p:sldIdLst>
  <p:sldSz cx="9144000" cy="5143500" type="screen16x9"/>
  <p:notesSz cx="6858000" cy="9144000"/>
  <p:embeddedFontLst>
    <p:embeddedFont>
      <p:font typeface="Montserrat" panose="020B0604020202020204" charset="0"/>
      <p:regular r:id="rId15"/>
      <p:bold r:id="rId16"/>
      <p:italic r:id="rId17"/>
      <p:boldItalic r:id="rId18"/>
    </p:embeddedFont>
    <p:embeddedFont>
      <p:font typeface="Playfair Display"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2D4D2E-0DE1-4C4D-91CA-B9502E84FF1C}">
  <a:tblStyle styleId="{A02D4D2E-0DE1-4C4D-91CA-B9502E84FF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28" autoAdjust="0"/>
  </p:normalViewPr>
  <p:slideViewPr>
    <p:cSldViewPr snapToGrid="0">
      <p:cViewPr varScale="1">
        <p:scale>
          <a:sx n="67" d="100"/>
          <a:sy n="67" d="100"/>
        </p:scale>
        <p:origin x="12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d5664205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8d5664205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Talk to a professional in the field or company that you want to go into to see how people dress. Prepare for dressing professionally in your field in advance so you don’t have to purchase clothes last minute. This allows time to hit the sales and visit consignment stores as well.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Make sure clothes are wrinkle free and fit appropriately.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you are wondering if something is too revealing, too short, </a:t>
            </a:r>
            <a:r>
              <a:rPr lang="en-US" dirty="0" err="1"/>
              <a:t>etc</a:t>
            </a:r>
            <a:r>
              <a:rPr lang="en-US" dirty="0"/>
              <a:t>, it probably is. You shouldn’t have to wonder that. It’s better to start out dressing modestly, especially if you present as a more entry level individual in the workforce.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It’s okay if you roll into work tired one day, it happens to all of us, but be sure that’s not how you are consistently showing up each day. You want your overall image to look put together. Putting time into your appearance shows that you respect the place you work in.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Note, we know there is some bias wrapped up in professional dress, but we try to prepare students for the professional world as best as possible. It’s important to look the part to move up in an industry. With that said, banking and counseling look different, so there is some variance by industry in what is acceptable for professional dress.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53135bc82e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53135bc82e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ec4fb4f7e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ec4fb4f7e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ec4fb4f7e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ec4fb4f7e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Professionals hold themselves accountable for their actions and words. They show up in the workplace. That means they are present, engaged and on time with project deadlines. They arrive on time and communicate when they will not. People who have accountability are reliable employees. The people they work with feel like they can rely on that individual and they are consistent in their work.</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ec4fb4f7e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ec4fb4f7e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ca398f4d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ca398f4d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Students with the ability to engage in new behaviors and take constructive feedback in the workplace are considered to be professional. It’s important to notice how you are responding to feedback and taking in new information EVEN if you do not like or agree with your boss 100%. Try to implement the feedback you receive. If you have different ideas be sure to present those in a professional way and listen to the person speaking - without interrupting, eye rolling or making faces- before responding back. How you listen to others and adapt to the work environment you are in says a lot about your ability to showcase professionalism in the workplace.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ca398f4d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ca398f4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ability to show care or empathy and understanding toward coworkers demonstrates a level of professionalism. Try to put yourself in your managers shoes and imagine the types of deadlines they are trying to meet. </a:t>
            </a:r>
            <a:r>
              <a:rPr lang="en-US" sz="1100" b="0" i="0" u="none" strike="noStrike" cap="none" dirty="0">
                <a:solidFill>
                  <a:srgbClr val="000000"/>
                </a:solidFill>
                <a:effectLst/>
                <a:latin typeface="Arial"/>
                <a:cs typeface="Arial"/>
                <a:sym typeface="Arial"/>
              </a:rPr>
              <a:t>Compassion means that a </a:t>
            </a:r>
            <a:r>
              <a:rPr lang="en-US" sz="1100" b="0" i="0" u="none" strike="noStrike" cap="none" dirty="0">
                <a:solidFill>
                  <a:srgbClr val="000000"/>
                </a:solidFill>
                <a:effectLst/>
                <a:latin typeface="Arial"/>
                <a:ea typeface="Arial"/>
                <a:cs typeface="Arial"/>
                <a:sym typeface="Arial"/>
              </a:rPr>
              <a:t>student will demonstrate a motivation to alleviate and be empathetic to the challenges others may be facing in the workplace.</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Empathy in the workplace means that you listen to your coworkers, communicate effectively, you send clear communication via email and talk in-person when necessary. For example, if you notice yourself sending an upset email. Save and come back to it later or maybe try to meet that coworker in-person rather than emailing them.</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Be polite and understanding with your coworkers. Be receptive to their ideas, like we talked about.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ec4fb4f7e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ec4fb4f7e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want to be aware of how you are communicating and what you are communicating in the workplace. Like wearing a mask, you want to filter some of the things you share. It’s okay to share elements of your personal life, but you just don’t want to over share. Example, you could share that you went to a wedding last weekend. You could leave out the part about getting drunk and doing karaoke afterwards.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general, avoid sharing your personal views if you feel they could bring about conflict and especially if they are not relevant in your workplace.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Be aware of what you are sharing via email – some memes and videos do not have a place in the workplace because they are inappropriate.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the workplace (especially corporate workplaces) had a rating it would be PG and you don’t want to share anything beyond that.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takes practice and you might not always get it right the first time, so notice where you can do better and apologize when necessary.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Try to regulate your emotions so you can communicate calmly, clearly and effectively. If you do not understand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3135bc82e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53135bc82e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 aware of your email, phone and online communication in the workspace. Be sure it is professional.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Addresses emails formally until you see how that person responds and you can address it based upon their response. Always include a name.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Make sure your voicemail is professional and cleaned out, so your work can leave you voicemails.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Have a professional email address you use to correspond with people when you are in the interviewing process.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your online presence – LinkedIn, social media, etc. If it’s public, your future manager or current manager can see your social media. You don’t want your </a:t>
            </a:r>
            <a:r>
              <a:rPr lang="en-US" dirty="0" err="1"/>
              <a:t>TikTok</a:t>
            </a:r>
            <a:r>
              <a:rPr lang="en-US" dirty="0"/>
              <a:t> to give your manager reasons to be concerned about how you carry yourself in the professional world.</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ca398f4d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ca398f4d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rtl="0">
              <a:spcBef>
                <a:spcPts val="0"/>
              </a:spcBef>
              <a:spcAft>
                <a:spcPts val="0"/>
              </a:spcAft>
              <a:buClr>
                <a:schemeClr val="dk1"/>
              </a:buClr>
              <a:buSzPct val="61111"/>
              <a:buFont typeface="Arial"/>
              <a:buNone/>
            </a:pPr>
            <a:r>
              <a:rPr lang="en-US" dirty="0"/>
              <a:t>Professionals exhibit qualities such as honesty and integrity. They keep their word, and they can be trusted implicitly because of this. They never compromise their values, and will do the right thing, even when it means taking a harder road.</a:t>
            </a:r>
          </a:p>
          <a:p>
            <a:pPr lvl="0" rtl="0">
              <a:spcBef>
                <a:spcPts val="0"/>
              </a:spcBef>
              <a:spcAft>
                <a:spcPts val="0"/>
              </a:spcAft>
              <a:buClr>
                <a:schemeClr val="dk1"/>
              </a:buClr>
              <a:buSzPct val="61111"/>
              <a:buFont typeface="Arial"/>
              <a:buNone/>
            </a:pPr>
            <a:endParaRPr lang="en-US" dirty="0"/>
          </a:p>
          <a:p>
            <a:pPr lvl="0">
              <a:spcBef>
                <a:spcPts val="0"/>
              </a:spcBef>
              <a:spcAft>
                <a:spcPts val="0"/>
              </a:spcAft>
              <a:buClr>
                <a:schemeClr val="dk1"/>
              </a:buClr>
              <a:buSzPct val="61111"/>
              <a:buFont typeface="Arial"/>
              <a:buNone/>
            </a:pPr>
            <a:r>
              <a:rPr lang="en-US" dirty="0"/>
              <a:t>More than this, true professionals are humble – if a project or job falls outside their scope of expertise, they're not afraid to admit this. They immediately ask for help when they need it, and they're willing to learn from others.</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285475" y="1500525"/>
            <a:ext cx="3740400" cy="6858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7200">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285475" y="2757075"/>
            <a:ext cx="2904900" cy="885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subTitle" idx="2"/>
          </p:nvPr>
        </p:nvSpPr>
        <p:spPr>
          <a:xfrm>
            <a:off x="4285475" y="1947025"/>
            <a:ext cx="3852000" cy="6240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3600">
                <a:solidFill>
                  <a:schemeClr val="accent2"/>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3">
  <p:cSld name="CUSTOM_8">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720000" y="540000"/>
            <a:ext cx="3852000" cy="1380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600"/>
              <a:buNone/>
              <a:defRPr>
                <a:latin typeface="Montserrat"/>
                <a:ea typeface="Montserrat"/>
                <a:cs typeface="Montserrat"/>
                <a:sym typeface="Montserrat"/>
              </a:defRPr>
            </a:lvl2pPr>
            <a:lvl3pPr lvl="2">
              <a:spcBef>
                <a:spcPts val="0"/>
              </a:spcBef>
              <a:spcAft>
                <a:spcPts val="0"/>
              </a:spcAft>
              <a:buSzPts val="3600"/>
              <a:buNone/>
              <a:defRPr>
                <a:latin typeface="Montserrat"/>
                <a:ea typeface="Montserrat"/>
                <a:cs typeface="Montserrat"/>
                <a:sym typeface="Montserrat"/>
              </a:defRPr>
            </a:lvl3pPr>
            <a:lvl4pPr lvl="3">
              <a:spcBef>
                <a:spcPts val="0"/>
              </a:spcBef>
              <a:spcAft>
                <a:spcPts val="0"/>
              </a:spcAft>
              <a:buSzPts val="3600"/>
              <a:buNone/>
              <a:defRPr>
                <a:latin typeface="Montserrat"/>
                <a:ea typeface="Montserrat"/>
                <a:cs typeface="Montserrat"/>
                <a:sym typeface="Montserrat"/>
              </a:defRPr>
            </a:lvl4pPr>
            <a:lvl5pPr lvl="4">
              <a:spcBef>
                <a:spcPts val="0"/>
              </a:spcBef>
              <a:spcAft>
                <a:spcPts val="0"/>
              </a:spcAft>
              <a:buSzPts val="3600"/>
              <a:buNone/>
              <a:defRPr>
                <a:latin typeface="Montserrat"/>
                <a:ea typeface="Montserrat"/>
                <a:cs typeface="Montserrat"/>
                <a:sym typeface="Montserrat"/>
              </a:defRPr>
            </a:lvl5pPr>
            <a:lvl6pPr lvl="5">
              <a:spcBef>
                <a:spcPts val="0"/>
              </a:spcBef>
              <a:spcAft>
                <a:spcPts val="0"/>
              </a:spcAft>
              <a:buSzPts val="3600"/>
              <a:buNone/>
              <a:defRPr>
                <a:latin typeface="Montserrat"/>
                <a:ea typeface="Montserrat"/>
                <a:cs typeface="Montserrat"/>
                <a:sym typeface="Montserrat"/>
              </a:defRPr>
            </a:lvl6pPr>
            <a:lvl7pPr lvl="6">
              <a:spcBef>
                <a:spcPts val="0"/>
              </a:spcBef>
              <a:spcAft>
                <a:spcPts val="0"/>
              </a:spcAft>
              <a:buSzPts val="3600"/>
              <a:buNone/>
              <a:defRPr>
                <a:latin typeface="Montserrat"/>
                <a:ea typeface="Montserrat"/>
                <a:cs typeface="Montserrat"/>
                <a:sym typeface="Montserrat"/>
              </a:defRPr>
            </a:lvl7pPr>
            <a:lvl8pPr lvl="7">
              <a:spcBef>
                <a:spcPts val="0"/>
              </a:spcBef>
              <a:spcAft>
                <a:spcPts val="0"/>
              </a:spcAft>
              <a:buSzPts val="3600"/>
              <a:buNone/>
              <a:defRPr>
                <a:latin typeface="Montserrat"/>
                <a:ea typeface="Montserrat"/>
                <a:cs typeface="Montserrat"/>
                <a:sym typeface="Montserrat"/>
              </a:defRPr>
            </a:lvl8pPr>
            <a:lvl9pPr lvl="8">
              <a:spcBef>
                <a:spcPts val="0"/>
              </a:spcBef>
              <a:spcAft>
                <a:spcPts val="0"/>
              </a:spcAft>
              <a:buSzPts val="3600"/>
              <a:buNone/>
              <a:defRPr>
                <a:latin typeface="Montserrat"/>
                <a:ea typeface="Montserrat"/>
                <a:cs typeface="Montserrat"/>
                <a:sym typeface="Montserrat"/>
              </a:defRPr>
            </a:lvl9pPr>
          </a:lstStyle>
          <a:p>
            <a:endParaRPr/>
          </a:p>
        </p:txBody>
      </p:sp>
      <p:sp>
        <p:nvSpPr>
          <p:cNvPr id="84" name="Google Shape;84;p19"/>
          <p:cNvSpPr txBox="1">
            <a:spLocks noGrp="1"/>
          </p:cNvSpPr>
          <p:nvPr>
            <p:ph type="subTitle" idx="1"/>
          </p:nvPr>
        </p:nvSpPr>
        <p:spPr>
          <a:xfrm>
            <a:off x="4572000" y="1709175"/>
            <a:ext cx="3852000" cy="2739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1800"/>
              <a:buChar char="●"/>
              <a:defRPr sz="1600"/>
            </a:lvl1pPr>
            <a:lvl2pPr lvl="1">
              <a:spcBef>
                <a:spcPts val="0"/>
              </a:spcBef>
              <a:spcAft>
                <a:spcPts val="0"/>
              </a:spcAft>
              <a:buSzPts val="1600"/>
              <a:buChar char="○"/>
              <a:defRPr/>
            </a:lvl2pPr>
            <a:lvl3pPr lvl="2">
              <a:spcBef>
                <a:spcPts val="0"/>
              </a:spcBef>
              <a:spcAft>
                <a:spcPts val="0"/>
              </a:spcAft>
              <a:buSzPts val="16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columns">
  <p:cSld name="CUSTOM_6">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720000" y="540000"/>
            <a:ext cx="3852000" cy="2031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21"/>
          <p:cNvSpPr txBox="1">
            <a:spLocks noGrp="1"/>
          </p:cNvSpPr>
          <p:nvPr>
            <p:ph type="subTitle" idx="1"/>
          </p:nvPr>
        </p:nvSpPr>
        <p:spPr>
          <a:xfrm>
            <a:off x="4572000" y="2869513"/>
            <a:ext cx="1926000" cy="456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atin typeface="Playfair Display"/>
                <a:ea typeface="Playfair Display"/>
                <a:cs typeface="Playfair Display"/>
                <a:sym typeface="Playfair Display"/>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21"/>
          <p:cNvSpPr txBox="1">
            <a:spLocks noGrp="1"/>
          </p:cNvSpPr>
          <p:nvPr>
            <p:ph type="subTitle" idx="2"/>
          </p:nvPr>
        </p:nvSpPr>
        <p:spPr>
          <a:xfrm>
            <a:off x="4572000" y="3352788"/>
            <a:ext cx="1926000" cy="8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21"/>
          <p:cNvSpPr txBox="1">
            <a:spLocks noGrp="1"/>
          </p:cNvSpPr>
          <p:nvPr>
            <p:ph type="subTitle" idx="3"/>
          </p:nvPr>
        </p:nvSpPr>
        <p:spPr>
          <a:xfrm>
            <a:off x="4572000" y="918013"/>
            <a:ext cx="1926000" cy="456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atin typeface="Playfair Display"/>
                <a:ea typeface="Playfair Display"/>
                <a:cs typeface="Playfair Display"/>
                <a:sym typeface="Playfair Display"/>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p21"/>
          <p:cNvSpPr txBox="1">
            <a:spLocks noGrp="1"/>
          </p:cNvSpPr>
          <p:nvPr>
            <p:ph type="subTitle" idx="4"/>
          </p:nvPr>
        </p:nvSpPr>
        <p:spPr>
          <a:xfrm>
            <a:off x="4572000" y="1401305"/>
            <a:ext cx="1926000" cy="8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21"/>
          <p:cNvSpPr txBox="1">
            <a:spLocks noGrp="1"/>
          </p:cNvSpPr>
          <p:nvPr>
            <p:ph type="subTitle" idx="5"/>
          </p:nvPr>
        </p:nvSpPr>
        <p:spPr>
          <a:xfrm>
            <a:off x="6498000" y="918013"/>
            <a:ext cx="1926000" cy="456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atin typeface="Playfair Display"/>
                <a:ea typeface="Playfair Display"/>
                <a:cs typeface="Playfair Display"/>
                <a:sym typeface="Playfair Display"/>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 name="Google Shape;95;p21"/>
          <p:cNvSpPr txBox="1">
            <a:spLocks noGrp="1"/>
          </p:cNvSpPr>
          <p:nvPr>
            <p:ph type="subTitle" idx="6"/>
          </p:nvPr>
        </p:nvSpPr>
        <p:spPr>
          <a:xfrm>
            <a:off x="6498000" y="1401305"/>
            <a:ext cx="1926000" cy="8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21"/>
          <p:cNvSpPr txBox="1">
            <a:spLocks noGrp="1"/>
          </p:cNvSpPr>
          <p:nvPr>
            <p:ph type="subTitle" idx="7"/>
          </p:nvPr>
        </p:nvSpPr>
        <p:spPr>
          <a:xfrm>
            <a:off x="6498000" y="2869500"/>
            <a:ext cx="1926000" cy="456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atin typeface="Playfair Display"/>
                <a:ea typeface="Playfair Display"/>
                <a:cs typeface="Playfair Display"/>
                <a:sym typeface="Playfair Display"/>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21"/>
          <p:cNvSpPr txBox="1">
            <a:spLocks noGrp="1"/>
          </p:cNvSpPr>
          <p:nvPr>
            <p:ph type="subTitle" idx="8"/>
          </p:nvPr>
        </p:nvSpPr>
        <p:spPr>
          <a:xfrm>
            <a:off x="6498000" y="3352776"/>
            <a:ext cx="1926000" cy="8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20000" y="540000"/>
            <a:ext cx="7704000" cy="5208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36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720000" y="1275100"/>
            <a:ext cx="7704000" cy="332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Char char="●"/>
              <a:defRPr sz="1600"/>
            </a:lvl1pPr>
            <a:lvl2pPr marL="914400" lvl="1" indent="-304800">
              <a:spcBef>
                <a:spcPts val="0"/>
              </a:spcBef>
              <a:spcAft>
                <a:spcPts val="0"/>
              </a:spcAft>
              <a:buClr>
                <a:srgbClr val="434343"/>
              </a:buClr>
              <a:buSzPts val="1200"/>
              <a:buFont typeface="Roboto Condensed Light"/>
              <a:buChar char="○"/>
              <a:defRPr/>
            </a:lvl2pPr>
            <a:lvl3pPr marL="1371600" lvl="2" indent="-304800">
              <a:spcBef>
                <a:spcPts val="0"/>
              </a:spcBef>
              <a:spcAft>
                <a:spcPts val="0"/>
              </a:spcAft>
              <a:buClr>
                <a:srgbClr val="434343"/>
              </a:buClr>
              <a:buSzPts val="1200"/>
              <a:buFont typeface="Roboto Condensed Light"/>
              <a:buChar char="■"/>
              <a:defRPr/>
            </a:lvl3pPr>
            <a:lvl4pPr marL="1828800" lvl="3" indent="-304800">
              <a:spcBef>
                <a:spcPts val="0"/>
              </a:spcBef>
              <a:spcAft>
                <a:spcPts val="0"/>
              </a:spcAft>
              <a:buClr>
                <a:srgbClr val="434343"/>
              </a:buClr>
              <a:buSzPts val="1200"/>
              <a:buFont typeface="Roboto Condensed Light"/>
              <a:buChar char="●"/>
              <a:defRPr/>
            </a:lvl4pPr>
            <a:lvl5pPr marL="2286000" lvl="4" indent="-304800">
              <a:spcBef>
                <a:spcPts val="0"/>
              </a:spcBef>
              <a:spcAft>
                <a:spcPts val="0"/>
              </a:spcAft>
              <a:buClr>
                <a:srgbClr val="434343"/>
              </a:buClr>
              <a:buSzPts val="1200"/>
              <a:buFont typeface="Roboto Condensed Light"/>
              <a:buChar char="○"/>
              <a:defRPr/>
            </a:lvl5pPr>
            <a:lvl6pPr marL="2743200" lvl="5" indent="-304800">
              <a:spcBef>
                <a:spcPts val="0"/>
              </a:spcBef>
              <a:spcAft>
                <a:spcPts val="0"/>
              </a:spcAft>
              <a:buClr>
                <a:srgbClr val="434343"/>
              </a:buClr>
              <a:buSzPts val="1200"/>
              <a:buFont typeface="Roboto Condensed Light"/>
              <a:buChar char="■"/>
              <a:defRPr/>
            </a:lvl6pPr>
            <a:lvl7pPr marL="3200400" lvl="6" indent="-304800">
              <a:spcBef>
                <a:spcPts val="0"/>
              </a:spcBef>
              <a:spcAft>
                <a:spcPts val="0"/>
              </a:spcAft>
              <a:buClr>
                <a:srgbClr val="434343"/>
              </a:buClr>
              <a:buSzPts val="1200"/>
              <a:buFont typeface="Roboto Condensed Light"/>
              <a:buChar char="●"/>
              <a:defRPr/>
            </a:lvl7pPr>
            <a:lvl8pPr marL="3657600" lvl="7" indent="-304800">
              <a:spcBef>
                <a:spcPts val="0"/>
              </a:spcBef>
              <a:spcAft>
                <a:spcPts val="0"/>
              </a:spcAft>
              <a:buClr>
                <a:srgbClr val="434343"/>
              </a:buClr>
              <a:buSzPts val="1200"/>
              <a:buFont typeface="Roboto Condensed Light"/>
              <a:buChar char="○"/>
              <a:defRPr/>
            </a:lvl8pPr>
            <a:lvl9pPr marL="4114800" lvl="8" indent="-304800">
              <a:spcBef>
                <a:spcPts val="0"/>
              </a:spcBef>
              <a:spcAft>
                <a:spcPts val="0"/>
              </a:spcAft>
              <a:buClr>
                <a:srgbClr val="434343"/>
              </a:buClr>
              <a:buSzPts val="1200"/>
              <a:buFont typeface="Roboto Condensed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720000" y="540000"/>
            <a:ext cx="5778000" cy="1024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1" name="Google Shape;21;p5"/>
          <p:cNvSpPr txBox="1">
            <a:spLocks noGrp="1"/>
          </p:cNvSpPr>
          <p:nvPr>
            <p:ph type="subTitle" idx="1"/>
          </p:nvPr>
        </p:nvSpPr>
        <p:spPr>
          <a:xfrm>
            <a:off x="720000" y="2571750"/>
            <a:ext cx="3591600" cy="1666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
          <p:cNvSpPr txBox="1">
            <a:spLocks noGrp="1"/>
          </p:cNvSpPr>
          <p:nvPr>
            <p:ph type="subTitle" idx="2"/>
          </p:nvPr>
        </p:nvSpPr>
        <p:spPr>
          <a:xfrm>
            <a:off x="4572000" y="2571750"/>
            <a:ext cx="3591600" cy="166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937700" y="540000"/>
            <a:ext cx="3486300" cy="20316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subTitle" idx="1"/>
          </p:nvPr>
        </p:nvSpPr>
        <p:spPr>
          <a:xfrm>
            <a:off x="4937700" y="2571750"/>
            <a:ext cx="3486300" cy="19560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2646000" y="2571750"/>
            <a:ext cx="577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chemeClr val="accent2"/>
                </a:solidFill>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37" name="Google Shape;37;p10"/>
          <p:cNvSpPr txBox="1">
            <a:spLocks noGrp="1"/>
          </p:cNvSpPr>
          <p:nvPr>
            <p:ph type="subTitle" idx="1"/>
          </p:nvPr>
        </p:nvSpPr>
        <p:spPr>
          <a:xfrm>
            <a:off x="2646000" y="1039425"/>
            <a:ext cx="5778000" cy="1532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p:cSld name="CUSTOM_2">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720000" y="540000"/>
            <a:ext cx="3852000" cy="1485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8" name="Google Shape;58;p14"/>
          <p:cNvSpPr txBox="1">
            <a:spLocks noGrp="1"/>
          </p:cNvSpPr>
          <p:nvPr>
            <p:ph type="subTitle" idx="1"/>
          </p:nvPr>
        </p:nvSpPr>
        <p:spPr>
          <a:xfrm>
            <a:off x="719998" y="3013139"/>
            <a:ext cx="2407200" cy="456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atin typeface="Playfair Display"/>
                <a:ea typeface="Playfair Display"/>
                <a:cs typeface="Playfair Display"/>
                <a:sym typeface="Playfair Display"/>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14"/>
          <p:cNvSpPr txBox="1">
            <a:spLocks noGrp="1"/>
          </p:cNvSpPr>
          <p:nvPr>
            <p:ph type="subTitle" idx="2"/>
          </p:nvPr>
        </p:nvSpPr>
        <p:spPr>
          <a:xfrm>
            <a:off x="720000" y="3496415"/>
            <a:ext cx="2407200" cy="8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4"/>
          <p:cNvSpPr txBox="1">
            <a:spLocks noGrp="1"/>
          </p:cNvSpPr>
          <p:nvPr>
            <p:ph type="subTitle" idx="3"/>
          </p:nvPr>
        </p:nvSpPr>
        <p:spPr>
          <a:xfrm>
            <a:off x="3368398" y="3013126"/>
            <a:ext cx="2407200" cy="456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atin typeface="Playfair Display"/>
                <a:ea typeface="Playfair Display"/>
                <a:cs typeface="Playfair Display"/>
                <a:sym typeface="Playfair Display"/>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14"/>
          <p:cNvSpPr txBox="1">
            <a:spLocks noGrp="1"/>
          </p:cNvSpPr>
          <p:nvPr>
            <p:ph type="subTitle" idx="4"/>
          </p:nvPr>
        </p:nvSpPr>
        <p:spPr>
          <a:xfrm>
            <a:off x="3368400" y="3496415"/>
            <a:ext cx="2407200" cy="8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4"/>
          <p:cNvSpPr txBox="1">
            <a:spLocks noGrp="1"/>
          </p:cNvSpPr>
          <p:nvPr>
            <p:ph type="subTitle" idx="5"/>
          </p:nvPr>
        </p:nvSpPr>
        <p:spPr>
          <a:xfrm>
            <a:off x="6016798" y="3013126"/>
            <a:ext cx="2407200" cy="456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atin typeface="Playfair Display"/>
                <a:ea typeface="Playfair Display"/>
                <a:cs typeface="Playfair Display"/>
                <a:sym typeface="Playfair Display"/>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4"/>
          <p:cNvSpPr txBox="1">
            <a:spLocks noGrp="1"/>
          </p:cNvSpPr>
          <p:nvPr>
            <p:ph type="subTitle" idx="6"/>
          </p:nvPr>
        </p:nvSpPr>
        <p:spPr>
          <a:xfrm>
            <a:off x="6016800" y="3496415"/>
            <a:ext cx="2407200" cy="8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ext 1">
  <p:cSld name="CUSTOM_3">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0" y="1405350"/>
            <a:ext cx="3852000" cy="1166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600"/>
              <a:buNone/>
              <a:defRPr>
                <a:latin typeface="Montserrat"/>
                <a:ea typeface="Montserrat"/>
                <a:cs typeface="Montserrat"/>
                <a:sym typeface="Montserrat"/>
              </a:defRPr>
            </a:lvl2pPr>
            <a:lvl3pPr lvl="2">
              <a:spcBef>
                <a:spcPts val="0"/>
              </a:spcBef>
              <a:spcAft>
                <a:spcPts val="0"/>
              </a:spcAft>
              <a:buSzPts val="3600"/>
              <a:buNone/>
              <a:defRPr>
                <a:latin typeface="Montserrat"/>
                <a:ea typeface="Montserrat"/>
                <a:cs typeface="Montserrat"/>
                <a:sym typeface="Montserrat"/>
              </a:defRPr>
            </a:lvl3pPr>
            <a:lvl4pPr lvl="3">
              <a:spcBef>
                <a:spcPts val="0"/>
              </a:spcBef>
              <a:spcAft>
                <a:spcPts val="0"/>
              </a:spcAft>
              <a:buSzPts val="3600"/>
              <a:buNone/>
              <a:defRPr>
                <a:latin typeface="Montserrat"/>
                <a:ea typeface="Montserrat"/>
                <a:cs typeface="Montserrat"/>
                <a:sym typeface="Montserrat"/>
              </a:defRPr>
            </a:lvl4pPr>
            <a:lvl5pPr lvl="4">
              <a:spcBef>
                <a:spcPts val="0"/>
              </a:spcBef>
              <a:spcAft>
                <a:spcPts val="0"/>
              </a:spcAft>
              <a:buSzPts val="3600"/>
              <a:buNone/>
              <a:defRPr>
                <a:latin typeface="Montserrat"/>
                <a:ea typeface="Montserrat"/>
                <a:cs typeface="Montserrat"/>
                <a:sym typeface="Montserrat"/>
              </a:defRPr>
            </a:lvl5pPr>
            <a:lvl6pPr lvl="5">
              <a:spcBef>
                <a:spcPts val="0"/>
              </a:spcBef>
              <a:spcAft>
                <a:spcPts val="0"/>
              </a:spcAft>
              <a:buSzPts val="3600"/>
              <a:buNone/>
              <a:defRPr>
                <a:latin typeface="Montserrat"/>
                <a:ea typeface="Montserrat"/>
                <a:cs typeface="Montserrat"/>
                <a:sym typeface="Montserrat"/>
              </a:defRPr>
            </a:lvl6pPr>
            <a:lvl7pPr lvl="6">
              <a:spcBef>
                <a:spcPts val="0"/>
              </a:spcBef>
              <a:spcAft>
                <a:spcPts val="0"/>
              </a:spcAft>
              <a:buSzPts val="3600"/>
              <a:buNone/>
              <a:defRPr>
                <a:latin typeface="Montserrat"/>
                <a:ea typeface="Montserrat"/>
                <a:cs typeface="Montserrat"/>
                <a:sym typeface="Montserrat"/>
              </a:defRPr>
            </a:lvl7pPr>
            <a:lvl8pPr lvl="7">
              <a:spcBef>
                <a:spcPts val="0"/>
              </a:spcBef>
              <a:spcAft>
                <a:spcPts val="0"/>
              </a:spcAft>
              <a:buSzPts val="3600"/>
              <a:buNone/>
              <a:defRPr>
                <a:latin typeface="Montserrat"/>
                <a:ea typeface="Montserrat"/>
                <a:cs typeface="Montserrat"/>
                <a:sym typeface="Montserrat"/>
              </a:defRPr>
            </a:lvl8pPr>
            <a:lvl9pPr lvl="8">
              <a:spcBef>
                <a:spcPts val="0"/>
              </a:spcBef>
              <a:spcAft>
                <a:spcPts val="0"/>
              </a:spcAft>
              <a:buSzPts val="3600"/>
              <a:buNone/>
              <a:defRPr>
                <a:latin typeface="Montserrat"/>
                <a:ea typeface="Montserrat"/>
                <a:cs typeface="Montserrat"/>
                <a:sym typeface="Montserrat"/>
              </a:defRPr>
            </a:lvl9pPr>
          </a:lstStyle>
          <a:p>
            <a:endParaRPr/>
          </a:p>
        </p:txBody>
      </p:sp>
      <p:sp>
        <p:nvSpPr>
          <p:cNvPr id="74" name="Google Shape;74;p16"/>
          <p:cNvSpPr txBox="1">
            <a:spLocks noGrp="1"/>
          </p:cNvSpPr>
          <p:nvPr>
            <p:ph type="subTitle" idx="1"/>
          </p:nvPr>
        </p:nvSpPr>
        <p:spPr>
          <a:xfrm>
            <a:off x="4572000" y="2571750"/>
            <a:ext cx="3852000" cy="1416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ext 2">
  <p:cSld name="CUSTOM_4">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720000" y="540000"/>
            <a:ext cx="3852000" cy="1206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600"/>
              <a:buNone/>
              <a:defRPr>
                <a:latin typeface="Montserrat"/>
                <a:ea typeface="Montserrat"/>
                <a:cs typeface="Montserrat"/>
                <a:sym typeface="Montserrat"/>
              </a:defRPr>
            </a:lvl2pPr>
            <a:lvl3pPr lvl="2">
              <a:spcBef>
                <a:spcPts val="0"/>
              </a:spcBef>
              <a:spcAft>
                <a:spcPts val="0"/>
              </a:spcAft>
              <a:buSzPts val="3600"/>
              <a:buNone/>
              <a:defRPr>
                <a:latin typeface="Montserrat"/>
                <a:ea typeface="Montserrat"/>
                <a:cs typeface="Montserrat"/>
                <a:sym typeface="Montserrat"/>
              </a:defRPr>
            </a:lvl3pPr>
            <a:lvl4pPr lvl="3">
              <a:spcBef>
                <a:spcPts val="0"/>
              </a:spcBef>
              <a:spcAft>
                <a:spcPts val="0"/>
              </a:spcAft>
              <a:buSzPts val="3600"/>
              <a:buNone/>
              <a:defRPr>
                <a:latin typeface="Montserrat"/>
                <a:ea typeface="Montserrat"/>
                <a:cs typeface="Montserrat"/>
                <a:sym typeface="Montserrat"/>
              </a:defRPr>
            </a:lvl4pPr>
            <a:lvl5pPr lvl="4">
              <a:spcBef>
                <a:spcPts val="0"/>
              </a:spcBef>
              <a:spcAft>
                <a:spcPts val="0"/>
              </a:spcAft>
              <a:buSzPts val="3600"/>
              <a:buNone/>
              <a:defRPr>
                <a:latin typeface="Montserrat"/>
                <a:ea typeface="Montserrat"/>
                <a:cs typeface="Montserrat"/>
                <a:sym typeface="Montserrat"/>
              </a:defRPr>
            </a:lvl5pPr>
            <a:lvl6pPr lvl="5">
              <a:spcBef>
                <a:spcPts val="0"/>
              </a:spcBef>
              <a:spcAft>
                <a:spcPts val="0"/>
              </a:spcAft>
              <a:buSzPts val="3600"/>
              <a:buNone/>
              <a:defRPr>
                <a:latin typeface="Montserrat"/>
                <a:ea typeface="Montserrat"/>
                <a:cs typeface="Montserrat"/>
                <a:sym typeface="Montserrat"/>
              </a:defRPr>
            </a:lvl6pPr>
            <a:lvl7pPr lvl="6">
              <a:spcBef>
                <a:spcPts val="0"/>
              </a:spcBef>
              <a:spcAft>
                <a:spcPts val="0"/>
              </a:spcAft>
              <a:buSzPts val="3600"/>
              <a:buNone/>
              <a:defRPr>
                <a:latin typeface="Montserrat"/>
                <a:ea typeface="Montserrat"/>
                <a:cs typeface="Montserrat"/>
                <a:sym typeface="Montserrat"/>
              </a:defRPr>
            </a:lvl7pPr>
            <a:lvl8pPr lvl="7">
              <a:spcBef>
                <a:spcPts val="0"/>
              </a:spcBef>
              <a:spcAft>
                <a:spcPts val="0"/>
              </a:spcAft>
              <a:buSzPts val="3600"/>
              <a:buNone/>
              <a:defRPr>
                <a:latin typeface="Montserrat"/>
                <a:ea typeface="Montserrat"/>
                <a:cs typeface="Montserrat"/>
                <a:sym typeface="Montserrat"/>
              </a:defRPr>
            </a:lvl8pPr>
            <a:lvl9pPr lvl="8">
              <a:spcBef>
                <a:spcPts val="0"/>
              </a:spcBef>
              <a:spcAft>
                <a:spcPts val="0"/>
              </a:spcAft>
              <a:buSzPts val="3600"/>
              <a:buNone/>
              <a:defRPr>
                <a:latin typeface="Montserrat"/>
                <a:ea typeface="Montserrat"/>
                <a:cs typeface="Montserrat"/>
                <a:sym typeface="Montserrat"/>
              </a:defRPr>
            </a:lvl9pPr>
          </a:lstStyle>
          <a:p>
            <a:endParaRPr/>
          </a:p>
        </p:txBody>
      </p:sp>
      <p:sp>
        <p:nvSpPr>
          <p:cNvPr id="81" name="Google Shape;81;p18"/>
          <p:cNvSpPr txBox="1">
            <a:spLocks noGrp="1"/>
          </p:cNvSpPr>
          <p:nvPr>
            <p:ph type="subTitle" idx="1"/>
          </p:nvPr>
        </p:nvSpPr>
        <p:spPr>
          <a:xfrm>
            <a:off x="720000" y="1896675"/>
            <a:ext cx="3852000" cy="2706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1800"/>
              <a:buChar char="●"/>
              <a:defRPr sz="1600"/>
            </a:lvl1pPr>
            <a:lvl2pPr lvl="1">
              <a:spcBef>
                <a:spcPts val="0"/>
              </a:spcBef>
              <a:spcAft>
                <a:spcPts val="0"/>
              </a:spcAft>
              <a:buSzPts val="1600"/>
              <a:buChar char="○"/>
              <a:defRPr/>
            </a:lvl2pPr>
            <a:lvl3pPr lvl="2">
              <a:spcBef>
                <a:spcPts val="0"/>
              </a:spcBef>
              <a:spcAft>
                <a:spcPts val="0"/>
              </a:spcAft>
              <a:buSzPts val="16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layfair Display"/>
              <a:buNone/>
              <a:defRPr sz="30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600"/>
              <a:buFont typeface="Playfair Display"/>
              <a:buNone/>
              <a:defRPr sz="36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600"/>
              <a:buFont typeface="Playfair Display"/>
              <a:buNone/>
              <a:defRPr sz="36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600"/>
              <a:buFont typeface="Playfair Display"/>
              <a:buNone/>
              <a:defRPr sz="36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600"/>
              <a:buFont typeface="Playfair Display"/>
              <a:buNone/>
              <a:defRPr sz="36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600"/>
              <a:buFont typeface="Playfair Display"/>
              <a:buNone/>
              <a:defRPr sz="36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600"/>
              <a:buFont typeface="Playfair Display"/>
              <a:buNone/>
              <a:defRPr sz="36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600"/>
              <a:buFont typeface="Playfair Display"/>
              <a:buNone/>
              <a:defRPr sz="36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600"/>
              <a:buFont typeface="Playfair Display"/>
              <a:buNone/>
              <a:defRPr sz="3600">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720000" y="1247450"/>
            <a:ext cx="77040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2pPr>
            <a:lvl3pPr marL="1371600" lvl="2"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6" r:id="rId5"/>
    <p:sldLayoutId id="2147483658" r:id="rId6"/>
    <p:sldLayoutId id="2147483660" r:id="rId7"/>
    <p:sldLayoutId id="2147483662" r:id="rId8"/>
    <p:sldLayoutId id="2147483664" r:id="rId9"/>
    <p:sldLayoutId id="2147483665" r:id="rId10"/>
    <p:sldLayoutId id="21474836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mailto:careerservices@wcu.edu"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VxW5D5VPg_0?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1"/>
          <p:cNvSpPr/>
          <p:nvPr/>
        </p:nvSpPr>
        <p:spPr>
          <a:xfrm>
            <a:off x="741713" y="107325"/>
            <a:ext cx="3188400" cy="4623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1"/>
          <p:cNvSpPr/>
          <p:nvPr/>
        </p:nvSpPr>
        <p:spPr>
          <a:xfrm>
            <a:off x="589350" y="259800"/>
            <a:ext cx="3188400" cy="4623900"/>
          </a:xfrm>
          <a:prstGeom prst="rect">
            <a:avLst/>
          </a:prstGeom>
          <a:solidFill>
            <a:schemeClr val="lt1"/>
          </a:solidFill>
          <a:ln>
            <a:noFill/>
          </a:ln>
          <a:effectLst>
            <a:outerShdw blurRad="114300" dist="95250" dir="75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31"/>
          <p:cNvPicPr preferRelativeResize="0"/>
          <p:nvPr/>
        </p:nvPicPr>
        <p:blipFill>
          <a:blip r:embed="rId3"/>
          <a:srcRect/>
          <a:stretch/>
        </p:blipFill>
        <p:spPr>
          <a:xfrm>
            <a:off x="762573" y="442518"/>
            <a:ext cx="2841880" cy="4258337"/>
          </a:xfrm>
          <a:prstGeom prst="rect">
            <a:avLst/>
          </a:prstGeom>
          <a:noFill/>
          <a:ln>
            <a:noFill/>
          </a:ln>
        </p:spPr>
      </p:pic>
      <p:sp>
        <p:nvSpPr>
          <p:cNvPr id="143" name="Google Shape;143;p31"/>
          <p:cNvSpPr/>
          <p:nvPr/>
        </p:nvSpPr>
        <p:spPr>
          <a:xfrm>
            <a:off x="4352925" y="1557350"/>
            <a:ext cx="3852000" cy="390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1"/>
          <p:cNvSpPr txBox="1">
            <a:spLocks noGrp="1"/>
          </p:cNvSpPr>
          <p:nvPr>
            <p:ph type="ctrTitle"/>
          </p:nvPr>
        </p:nvSpPr>
        <p:spPr>
          <a:xfrm>
            <a:off x="4285475" y="1500525"/>
            <a:ext cx="3740400" cy="68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800" dirty="0"/>
              <a:t>Developing</a:t>
            </a:r>
            <a:endParaRPr sz="4800" dirty="0">
              <a:solidFill>
                <a:schemeClr val="accent2"/>
              </a:solidFill>
            </a:endParaRPr>
          </a:p>
        </p:txBody>
      </p:sp>
      <p:sp>
        <p:nvSpPr>
          <p:cNvPr id="145" name="Google Shape;145;p31"/>
          <p:cNvSpPr txBox="1">
            <a:spLocks noGrp="1"/>
          </p:cNvSpPr>
          <p:nvPr>
            <p:ph type="subTitle" idx="1"/>
          </p:nvPr>
        </p:nvSpPr>
        <p:spPr>
          <a:xfrm>
            <a:off x="4285475" y="2757075"/>
            <a:ext cx="2904900" cy="88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complicated world of professionalism in the workplace.</a:t>
            </a:r>
            <a:endParaRPr dirty="0"/>
          </a:p>
        </p:txBody>
      </p:sp>
      <p:sp>
        <p:nvSpPr>
          <p:cNvPr id="146" name="Google Shape;146;p31"/>
          <p:cNvSpPr txBox="1">
            <a:spLocks noGrp="1"/>
          </p:cNvSpPr>
          <p:nvPr>
            <p:ph type="subTitle" idx="2"/>
          </p:nvPr>
        </p:nvSpPr>
        <p:spPr>
          <a:xfrm>
            <a:off x="4285474" y="1947025"/>
            <a:ext cx="4508901" cy="62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solidFill>
                  <a:schemeClr val="lt2"/>
                </a:solidFill>
              </a:rPr>
              <a:t>PROFESIONALISM</a:t>
            </a:r>
            <a:endParaRPr dirty="0">
              <a:solidFill>
                <a:schemeClr val="lt2"/>
              </a:solidFill>
            </a:endParaRPr>
          </a:p>
        </p:txBody>
      </p:sp>
      <p:cxnSp>
        <p:nvCxnSpPr>
          <p:cNvPr id="147" name="Google Shape;147;p31"/>
          <p:cNvCxnSpPr/>
          <p:nvPr/>
        </p:nvCxnSpPr>
        <p:spPr>
          <a:xfrm rot="10800000">
            <a:off x="4353000" y="2703025"/>
            <a:ext cx="14763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p:nvPr/>
        </p:nvSpPr>
        <p:spPr>
          <a:xfrm>
            <a:off x="600075" y="1222050"/>
            <a:ext cx="3386100" cy="26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9"/>
          <p:cNvSpPr txBox="1">
            <a:spLocks noGrp="1"/>
          </p:cNvSpPr>
          <p:nvPr>
            <p:ph type="title"/>
          </p:nvPr>
        </p:nvSpPr>
        <p:spPr>
          <a:xfrm>
            <a:off x="720000" y="981512"/>
            <a:ext cx="3852000" cy="10437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Honesty &amp; Integrity</a:t>
            </a:r>
            <a:endParaRPr dirty="0"/>
          </a:p>
        </p:txBody>
      </p:sp>
      <p:sp>
        <p:nvSpPr>
          <p:cNvPr id="234" name="Google Shape;234;p39"/>
          <p:cNvSpPr txBox="1">
            <a:spLocks noGrp="1"/>
          </p:cNvSpPr>
          <p:nvPr>
            <p:ph type="subTitle" idx="3"/>
          </p:nvPr>
        </p:nvSpPr>
        <p:spPr>
          <a:xfrm>
            <a:off x="3368398" y="3013126"/>
            <a:ext cx="2407200" cy="45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Values</a:t>
            </a:r>
            <a:endParaRPr dirty="0"/>
          </a:p>
        </p:txBody>
      </p:sp>
      <p:sp>
        <p:nvSpPr>
          <p:cNvPr id="235" name="Google Shape;235;p39"/>
          <p:cNvSpPr txBox="1">
            <a:spLocks noGrp="1"/>
          </p:cNvSpPr>
          <p:nvPr>
            <p:ph type="subTitle" idx="1"/>
          </p:nvPr>
        </p:nvSpPr>
        <p:spPr>
          <a:xfrm>
            <a:off x="719998" y="3013139"/>
            <a:ext cx="2407200" cy="45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Trust</a:t>
            </a:r>
            <a:endParaRPr dirty="0"/>
          </a:p>
        </p:txBody>
      </p:sp>
      <p:sp>
        <p:nvSpPr>
          <p:cNvPr id="236" name="Google Shape;236;p39"/>
          <p:cNvSpPr txBox="1">
            <a:spLocks noGrp="1"/>
          </p:cNvSpPr>
          <p:nvPr>
            <p:ph type="subTitle" idx="2"/>
          </p:nvPr>
        </p:nvSpPr>
        <p:spPr>
          <a:xfrm>
            <a:off x="720000" y="3496415"/>
            <a:ext cx="2407200" cy="8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Build trust by keeping your word.</a:t>
            </a:r>
            <a:endParaRPr dirty="0"/>
          </a:p>
        </p:txBody>
      </p:sp>
      <p:sp>
        <p:nvSpPr>
          <p:cNvPr id="237" name="Google Shape;237;p39"/>
          <p:cNvSpPr txBox="1">
            <a:spLocks noGrp="1"/>
          </p:cNvSpPr>
          <p:nvPr>
            <p:ph type="subTitle" idx="4"/>
          </p:nvPr>
        </p:nvSpPr>
        <p:spPr>
          <a:xfrm>
            <a:off x="3368400" y="3496415"/>
            <a:ext cx="2407200" cy="8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Uphold your own values and the workplace values.</a:t>
            </a:r>
            <a:endParaRPr dirty="0"/>
          </a:p>
        </p:txBody>
      </p:sp>
      <p:sp>
        <p:nvSpPr>
          <p:cNvPr id="238" name="Google Shape;238;p39"/>
          <p:cNvSpPr txBox="1">
            <a:spLocks noGrp="1"/>
          </p:cNvSpPr>
          <p:nvPr>
            <p:ph type="subTitle" idx="5"/>
          </p:nvPr>
        </p:nvSpPr>
        <p:spPr>
          <a:xfrm>
            <a:off x="6016798" y="3013126"/>
            <a:ext cx="2407200" cy="45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Truth</a:t>
            </a:r>
            <a:endParaRPr dirty="0"/>
          </a:p>
        </p:txBody>
      </p:sp>
      <p:sp>
        <p:nvSpPr>
          <p:cNvPr id="239" name="Google Shape;239;p39"/>
          <p:cNvSpPr txBox="1">
            <a:spLocks noGrp="1"/>
          </p:cNvSpPr>
          <p:nvPr>
            <p:ph type="subTitle" idx="6"/>
          </p:nvPr>
        </p:nvSpPr>
        <p:spPr>
          <a:xfrm>
            <a:off x="6016800" y="3496415"/>
            <a:ext cx="2407200" cy="8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Be honest if something goes wrong or you can’t meet a deadline.</a:t>
            </a:r>
            <a:endParaRPr dirty="0"/>
          </a:p>
        </p:txBody>
      </p:sp>
      <p:cxnSp>
        <p:nvCxnSpPr>
          <p:cNvPr id="240" name="Google Shape;240;p39"/>
          <p:cNvCxnSpPr/>
          <p:nvPr/>
        </p:nvCxnSpPr>
        <p:spPr>
          <a:xfrm>
            <a:off x="814400" y="3496414"/>
            <a:ext cx="600000" cy="0"/>
          </a:xfrm>
          <a:prstGeom prst="straightConnector1">
            <a:avLst/>
          </a:prstGeom>
          <a:noFill/>
          <a:ln w="28575" cap="flat" cmpd="sng">
            <a:solidFill>
              <a:schemeClr val="dk1"/>
            </a:solidFill>
            <a:prstDash val="solid"/>
            <a:round/>
            <a:headEnd type="none" w="med" len="med"/>
            <a:tailEnd type="none" w="med" len="med"/>
          </a:ln>
        </p:spPr>
      </p:cxnSp>
      <p:cxnSp>
        <p:nvCxnSpPr>
          <p:cNvPr id="241" name="Google Shape;241;p39"/>
          <p:cNvCxnSpPr/>
          <p:nvPr/>
        </p:nvCxnSpPr>
        <p:spPr>
          <a:xfrm>
            <a:off x="3469175" y="3496414"/>
            <a:ext cx="600000" cy="0"/>
          </a:xfrm>
          <a:prstGeom prst="straightConnector1">
            <a:avLst/>
          </a:prstGeom>
          <a:noFill/>
          <a:ln w="28575" cap="flat" cmpd="sng">
            <a:solidFill>
              <a:schemeClr val="dk1"/>
            </a:solidFill>
            <a:prstDash val="solid"/>
            <a:round/>
            <a:headEnd type="none" w="med" len="med"/>
            <a:tailEnd type="none" w="med" len="med"/>
          </a:ln>
        </p:spPr>
      </p:cxnSp>
      <p:cxnSp>
        <p:nvCxnSpPr>
          <p:cNvPr id="242" name="Google Shape;242;p39"/>
          <p:cNvCxnSpPr/>
          <p:nvPr/>
        </p:nvCxnSpPr>
        <p:spPr>
          <a:xfrm>
            <a:off x="6123950" y="3496414"/>
            <a:ext cx="600000" cy="0"/>
          </a:xfrm>
          <a:prstGeom prst="straightConnector1">
            <a:avLst/>
          </a:prstGeom>
          <a:noFill/>
          <a:ln w="28575" cap="flat" cmpd="sng">
            <a:solidFill>
              <a:schemeClr val="dk1"/>
            </a:solidFill>
            <a:prstDash val="solid"/>
            <a:round/>
            <a:headEnd type="none" w="med" len="med"/>
            <a:tailEnd type="none" w="med" len="med"/>
          </a:ln>
        </p:spPr>
      </p:cxnSp>
      <p:grpSp>
        <p:nvGrpSpPr>
          <p:cNvPr id="243" name="Google Shape;243;p39"/>
          <p:cNvGrpSpPr/>
          <p:nvPr/>
        </p:nvGrpSpPr>
        <p:grpSpPr>
          <a:xfrm>
            <a:off x="4744973" y="128850"/>
            <a:ext cx="3773534" cy="2625174"/>
            <a:chOff x="2868559" y="234684"/>
            <a:chExt cx="5315585" cy="3697950"/>
          </a:xfrm>
        </p:grpSpPr>
        <p:sp>
          <p:nvSpPr>
            <p:cNvPr id="244" name="Google Shape;244;p39"/>
            <p:cNvSpPr/>
            <p:nvPr/>
          </p:nvSpPr>
          <p:spPr>
            <a:xfrm>
              <a:off x="2868559" y="234684"/>
              <a:ext cx="5100900" cy="3483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9"/>
            <p:cNvSpPr/>
            <p:nvPr/>
          </p:nvSpPr>
          <p:spPr>
            <a:xfrm>
              <a:off x="3083244" y="449334"/>
              <a:ext cx="5100900" cy="3483300"/>
            </a:xfrm>
            <a:prstGeom prst="rect">
              <a:avLst/>
            </a:prstGeom>
            <a:solidFill>
              <a:schemeClr val="lt1"/>
            </a:solidFill>
            <a:ln>
              <a:noFill/>
            </a:ln>
            <a:effectLst>
              <a:outerShdw blurRad="114300" dist="95250" dir="34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 name="Google Shape;246;p39"/>
            <p:cNvPicPr preferRelativeResize="0"/>
            <p:nvPr/>
          </p:nvPicPr>
          <p:blipFill>
            <a:blip r:embed="rId3"/>
            <a:srcRect/>
            <a:stretch/>
          </p:blipFill>
          <p:spPr>
            <a:xfrm>
              <a:off x="3235601" y="592323"/>
              <a:ext cx="4796070" cy="319738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p:nvPr/>
        </p:nvSpPr>
        <p:spPr>
          <a:xfrm rot="5400000" flipH="1">
            <a:off x="739650" y="1259250"/>
            <a:ext cx="3144600" cy="4623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4"/>
          <p:cNvSpPr/>
          <p:nvPr/>
        </p:nvSpPr>
        <p:spPr>
          <a:xfrm rot="5400000" flipH="1">
            <a:off x="663657" y="1456280"/>
            <a:ext cx="3144600" cy="447191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4"/>
          <p:cNvSpPr/>
          <p:nvPr/>
        </p:nvSpPr>
        <p:spPr>
          <a:xfrm>
            <a:off x="567600" y="1039050"/>
            <a:ext cx="3189000" cy="456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4"/>
          <p:cNvSpPr txBox="1">
            <a:spLocks noGrp="1"/>
          </p:cNvSpPr>
          <p:nvPr>
            <p:ph type="title"/>
          </p:nvPr>
        </p:nvSpPr>
        <p:spPr>
          <a:xfrm>
            <a:off x="567601" y="918012"/>
            <a:ext cx="3188999" cy="6423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DRESS &amp; IMAGE</a:t>
            </a:r>
            <a:endParaRPr dirty="0"/>
          </a:p>
        </p:txBody>
      </p:sp>
      <p:sp>
        <p:nvSpPr>
          <p:cNvPr id="290" name="Google Shape;290;p44"/>
          <p:cNvSpPr txBox="1">
            <a:spLocks noGrp="1"/>
          </p:cNvSpPr>
          <p:nvPr>
            <p:ph type="subTitle" idx="1"/>
          </p:nvPr>
        </p:nvSpPr>
        <p:spPr>
          <a:xfrm>
            <a:off x="4572000" y="2869513"/>
            <a:ext cx="1926000" cy="45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Modesty</a:t>
            </a:r>
            <a:endParaRPr dirty="0"/>
          </a:p>
        </p:txBody>
      </p:sp>
      <p:sp>
        <p:nvSpPr>
          <p:cNvPr id="291" name="Google Shape;291;p44"/>
          <p:cNvSpPr txBox="1">
            <a:spLocks noGrp="1"/>
          </p:cNvSpPr>
          <p:nvPr>
            <p:ph type="subTitle" idx="2"/>
          </p:nvPr>
        </p:nvSpPr>
        <p:spPr>
          <a:xfrm>
            <a:off x="4572000" y="3352788"/>
            <a:ext cx="1926000" cy="8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Dress modestly until you are aware of what’s appropriate for your company/industry.</a:t>
            </a:r>
            <a:endParaRPr sz="1400" dirty="0"/>
          </a:p>
        </p:txBody>
      </p:sp>
      <p:sp>
        <p:nvSpPr>
          <p:cNvPr id="292" name="Google Shape;292;p44"/>
          <p:cNvSpPr txBox="1">
            <a:spLocks noGrp="1"/>
          </p:cNvSpPr>
          <p:nvPr>
            <p:ph type="subTitle" idx="3"/>
          </p:nvPr>
        </p:nvSpPr>
        <p:spPr>
          <a:xfrm>
            <a:off x="4572000" y="918013"/>
            <a:ext cx="1926000" cy="45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Hygiene</a:t>
            </a:r>
            <a:endParaRPr dirty="0"/>
          </a:p>
        </p:txBody>
      </p:sp>
      <p:sp>
        <p:nvSpPr>
          <p:cNvPr id="293" name="Google Shape;293;p44"/>
          <p:cNvSpPr txBox="1">
            <a:spLocks noGrp="1"/>
          </p:cNvSpPr>
          <p:nvPr>
            <p:ph type="subTitle" idx="4"/>
          </p:nvPr>
        </p:nvSpPr>
        <p:spPr>
          <a:xfrm>
            <a:off x="4572000" y="1401305"/>
            <a:ext cx="1926000" cy="8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Do you have that just woke up &amp; didn’t shower look every day?</a:t>
            </a:r>
            <a:endParaRPr sz="1400" dirty="0"/>
          </a:p>
        </p:txBody>
      </p:sp>
      <p:sp>
        <p:nvSpPr>
          <p:cNvPr id="294" name="Google Shape;294;p44"/>
          <p:cNvSpPr txBox="1">
            <a:spLocks noGrp="1"/>
          </p:cNvSpPr>
          <p:nvPr>
            <p:ph type="subTitle" idx="5"/>
          </p:nvPr>
        </p:nvSpPr>
        <p:spPr>
          <a:xfrm>
            <a:off x="6498000" y="918013"/>
            <a:ext cx="1926000" cy="45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Clothes</a:t>
            </a:r>
            <a:endParaRPr dirty="0"/>
          </a:p>
        </p:txBody>
      </p:sp>
      <p:sp>
        <p:nvSpPr>
          <p:cNvPr id="295" name="Google Shape;295;p44"/>
          <p:cNvSpPr txBox="1">
            <a:spLocks noGrp="1"/>
          </p:cNvSpPr>
          <p:nvPr>
            <p:ph type="subTitle" idx="6"/>
          </p:nvPr>
        </p:nvSpPr>
        <p:spPr>
          <a:xfrm>
            <a:off x="6498000" y="1401305"/>
            <a:ext cx="1926000" cy="8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Dress for the job you want and notice the company culture.</a:t>
            </a:r>
            <a:endParaRPr sz="1400" dirty="0"/>
          </a:p>
        </p:txBody>
      </p:sp>
      <p:sp>
        <p:nvSpPr>
          <p:cNvPr id="296" name="Google Shape;296;p44"/>
          <p:cNvSpPr txBox="1">
            <a:spLocks noGrp="1"/>
          </p:cNvSpPr>
          <p:nvPr>
            <p:ph type="subTitle" idx="7"/>
          </p:nvPr>
        </p:nvSpPr>
        <p:spPr>
          <a:xfrm>
            <a:off x="6498000" y="2869500"/>
            <a:ext cx="1926000" cy="45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Buttoned up</a:t>
            </a:r>
            <a:endParaRPr dirty="0"/>
          </a:p>
        </p:txBody>
      </p:sp>
      <p:sp>
        <p:nvSpPr>
          <p:cNvPr id="297" name="Google Shape;297;p44"/>
          <p:cNvSpPr txBox="1">
            <a:spLocks noGrp="1"/>
          </p:cNvSpPr>
          <p:nvPr>
            <p:ph type="subTitle" idx="8"/>
          </p:nvPr>
        </p:nvSpPr>
        <p:spPr>
          <a:xfrm>
            <a:off x="6498000" y="3352776"/>
            <a:ext cx="1926000" cy="8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Are your clothes neat, ironed and do they match?</a:t>
            </a:r>
            <a:endParaRPr sz="1400" dirty="0"/>
          </a:p>
        </p:txBody>
      </p:sp>
      <p:cxnSp>
        <p:nvCxnSpPr>
          <p:cNvPr id="298" name="Google Shape;298;p44"/>
          <p:cNvCxnSpPr/>
          <p:nvPr/>
        </p:nvCxnSpPr>
        <p:spPr>
          <a:xfrm>
            <a:off x="4699200" y="1374901"/>
            <a:ext cx="600000" cy="0"/>
          </a:xfrm>
          <a:prstGeom prst="straightConnector1">
            <a:avLst/>
          </a:prstGeom>
          <a:noFill/>
          <a:ln w="28575" cap="flat" cmpd="sng">
            <a:solidFill>
              <a:schemeClr val="dk1"/>
            </a:solidFill>
            <a:prstDash val="solid"/>
            <a:round/>
            <a:headEnd type="none" w="med" len="med"/>
            <a:tailEnd type="none" w="med" len="med"/>
          </a:ln>
        </p:spPr>
      </p:cxnSp>
      <p:cxnSp>
        <p:nvCxnSpPr>
          <p:cNvPr id="299" name="Google Shape;299;p44"/>
          <p:cNvCxnSpPr/>
          <p:nvPr/>
        </p:nvCxnSpPr>
        <p:spPr>
          <a:xfrm>
            <a:off x="6625200" y="1374901"/>
            <a:ext cx="600000" cy="0"/>
          </a:xfrm>
          <a:prstGeom prst="straightConnector1">
            <a:avLst/>
          </a:prstGeom>
          <a:noFill/>
          <a:ln w="28575" cap="flat" cmpd="sng">
            <a:solidFill>
              <a:schemeClr val="dk1"/>
            </a:solidFill>
            <a:prstDash val="solid"/>
            <a:round/>
            <a:headEnd type="none" w="med" len="med"/>
            <a:tailEnd type="none" w="med" len="med"/>
          </a:ln>
        </p:spPr>
      </p:cxnSp>
      <p:cxnSp>
        <p:nvCxnSpPr>
          <p:cNvPr id="300" name="Google Shape;300;p44"/>
          <p:cNvCxnSpPr/>
          <p:nvPr/>
        </p:nvCxnSpPr>
        <p:spPr>
          <a:xfrm>
            <a:off x="4699200" y="3335851"/>
            <a:ext cx="600000" cy="0"/>
          </a:xfrm>
          <a:prstGeom prst="straightConnector1">
            <a:avLst/>
          </a:prstGeom>
          <a:noFill/>
          <a:ln w="28575" cap="flat" cmpd="sng">
            <a:solidFill>
              <a:schemeClr val="dk1"/>
            </a:solidFill>
            <a:prstDash val="solid"/>
            <a:round/>
            <a:headEnd type="none" w="med" len="med"/>
            <a:tailEnd type="none" w="med" len="med"/>
          </a:ln>
        </p:spPr>
      </p:cxnSp>
      <p:cxnSp>
        <p:nvCxnSpPr>
          <p:cNvPr id="301" name="Google Shape;301;p44"/>
          <p:cNvCxnSpPr/>
          <p:nvPr/>
        </p:nvCxnSpPr>
        <p:spPr>
          <a:xfrm>
            <a:off x="6625200" y="3335851"/>
            <a:ext cx="600000" cy="0"/>
          </a:xfrm>
          <a:prstGeom prst="straightConnector1">
            <a:avLst/>
          </a:prstGeom>
          <a:noFill/>
          <a:ln w="28575" cap="flat" cmpd="sng">
            <a:solidFill>
              <a:schemeClr val="dk1"/>
            </a:solidFill>
            <a:prstDash val="solid"/>
            <a:round/>
            <a:headEnd type="none" w="med" len="med"/>
            <a:tailEnd type="none" w="med" len="med"/>
          </a:ln>
        </p:spPr>
      </p:cxnSp>
      <p:pic>
        <p:nvPicPr>
          <p:cNvPr id="302" name="Google Shape;302;p44"/>
          <p:cNvPicPr preferRelativeResize="0"/>
          <p:nvPr/>
        </p:nvPicPr>
        <p:blipFill>
          <a:blip r:embed="rId3"/>
          <a:srcRect/>
          <a:stretch/>
        </p:blipFill>
        <p:spPr>
          <a:xfrm>
            <a:off x="161925" y="2274005"/>
            <a:ext cx="4156962" cy="27266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59"/>
          <p:cNvSpPr/>
          <p:nvPr/>
        </p:nvSpPr>
        <p:spPr>
          <a:xfrm>
            <a:off x="4134000" y="0"/>
            <a:ext cx="4988400" cy="2898000"/>
          </a:xfrm>
          <a:prstGeom prst="rect">
            <a:avLst/>
          </a:prstGeom>
          <a:solidFill>
            <a:schemeClr val="lt1"/>
          </a:solidFill>
          <a:ln>
            <a:noFill/>
          </a:ln>
          <a:effectLst>
            <a:outerShdw blurRad="114300" dist="66675" dir="7320000" algn="bl" rotWithShape="0">
              <a:srgbClr val="000000">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9"/>
          <p:cNvSpPr/>
          <p:nvPr/>
        </p:nvSpPr>
        <p:spPr>
          <a:xfrm>
            <a:off x="720000" y="818721"/>
            <a:ext cx="2944800" cy="396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9"/>
          <p:cNvSpPr txBox="1">
            <a:spLocks noGrp="1"/>
          </p:cNvSpPr>
          <p:nvPr>
            <p:ph type="title"/>
          </p:nvPr>
        </p:nvSpPr>
        <p:spPr>
          <a:xfrm>
            <a:off x="396600" y="555065"/>
            <a:ext cx="3591600" cy="102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t>Center for Career</a:t>
            </a:r>
            <a:br>
              <a:rPr lang="en-GB" sz="2000" dirty="0"/>
            </a:br>
            <a:r>
              <a:rPr lang="en-GB" sz="2000" dirty="0"/>
              <a:t>&amp; Professional Development </a:t>
            </a:r>
            <a:endParaRPr sz="2000" dirty="0"/>
          </a:p>
        </p:txBody>
      </p:sp>
      <p:sp>
        <p:nvSpPr>
          <p:cNvPr id="757" name="Google Shape;757;p59"/>
          <p:cNvSpPr txBox="1">
            <a:spLocks noGrp="1"/>
          </p:cNvSpPr>
          <p:nvPr>
            <p:ph type="subTitle" idx="2"/>
          </p:nvPr>
        </p:nvSpPr>
        <p:spPr>
          <a:xfrm>
            <a:off x="4572000" y="2968608"/>
            <a:ext cx="3591600" cy="166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Contact</a:t>
            </a:r>
            <a:endParaRPr dirty="0"/>
          </a:p>
          <a:p>
            <a:pPr marL="0" lvl="0" indent="0" algn="l" rtl="0">
              <a:spcBef>
                <a:spcPts val="0"/>
              </a:spcBef>
              <a:spcAft>
                <a:spcPts val="0"/>
              </a:spcAft>
              <a:buNone/>
            </a:pPr>
            <a:endParaRPr dirty="0"/>
          </a:p>
          <a:p>
            <a:pPr marL="285750" lvl="0" indent="-285750" algn="l" rtl="0">
              <a:spcBef>
                <a:spcPts val="0"/>
              </a:spcBef>
              <a:spcAft>
                <a:spcPts val="0"/>
              </a:spcAft>
              <a:buFont typeface="Arial" panose="020B0604020202020204" pitchFamily="34" charset="0"/>
              <a:buChar char="•"/>
            </a:pPr>
            <a:r>
              <a:rPr lang="en-US" dirty="0"/>
              <a:t>Make appointments in </a:t>
            </a:r>
            <a:r>
              <a:rPr lang="en-US" dirty="0" err="1"/>
              <a:t>MyWCU</a:t>
            </a:r>
            <a:endParaRPr lang="en-US" dirty="0"/>
          </a:p>
          <a:p>
            <a:pPr marL="285750" indent="-285750">
              <a:buFont typeface="Arial" panose="020B0604020202020204" pitchFamily="34" charset="0"/>
              <a:buChar char="•"/>
            </a:pPr>
            <a:r>
              <a:rPr lang="en-US" dirty="0"/>
              <a:t>828.227.7133</a:t>
            </a:r>
          </a:p>
          <a:p>
            <a:pPr marL="285750" lvl="0" indent="-285750">
              <a:buFont typeface="Arial" panose="020B0604020202020204" pitchFamily="34" charset="0"/>
              <a:buChar char="•"/>
            </a:pPr>
            <a:r>
              <a:rPr lang="en-US" u="sng" dirty="0">
                <a:hlinkClick r:id="rId3"/>
              </a:rPr>
              <a:t>careerservices@wcu.edu</a:t>
            </a:r>
            <a:endParaRPr dirty="0"/>
          </a:p>
          <a:p>
            <a:pPr marL="0" lvl="0" indent="0" algn="l" rtl="0">
              <a:spcBef>
                <a:spcPts val="0"/>
              </a:spcBef>
              <a:spcAft>
                <a:spcPts val="0"/>
              </a:spcAft>
              <a:buNone/>
            </a:pPr>
            <a:endParaRPr dirty="0"/>
          </a:p>
        </p:txBody>
      </p:sp>
      <p:sp>
        <p:nvSpPr>
          <p:cNvPr id="758" name="Google Shape;758;p59"/>
          <p:cNvSpPr txBox="1">
            <a:spLocks noGrp="1"/>
          </p:cNvSpPr>
          <p:nvPr>
            <p:ph type="subTitle" idx="1"/>
          </p:nvPr>
        </p:nvSpPr>
        <p:spPr>
          <a:xfrm>
            <a:off x="720000" y="2968608"/>
            <a:ext cx="3591600" cy="166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Visit Us</a:t>
            </a:r>
          </a:p>
          <a:p>
            <a:pPr marL="0" lvl="0" indent="0" algn="l" rtl="0">
              <a:spcBef>
                <a:spcPts val="0"/>
              </a:spcBef>
              <a:spcAft>
                <a:spcPts val="0"/>
              </a:spcAft>
              <a:buNone/>
            </a:pPr>
            <a:endParaRPr dirty="0"/>
          </a:p>
          <a:p>
            <a:pPr marL="0" lvl="0" indent="0" algn="l" rtl="0">
              <a:spcBef>
                <a:spcPts val="0"/>
              </a:spcBef>
              <a:spcAft>
                <a:spcPts val="0"/>
              </a:spcAft>
              <a:buNone/>
            </a:pPr>
            <a:r>
              <a:rPr lang="en-US" sz="1400" dirty="0"/>
              <a:t>Resumes, job searching, internships, interview help and more.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Careers.wcu.edu </a:t>
            </a:r>
          </a:p>
          <a:p>
            <a:pPr marL="0" lvl="0" indent="0" algn="l" rtl="0">
              <a:spcBef>
                <a:spcPts val="0"/>
              </a:spcBef>
              <a:spcAft>
                <a:spcPts val="0"/>
              </a:spcAft>
              <a:buNone/>
            </a:pPr>
            <a:endParaRPr dirty="0"/>
          </a:p>
        </p:txBody>
      </p:sp>
      <p:cxnSp>
        <p:nvCxnSpPr>
          <p:cNvPr id="759" name="Google Shape;759;p59"/>
          <p:cNvCxnSpPr/>
          <p:nvPr/>
        </p:nvCxnSpPr>
        <p:spPr>
          <a:xfrm>
            <a:off x="843928" y="2968608"/>
            <a:ext cx="664500" cy="0"/>
          </a:xfrm>
          <a:prstGeom prst="straightConnector1">
            <a:avLst/>
          </a:prstGeom>
          <a:noFill/>
          <a:ln w="28575" cap="flat" cmpd="sng">
            <a:solidFill>
              <a:schemeClr val="dk1"/>
            </a:solidFill>
            <a:prstDash val="solid"/>
            <a:round/>
            <a:headEnd type="none" w="med" len="med"/>
            <a:tailEnd type="none" w="med" len="med"/>
          </a:ln>
        </p:spPr>
      </p:cxnSp>
      <p:cxnSp>
        <p:nvCxnSpPr>
          <p:cNvPr id="760" name="Google Shape;760;p59"/>
          <p:cNvCxnSpPr/>
          <p:nvPr/>
        </p:nvCxnSpPr>
        <p:spPr>
          <a:xfrm>
            <a:off x="4717984" y="2968608"/>
            <a:ext cx="664500" cy="0"/>
          </a:xfrm>
          <a:prstGeom prst="straightConnector1">
            <a:avLst/>
          </a:prstGeom>
          <a:noFill/>
          <a:ln w="28575" cap="flat" cmpd="sng">
            <a:solidFill>
              <a:schemeClr val="dk1"/>
            </a:solidFill>
            <a:prstDash val="solid"/>
            <a:round/>
            <a:headEnd type="none" w="med" len="med"/>
            <a:tailEnd type="none" w="med" len="med"/>
          </a:ln>
        </p:spPr>
      </p:cxnSp>
      <p:pic>
        <p:nvPicPr>
          <p:cNvPr id="761" name="Google Shape;761;p59"/>
          <p:cNvPicPr preferRelativeResize="0"/>
          <p:nvPr/>
        </p:nvPicPr>
        <p:blipFill rotWithShape="1">
          <a:blip r:embed="rId4"/>
          <a:srcRect l="10425" t="803" r="19434" b="-803"/>
          <a:stretch/>
        </p:blipFill>
        <p:spPr>
          <a:xfrm>
            <a:off x="4342200" y="279500"/>
            <a:ext cx="4572000" cy="233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935A-E080-4F74-BB06-CFBA42CA044F}"/>
              </a:ext>
            </a:extLst>
          </p:cNvPr>
          <p:cNvSpPr>
            <a:spLocks noGrp="1"/>
          </p:cNvSpPr>
          <p:nvPr>
            <p:ph type="title"/>
          </p:nvPr>
        </p:nvSpPr>
        <p:spPr>
          <a:xfrm>
            <a:off x="720000" y="405777"/>
            <a:ext cx="7704000" cy="520800"/>
          </a:xfrm>
        </p:spPr>
        <p:txBody>
          <a:bodyPr/>
          <a:lstStyle/>
          <a:p>
            <a:r>
              <a:rPr lang="en-US" sz="2800" dirty="0"/>
              <a:t>When do you demonstrate professionalism?</a:t>
            </a:r>
          </a:p>
        </p:txBody>
      </p:sp>
      <p:pic>
        <p:nvPicPr>
          <p:cNvPr id="4" name="Online Media 3" title="Michelle Obama's Best Advice For Students | How To Succeed In Life">
            <a:hlinkClick r:id="" action="ppaction://media"/>
            <a:extLst>
              <a:ext uri="{FF2B5EF4-FFF2-40B4-BE49-F238E27FC236}">
                <a16:creationId xmlns:a16="http://schemas.microsoft.com/office/drawing/2014/main" id="{5B1B1D84-7884-43C3-A6A8-94557D1E5A18}"/>
              </a:ext>
            </a:extLst>
          </p:cNvPr>
          <p:cNvPicPr>
            <a:picLocks noRot="1" noChangeAspect="1"/>
          </p:cNvPicPr>
          <p:nvPr>
            <a:videoFile r:link="rId1"/>
          </p:nvPr>
        </p:nvPicPr>
        <p:blipFill>
          <a:blip r:embed="rId3"/>
          <a:stretch>
            <a:fillRect/>
          </a:stretch>
        </p:blipFill>
        <p:spPr>
          <a:xfrm>
            <a:off x="1286312" y="1100047"/>
            <a:ext cx="6571376" cy="3696399"/>
          </a:xfrm>
          <a:prstGeom prst="rect">
            <a:avLst/>
          </a:prstGeom>
        </p:spPr>
      </p:pic>
    </p:spTree>
    <p:extLst>
      <p:ext uri="{BB962C8B-B14F-4D97-AF65-F5344CB8AC3E}">
        <p14:creationId xmlns:p14="http://schemas.microsoft.com/office/powerpoint/2010/main" val="368855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7" name="Google Shape;332;p47">
            <a:extLst>
              <a:ext uri="{FF2B5EF4-FFF2-40B4-BE49-F238E27FC236}">
                <a16:creationId xmlns:a16="http://schemas.microsoft.com/office/drawing/2014/main" id="{D6DABC4F-6008-4D7E-B627-C3B637E71256}"/>
              </a:ext>
            </a:extLst>
          </p:cNvPr>
          <p:cNvSpPr/>
          <p:nvPr/>
        </p:nvSpPr>
        <p:spPr>
          <a:xfrm>
            <a:off x="4229100" y="1773750"/>
            <a:ext cx="4194899" cy="2694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2"/>
          <p:cNvSpPr/>
          <p:nvPr/>
        </p:nvSpPr>
        <p:spPr>
          <a:xfrm>
            <a:off x="1196825" y="811675"/>
            <a:ext cx="6739200" cy="31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2"/>
          <p:cNvSpPr txBox="1">
            <a:spLocks noGrp="1"/>
          </p:cNvSpPr>
          <p:nvPr>
            <p:ph type="title"/>
          </p:nvPr>
        </p:nvSpPr>
        <p:spPr>
          <a:xfrm>
            <a:off x="720000" y="540000"/>
            <a:ext cx="7704000" cy="52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WORKPLACE PROFESSIONALISM</a:t>
            </a:r>
            <a:endParaRPr dirty="0"/>
          </a:p>
        </p:txBody>
      </p:sp>
      <p:sp>
        <p:nvSpPr>
          <p:cNvPr id="154" name="Google Shape;154;p32"/>
          <p:cNvSpPr txBox="1">
            <a:spLocks noGrp="1"/>
          </p:cNvSpPr>
          <p:nvPr>
            <p:ph type="body" idx="1"/>
          </p:nvPr>
        </p:nvSpPr>
        <p:spPr>
          <a:xfrm>
            <a:off x="720000" y="1275100"/>
            <a:ext cx="7704000" cy="3328500"/>
          </a:xfrm>
          <a:prstGeom prst="rect">
            <a:avLst/>
          </a:prstGeom>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Font typeface="Wingdings" panose="05000000000000000000" pitchFamily="2" charset="2"/>
              <a:buChar char="Ø"/>
            </a:pPr>
            <a:r>
              <a:rPr lang="en-US" sz="1200" b="1" dirty="0"/>
              <a:t>Note: </a:t>
            </a:r>
            <a:r>
              <a:rPr lang="en-US" sz="1200" dirty="0"/>
              <a:t>Professionalism may take different forms based on context and culture. It’s important to be attune to the environment you are working in and understand their context of professionalism.</a:t>
            </a:r>
          </a:p>
          <a:p>
            <a:pPr marL="171450" lvl="0" indent="-171450" algn="l" rtl="0">
              <a:lnSpc>
                <a:spcPct val="100000"/>
              </a:lnSpc>
              <a:spcBef>
                <a:spcPts val="0"/>
              </a:spcBef>
              <a:spcAft>
                <a:spcPts val="0"/>
              </a:spcAft>
              <a:buFont typeface="Wingdings" panose="05000000000000000000" pitchFamily="2" charset="2"/>
              <a:buChar char="Ø"/>
            </a:pPr>
            <a:endParaRPr lang="en-US" sz="1200" dirty="0"/>
          </a:p>
          <a:p>
            <a:pPr marL="171450" lvl="0" indent="-171450" algn="l" rtl="0">
              <a:lnSpc>
                <a:spcPct val="100000"/>
              </a:lnSpc>
              <a:spcBef>
                <a:spcPts val="0"/>
              </a:spcBef>
              <a:spcAft>
                <a:spcPts val="0"/>
              </a:spcAft>
              <a:buFont typeface="Wingdings" panose="05000000000000000000" pitchFamily="2" charset="2"/>
              <a:buChar char="Ø"/>
            </a:pPr>
            <a:endParaRPr lang="en-US" sz="1200" dirty="0"/>
          </a:p>
          <a:p>
            <a:pPr marL="0" lvl="0" indent="0" algn="l" rtl="0">
              <a:lnSpc>
                <a:spcPct val="100000"/>
              </a:lnSpc>
              <a:spcBef>
                <a:spcPts val="0"/>
              </a:spcBef>
              <a:spcAft>
                <a:spcPts val="0"/>
              </a:spcAft>
              <a:buNone/>
            </a:pPr>
            <a:r>
              <a:rPr lang="en-US" sz="1200" b="1" dirty="0">
                <a:solidFill>
                  <a:schemeClr val="accent6">
                    <a:lumMod val="75000"/>
                  </a:schemeClr>
                </a:solidFill>
              </a:rPr>
              <a:t>What is professionalism?</a:t>
            </a:r>
            <a:r>
              <a:rPr lang="en-US" sz="1200" dirty="0">
                <a:solidFill>
                  <a:schemeClr val="accent6">
                    <a:lumMod val="75000"/>
                  </a:schemeClr>
                </a:solidFill>
              </a:rPr>
              <a:t> </a:t>
            </a:r>
          </a:p>
          <a:p>
            <a:pPr marL="0" lvl="0" indent="0">
              <a:buNone/>
            </a:pPr>
            <a:r>
              <a:rPr lang="en-US" sz="1200" dirty="0">
                <a:solidFill>
                  <a:schemeClr val="tx1"/>
                </a:solidFill>
              </a:rPr>
              <a:t>Professionalism is defined as an individual’s </a:t>
            </a:r>
          </a:p>
          <a:p>
            <a:pPr marL="0" lvl="0" indent="0">
              <a:buNone/>
            </a:pPr>
            <a:r>
              <a:rPr lang="en-US" sz="1200" dirty="0">
                <a:solidFill>
                  <a:schemeClr val="tx1"/>
                </a:solidFill>
              </a:rPr>
              <a:t>conduct at work.</a:t>
            </a:r>
          </a:p>
          <a:p>
            <a:pPr marL="0" lvl="0" indent="0">
              <a:buNone/>
            </a:pPr>
            <a:endParaRPr lang="en-US" sz="1200" dirty="0">
              <a:solidFill>
                <a:schemeClr val="tx1"/>
              </a:solidFill>
            </a:endParaRPr>
          </a:p>
          <a:p>
            <a:pPr marL="0" lvl="0" indent="0">
              <a:buNone/>
            </a:pPr>
            <a:r>
              <a:rPr lang="en-US" sz="1200" b="1" dirty="0">
                <a:solidFill>
                  <a:schemeClr val="accent6">
                    <a:lumMod val="75000"/>
                  </a:schemeClr>
                </a:solidFill>
              </a:rPr>
              <a:t>Core Attributes to Professionalism.</a:t>
            </a:r>
          </a:p>
          <a:p>
            <a:pPr marL="171450" indent="-171450"/>
            <a:r>
              <a:rPr lang="en-US" sz="1200" dirty="0">
                <a:solidFill>
                  <a:schemeClr val="tx1"/>
                </a:solidFill>
              </a:rPr>
              <a:t>Accountability</a:t>
            </a:r>
          </a:p>
          <a:p>
            <a:pPr marL="171450" indent="-171450"/>
            <a:r>
              <a:rPr lang="en-US" sz="1200" dirty="0">
                <a:solidFill>
                  <a:schemeClr val="tx1"/>
                </a:solidFill>
              </a:rPr>
              <a:t>Cultural Awareness</a:t>
            </a:r>
          </a:p>
          <a:p>
            <a:pPr marL="171450" indent="-171450"/>
            <a:r>
              <a:rPr lang="en-US" sz="1200" dirty="0">
                <a:solidFill>
                  <a:schemeClr val="tx1"/>
                </a:solidFill>
              </a:rPr>
              <a:t>Adaptable</a:t>
            </a:r>
          </a:p>
          <a:p>
            <a:pPr marL="171450" indent="-171450"/>
            <a:r>
              <a:rPr lang="en-US" sz="1200" dirty="0">
                <a:solidFill>
                  <a:schemeClr val="tx1"/>
                </a:solidFill>
              </a:rPr>
              <a:t>Compassion &amp; Self-Regulation </a:t>
            </a:r>
          </a:p>
          <a:p>
            <a:pPr marL="171450" indent="-171450"/>
            <a:r>
              <a:rPr lang="en-US" sz="1200" dirty="0">
                <a:solidFill>
                  <a:schemeClr val="tx1"/>
                </a:solidFill>
              </a:rPr>
              <a:t>Effective Communication</a:t>
            </a:r>
          </a:p>
          <a:p>
            <a:pPr marL="171450" indent="-171450"/>
            <a:r>
              <a:rPr lang="en-US" sz="1200" dirty="0">
                <a:solidFill>
                  <a:schemeClr val="tx1"/>
                </a:solidFill>
              </a:rPr>
              <a:t>Honesty &amp; Integrity</a:t>
            </a:r>
          </a:p>
          <a:p>
            <a:pPr marL="171450" indent="-171450"/>
            <a:r>
              <a:rPr lang="en-US" sz="1200" dirty="0">
                <a:solidFill>
                  <a:schemeClr val="tx1"/>
                </a:solidFill>
              </a:rPr>
              <a:t>Dress &amp; Image</a:t>
            </a:r>
          </a:p>
          <a:p>
            <a:pPr marL="0" indent="0">
              <a:buNone/>
            </a:pPr>
            <a:endParaRPr sz="1200" dirty="0">
              <a:solidFill>
                <a:schemeClr val="tx1"/>
              </a:solidFill>
            </a:endParaRPr>
          </a:p>
          <a:p>
            <a:pPr marL="0" lvl="0" indent="0" algn="l" rtl="0">
              <a:spcBef>
                <a:spcPts val="1600"/>
              </a:spcBef>
              <a:spcAft>
                <a:spcPts val="0"/>
              </a:spcAft>
              <a:buNone/>
            </a:pPr>
            <a:endParaRPr sz="1100" dirty="0"/>
          </a:p>
        </p:txBody>
      </p:sp>
      <p:pic>
        <p:nvPicPr>
          <p:cNvPr id="1028" name="Picture 4" descr="Top Skills Every Professional Needs to Have">
            <a:extLst>
              <a:ext uri="{FF2B5EF4-FFF2-40B4-BE49-F238E27FC236}">
                <a16:creationId xmlns:a16="http://schemas.microsoft.com/office/drawing/2014/main" id="{898EAB84-4232-405D-9141-98E31536A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512" y="1925175"/>
            <a:ext cx="4017488" cy="2678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3"/>
          <p:cNvSpPr/>
          <p:nvPr/>
        </p:nvSpPr>
        <p:spPr>
          <a:xfrm>
            <a:off x="4430800" y="1682350"/>
            <a:ext cx="3509688" cy="32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3"/>
          <p:cNvSpPr txBox="1">
            <a:spLocks noGrp="1"/>
          </p:cNvSpPr>
          <p:nvPr>
            <p:ph type="title"/>
          </p:nvPr>
        </p:nvSpPr>
        <p:spPr>
          <a:xfrm>
            <a:off x="4572000" y="1405350"/>
            <a:ext cx="3852000" cy="116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ACCOUNTABILITY</a:t>
            </a:r>
            <a:endParaRPr dirty="0"/>
          </a:p>
        </p:txBody>
      </p:sp>
      <p:sp>
        <p:nvSpPr>
          <p:cNvPr id="161" name="Google Shape;161;p33"/>
          <p:cNvSpPr txBox="1">
            <a:spLocks noGrp="1"/>
          </p:cNvSpPr>
          <p:nvPr>
            <p:ph type="subTitle" idx="1"/>
          </p:nvPr>
        </p:nvSpPr>
        <p:spPr>
          <a:xfrm>
            <a:off x="4572000" y="2571750"/>
            <a:ext cx="3852000" cy="14160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400" dirty="0"/>
              <a:t>On time</a:t>
            </a:r>
          </a:p>
          <a:p>
            <a:pPr marL="171450" lvl="0" indent="-171450" algn="l" rtl="0">
              <a:spcBef>
                <a:spcPts val="0"/>
              </a:spcBef>
              <a:spcAft>
                <a:spcPts val="0"/>
              </a:spcAft>
              <a:buFont typeface="Arial" panose="020B0604020202020204" pitchFamily="34" charset="0"/>
              <a:buChar char="•"/>
            </a:pPr>
            <a:r>
              <a:rPr lang="en-US" sz="1400" dirty="0"/>
              <a:t>Meet deadlines</a:t>
            </a:r>
          </a:p>
          <a:p>
            <a:pPr marL="171450" lvl="0" indent="-171450" algn="l" rtl="0">
              <a:spcBef>
                <a:spcPts val="0"/>
              </a:spcBef>
              <a:spcAft>
                <a:spcPts val="0"/>
              </a:spcAft>
              <a:buFont typeface="Arial" panose="020B0604020202020204" pitchFamily="34" charset="0"/>
              <a:buChar char="•"/>
            </a:pPr>
            <a:r>
              <a:rPr lang="en-US" sz="1400" dirty="0"/>
              <a:t>Deliver results</a:t>
            </a:r>
          </a:p>
          <a:p>
            <a:pPr marL="171450" lvl="0" indent="-171450" algn="l" rtl="0">
              <a:spcBef>
                <a:spcPts val="0"/>
              </a:spcBef>
              <a:spcAft>
                <a:spcPts val="0"/>
              </a:spcAft>
              <a:buFont typeface="Arial" panose="020B0604020202020204" pitchFamily="34" charset="0"/>
              <a:buChar char="•"/>
            </a:pPr>
            <a:r>
              <a:rPr lang="en-US" sz="1400" dirty="0"/>
              <a:t>Owning results </a:t>
            </a:r>
            <a:r>
              <a:rPr lang="en-US" sz="1200" dirty="0"/>
              <a:t>(positive or negative)</a:t>
            </a:r>
            <a:endParaRPr lang="en-US" sz="1400" dirty="0"/>
          </a:p>
          <a:p>
            <a:pPr marL="171450" lvl="0" indent="-171450" algn="l" rtl="0">
              <a:spcBef>
                <a:spcPts val="0"/>
              </a:spcBef>
              <a:spcAft>
                <a:spcPts val="0"/>
              </a:spcAft>
              <a:buFont typeface="Arial" panose="020B0604020202020204" pitchFamily="34" charset="0"/>
              <a:buChar char="•"/>
            </a:pPr>
            <a:r>
              <a:rPr lang="en-US" sz="1400" dirty="0"/>
              <a:t>Being reliable </a:t>
            </a:r>
          </a:p>
          <a:p>
            <a:pPr marL="171450" lvl="0" indent="-171450" algn="l" rtl="0">
              <a:spcBef>
                <a:spcPts val="0"/>
              </a:spcBef>
              <a:spcAft>
                <a:spcPts val="0"/>
              </a:spcAft>
              <a:buFont typeface="Arial" panose="020B0604020202020204" pitchFamily="34" charset="0"/>
              <a:buChar char="•"/>
            </a:pPr>
            <a:r>
              <a:rPr lang="en-US" sz="1400" dirty="0"/>
              <a:t>Be present </a:t>
            </a:r>
            <a:r>
              <a:rPr lang="en-US" sz="1400" dirty="0">
                <a:sym typeface="Wingdings" panose="05000000000000000000" pitchFamily="2" charset="2"/>
              </a:rPr>
              <a:t> </a:t>
            </a:r>
            <a:r>
              <a:rPr lang="en-US" sz="1200" i="1" dirty="0">
                <a:sym typeface="Wingdings" panose="05000000000000000000" pitchFamily="2" charset="2"/>
              </a:rPr>
              <a:t>Avoid looking at your phone/watch too much</a:t>
            </a:r>
            <a:endParaRPr sz="1200" i="1" dirty="0"/>
          </a:p>
          <a:p>
            <a:pPr marL="0" lvl="0" indent="0" algn="l" rtl="0">
              <a:spcBef>
                <a:spcPts val="0"/>
              </a:spcBef>
              <a:spcAft>
                <a:spcPts val="0"/>
              </a:spcAft>
              <a:buNone/>
            </a:pPr>
            <a:endParaRPr dirty="0"/>
          </a:p>
        </p:txBody>
      </p:sp>
      <p:grpSp>
        <p:nvGrpSpPr>
          <p:cNvPr id="162" name="Google Shape;162;p33"/>
          <p:cNvGrpSpPr/>
          <p:nvPr/>
        </p:nvGrpSpPr>
        <p:grpSpPr>
          <a:xfrm>
            <a:off x="593800" y="784600"/>
            <a:ext cx="3210356" cy="3608704"/>
            <a:chOff x="593800" y="784600"/>
            <a:chExt cx="3210356" cy="3608704"/>
          </a:xfrm>
        </p:grpSpPr>
        <p:sp>
          <p:nvSpPr>
            <p:cNvPr id="163" name="Google Shape;163;p33"/>
            <p:cNvSpPr/>
            <p:nvPr/>
          </p:nvSpPr>
          <p:spPr>
            <a:xfrm>
              <a:off x="593800" y="784600"/>
              <a:ext cx="3057900" cy="3456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3"/>
            <p:cNvSpPr/>
            <p:nvPr/>
          </p:nvSpPr>
          <p:spPr>
            <a:xfrm>
              <a:off x="746256" y="937004"/>
              <a:ext cx="3057900" cy="3456300"/>
            </a:xfrm>
            <a:prstGeom prst="rect">
              <a:avLst/>
            </a:prstGeom>
            <a:solidFill>
              <a:schemeClr val="lt1"/>
            </a:solidFill>
            <a:ln>
              <a:noFill/>
            </a:ln>
            <a:effectLst>
              <a:outerShdw blurRad="114300" dist="95250" dir="34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33"/>
            <p:cNvPicPr preferRelativeResize="0"/>
            <p:nvPr/>
          </p:nvPicPr>
          <p:blipFill rotWithShape="1">
            <a:blip r:embed="rId3"/>
            <a:srcRect b="17966"/>
            <a:stretch/>
          </p:blipFill>
          <p:spPr>
            <a:xfrm flipH="1">
              <a:off x="746255" y="937004"/>
              <a:ext cx="3057898" cy="3456300"/>
            </a:xfrm>
            <a:prstGeom prst="rect">
              <a:avLst/>
            </a:prstGeom>
            <a:noFill/>
            <a:ln>
              <a:noFill/>
            </a:ln>
          </p:spPr>
        </p:pic>
      </p:grpSp>
      <p:cxnSp>
        <p:nvCxnSpPr>
          <p:cNvPr id="166" name="Google Shape;166;p33"/>
          <p:cNvCxnSpPr/>
          <p:nvPr/>
        </p:nvCxnSpPr>
        <p:spPr>
          <a:xfrm>
            <a:off x="4703950" y="2250300"/>
            <a:ext cx="9645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7"/>
          <p:cNvSpPr/>
          <p:nvPr/>
        </p:nvSpPr>
        <p:spPr>
          <a:xfrm>
            <a:off x="5727500" y="234900"/>
            <a:ext cx="3112200" cy="4521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7"/>
          <p:cNvSpPr/>
          <p:nvPr/>
        </p:nvSpPr>
        <p:spPr>
          <a:xfrm>
            <a:off x="5575100" y="387300"/>
            <a:ext cx="3112200" cy="4521300"/>
          </a:xfrm>
          <a:prstGeom prst="rect">
            <a:avLst/>
          </a:prstGeom>
          <a:solidFill>
            <a:schemeClr val="lt1"/>
          </a:solidFill>
          <a:ln>
            <a:noFill/>
          </a:ln>
          <a:effectLst>
            <a:outerShdw blurRad="114300" dist="95250" dir="75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7"/>
          <p:cNvSpPr/>
          <p:nvPr/>
        </p:nvSpPr>
        <p:spPr>
          <a:xfrm>
            <a:off x="618250" y="846525"/>
            <a:ext cx="3518100" cy="75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7"/>
          <p:cNvSpPr txBox="1">
            <a:spLocks noGrp="1"/>
          </p:cNvSpPr>
          <p:nvPr>
            <p:ph type="title"/>
          </p:nvPr>
        </p:nvSpPr>
        <p:spPr>
          <a:xfrm>
            <a:off x="720000" y="996598"/>
            <a:ext cx="3852000" cy="7500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Cultural Awareness</a:t>
            </a:r>
            <a:endParaRPr dirty="0"/>
          </a:p>
        </p:txBody>
      </p:sp>
      <p:sp>
        <p:nvSpPr>
          <p:cNvPr id="215" name="Google Shape;215;p37"/>
          <p:cNvSpPr txBox="1">
            <a:spLocks noGrp="1"/>
          </p:cNvSpPr>
          <p:nvPr>
            <p:ph type="subTitle" idx="1"/>
          </p:nvPr>
        </p:nvSpPr>
        <p:spPr>
          <a:xfrm>
            <a:off x="720000" y="1896675"/>
            <a:ext cx="3852000" cy="270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Effectively work with those with varying beliefs.</a:t>
            </a:r>
          </a:p>
          <a:p>
            <a:pPr marL="285750" indent="-285750"/>
            <a:r>
              <a:rPr lang="en-US" sz="1400" dirty="0"/>
              <a:t>Able to learn from others that are different.</a:t>
            </a:r>
          </a:p>
          <a:p>
            <a:pPr marL="285750" indent="-285750"/>
            <a:r>
              <a:rPr lang="en-US" sz="1400" dirty="0"/>
              <a:t>Able to respect cultural values from others.</a:t>
            </a:r>
          </a:p>
          <a:p>
            <a:pPr marL="285750" indent="-285750"/>
            <a:r>
              <a:rPr lang="en-US" sz="1400" dirty="0"/>
              <a:t>Employees ensure they do not engage in discrimination, jokes, or harmful behavior to others.</a:t>
            </a:r>
            <a:endParaRPr sz="1400" dirty="0"/>
          </a:p>
          <a:p>
            <a:pPr marL="0" lvl="0" indent="0" algn="l" rtl="0">
              <a:spcBef>
                <a:spcPts val="0"/>
              </a:spcBef>
              <a:spcAft>
                <a:spcPts val="0"/>
              </a:spcAft>
              <a:buNone/>
            </a:pPr>
            <a:endParaRPr dirty="0"/>
          </a:p>
        </p:txBody>
      </p:sp>
      <p:cxnSp>
        <p:nvCxnSpPr>
          <p:cNvPr id="216" name="Google Shape;216;p37"/>
          <p:cNvCxnSpPr/>
          <p:nvPr/>
        </p:nvCxnSpPr>
        <p:spPr>
          <a:xfrm>
            <a:off x="750100" y="1746600"/>
            <a:ext cx="1264500" cy="0"/>
          </a:xfrm>
          <a:prstGeom prst="straightConnector1">
            <a:avLst/>
          </a:prstGeom>
          <a:noFill/>
          <a:ln w="28575" cap="flat" cmpd="sng">
            <a:solidFill>
              <a:schemeClr val="dk1"/>
            </a:solidFill>
            <a:prstDash val="solid"/>
            <a:round/>
            <a:headEnd type="none" w="med" len="med"/>
            <a:tailEnd type="none" w="med" len="med"/>
          </a:ln>
        </p:spPr>
      </p:cxnSp>
      <p:pic>
        <p:nvPicPr>
          <p:cNvPr id="217" name="Google Shape;217;p37"/>
          <p:cNvPicPr preferRelativeResize="0"/>
          <p:nvPr/>
        </p:nvPicPr>
        <p:blipFill rotWithShape="1">
          <a:blip r:embed="rId3"/>
          <a:srcRect l="1" r="54571"/>
          <a:stretch/>
        </p:blipFill>
        <p:spPr>
          <a:xfrm>
            <a:off x="5727500" y="563186"/>
            <a:ext cx="2798250" cy="41930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subTitle" idx="1"/>
          </p:nvPr>
        </p:nvSpPr>
        <p:spPr>
          <a:xfrm>
            <a:off x="4937700" y="1314200"/>
            <a:ext cx="3486300" cy="321355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dirty="0"/>
              <a:t>Able to take in new information</a:t>
            </a:r>
          </a:p>
          <a:p>
            <a:pPr marL="285750" lvl="0" indent="-285750" algn="l" rtl="0">
              <a:spcBef>
                <a:spcPts val="0"/>
              </a:spcBef>
              <a:spcAft>
                <a:spcPts val="0"/>
              </a:spcAft>
              <a:buFont typeface="Arial" panose="020B0604020202020204" pitchFamily="34" charset="0"/>
              <a:buChar char="•"/>
            </a:pPr>
            <a:r>
              <a:rPr lang="en-US" dirty="0"/>
              <a:t>Capacity for improvement and growth</a:t>
            </a:r>
          </a:p>
          <a:p>
            <a:pPr marL="285750" lvl="0" indent="-285750" algn="l" rtl="0">
              <a:spcBef>
                <a:spcPts val="0"/>
              </a:spcBef>
              <a:spcAft>
                <a:spcPts val="0"/>
              </a:spcAft>
              <a:buFont typeface="Arial" panose="020B0604020202020204" pitchFamily="34" charset="0"/>
              <a:buChar char="•"/>
            </a:pPr>
            <a:r>
              <a:rPr lang="en-US" dirty="0"/>
              <a:t>Thoroughly listen to feedback</a:t>
            </a:r>
          </a:p>
          <a:p>
            <a:pPr marL="285750" lvl="0" indent="-285750" algn="l" rtl="0">
              <a:spcBef>
                <a:spcPts val="0"/>
              </a:spcBef>
              <a:spcAft>
                <a:spcPts val="0"/>
              </a:spcAft>
              <a:buFont typeface="Arial" panose="020B0604020202020204" pitchFamily="34" charset="0"/>
              <a:buChar char="•"/>
            </a:pPr>
            <a:r>
              <a:rPr lang="en-US" dirty="0"/>
              <a:t>Act on feedback</a:t>
            </a:r>
            <a:endParaRPr dirty="0"/>
          </a:p>
          <a:p>
            <a:pPr marL="0" lvl="0" indent="0" algn="l" rtl="0">
              <a:spcBef>
                <a:spcPts val="0"/>
              </a:spcBef>
              <a:spcAft>
                <a:spcPts val="0"/>
              </a:spcAft>
              <a:buNone/>
            </a:pPr>
            <a:endParaRPr dirty="0"/>
          </a:p>
        </p:txBody>
      </p:sp>
      <p:sp>
        <p:nvSpPr>
          <p:cNvPr id="252" name="Google Shape;252;p40"/>
          <p:cNvSpPr/>
          <p:nvPr/>
        </p:nvSpPr>
        <p:spPr>
          <a:xfrm>
            <a:off x="5250650" y="750550"/>
            <a:ext cx="2100300" cy="35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3" name="Google Shape;253;p40"/>
          <p:cNvPicPr preferRelativeResize="0"/>
          <p:nvPr/>
        </p:nvPicPr>
        <p:blipFill rotWithShape="1">
          <a:blip r:embed="rId3"/>
          <a:srcRect l="18563" r="20718"/>
          <a:stretch/>
        </p:blipFill>
        <p:spPr>
          <a:xfrm flipH="1">
            <a:off x="0" y="0"/>
            <a:ext cx="4253220" cy="5143500"/>
          </a:xfrm>
          <a:prstGeom prst="rect">
            <a:avLst/>
          </a:prstGeom>
          <a:noFill/>
          <a:ln>
            <a:noFill/>
          </a:ln>
        </p:spPr>
      </p:pic>
      <p:sp>
        <p:nvSpPr>
          <p:cNvPr id="254" name="Google Shape;254;p40"/>
          <p:cNvSpPr txBox="1">
            <a:spLocks noGrp="1"/>
          </p:cNvSpPr>
          <p:nvPr>
            <p:ph type="title"/>
          </p:nvPr>
        </p:nvSpPr>
        <p:spPr>
          <a:xfrm>
            <a:off x="5250650" y="540000"/>
            <a:ext cx="3173350" cy="77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Adaptable</a:t>
            </a:r>
            <a:endParaRPr dirty="0"/>
          </a:p>
        </p:txBody>
      </p:sp>
      <p:cxnSp>
        <p:nvCxnSpPr>
          <p:cNvPr id="255" name="Google Shape;255;p40"/>
          <p:cNvCxnSpPr/>
          <p:nvPr/>
        </p:nvCxnSpPr>
        <p:spPr>
          <a:xfrm>
            <a:off x="5052600" y="4071950"/>
            <a:ext cx="18111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5"/>
          <p:cNvSpPr/>
          <p:nvPr/>
        </p:nvSpPr>
        <p:spPr>
          <a:xfrm>
            <a:off x="0" y="2873863"/>
            <a:ext cx="6498000" cy="352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5"/>
          <p:cNvSpPr txBox="1">
            <a:spLocks noGrp="1"/>
          </p:cNvSpPr>
          <p:nvPr>
            <p:ph type="title"/>
          </p:nvPr>
        </p:nvSpPr>
        <p:spPr>
          <a:xfrm>
            <a:off x="2646000" y="2571750"/>
            <a:ext cx="577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—JANE GOODALL</a:t>
            </a:r>
            <a:endParaRPr dirty="0"/>
          </a:p>
        </p:txBody>
      </p:sp>
      <p:cxnSp>
        <p:nvCxnSpPr>
          <p:cNvPr id="195" name="Google Shape;195;p35"/>
          <p:cNvCxnSpPr/>
          <p:nvPr/>
        </p:nvCxnSpPr>
        <p:spPr>
          <a:xfrm rot="10800000">
            <a:off x="2646000" y="3528100"/>
            <a:ext cx="1929600" cy="0"/>
          </a:xfrm>
          <a:prstGeom prst="straightConnector1">
            <a:avLst/>
          </a:prstGeom>
          <a:noFill/>
          <a:ln w="28575" cap="flat" cmpd="sng">
            <a:solidFill>
              <a:schemeClr val="dk1"/>
            </a:solidFill>
            <a:prstDash val="solid"/>
            <a:round/>
            <a:headEnd type="none" w="med" len="med"/>
            <a:tailEnd type="none" w="med" len="med"/>
          </a:ln>
        </p:spPr>
      </p:cxnSp>
      <p:sp>
        <p:nvSpPr>
          <p:cNvPr id="196" name="Google Shape;196;p35"/>
          <p:cNvSpPr txBox="1">
            <a:spLocks noGrp="1"/>
          </p:cNvSpPr>
          <p:nvPr>
            <p:ph type="subTitle" idx="1"/>
          </p:nvPr>
        </p:nvSpPr>
        <p:spPr>
          <a:xfrm>
            <a:off x="2646000" y="1039425"/>
            <a:ext cx="5778000" cy="153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1800" dirty="0"/>
              <a:t>“</a:t>
            </a:r>
            <a:r>
              <a:rPr lang="en-GB" sz="1800" b="1" dirty="0">
                <a:solidFill>
                  <a:schemeClr val="accent6">
                    <a:lumMod val="75000"/>
                  </a:schemeClr>
                </a:solidFill>
              </a:rPr>
              <a:t>Empathy</a:t>
            </a:r>
            <a:r>
              <a:rPr lang="en-GB" sz="1800" dirty="0"/>
              <a:t> is really important… Only when our clever brain and our human heart work together in harmony can we achieve our full potential.”</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p:nvPr/>
        </p:nvSpPr>
        <p:spPr>
          <a:xfrm>
            <a:off x="4832400" y="2391175"/>
            <a:ext cx="3591600" cy="2057880"/>
          </a:xfrm>
          <a:prstGeom prst="rect">
            <a:avLst/>
          </a:prstGeom>
          <a:solidFill>
            <a:schemeClr val="lt1"/>
          </a:solidFill>
          <a:ln>
            <a:noFill/>
          </a:ln>
          <a:effectLst>
            <a:outerShdw blurRad="114300" dist="95250" dir="34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8"/>
          <p:cNvSpPr/>
          <p:nvPr/>
        </p:nvSpPr>
        <p:spPr>
          <a:xfrm>
            <a:off x="770650" y="846525"/>
            <a:ext cx="5361000" cy="38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8"/>
          <p:cNvSpPr/>
          <p:nvPr/>
        </p:nvSpPr>
        <p:spPr>
          <a:xfrm>
            <a:off x="720000" y="2391175"/>
            <a:ext cx="3591600" cy="2057880"/>
          </a:xfrm>
          <a:prstGeom prst="rect">
            <a:avLst/>
          </a:prstGeom>
          <a:solidFill>
            <a:schemeClr val="lt1"/>
          </a:solidFill>
          <a:ln>
            <a:noFill/>
          </a:ln>
          <a:effectLst>
            <a:outerShdw blurRad="114300" dist="95250" dir="34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8"/>
          <p:cNvSpPr txBox="1">
            <a:spLocks noGrp="1"/>
          </p:cNvSpPr>
          <p:nvPr>
            <p:ph type="title"/>
          </p:nvPr>
        </p:nvSpPr>
        <p:spPr>
          <a:xfrm>
            <a:off x="720000" y="540000"/>
            <a:ext cx="5778000" cy="102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EFFECTIVE COMMUNICATION &amp; REGULATION</a:t>
            </a:r>
            <a:endParaRPr dirty="0"/>
          </a:p>
        </p:txBody>
      </p:sp>
      <p:sp>
        <p:nvSpPr>
          <p:cNvPr id="226" name="Google Shape;226;p38"/>
          <p:cNvSpPr txBox="1">
            <a:spLocks noGrp="1"/>
          </p:cNvSpPr>
          <p:nvPr>
            <p:ph type="subTitle" idx="1"/>
          </p:nvPr>
        </p:nvSpPr>
        <p:spPr>
          <a:xfrm>
            <a:off x="720000" y="2571750"/>
            <a:ext cx="3591600" cy="16662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
            </a:pPr>
            <a:r>
              <a:rPr lang="en-US" sz="1050" dirty="0"/>
              <a:t>Communicate clearly and avoid slang / curses.</a:t>
            </a:r>
            <a:br>
              <a:rPr lang="en-US" sz="1050" dirty="0"/>
            </a:br>
            <a:endParaRPr lang="en-US" sz="1050" dirty="0"/>
          </a:p>
          <a:p>
            <a:pPr marL="285750" lvl="0" indent="-285750" algn="l" rtl="0">
              <a:spcBef>
                <a:spcPts val="0"/>
              </a:spcBef>
              <a:spcAft>
                <a:spcPts val="0"/>
              </a:spcAft>
              <a:buFont typeface="Wingdings" panose="05000000000000000000" pitchFamily="2" charset="2"/>
              <a:buChar char="§"/>
            </a:pPr>
            <a:r>
              <a:rPr lang="en-US" sz="1050" dirty="0"/>
              <a:t>Avoid viewing things that are NSFW in memes / videos and don’t share these at work.</a:t>
            </a:r>
          </a:p>
          <a:p>
            <a:pPr marL="285750" lvl="0" indent="-285750" algn="l" rtl="0">
              <a:spcBef>
                <a:spcPts val="0"/>
              </a:spcBef>
              <a:spcAft>
                <a:spcPts val="0"/>
              </a:spcAft>
              <a:buFont typeface="Wingdings" panose="05000000000000000000" pitchFamily="2" charset="2"/>
              <a:buChar char="§"/>
            </a:pPr>
            <a:endParaRPr lang="en-US" sz="1050" dirty="0"/>
          </a:p>
          <a:p>
            <a:pPr marL="285750" lvl="0" indent="-285750" algn="l" rtl="0">
              <a:spcBef>
                <a:spcPts val="0"/>
              </a:spcBef>
              <a:spcAft>
                <a:spcPts val="0"/>
              </a:spcAft>
              <a:buFont typeface="Wingdings" panose="05000000000000000000" pitchFamily="2" charset="2"/>
              <a:buChar char="§"/>
            </a:pPr>
            <a:r>
              <a:rPr lang="en-US" sz="1050" dirty="0"/>
              <a:t>Keep your self disclosure professional.</a:t>
            </a:r>
          </a:p>
          <a:p>
            <a:pPr marL="285750" lvl="0" indent="-285750" algn="l" rtl="0">
              <a:spcBef>
                <a:spcPts val="0"/>
              </a:spcBef>
              <a:spcAft>
                <a:spcPts val="0"/>
              </a:spcAft>
              <a:buFont typeface="Wingdings" panose="05000000000000000000" pitchFamily="2" charset="2"/>
              <a:buChar char="§"/>
            </a:pPr>
            <a:endParaRPr lang="en-US" sz="1050" dirty="0"/>
          </a:p>
          <a:p>
            <a:pPr marL="285750" lvl="0" indent="-285750" algn="l" rtl="0">
              <a:spcBef>
                <a:spcPts val="0"/>
              </a:spcBef>
              <a:spcAft>
                <a:spcPts val="0"/>
              </a:spcAft>
              <a:buFont typeface="Wingdings" panose="05000000000000000000" pitchFamily="2" charset="2"/>
              <a:buChar char="§"/>
            </a:pPr>
            <a:r>
              <a:rPr lang="en-US" sz="1050" dirty="0"/>
              <a:t>Avoid snapping at or lashing out if you are upset, try to regulate your emotional and deal with the effectively.</a:t>
            </a:r>
          </a:p>
        </p:txBody>
      </p:sp>
      <p:sp>
        <p:nvSpPr>
          <p:cNvPr id="227" name="Google Shape;227;p38"/>
          <p:cNvSpPr txBox="1">
            <a:spLocks noGrp="1"/>
          </p:cNvSpPr>
          <p:nvPr>
            <p:ph type="subTitle" idx="2"/>
          </p:nvPr>
        </p:nvSpPr>
        <p:spPr>
          <a:xfrm>
            <a:off x="4832400" y="2571750"/>
            <a:ext cx="3331200" cy="16662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Wingdings" panose="05000000000000000000" pitchFamily="2" charset="2"/>
              <a:buChar char="§"/>
            </a:pPr>
            <a:r>
              <a:rPr lang="en-GB" sz="1050" dirty="0"/>
              <a:t>Avoid talking about topics that could produce conflict or share personal views that should be avoided in the workplace. </a:t>
            </a:r>
            <a:r>
              <a:rPr lang="en-GB" sz="1050" i="1" dirty="0"/>
              <a:t>(Politics, religion, money, etc.)</a:t>
            </a:r>
            <a:br>
              <a:rPr lang="en-GB" sz="1050" i="1" dirty="0"/>
            </a:br>
            <a:endParaRPr lang="en-GB" sz="1050" i="1" dirty="0"/>
          </a:p>
          <a:p>
            <a:pPr marL="171450" lvl="0" indent="-171450" algn="l" rtl="0">
              <a:spcBef>
                <a:spcPts val="0"/>
              </a:spcBef>
              <a:spcAft>
                <a:spcPts val="0"/>
              </a:spcAft>
              <a:buFont typeface="Wingdings" panose="05000000000000000000" pitchFamily="2" charset="2"/>
              <a:buChar char="§"/>
            </a:pPr>
            <a:r>
              <a:rPr lang="en-GB" sz="1050" dirty="0"/>
              <a:t>Be aware of confidentiality within your organization and what needs to be kept confidential.</a:t>
            </a:r>
            <a:br>
              <a:rPr lang="en-GB" sz="1050" dirty="0"/>
            </a:br>
            <a:endParaRPr lang="en-GB" sz="1050" dirty="0"/>
          </a:p>
          <a:p>
            <a:pPr marL="171450" lvl="0" indent="-171450" algn="l" rtl="0">
              <a:spcBef>
                <a:spcPts val="0"/>
              </a:spcBef>
              <a:spcAft>
                <a:spcPts val="0"/>
              </a:spcAft>
              <a:buFont typeface="Wingdings" panose="05000000000000000000" pitchFamily="2" charset="2"/>
              <a:buChar char="§"/>
            </a:pPr>
            <a:r>
              <a:rPr lang="en-GB" sz="1050" dirty="0"/>
              <a:t>Avoid gossip in the workplace.</a:t>
            </a:r>
          </a:p>
          <a:p>
            <a:pPr marL="171450" lvl="0" indent="-171450" algn="l" rtl="0">
              <a:spcBef>
                <a:spcPts val="0"/>
              </a:spcBef>
              <a:spcAft>
                <a:spcPts val="0"/>
              </a:spcAft>
              <a:buFont typeface="Wingdings" panose="05000000000000000000" pitchFamily="2" charset="2"/>
              <a:buChar char="§"/>
            </a:pPr>
            <a:endParaRPr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7"/>
          <p:cNvSpPr/>
          <p:nvPr/>
        </p:nvSpPr>
        <p:spPr>
          <a:xfrm>
            <a:off x="398200" y="1761425"/>
            <a:ext cx="3897900" cy="2694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7"/>
          <p:cNvSpPr/>
          <p:nvPr/>
        </p:nvSpPr>
        <p:spPr>
          <a:xfrm>
            <a:off x="550600" y="1913825"/>
            <a:ext cx="3897900" cy="2694600"/>
          </a:xfrm>
          <a:prstGeom prst="rect">
            <a:avLst/>
          </a:prstGeom>
          <a:solidFill>
            <a:schemeClr val="lt1"/>
          </a:solidFill>
          <a:ln>
            <a:noFill/>
          </a:ln>
          <a:effectLst>
            <a:outerShdw blurRad="114300" dist="66675" dir="1980000" algn="bl" rotWithShape="0">
              <a:srgbClr val="000000">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7"/>
          <p:cNvSpPr/>
          <p:nvPr/>
        </p:nvSpPr>
        <p:spPr>
          <a:xfrm>
            <a:off x="852928" y="773175"/>
            <a:ext cx="2213002" cy="35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7"/>
          <p:cNvSpPr txBox="1">
            <a:spLocks noGrp="1"/>
          </p:cNvSpPr>
          <p:nvPr>
            <p:ph type="title"/>
          </p:nvPr>
        </p:nvSpPr>
        <p:spPr>
          <a:xfrm>
            <a:off x="720000" y="540000"/>
            <a:ext cx="3559100" cy="138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t>PROFESSIONAL </a:t>
            </a:r>
            <a:br>
              <a:rPr lang="en-GB" sz="2400" dirty="0"/>
            </a:br>
            <a:r>
              <a:rPr lang="en-GB" sz="2400" dirty="0"/>
              <a:t>WRITTEN COMMUNICATION</a:t>
            </a:r>
            <a:endParaRPr sz="2400" dirty="0"/>
          </a:p>
        </p:txBody>
      </p:sp>
      <p:sp>
        <p:nvSpPr>
          <p:cNvPr id="336" name="Google Shape;336;p47"/>
          <p:cNvSpPr txBox="1">
            <a:spLocks noGrp="1"/>
          </p:cNvSpPr>
          <p:nvPr>
            <p:ph type="subTitle" idx="1"/>
          </p:nvPr>
        </p:nvSpPr>
        <p:spPr>
          <a:xfrm>
            <a:off x="4572000" y="1709175"/>
            <a:ext cx="3852000" cy="2739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US" sz="1400" dirty="0"/>
              <a:t>Always address an email by name – don’t start with “hi” or hello” – Use “Hi Mr. Smith”</a:t>
            </a:r>
            <a:endParaRPr sz="1400" dirty="0"/>
          </a:p>
          <a:p>
            <a:pPr marL="457200" lvl="0" indent="0" algn="l" rtl="0">
              <a:spcBef>
                <a:spcPts val="0"/>
              </a:spcBef>
              <a:spcAft>
                <a:spcPts val="0"/>
              </a:spcAft>
              <a:buNone/>
            </a:pPr>
            <a:endParaRPr sz="1400" dirty="0"/>
          </a:p>
          <a:p>
            <a:pPr marL="457200" lvl="0" indent="-330200" algn="l" rtl="0">
              <a:spcBef>
                <a:spcPts val="0"/>
              </a:spcBef>
              <a:spcAft>
                <a:spcPts val="0"/>
              </a:spcAft>
              <a:buSzPts val="1600"/>
              <a:buChar char="●"/>
            </a:pPr>
            <a:r>
              <a:rPr lang="en-US" sz="1400" dirty="0"/>
              <a:t>Be concreate and clear in your written communication</a:t>
            </a:r>
            <a:endParaRPr sz="1400" dirty="0"/>
          </a:p>
          <a:p>
            <a:pPr marL="457200" lvl="0" indent="0" algn="l" rtl="0">
              <a:spcBef>
                <a:spcPts val="0"/>
              </a:spcBef>
              <a:spcAft>
                <a:spcPts val="0"/>
              </a:spcAft>
              <a:buNone/>
            </a:pPr>
            <a:endParaRPr sz="1400" dirty="0"/>
          </a:p>
          <a:p>
            <a:pPr marL="457200" lvl="0" indent="-330200" algn="l" rtl="0">
              <a:spcBef>
                <a:spcPts val="0"/>
              </a:spcBef>
              <a:spcAft>
                <a:spcPts val="0"/>
              </a:spcAft>
              <a:buSzPts val="1600"/>
              <a:buChar char="●"/>
            </a:pPr>
            <a:r>
              <a:rPr lang="en-US" sz="1400" dirty="0"/>
              <a:t>Turn spell check on in our email</a:t>
            </a:r>
            <a:endParaRPr sz="1400" dirty="0"/>
          </a:p>
          <a:p>
            <a:pPr marL="457200" lvl="0" indent="0" algn="l" rtl="0">
              <a:spcBef>
                <a:spcPts val="0"/>
              </a:spcBef>
              <a:spcAft>
                <a:spcPts val="0"/>
              </a:spcAft>
              <a:buNone/>
            </a:pPr>
            <a:endParaRPr sz="1400" dirty="0"/>
          </a:p>
          <a:p>
            <a:pPr marL="457200" lvl="0" indent="-342900" algn="l" rtl="0">
              <a:spcBef>
                <a:spcPts val="0"/>
              </a:spcBef>
              <a:spcAft>
                <a:spcPts val="0"/>
              </a:spcAft>
              <a:buSzPts val="1800"/>
              <a:buChar char="●"/>
            </a:pPr>
            <a:r>
              <a:rPr lang="en-GB" sz="1400" dirty="0"/>
              <a:t>Make sure your voicemail is professional</a:t>
            </a:r>
          </a:p>
          <a:p>
            <a:pPr marL="114300" lvl="0" indent="0" algn="l" rtl="0">
              <a:spcBef>
                <a:spcPts val="0"/>
              </a:spcBef>
              <a:spcAft>
                <a:spcPts val="0"/>
              </a:spcAft>
              <a:buSzPts val="1800"/>
              <a:buNone/>
            </a:pPr>
            <a:endParaRPr lang="en-GB" sz="1400" dirty="0"/>
          </a:p>
          <a:p>
            <a:pPr marL="457200" lvl="0" indent="-342900" algn="l" rtl="0">
              <a:spcBef>
                <a:spcPts val="0"/>
              </a:spcBef>
              <a:spcAft>
                <a:spcPts val="0"/>
              </a:spcAft>
              <a:buSzPts val="1800"/>
              <a:buChar char="●"/>
            </a:pPr>
            <a:r>
              <a:rPr lang="en-GB" sz="1400" dirty="0"/>
              <a:t>Avoid abbreviations and informal lingo in emails</a:t>
            </a:r>
            <a:endParaRPr sz="1400" dirty="0"/>
          </a:p>
        </p:txBody>
      </p:sp>
      <p:pic>
        <p:nvPicPr>
          <p:cNvPr id="337" name="Google Shape;337;p47"/>
          <p:cNvPicPr preferRelativeResize="0"/>
          <p:nvPr/>
        </p:nvPicPr>
        <p:blipFill rotWithShape="1">
          <a:blip r:embed="rId3"/>
          <a:srcRect t="19348" b="37753"/>
          <a:stretch/>
        </p:blipFill>
        <p:spPr>
          <a:xfrm>
            <a:off x="742275" y="2153174"/>
            <a:ext cx="3514550" cy="2295001"/>
          </a:xfrm>
          <a:prstGeom prst="rect">
            <a:avLst/>
          </a:prstGeom>
          <a:noFill/>
          <a:ln>
            <a:noFill/>
          </a:ln>
        </p:spPr>
      </p:pic>
    </p:spTree>
  </p:cSld>
  <p:clrMapOvr>
    <a:masterClrMapping/>
  </p:clrMapOvr>
</p:sld>
</file>

<file path=ppt/theme/theme1.xml><?xml version="1.0" encoding="utf-8"?>
<a:theme xmlns:a="http://schemas.openxmlformats.org/drawingml/2006/main" name="Giany Presentation by Slidesgo">
  <a:themeElements>
    <a:clrScheme name="Simple Light">
      <a:dk1>
        <a:srgbClr val="383838"/>
      </a:dk1>
      <a:lt1>
        <a:srgbClr val="F7F5F3"/>
      </a:lt1>
      <a:dk2>
        <a:srgbClr val="E7DBCB"/>
      </a:dk2>
      <a:lt2>
        <a:srgbClr val="6B573D"/>
      </a:lt2>
      <a:accent1>
        <a:srgbClr val="FFFFFF"/>
      </a:accent1>
      <a:accent2>
        <a:srgbClr val="383838"/>
      </a:accent2>
      <a:accent3>
        <a:srgbClr val="F7F5F3"/>
      </a:accent3>
      <a:accent4>
        <a:srgbClr val="383838"/>
      </a:accent4>
      <a:accent5>
        <a:srgbClr val="FFFFFF"/>
      </a:accent5>
      <a:accent6>
        <a:srgbClr val="E7DBCB"/>
      </a:accent6>
      <a:hlink>
        <a:srgbClr val="6B57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1501</Words>
  <Application>Microsoft Office PowerPoint</Application>
  <PresentationFormat>On-screen Show (16:9)</PresentationFormat>
  <Paragraphs>125</Paragraphs>
  <Slides>12</Slides>
  <Notes>11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Livvic</vt:lpstr>
      <vt:lpstr>Arial</vt:lpstr>
      <vt:lpstr>Wingdings</vt:lpstr>
      <vt:lpstr>Roboto Condensed Light</vt:lpstr>
      <vt:lpstr>Playfair Display</vt:lpstr>
      <vt:lpstr>Montserrat</vt:lpstr>
      <vt:lpstr>Giany Presentation by Slidesgo</vt:lpstr>
      <vt:lpstr>Developing</vt:lpstr>
      <vt:lpstr>When do you demonstrate professionalism?</vt:lpstr>
      <vt:lpstr>WORKPLACE PROFESSIONALISM</vt:lpstr>
      <vt:lpstr>ACCOUNTABILITY</vt:lpstr>
      <vt:lpstr>Cultural Awareness</vt:lpstr>
      <vt:lpstr>Adaptable</vt:lpstr>
      <vt:lpstr>—JANE GOODALL</vt:lpstr>
      <vt:lpstr>EFFECTIVE COMMUNICATION &amp; REGULATION</vt:lpstr>
      <vt:lpstr>PROFESSIONAL  WRITTEN COMMUNICATION</vt:lpstr>
      <vt:lpstr>Honesty &amp; Integrity</vt:lpstr>
      <vt:lpstr>DRESS &amp; IMAGE</vt:lpstr>
      <vt:lpstr>Center for Career &amp; Professional Development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dc:title>
  <dc:creator>Megan Myers</dc:creator>
  <cp:lastModifiedBy>Megan Myers</cp:lastModifiedBy>
  <cp:revision>22</cp:revision>
  <dcterms:modified xsi:type="dcterms:W3CDTF">2020-10-23T18:00:18Z</dcterms:modified>
</cp:coreProperties>
</file>