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22"/>
  </p:notesMasterIdLst>
  <p:sldIdLst>
    <p:sldId id="256" r:id="rId2"/>
    <p:sldId id="258" r:id="rId3"/>
    <p:sldId id="259" r:id="rId4"/>
    <p:sldId id="268" r:id="rId5"/>
    <p:sldId id="306" r:id="rId6"/>
    <p:sldId id="310" r:id="rId7"/>
    <p:sldId id="308" r:id="rId8"/>
    <p:sldId id="311" r:id="rId9"/>
    <p:sldId id="307" r:id="rId10"/>
    <p:sldId id="287" r:id="rId11"/>
    <p:sldId id="288" r:id="rId12"/>
    <p:sldId id="309" r:id="rId13"/>
    <p:sldId id="289" r:id="rId14"/>
    <p:sldId id="300" r:id="rId15"/>
    <p:sldId id="265" r:id="rId16"/>
    <p:sldId id="312" r:id="rId17"/>
    <p:sldId id="302" r:id="rId18"/>
    <p:sldId id="303" r:id="rId19"/>
    <p:sldId id="301" r:id="rId20"/>
    <p:sldId id="313" r:id="rId21"/>
  </p:sldIdLst>
  <p:sldSz cx="9144000" cy="6858000" type="screen4x3"/>
  <p:notesSz cx="6858000" cy="9144000"/>
  <p:embeddedFontLst>
    <p:embeddedFont>
      <p:font typeface="Nunito" panose="020B0604020202020204" charset="0"/>
      <p:regular r:id="rId23"/>
      <p:bold r:id="rId24"/>
      <p:italic r:id="rId25"/>
      <p:boldItalic r:id="rId26"/>
    </p:embeddedFont>
    <p:embeddedFont>
      <p:font typeface="Open Sans" panose="020B0604020202020204" charset="0"/>
      <p:regular r:id="rId27"/>
      <p:bold r:id="rId28"/>
      <p:italic r:id="rId29"/>
      <p:boldItalic r:id="rId30"/>
    </p:embeddedFont>
    <p:embeddedFont>
      <p:font typeface="Oswald"/>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145A"/>
    <a:srgbClr val="0EA9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9A9A49D-6DF7-4764-9A13-3B5FE643A027}">
  <a:tblStyle styleId="{E9A9A49D-6DF7-4764-9A13-3B5FE643A027}"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3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27272"/>
              <a:buChar char="●"/>
              <a:defRPr sz="1100"/>
            </a:lvl1pPr>
            <a:lvl2pPr lvl="1">
              <a:spcBef>
                <a:spcPts val="0"/>
              </a:spcBef>
              <a:buSzPct val="127272"/>
              <a:buChar char="○"/>
              <a:defRPr sz="1100"/>
            </a:lvl2pPr>
            <a:lvl3pPr lvl="2">
              <a:spcBef>
                <a:spcPts val="0"/>
              </a:spcBef>
              <a:buSzPct val="127272"/>
              <a:buChar char="■"/>
              <a:defRPr sz="1100"/>
            </a:lvl3pPr>
            <a:lvl4pPr lvl="3">
              <a:spcBef>
                <a:spcPts val="0"/>
              </a:spcBef>
              <a:buSzPct val="127272"/>
              <a:buChar char="●"/>
              <a:defRPr sz="1100"/>
            </a:lvl4pPr>
            <a:lvl5pPr lvl="4">
              <a:spcBef>
                <a:spcPts val="0"/>
              </a:spcBef>
              <a:buSzPct val="127272"/>
              <a:buChar char="○"/>
              <a:defRPr sz="1100"/>
            </a:lvl5pPr>
            <a:lvl6pPr lvl="5">
              <a:spcBef>
                <a:spcPts val="0"/>
              </a:spcBef>
              <a:buSzPct val="127272"/>
              <a:buChar char="■"/>
              <a:defRPr sz="1100"/>
            </a:lvl6pPr>
            <a:lvl7pPr lvl="6">
              <a:spcBef>
                <a:spcPts val="0"/>
              </a:spcBef>
              <a:buSzPct val="127272"/>
              <a:buChar char="●"/>
              <a:defRPr sz="1100"/>
            </a:lvl7pPr>
            <a:lvl8pPr lvl="7">
              <a:spcBef>
                <a:spcPts val="0"/>
              </a:spcBef>
              <a:buSzPct val="127272"/>
              <a:buChar char="○"/>
              <a:defRPr sz="1100"/>
            </a:lvl8pPr>
            <a:lvl9pPr lvl="8">
              <a:spcBef>
                <a:spcPts val="0"/>
              </a:spcBef>
              <a:buSzPct val="127272"/>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 name="Shape 3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dirty="0"/>
              <a:t>NOTES: Each field will have its own professional organizations – which often will have its own specific job boards and networking opportunities. Enter any relevant professional organization related to your field here for students to explore. Suggest specific conferences or networking events common in your field.</a:t>
            </a:r>
            <a:endParaRPr dirty="0"/>
          </a:p>
        </p:txBody>
      </p:sp>
    </p:spTree>
    <p:extLst>
      <p:ext uri="{BB962C8B-B14F-4D97-AF65-F5344CB8AC3E}">
        <p14:creationId xmlns:p14="http://schemas.microsoft.com/office/powerpoint/2010/main" val="1763293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dirty="0"/>
              <a:t>General job boards are easy to use, but there could also be specific job boards students may not know about.  Include any field-specific job boards here (ex. Higheredjobs.com  or socialworkjobs.com)</a:t>
            </a:r>
            <a:endParaRPr dirty="0"/>
          </a:p>
        </p:txBody>
      </p:sp>
    </p:spTree>
    <p:extLst>
      <p:ext uri="{BB962C8B-B14F-4D97-AF65-F5344CB8AC3E}">
        <p14:creationId xmlns:p14="http://schemas.microsoft.com/office/powerpoint/2010/main" val="128454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766369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69085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en-US" dirty="0"/>
              <a:t>No job is going to be perfect, but researching employers and the values they hold, plus knowing ourselves and what is important to us, give us key insights into the kind of “fit” we are looking for. Do you want a team-oriented environment or would you rather work independently? Structured work time vs. flexible hours? Inside/ desk work space vs. outside and open space? What type of management style do you prefer? How do you prefer to be held accountable for the work that you do?  These are things to think about and possibly ask about in an interview to gauge how you will “fit” into the employer’s culture and how the employer/ position will “fit” with you.  INSTRUCTOR: If you feel comfortable, share examples of how you have navigated the job search process in searching for an employer that fits with what you were looking for.</a:t>
            </a:r>
          </a:p>
        </p:txBody>
      </p:sp>
    </p:spTree>
    <p:extLst>
      <p:ext uri="{BB962C8B-B14F-4D97-AF65-F5344CB8AC3E}">
        <p14:creationId xmlns:p14="http://schemas.microsoft.com/office/powerpoint/2010/main" val="1200438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dirty="0"/>
              <a:t>INSTRUCTOR NOTES: Search for an employer (or use Western as an example) and show students where they might search for an employer’s mission/ value statements, number of employees. Then show your students how to search for employers on LinkedIn and show them the People tab on the employer’s page. LinkedIn will also show who working for that employer is a WCU alum with a WCU logo beside their name.</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722354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36097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dirty="0"/>
              <a:t>NOTES: The average person gets 24 rejections to a job before they get a yes.  Rejection is often part of the process.  It’s OK to thank the employer for the update and inquire as to the reasons you didn’t get the job and ways you can improve to be a more competitive candidate next time.  Be professional and polite! If students are continuously getting passed up for a job, it’s time they objectively analyze their resume and experiences to see where their weakest points are and then work to bridge that gap. That could come in the form of professional development opportunities, additional certifications, webinars, volunteer work, etc. Keeping a positive attitude is essential, and so is keeping a schedule during the search.  Don’t let the job search consume you</a:t>
            </a:r>
            <a:endParaRPr dirty="0"/>
          </a:p>
        </p:txBody>
      </p:sp>
    </p:spTree>
    <p:extLst>
      <p:ext uri="{BB962C8B-B14F-4D97-AF65-F5344CB8AC3E}">
        <p14:creationId xmlns:p14="http://schemas.microsoft.com/office/powerpoint/2010/main" val="1163163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 name="Shape 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dirty="0"/>
              <a:t>INSTRUCTOR’S NOTES: Every job search begins with a focus or position title in mind.  Once they have a job ad, they’ll craft their resume (tailoring the resume to the job ad as much as possible) and other materials, interview for positions and then negotiate the job offer.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en-US" dirty="0"/>
              <a:t>NOTES: Students will need to reflect on what it is they want from their first fulltime job – it’s way more than “Just a job!” Students will need to think about where they want to live, how far they’re willing to commute), the minimum salary they’re willing to take, benefits they’d like to see in an offer, the values they hold and what they’re looking for in an employer in terms of professional development, work culture, etc. </a:t>
            </a:r>
          </a:p>
        </p:txBody>
      </p:sp>
    </p:spTree>
    <p:extLst>
      <p:ext uri="{BB962C8B-B14F-4D97-AF65-F5344CB8AC3E}">
        <p14:creationId xmlns:p14="http://schemas.microsoft.com/office/powerpoint/2010/main" val="1679861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en-US" dirty="0"/>
              <a:t>NOTES: For these reasons, students should be implementing a variety of job search strategies</a:t>
            </a:r>
          </a:p>
        </p:txBody>
      </p:sp>
    </p:spTree>
    <p:extLst>
      <p:ext uri="{BB962C8B-B14F-4D97-AF65-F5344CB8AC3E}">
        <p14:creationId xmlns:p14="http://schemas.microsoft.com/office/powerpoint/2010/main" val="1647558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en-US" dirty="0"/>
              <a:t>NOTES: Many students will gravitate towards passive job search strategies; and while these strategies sometimes work for some students, we recommend spending about 80% of their time in the job search using a more active approach through networking (via contacts, conferences, professional organizations, networking events on campus, virtual networking options, etc.), reaching out to employers via LinkedIn or email/ phone calls, customizing job application materials and crafting a job search strategy (engaging in one networking event per month, applying to X number of jobs per week, reaching out to X number of employers per week, etc.)</a:t>
            </a:r>
          </a:p>
        </p:txBody>
      </p:sp>
    </p:spTree>
    <p:extLst>
      <p:ext uri="{BB962C8B-B14F-4D97-AF65-F5344CB8AC3E}">
        <p14:creationId xmlns:p14="http://schemas.microsoft.com/office/powerpoint/2010/main" val="133825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en-US" dirty="0"/>
              <a:t>NOTES: Many students will gravitate towards passive job search strategies; and while these strategies sometimes work for some students, we recommend spending about 80% of their time in the job search using a more active approach through networking (via contacts, conferences, professional organizations, networking events on campus, virtual networking options, etc.), reaching out to employers via LinkedIn or email/ phone calls, customizing job application materials and crafting a job search strategy (engaging in one networking event per month, applying to X number of jobs per week, reaching out to X number of employers per week, etc.)</a:t>
            </a:r>
          </a:p>
        </p:txBody>
      </p:sp>
    </p:spTree>
    <p:extLst>
      <p:ext uri="{BB962C8B-B14F-4D97-AF65-F5344CB8AC3E}">
        <p14:creationId xmlns:p14="http://schemas.microsoft.com/office/powerpoint/2010/main" val="596409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en-US" dirty="0"/>
              <a:t>NOTES: Searching for position titles can often be the hardest part of the job search. Give students about five minutes to complete this activity</a:t>
            </a:r>
          </a:p>
        </p:txBody>
      </p:sp>
    </p:spTree>
    <p:extLst>
      <p:ext uri="{BB962C8B-B14F-4D97-AF65-F5344CB8AC3E}">
        <p14:creationId xmlns:p14="http://schemas.microsoft.com/office/powerpoint/2010/main" val="4138196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39A6DE"/>
        </a:solidFill>
        <a:effectLst/>
      </p:bgPr>
    </p:bg>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776975" y="665975"/>
            <a:ext cx="6255300" cy="5407200"/>
          </a:xfrm>
          <a:prstGeom prst="rect">
            <a:avLst/>
          </a:prstGeom>
        </p:spPr>
        <p:txBody>
          <a:bodyPr wrap="square" lIns="91425" tIns="91425" rIns="91425" bIns="91425" anchor="b" anchorCtr="0"/>
          <a:lstStyle>
            <a:lvl1pPr lvl="0">
              <a:spcBef>
                <a:spcPts val="0"/>
              </a:spcBef>
              <a:buClr>
                <a:srgbClr val="39A6DE"/>
              </a:buClr>
              <a:buSzPct val="100000"/>
              <a:defRPr sz="6000">
                <a:solidFill>
                  <a:srgbClr val="39A6DE"/>
                </a:solidFill>
              </a:defRPr>
            </a:lvl1pPr>
            <a:lvl2pPr lvl="1">
              <a:spcBef>
                <a:spcPts val="0"/>
              </a:spcBef>
              <a:buClr>
                <a:srgbClr val="39A6DE"/>
              </a:buClr>
              <a:buSzPct val="100000"/>
              <a:defRPr sz="6000">
                <a:solidFill>
                  <a:srgbClr val="39A6DE"/>
                </a:solidFill>
              </a:defRPr>
            </a:lvl2pPr>
            <a:lvl3pPr lvl="2">
              <a:spcBef>
                <a:spcPts val="0"/>
              </a:spcBef>
              <a:buClr>
                <a:srgbClr val="39A6DE"/>
              </a:buClr>
              <a:buSzPct val="100000"/>
              <a:defRPr sz="6000">
                <a:solidFill>
                  <a:srgbClr val="39A6DE"/>
                </a:solidFill>
              </a:defRPr>
            </a:lvl3pPr>
            <a:lvl4pPr lvl="3">
              <a:spcBef>
                <a:spcPts val="0"/>
              </a:spcBef>
              <a:buClr>
                <a:srgbClr val="39A6DE"/>
              </a:buClr>
              <a:buSzPct val="100000"/>
              <a:defRPr sz="6000">
                <a:solidFill>
                  <a:srgbClr val="39A6DE"/>
                </a:solidFill>
              </a:defRPr>
            </a:lvl4pPr>
            <a:lvl5pPr lvl="4">
              <a:spcBef>
                <a:spcPts val="0"/>
              </a:spcBef>
              <a:buClr>
                <a:srgbClr val="39A6DE"/>
              </a:buClr>
              <a:buSzPct val="100000"/>
              <a:defRPr sz="6000">
                <a:solidFill>
                  <a:srgbClr val="39A6DE"/>
                </a:solidFill>
              </a:defRPr>
            </a:lvl5pPr>
            <a:lvl6pPr lvl="5">
              <a:spcBef>
                <a:spcPts val="0"/>
              </a:spcBef>
              <a:buClr>
                <a:srgbClr val="39A6DE"/>
              </a:buClr>
              <a:buSzPct val="100000"/>
              <a:defRPr sz="6000">
                <a:solidFill>
                  <a:srgbClr val="39A6DE"/>
                </a:solidFill>
              </a:defRPr>
            </a:lvl6pPr>
            <a:lvl7pPr lvl="6">
              <a:spcBef>
                <a:spcPts val="0"/>
              </a:spcBef>
              <a:buClr>
                <a:srgbClr val="39A6DE"/>
              </a:buClr>
              <a:buSzPct val="100000"/>
              <a:defRPr sz="6000">
                <a:solidFill>
                  <a:srgbClr val="39A6DE"/>
                </a:solidFill>
              </a:defRPr>
            </a:lvl7pPr>
            <a:lvl8pPr lvl="7">
              <a:spcBef>
                <a:spcPts val="0"/>
              </a:spcBef>
              <a:buClr>
                <a:srgbClr val="39A6DE"/>
              </a:buClr>
              <a:buSzPct val="100000"/>
              <a:defRPr sz="6000">
                <a:solidFill>
                  <a:srgbClr val="39A6DE"/>
                </a:solidFill>
              </a:defRPr>
            </a:lvl8pPr>
            <a:lvl9pPr lvl="8">
              <a:spcBef>
                <a:spcPts val="0"/>
              </a:spcBef>
              <a:buClr>
                <a:srgbClr val="39A6DE"/>
              </a:buClr>
              <a:buSzPct val="100000"/>
              <a:defRPr sz="6000">
                <a:solidFill>
                  <a:srgbClr val="39A6DE"/>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bg>
      <p:bgPr>
        <a:solidFill>
          <a:srgbClr val="774E92"/>
        </a:solidFill>
        <a:effectLst/>
      </p:bgPr>
    </p:bg>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838200" y="3482725"/>
            <a:ext cx="4332900" cy="1546500"/>
          </a:xfrm>
          <a:prstGeom prst="rect">
            <a:avLst/>
          </a:prstGeom>
        </p:spPr>
        <p:txBody>
          <a:bodyPr wrap="square" lIns="91425" tIns="91425" rIns="91425" bIns="91425" anchor="b" anchorCtr="0"/>
          <a:lstStyle>
            <a:lvl1pPr lvl="0" rtl="0">
              <a:spcBef>
                <a:spcPts val="0"/>
              </a:spcBef>
              <a:buClr>
                <a:srgbClr val="774E92"/>
              </a:buClr>
              <a:buSzPct val="100000"/>
              <a:defRPr sz="4800">
                <a:solidFill>
                  <a:srgbClr val="774E92"/>
                </a:solidFill>
              </a:defRPr>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13" name="Shape 13"/>
          <p:cNvSpPr txBox="1">
            <a:spLocks noGrp="1"/>
          </p:cNvSpPr>
          <p:nvPr>
            <p:ph type="subTitle" idx="1"/>
          </p:nvPr>
        </p:nvSpPr>
        <p:spPr>
          <a:xfrm>
            <a:off x="838200" y="5082150"/>
            <a:ext cx="4332900" cy="1046400"/>
          </a:xfrm>
          <a:prstGeom prst="rect">
            <a:avLst/>
          </a:prstGeom>
        </p:spPr>
        <p:txBody>
          <a:bodyPr wrap="square" lIns="91425" tIns="91425" rIns="91425" bIns="91425" anchor="t" anchorCtr="0"/>
          <a:lstStyle>
            <a:lvl1pPr lvl="0" rtl="0">
              <a:spcBef>
                <a:spcPts val="0"/>
              </a:spcBef>
              <a:buFont typeface="Oswald"/>
              <a:buNone/>
              <a:defRPr>
                <a:latin typeface="Oswald"/>
                <a:ea typeface="Oswald"/>
                <a:cs typeface="Oswald"/>
                <a:sym typeface="Oswald"/>
              </a:defRPr>
            </a:lvl1pPr>
            <a:lvl2pPr lvl="1" rtl="0">
              <a:spcBef>
                <a:spcPts val="0"/>
              </a:spcBef>
              <a:buSzPct val="100000"/>
              <a:buFont typeface="Oswald"/>
              <a:buNone/>
              <a:defRPr sz="3000">
                <a:latin typeface="Oswald"/>
                <a:ea typeface="Oswald"/>
                <a:cs typeface="Oswald"/>
                <a:sym typeface="Oswald"/>
              </a:defRPr>
            </a:lvl2pPr>
            <a:lvl3pPr lvl="2" rtl="0">
              <a:spcBef>
                <a:spcPts val="0"/>
              </a:spcBef>
              <a:buSzPct val="100000"/>
              <a:buFont typeface="Oswald"/>
              <a:buNone/>
              <a:defRPr sz="3000">
                <a:latin typeface="Oswald"/>
                <a:ea typeface="Oswald"/>
                <a:cs typeface="Oswald"/>
                <a:sym typeface="Oswald"/>
              </a:defRPr>
            </a:lvl3pPr>
            <a:lvl4pPr lvl="3" rtl="0">
              <a:spcBef>
                <a:spcPts val="0"/>
              </a:spcBef>
              <a:buSzPct val="100000"/>
              <a:buFont typeface="Oswald"/>
              <a:buNone/>
              <a:defRPr sz="3000">
                <a:latin typeface="Oswald"/>
                <a:ea typeface="Oswald"/>
                <a:cs typeface="Oswald"/>
                <a:sym typeface="Oswald"/>
              </a:defRPr>
            </a:lvl4pPr>
            <a:lvl5pPr lvl="4" rtl="0">
              <a:spcBef>
                <a:spcPts val="0"/>
              </a:spcBef>
              <a:buSzPct val="100000"/>
              <a:buFont typeface="Oswald"/>
              <a:buNone/>
              <a:defRPr sz="3000">
                <a:latin typeface="Oswald"/>
                <a:ea typeface="Oswald"/>
                <a:cs typeface="Oswald"/>
                <a:sym typeface="Oswald"/>
              </a:defRPr>
            </a:lvl5pPr>
            <a:lvl6pPr lvl="5" rtl="0">
              <a:spcBef>
                <a:spcPts val="0"/>
              </a:spcBef>
              <a:buSzPct val="100000"/>
              <a:buFont typeface="Oswald"/>
              <a:buNone/>
              <a:defRPr sz="3000">
                <a:latin typeface="Oswald"/>
                <a:ea typeface="Oswald"/>
                <a:cs typeface="Oswald"/>
                <a:sym typeface="Oswald"/>
              </a:defRPr>
            </a:lvl6pPr>
            <a:lvl7pPr lvl="6" rtl="0">
              <a:spcBef>
                <a:spcPts val="0"/>
              </a:spcBef>
              <a:buSzPct val="100000"/>
              <a:buFont typeface="Oswald"/>
              <a:buNone/>
              <a:defRPr sz="3000">
                <a:latin typeface="Oswald"/>
                <a:ea typeface="Oswald"/>
                <a:cs typeface="Oswald"/>
                <a:sym typeface="Oswald"/>
              </a:defRPr>
            </a:lvl7pPr>
            <a:lvl8pPr lvl="7" rtl="0">
              <a:spcBef>
                <a:spcPts val="0"/>
              </a:spcBef>
              <a:buSzPct val="100000"/>
              <a:buFont typeface="Oswald"/>
              <a:buNone/>
              <a:defRPr sz="3000">
                <a:latin typeface="Oswald"/>
                <a:ea typeface="Oswald"/>
                <a:cs typeface="Oswald"/>
                <a:sym typeface="Oswald"/>
              </a:defRPr>
            </a:lvl8pPr>
            <a:lvl9pPr lvl="8" rtl="0">
              <a:spcBef>
                <a:spcPts val="0"/>
              </a:spcBef>
              <a:buSzPct val="100000"/>
              <a:buFont typeface="Oswald"/>
              <a:buNone/>
              <a:defRPr sz="3000">
                <a:latin typeface="Oswald"/>
                <a:ea typeface="Oswald"/>
                <a:cs typeface="Oswald"/>
                <a:sym typeface="Oswald"/>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827250" y="788425"/>
            <a:ext cx="4109400" cy="935400"/>
          </a:xfrm>
          <a:prstGeom prst="rect">
            <a:avLst/>
          </a:prstGeom>
        </p:spPr>
        <p:txBody>
          <a:bodyPr wrap="square" lIns="91425" tIns="91425" rIns="91425" bIns="91425" anchor="t" anchorCtr="0"/>
          <a:lstStyle>
            <a:lvl1pPr lvl="0" rtl="0">
              <a:spcBef>
                <a:spcPts val="0"/>
              </a:spcBef>
              <a:buClr>
                <a:srgbClr val="9BDED2"/>
              </a:buClr>
              <a:buSzPct val="100000"/>
              <a:buFont typeface="Oswald"/>
              <a:buNone/>
              <a:defRPr sz="2400">
                <a:solidFill>
                  <a:srgbClr val="9BDED2"/>
                </a:solidFill>
                <a:highlight>
                  <a:srgbClr val="FFFFFF"/>
                </a:highlight>
                <a:latin typeface="Oswald"/>
                <a:ea typeface="Oswald"/>
                <a:cs typeface="Oswald"/>
                <a:sym typeface="Oswald"/>
              </a:defRPr>
            </a:lvl1pPr>
            <a:lvl2pPr lvl="1" rtl="0">
              <a:spcBef>
                <a:spcPts val="0"/>
              </a:spcBef>
              <a:buClr>
                <a:srgbClr val="9BDED2"/>
              </a:buClr>
              <a:buSzPct val="100000"/>
              <a:buFont typeface="Oswald"/>
              <a:buNone/>
              <a:defRPr sz="2400">
                <a:solidFill>
                  <a:srgbClr val="9BDED2"/>
                </a:solidFill>
                <a:highlight>
                  <a:srgbClr val="FFFFFF"/>
                </a:highlight>
                <a:latin typeface="Oswald"/>
                <a:ea typeface="Oswald"/>
                <a:cs typeface="Oswald"/>
                <a:sym typeface="Oswald"/>
              </a:defRPr>
            </a:lvl2pPr>
            <a:lvl3pPr lvl="2" rtl="0">
              <a:spcBef>
                <a:spcPts val="0"/>
              </a:spcBef>
              <a:buClr>
                <a:srgbClr val="9BDED2"/>
              </a:buClr>
              <a:buSzPct val="100000"/>
              <a:buFont typeface="Oswald"/>
              <a:buNone/>
              <a:defRPr sz="2400">
                <a:solidFill>
                  <a:srgbClr val="9BDED2"/>
                </a:solidFill>
                <a:highlight>
                  <a:srgbClr val="FFFFFF"/>
                </a:highlight>
                <a:latin typeface="Oswald"/>
                <a:ea typeface="Oswald"/>
                <a:cs typeface="Oswald"/>
                <a:sym typeface="Oswald"/>
              </a:defRPr>
            </a:lvl3pPr>
            <a:lvl4pPr lvl="3" rtl="0">
              <a:spcBef>
                <a:spcPts val="0"/>
              </a:spcBef>
              <a:buClr>
                <a:srgbClr val="9BDED2"/>
              </a:buClr>
              <a:buSzPct val="100000"/>
              <a:buFont typeface="Oswald"/>
              <a:buNone/>
              <a:defRPr sz="2400">
                <a:solidFill>
                  <a:srgbClr val="9BDED2"/>
                </a:solidFill>
                <a:highlight>
                  <a:srgbClr val="FFFFFF"/>
                </a:highlight>
                <a:latin typeface="Oswald"/>
                <a:ea typeface="Oswald"/>
                <a:cs typeface="Oswald"/>
                <a:sym typeface="Oswald"/>
              </a:defRPr>
            </a:lvl4pPr>
            <a:lvl5pPr lvl="4" rtl="0">
              <a:spcBef>
                <a:spcPts val="0"/>
              </a:spcBef>
              <a:buClr>
                <a:srgbClr val="9BDED2"/>
              </a:buClr>
              <a:buSzPct val="100000"/>
              <a:buFont typeface="Oswald"/>
              <a:buNone/>
              <a:defRPr sz="2400">
                <a:solidFill>
                  <a:srgbClr val="9BDED2"/>
                </a:solidFill>
                <a:highlight>
                  <a:srgbClr val="FFFFFF"/>
                </a:highlight>
                <a:latin typeface="Oswald"/>
                <a:ea typeface="Oswald"/>
                <a:cs typeface="Oswald"/>
                <a:sym typeface="Oswald"/>
              </a:defRPr>
            </a:lvl5pPr>
            <a:lvl6pPr lvl="5" rtl="0">
              <a:spcBef>
                <a:spcPts val="0"/>
              </a:spcBef>
              <a:buClr>
                <a:srgbClr val="9BDED2"/>
              </a:buClr>
              <a:buSzPct val="100000"/>
              <a:buFont typeface="Oswald"/>
              <a:buNone/>
              <a:defRPr sz="2400">
                <a:solidFill>
                  <a:srgbClr val="9BDED2"/>
                </a:solidFill>
                <a:highlight>
                  <a:srgbClr val="FFFFFF"/>
                </a:highlight>
                <a:latin typeface="Oswald"/>
                <a:ea typeface="Oswald"/>
                <a:cs typeface="Oswald"/>
                <a:sym typeface="Oswald"/>
              </a:defRPr>
            </a:lvl6pPr>
            <a:lvl7pPr lvl="6" rtl="0">
              <a:spcBef>
                <a:spcPts val="0"/>
              </a:spcBef>
              <a:buClr>
                <a:srgbClr val="9BDED2"/>
              </a:buClr>
              <a:buSzPct val="100000"/>
              <a:buFont typeface="Oswald"/>
              <a:buNone/>
              <a:defRPr sz="2400">
                <a:solidFill>
                  <a:srgbClr val="9BDED2"/>
                </a:solidFill>
                <a:highlight>
                  <a:srgbClr val="FFFFFF"/>
                </a:highlight>
                <a:latin typeface="Oswald"/>
                <a:ea typeface="Oswald"/>
                <a:cs typeface="Oswald"/>
                <a:sym typeface="Oswald"/>
              </a:defRPr>
            </a:lvl7pPr>
            <a:lvl8pPr lvl="7" rtl="0">
              <a:spcBef>
                <a:spcPts val="0"/>
              </a:spcBef>
              <a:buClr>
                <a:srgbClr val="9BDED2"/>
              </a:buClr>
              <a:buSzPct val="100000"/>
              <a:buFont typeface="Oswald"/>
              <a:buNone/>
              <a:defRPr sz="2400">
                <a:solidFill>
                  <a:srgbClr val="9BDED2"/>
                </a:solidFill>
                <a:highlight>
                  <a:srgbClr val="FFFFFF"/>
                </a:highlight>
                <a:latin typeface="Oswald"/>
                <a:ea typeface="Oswald"/>
                <a:cs typeface="Oswald"/>
                <a:sym typeface="Oswald"/>
              </a:defRPr>
            </a:lvl8pPr>
            <a:lvl9pPr lvl="8" rtl="0">
              <a:spcBef>
                <a:spcPts val="0"/>
              </a:spcBef>
              <a:buClr>
                <a:srgbClr val="9BDED2"/>
              </a:buClr>
              <a:buSzPct val="100000"/>
              <a:buFont typeface="Oswald"/>
              <a:buNone/>
              <a:defRPr sz="2400">
                <a:solidFill>
                  <a:srgbClr val="9BDED2"/>
                </a:solidFill>
                <a:highlight>
                  <a:srgbClr val="FFFFFF"/>
                </a:highlight>
                <a:latin typeface="Oswald"/>
                <a:ea typeface="Oswald"/>
                <a:cs typeface="Oswald"/>
                <a:sym typeface="Oswald"/>
              </a:defRPr>
            </a:lvl9pPr>
          </a:lstStyle>
          <a:p>
            <a:endParaRPr/>
          </a:p>
        </p:txBody>
      </p:sp>
      <p:sp>
        <p:nvSpPr>
          <p:cNvPr id="19" name="Shape 19"/>
          <p:cNvSpPr txBox="1">
            <a:spLocks noGrp="1"/>
          </p:cNvSpPr>
          <p:nvPr>
            <p:ph type="body" idx="1"/>
          </p:nvPr>
        </p:nvSpPr>
        <p:spPr>
          <a:xfrm>
            <a:off x="827250" y="1600200"/>
            <a:ext cx="7489500" cy="4967700"/>
          </a:xfrm>
          <a:prstGeom prst="rect">
            <a:avLst/>
          </a:prstGeom>
        </p:spPr>
        <p:txBody>
          <a:bodyPr wrap="square" lIns="91425" tIns="91425" rIns="91425" bIns="91425" anchor="t" anchorCtr="0"/>
          <a:lstStyle>
            <a:lvl1pPr lvl="0" rtl="0">
              <a:spcBef>
                <a:spcPts val="600"/>
              </a:spcBef>
              <a:buClr>
                <a:srgbClr val="FFFFFF"/>
              </a:buClr>
              <a:buSzPct val="100000"/>
              <a:buFont typeface="Open Sans"/>
              <a:buChar char="◇"/>
              <a:defRPr sz="3000">
                <a:solidFill>
                  <a:srgbClr val="FFFFFF"/>
                </a:solidFill>
                <a:latin typeface="Open Sans"/>
                <a:ea typeface="Open Sans"/>
                <a:cs typeface="Open Sans"/>
                <a:sym typeface="Open Sans"/>
              </a:defRPr>
            </a:lvl1pPr>
            <a:lvl2pPr lvl="1" rtl="0">
              <a:spcBef>
                <a:spcPts val="480"/>
              </a:spcBef>
              <a:buClr>
                <a:srgbClr val="FFFFFF"/>
              </a:buClr>
              <a:buSzPct val="100000"/>
              <a:buFont typeface="Open Sans"/>
              <a:defRPr sz="2400">
                <a:solidFill>
                  <a:srgbClr val="FFFFFF"/>
                </a:solidFill>
                <a:latin typeface="Open Sans"/>
                <a:ea typeface="Open Sans"/>
                <a:cs typeface="Open Sans"/>
                <a:sym typeface="Open Sans"/>
              </a:defRPr>
            </a:lvl2pPr>
            <a:lvl3pPr lvl="2" rtl="0">
              <a:spcBef>
                <a:spcPts val="480"/>
              </a:spcBef>
              <a:buClr>
                <a:srgbClr val="FFFFFF"/>
              </a:buClr>
              <a:buSzPct val="100000"/>
              <a:buFont typeface="Open Sans"/>
              <a:defRPr sz="2400">
                <a:solidFill>
                  <a:srgbClr val="FFFFFF"/>
                </a:solidFill>
                <a:latin typeface="Open Sans"/>
                <a:ea typeface="Open Sans"/>
                <a:cs typeface="Open Sans"/>
                <a:sym typeface="Open Sans"/>
              </a:defRPr>
            </a:lvl3pPr>
            <a:lvl4pPr lvl="3" rtl="0">
              <a:spcBef>
                <a:spcPts val="360"/>
              </a:spcBef>
              <a:buClr>
                <a:srgbClr val="FFFFFF"/>
              </a:buClr>
              <a:buSzPct val="100000"/>
              <a:buFont typeface="Open Sans"/>
              <a:defRPr sz="1800">
                <a:solidFill>
                  <a:srgbClr val="FFFFFF"/>
                </a:solidFill>
                <a:latin typeface="Open Sans"/>
                <a:ea typeface="Open Sans"/>
                <a:cs typeface="Open Sans"/>
                <a:sym typeface="Open Sans"/>
              </a:defRPr>
            </a:lvl4pPr>
            <a:lvl5pPr lvl="4" rtl="0">
              <a:spcBef>
                <a:spcPts val="360"/>
              </a:spcBef>
              <a:buClr>
                <a:srgbClr val="FFFFFF"/>
              </a:buClr>
              <a:buSzPct val="100000"/>
              <a:buFont typeface="Open Sans"/>
              <a:defRPr sz="1800">
                <a:solidFill>
                  <a:srgbClr val="FFFFFF"/>
                </a:solidFill>
                <a:latin typeface="Open Sans"/>
                <a:ea typeface="Open Sans"/>
                <a:cs typeface="Open Sans"/>
                <a:sym typeface="Open Sans"/>
              </a:defRPr>
            </a:lvl5pPr>
            <a:lvl6pPr lvl="5" rtl="0">
              <a:spcBef>
                <a:spcPts val="360"/>
              </a:spcBef>
              <a:buClr>
                <a:srgbClr val="FFFFFF"/>
              </a:buClr>
              <a:buSzPct val="100000"/>
              <a:buFont typeface="Open Sans"/>
              <a:defRPr sz="1800">
                <a:solidFill>
                  <a:srgbClr val="FFFFFF"/>
                </a:solidFill>
                <a:latin typeface="Open Sans"/>
                <a:ea typeface="Open Sans"/>
                <a:cs typeface="Open Sans"/>
                <a:sym typeface="Open Sans"/>
              </a:defRPr>
            </a:lvl6pPr>
            <a:lvl7pPr lvl="6" rtl="0">
              <a:spcBef>
                <a:spcPts val="360"/>
              </a:spcBef>
              <a:buClr>
                <a:srgbClr val="FFFFFF"/>
              </a:buClr>
              <a:buSzPct val="100000"/>
              <a:buFont typeface="Open Sans"/>
              <a:defRPr sz="1800">
                <a:solidFill>
                  <a:srgbClr val="FFFFFF"/>
                </a:solidFill>
                <a:latin typeface="Open Sans"/>
                <a:ea typeface="Open Sans"/>
                <a:cs typeface="Open Sans"/>
                <a:sym typeface="Open Sans"/>
              </a:defRPr>
            </a:lvl7pPr>
            <a:lvl8pPr lvl="7" rtl="0">
              <a:spcBef>
                <a:spcPts val="360"/>
              </a:spcBef>
              <a:buClr>
                <a:srgbClr val="FFFFFF"/>
              </a:buClr>
              <a:buSzPct val="100000"/>
              <a:buFont typeface="Open Sans"/>
              <a:defRPr sz="1800">
                <a:solidFill>
                  <a:srgbClr val="FFFFFF"/>
                </a:solidFill>
                <a:latin typeface="Open Sans"/>
                <a:ea typeface="Open Sans"/>
                <a:cs typeface="Open Sans"/>
                <a:sym typeface="Open Sans"/>
              </a:defRPr>
            </a:lvl8pPr>
            <a:lvl9pPr lvl="8" rtl="0">
              <a:spcBef>
                <a:spcPts val="360"/>
              </a:spcBef>
              <a:buClr>
                <a:srgbClr val="FFFFFF"/>
              </a:buClr>
              <a:buSzPct val="100000"/>
              <a:buFont typeface="Open Sans"/>
              <a:defRPr sz="1800">
                <a:solidFill>
                  <a:srgbClr val="FFFFFF"/>
                </a:solidFill>
                <a:latin typeface="Open Sans"/>
                <a:ea typeface="Open Sans"/>
                <a:cs typeface="Open Sans"/>
                <a:sym typeface="Open San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bg>
      <p:bgPr>
        <a:solidFill>
          <a:srgbClr val="774E92"/>
        </a:solidFill>
        <a:effectLst/>
      </p:bgPr>
    </p:bg>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827250" y="788425"/>
            <a:ext cx="4109400" cy="935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bg>
      <p:bgPr>
        <a:solidFill>
          <a:srgbClr val="DB2F6B"/>
        </a:solidFill>
        <a:effectLst/>
      </p:bgPr>
    </p:bg>
    <p:spTree>
      <p:nvGrpSpPr>
        <p:cNvPr id="1" name="Shape 3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9BDED2"/>
        </a:solidFill>
        <a:effectLst/>
      </p:bgPr>
    </p:bg>
    <p:spTree>
      <p:nvGrpSpPr>
        <p:cNvPr id="1" name="Shape 5"/>
        <p:cNvGrpSpPr/>
        <p:nvPr/>
      </p:nvGrpSpPr>
      <p:grpSpPr>
        <a:xfrm>
          <a:off x="0" y="0"/>
          <a:ext cx="0" cy="0"/>
          <a:chOff x="0" y="0"/>
          <a:chExt cx="0" cy="0"/>
        </a:xfrm>
      </p:grpSpPr>
      <p:pic>
        <p:nvPicPr>
          <p:cNvPr id="6" name="Shape 6" descr="angular0.png"/>
          <p:cNvPicPr preferRelativeResize="0"/>
          <p:nvPr/>
        </p:nvPicPr>
        <p:blipFill>
          <a:blip r:embed="rId7">
            <a:alphaModFix/>
          </a:blip>
          <a:stretch>
            <a:fillRect/>
          </a:stretch>
        </p:blipFill>
        <p:spPr>
          <a:xfrm>
            <a:off x="0" y="0"/>
            <a:ext cx="9144000" cy="6858000"/>
          </a:xfrm>
          <a:prstGeom prst="rect">
            <a:avLst/>
          </a:prstGeom>
          <a:noFill/>
          <a:ln>
            <a:noFill/>
          </a:ln>
        </p:spPr>
      </p:pic>
      <p:sp>
        <p:nvSpPr>
          <p:cNvPr id="7" name="Shape 7"/>
          <p:cNvSpPr txBox="1">
            <a:spLocks noGrp="1"/>
          </p:cNvSpPr>
          <p:nvPr>
            <p:ph type="title"/>
          </p:nvPr>
        </p:nvSpPr>
        <p:spPr>
          <a:xfrm>
            <a:off x="827250" y="788425"/>
            <a:ext cx="4109400" cy="935400"/>
          </a:xfrm>
          <a:prstGeom prst="rect">
            <a:avLst/>
          </a:prstGeom>
          <a:noFill/>
          <a:ln>
            <a:noFill/>
          </a:ln>
        </p:spPr>
        <p:txBody>
          <a:bodyPr wrap="square" lIns="91425" tIns="91425" rIns="91425" bIns="91425" anchor="t" anchorCtr="0"/>
          <a:lstStyle>
            <a:lvl1pPr lvl="0">
              <a:spcBef>
                <a:spcPts val="0"/>
              </a:spcBef>
              <a:buClr>
                <a:srgbClr val="9BDED2"/>
              </a:buClr>
              <a:buSzPct val="100000"/>
              <a:buFont typeface="Oswald"/>
              <a:buNone/>
              <a:defRPr sz="2400">
                <a:solidFill>
                  <a:srgbClr val="9BDED2"/>
                </a:solidFill>
                <a:highlight>
                  <a:srgbClr val="FFFFFF"/>
                </a:highlight>
                <a:latin typeface="Oswald"/>
                <a:ea typeface="Oswald"/>
                <a:cs typeface="Oswald"/>
                <a:sym typeface="Oswald"/>
              </a:defRPr>
            </a:lvl1pPr>
            <a:lvl2pPr lvl="1">
              <a:spcBef>
                <a:spcPts val="0"/>
              </a:spcBef>
              <a:buClr>
                <a:srgbClr val="9BDED2"/>
              </a:buClr>
              <a:buSzPct val="100000"/>
              <a:buFont typeface="Oswald"/>
              <a:buNone/>
              <a:defRPr sz="2400">
                <a:solidFill>
                  <a:srgbClr val="9BDED2"/>
                </a:solidFill>
                <a:highlight>
                  <a:srgbClr val="FFFFFF"/>
                </a:highlight>
                <a:latin typeface="Oswald"/>
                <a:ea typeface="Oswald"/>
                <a:cs typeface="Oswald"/>
                <a:sym typeface="Oswald"/>
              </a:defRPr>
            </a:lvl2pPr>
            <a:lvl3pPr lvl="2">
              <a:spcBef>
                <a:spcPts val="0"/>
              </a:spcBef>
              <a:buClr>
                <a:srgbClr val="9BDED2"/>
              </a:buClr>
              <a:buSzPct val="100000"/>
              <a:buFont typeface="Oswald"/>
              <a:buNone/>
              <a:defRPr sz="2400">
                <a:solidFill>
                  <a:srgbClr val="9BDED2"/>
                </a:solidFill>
                <a:highlight>
                  <a:srgbClr val="FFFFFF"/>
                </a:highlight>
                <a:latin typeface="Oswald"/>
                <a:ea typeface="Oswald"/>
                <a:cs typeface="Oswald"/>
                <a:sym typeface="Oswald"/>
              </a:defRPr>
            </a:lvl3pPr>
            <a:lvl4pPr lvl="3">
              <a:spcBef>
                <a:spcPts val="0"/>
              </a:spcBef>
              <a:buClr>
                <a:srgbClr val="9BDED2"/>
              </a:buClr>
              <a:buSzPct val="100000"/>
              <a:buFont typeface="Oswald"/>
              <a:buNone/>
              <a:defRPr sz="2400">
                <a:solidFill>
                  <a:srgbClr val="9BDED2"/>
                </a:solidFill>
                <a:highlight>
                  <a:srgbClr val="FFFFFF"/>
                </a:highlight>
                <a:latin typeface="Oswald"/>
                <a:ea typeface="Oswald"/>
                <a:cs typeface="Oswald"/>
                <a:sym typeface="Oswald"/>
              </a:defRPr>
            </a:lvl4pPr>
            <a:lvl5pPr lvl="4">
              <a:spcBef>
                <a:spcPts val="0"/>
              </a:spcBef>
              <a:buClr>
                <a:srgbClr val="9BDED2"/>
              </a:buClr>
              <a:buSzPct val="100000"/>
              <a:buFont typeface="Oswald"/>
              <a:buNone/>
              <a:defRPr sz="2400">
                <a:solidFill>
                  <a:srgbClr val="9BDED2"/>
                </a:solidFill>
                <a:highlight>
                  <a:srgbClr val="FFFFFF"/>
                </a:highlight>
                <a:latin typeface="Oswald"/>
                <a:ea typeface="Oswald"/>
                <a:cs typeface="Oswald"/>
                <a:sym typeface="Oswald"/>
              </a:defRPr>
            </a:lvl5pPr>
            <a:lvl6pPr lvl="5">
              <a:spcBef>
                <a:spcPts val="0"/>
              </a:spcBef>
              <a:buClr>
                <a:srgbClr val="9BDED2"/>
              </a:buClr>
              <a:buSzPct val="100000"/>
              <a:buFont typeface="Oswald"/>
              <a:buNone/>
              <a:defRPr sz="2400">
                <a:solidFill>
                  <a:srgbClr val="9BDED2"/>
                </a:solidFill>
                <a:highlight>
                  <a:srgbClr val="FFFFFF"/>
                </a:highlight>
                <a:latin typeface="Oswald"/>
                <a:ea typeface="Oswald"/>
                <a:cs typeface="Oswald"/>
                <a:sym typeface="Oswald"/>
              </a:defRPr>
            </a:lvl6pPr>
            <a:lvl7pPr lvl="6">
              <a:spcBef>
                <a:spcPts val="0"/>
              </a:spcBef>
              <a:buClr>
                <a:srgbClr val="9BDED2"/>
              </a:buClr>
              <a:buSzPct val="100000"/>
              <a:buFont typeface="Oswald"/>
              <a:buNone/>
              <a:defRPr sz="2400">
                <a:solidFill>
                  <a:srgbClr val="9BDED2"/>
                </a:solidFill>
                <a:highlight>
                  <a:srgbClr val="FFFFFF"/>
                </a:highlight>
                <a:latin typeface="Oswald"/>
                <a:ea typeface="Oswald"/>
                <a:cs typeface="Oswald"/>
                <a:sym typeface="Oswald"/>
              </a:defRPr>
            </a:lvl7pPr>
            <a:lvl8pPr lvl="7">
              <a:spcBef>
                <a:spcPts val="0"/>
              </a:spcBef>
              <a:buClr>
                <a:srgbClr val="9BDED2"/>
              </a:buClr>
              <a:buSzPct val="100000"/>
              <a:buFont typeface="Oswald"/>
              <a:buNone/>
              <a:defRPr sz="2400">
                <a:solidFill>
                  <a:srgbClr val="9BDED2"/>
                </a:solidFill>
                <a:highlight>
                  <a:srgbClr val="FFFFFF"/>
                </a:highlight>
                <a:latin typeface="Oswald"/>
                <a:ea typeface="Oswald"/>
                <a:cs typeface="Oswald"/>
                <a:sym typeface="Oswald"/>
              </a:defRPr>
            </a:lvl8pPr>
            <a:lvl9pPr lvl="8">
              <a:spcBef>
                <a:spcPts val="0"/>
              </a:spcBef>
              <a:buClr>
                <a:srgbClr val="9BDED2"/>
              </a:buClr>
              <a:buSzPct val="100000"/>
              <a:buFont typeface="Oswald"/>
              <a:buNone/>
              <a:defRPr sz="2400">
                <a:solidFill>
                  <a:srgbClr val="9BDED2"/>
                </a:solidFill>
                <a:highlight>
                  <a:srgbClr val="FFFFFF"/>
                </a:highlight>
                <a:latin typeface="Oswald"/>
                <a:ea typeface="Oswald"/>
                <a:cs typeface="Oswald"/>
                <a:sym typeface="Oswald"/>
              </a:defRPr>
            </a:lvl9pPr>
          </a:lstStyle>
          <a:p>
            <a:endParaRPr/>
          </a:p>
        </p:txBody>
      </p:sp>
      <p:sp>
        <p:nvSpPr>
          <p:cNvPr id="8" name="Shape 8"/>
          <p:cNvSpPr txBox="1">
            <a:spLocks noGrp="1"/>
          </p:cNvSpPr>
          <p:nvPr>
            <p:ph type="body" idx="1"/>
          </p:nvPr>
        </p:nvSpPr>
        <p:spPr>
          <a:xfrm>
            <a:off x="827250" y="1600200"/>
            <a:ext cx="7489500" cy="4967700"/>
          </a:xfrm>
          <a:prstGeom prst="rect">
            <a:avLst/>
          </a:prstGeom>
          <a:noFill/>
          <a:ln>
            <a:noFill/>
          </a:ln>
        </p:spPr>
        <p:txBody>
          <a:bodyPr wrap="square" lIns="91425" tIns="91425" rIns="91425" bIns="91425" anchor="t" anchorCtr="0"/>
          <a:lstStyle>
            <a:lvl1pPr lvl="0">
              <a:spcBef>
                <a:spcPts val="600"/>
              </a:spcBef>
              <a:buClr>
                <a:srgbClr val="FFFFFF"/>
              </a:buClr>
              <a:buSzPct val="100000"/>
              <a:buFont typeface="Open Sans"/>
              <a:buChar char="◇"/>
              <a:defRPr sz="3000">
                <a:solidFill>
                  <a:srgbClr val="FFFFFF"/>
                </a:solidFill>
                <a:latin typeface="Open Sans"/>
                <a:ea typeface="Open Sans"/>
                <a:cs typeface="Open Sans"/>
                <a:sym typeface="Open Sans"/>
              </a:defRPr>
            </a:lvl1pPr>
            <a:lvl2pPr lvl="1">
              <a:spcBef>
                <a:spcPts val="480"/>
              </a:spcBef>
              <a:buClr>
                <a:srgbClr val="FFFFFF"/>
              </a:buClr>
              <a:buSzPct val="100000"/>
              <a:buFont typeface="Open Sans"/>
              <a:buChar char="○"/>
              <a:defRPr sz="2400">
                <a:solidFill>
                  <a:srgbClr val="FFFFFF"/>
                </a:solidFill>
                <a:latin typeface="Open Sans"/>
                <a:ea typeface="Open Sans"/>
                <a:cs typeface="Open Sans"/>
                <a:sym typeface="Open Sans"/>
              </a:defRPr>
            </a:lvl2pPr>
            <a:lvl3pPr lvl="2">
              <a:spcBef>
                <a:spcPts val="480"/>
              </a:spcBef>
              <a:buClr>
                <a:srgbClr val="FFFFFF"/>
              </a:buClr>
              <a:buSzPct val="100000"/>
              <a:buFont typeface="Open Sans"/>
              <a:buChar char="■"/>
              <a:defRPr sz="2400">
                <a:solidFill>
                  <a:srgbClr val="FFFFFF"/>
                </a:solidFill>
                <a:latin typeface="Open Sans"/>
                <a:ea typeface="Open Sans"/>
                <a:cs typeface="Open Sans"/>
                <a:sym typeface="Open Sans"/>
              </a:defRPr>
            </a:lvl3pPr>
            <a:lvl4pPr lvl="3">
              <a:spcBef>
                <a:spcPts val="360"/>
              </a:spcBef>
              <a:buClr>
                <a:srgbClr val="FFFFFF"/>
              </a:buClr>
              <a:buSzPct val="100000"/>
              <a:buFont typeface="Open Sans"/>
              <a:buChar char="●"/>
              <a:defRPr sz="1800">
                <a:solidFill>
                  <a:srgbClr val="FFFFFF"/>
                </a:solidFill>
                <a:latin typeface="Open Sans"/>
                <a:ea typeface="Open Sans"/>
                <a:cs typeface="Open Sans"/>
                <a:sym typeface="Open Sans"/>
              </a:defRPr>
            </a:lvl4pPr>
            <a:lvl5pPr lvl="4">
              <a:spcBef>
                <a:spcPts val="360"/>
              </a:spcBef>
              <a:buClr>
                <a:srgbClr val="FFFFFF"/>
              </a:buClr>
              <a:buSzPct val="100000"/>
              <a:buFont typeface="Open Sans"/>
              <a:buChar char="○"/>
              <a:defRPr sz="1800">
                <a:solidFill>
                  <a:srgbClr val="FFFFFF"/>
                </a:solidFill>
                <a:latin typeface="Open Sans"/>
                <a:ea typeface="Open Sans"/>
                <a:cs typeface="Open Sans"/>
                <a:sym typeface="Open Sans"/>
              </a:defRPr>
            </a:lvl5pPr>
            <a:lvl6pPr lvl="5">
              <a:spcBef>
                <a:spcPts val="360"/>
              </a:spcBef>
              <a:buClr>
                <a:srgbClr val="FFFFFF"/>
              </a:buClr>
              <a:buSzPct val="100000"/>
              <a:buFont typeface="Open Sans"/>
              <a:buChar char="■"/>
              <a:defRPr sz="1800">
                <a:solidFill>
                  <a:srgbClr val="FFFFFF"/>
                </a:solidFill>
                <a:latin typeface="Open Sans"/>
                <a:ea typeface="Open Sans"/>
                <a:cs typeface="Open Sans"/>
                <a:sym typeface="Open Sans"/>
              </a:defRPr>
            </a:lvl6pPr>
            <a:lvl7pPr lvl="6">
              <a:spcBef>
                <a:spcPts val="360"/>
              </a:spcBef>
              <a:buClr>
                <a:srgbClr val="FFFFFF"/>
              </a:buClr>
              <a:buSzPct val="100000"/>
              <a:buFont typeface="Open Sans"/>
              <a:buChar char="●"/>
              <a:defRPr sz="1800">
                <a:solidFill>
                  <a:srgbClr val="FFFFFF"/>
                </a:solidFill>
                <a:latin typeface="Open Sans"/>
                <a:ea typeface="Open Sans"/>
                <a:cs typeface="Open Sans"/>
                <a:sym typeface="Open Sans"/>
              </a:defRPr>
            </a:lvl7pPr>
            <a:lvl8pPr lvl="7">
              <a:spcBef>
                <a:spcPts val="360"/>
              </a:spcBef>
              <a:buClr>
                <a:srgbClr val="FFFFFF"/>
              </a:buClr>
              <a:buSzPct val="100000"/>
              <a:buFont typeface="Open Sans"/>
              <a:buChar char="○"/>
              <a:defRPr sz="1800">
                <a:solidFill>
                  <a:srgbClr val="FFFFFF"/>
                </a:solidFill>
                <a:latin typeface="Open Sans"/>
                <a:ea typeface="Open Sans"/>
                <a:cs typeface="Open Sans"/>
                <a:sym typeface="Open Sans"/>
              </a:defRPr>
            </a:lvl8pPr>
            <a:lvl9pPr lvl="8">
              <a:spcBef>
                <a:spcPts val="360"/>
              </a:spcBef>
              <a:buClr>
                <a:srgbClr val="FFFFFF"/>
              </a:buClr>
              <a:buSzPct val="100000"/>
              <a:buFont typeface="Open Sans"/>
              <a:buChar char="■"/>
              <a:defRPr sz="1800">
                <a:solidFill>
                  <a:srgbClr val="FFFFFF"/>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4" r:id="rId4"/>
    <p:sldLayoutId id="2147483656" r:id="rId5"/>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onetonline.org/"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
        <p:cNvGrpSpPr/>
        <p:nvPr/>
      </p:nvGrpSpPr>
      <p:grpSpPr>
        <a:xfrm>
          <a:off x="0" y="0"/>
          <a:ext cx="0" cy="0"/>
          <a:chOff x="0" y="0"/>
          <a:chExt cx="0" cy="0"/>
        </a:xfrm>
      </p:grpSpPr>
      <p:sp>
        <p:nvSpPr>
          <p:cNvPr id="38" name="Shape 38"/>
          <p:cNvSpPr txBox="1">
            <a:spLocks noGrp="1"/>
          </p:cNvSpPr>
          <p:nvPr>
            <p:ph type="ctrTitle"/>
          </p:nvPr>
        </p:nvSpPr>
        <p:spPr>
          <a:xfrm>
            <a:off x="353229" y="1201233"/>
            <a:ext cx="6255300" cy="5407200"/>
          </a:xfrm>
          <a:prstGeom prst="rect">
            <a:avLst/>
          </a:prstGeom>
        </p:spPr>
        <p:txBody>
          <a:bodyPr wrap="square" lIns="91425" tIns="91425" rIns="91425" bIns="91425" anchor="b" anchorCtr="0">
            <a:noAutofit/>
          </a:bodyPr>
          <a:lstStyle/>
          <a:p>
            <a:pPr lvl="0">
              <a:spcBef>
                <a:spcPts val="0"/>
              </a:spcBef>
              <a:buNone/>
            </a:pPr>
            <a:r>
              <a:rPr lang="en" sz="4000" dirty="0">
                <a:solidFill>
                  <a:srgbClr val="9BDED2"/>
                </a:solidFill>
              </a:rPr>
              <a:t>JOB SEARCHING FOR </a:t>
            </a:r>
            <a:r>
              <a:rPr lang="en-US" sz="4000" dirty="0">
                <a:solidFill>
                  <a:srgbClr val="9BDED2"/>
                </a:solidFill>
              </a:rPr>
              <a:t>GRADUATING STUDENTS</a:t>
            </a:r>
            <a:br>
              <a:rPr lang="en" sz="4000" dirty="0">
                <a:solidFill>
                  <a:srgbClr val="9BDED2"/>
                </a:solidFill>
              </a:rPr>
            </a:br>
            <a:endParaRPr lang="en" sz="2400" dirty="0">
              <a:solidFill>
                <a:srgbClr val="9BDED2"/>
              </a:solidFill>
            </a:endParaRPr>
          </a:p>
        </p:txBody>
      </p:sp>
      <p:pic>
        <p:nvPicPr>
          <p:cNvPr id="3" name="Picture 2">
            <a:extLst>
              <a:ext uri="{FF2B5EF4-FFF2-40B4-BE49-F238E27FC236}">
                <a16:creationId xmlns:a16="http://schemas.microsoft.com/office/drawing/2014/main" id="{89361DD4-74C4-4AF4-BE97-AEF929E7291E}"/>
              </a:ext>
            </a:extLst>
          </p:cNvPr>
          <p:cNvPicPr>
            <a:picLocks noChangeAspect="1"/>
          </p:cNvPicPr>
          <p:nvPr/>
        </p:nvPicPr>
        <p:blipFill>
          <a:blip r:embed="rId4"/>
          <a:stretch>
            <a:fillRect/>
          </a:stretch>
        </p:blipFill>
        <p:spPr>
          <a:xfrm>
            <a:off x="0" y="0"/>
            <a:ext cx="9326880" cy="479668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9A6DE"/>
        </a:solidFill>
        <a:effectLst/>
      </p:bgPr>
    </p:bg>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581065" y="542241"/>
            <a:ext cx="4109400" cy="935400"/>
          </a:xfrm>
          <a:prstGeom prst="rect">
            <a:avLst/>
          </a:prstGeom>
        </p:spPr>
        <p:txBody>
          <a:bodyPr wrap="square" lIns="91425" tIns="91425" rIns="91425" bIns="91425" anchor="t" anchorCtr="0">
            <a:noAutofit/>
          </a:bodyPr>
          <a:lstStyle/>
          <a:p>
            <a:pPr lvl="0" rtl="0">
              <a:spcBef>
                <a:spcPts val="0"/>
              </a:spcBef>
              <a:buNone/>
            </a:pPr>
            <a:r>
              <a:rPr lang="en" dirty="0">
                <a:solidFill>
                  <a:srgbClr val="39A6DE"/>
                </a:solidFill>
              </a:rPr>
              <a:t>PROFESSIONAL ORGANIZATIONS</a:t>
            </a:r>
          </a:p>
        </p:txBody>
      </p:sp>
      <p:sp>
        <p:nvSpPr>
          <p:cNvPr id="6" name="Shape 71"/>
          <p:cNvSpPr txBox="1">
            <a:spLocks/>
          </p:cNvSpPr>
          <p:nvPr/>
        </p:nvSpPr>
        <p:spPr>
          <a:xfrm>
            <a:off x="439917" y="1802910"/>
            <a:ext cx="8563410" cy="496770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FFFF"/>
              </a:buClr>
              <a:buSzPct val="100000"/>
              <a:buFont typeface="Open Sans"/>
              <a:buChar char="◇"/>
              <a:defRPr sz="3000" b="0" i="0" u="none" strike="noStrike" cap="none">
                <a:solidFill>
                  <a:srgbClr val="FFFFFF"/>
                </a:solidFill>
                <a:latin typeface="Open Sans"/>
                <a:ea typeface="Open Sans"/>
                <a:cs typeface="Open Sans"/>
                <a:sym typeface="Open Sans"/>
              </a:defRPr>
            </a:lvl1pPr>
            <a:lvl2pPr marR="0" lvl="1" algn="l" rtl="0">
              <a:lnSpc>
                <a:spcPct val="100000"/>
              </a:lnSpc>
              <a:spcBef>
                <a:spcPts val="480"/>
              </a:spcBef>
              <a:spcAft>
                <a:spcPts val="0"/>
              </a:spcAft>
              <a:buClr>
                <a:srgbClr val="FFFFFF"/>
              </a:buClr>
              <a:buSzPct val="100000"/>
              <a:buFont typeface="Open Sans"/>
              <a:buChar char="○"/>
              <a:defRPr sz="2400" b="0" i="0" u="none" strike="noStrike" cap="none">
                <a:solidFill>
                  <a:srgbClr val="FFFFFF"/>
                </a:solidFill>
                <a:latin typeface="Open Sans"/>
                <a:ea typeface="Open Sans"/>
                <a:cs typeface="Open Sans"/>
                <a:sym typeface="Open Sans"/>
              </a:defRPr>
            </a:lvl2pPr>
            <a:lvl3pPr marR="0" lvl="2" algn="l" rtl="0">
              <a:lnSpc>
                <a:spcPct val="100000"/>
              </a:lnSpc>
              <a:spcBef>
                <a:spcPts val="480"/>
              </a:spcBef>
              <a:spcAft>
                <a:spcPts val="0"/>
              </a:spcAft>
              <a:buClr>
                <a:srgbClr val="FFFFFF"/>
              </a:buClr>
              <a:buSzPct val="100000"/>
              <a:buFont typeface="Open Sans"/>
              <a:buChar char="■"/>
              <a:defRPr sz="2400" b="0" i="0" u="none" strike="noStrike" cap="none">
                <a:solidFill>
                  <a:srgbClr val="FFFFFF"/>
                </a:solidFill>
                <a:latin typeface="Open Sans"/>
                <a:ea typeface="Open Sans"/>
                <a:cs typeface="Open Sans"/>
                <a:sym typeface="Open Sans"/>
              </a:defRPr>
            </a:lvl3pPr>
            <a:lvl4pPr marR="0" lvl="3" algn="l" rtl="0">
              <a:lnSpc>
                <a:spcPct val="100000"/>
              </a:lnSpc>
              <a:spcBef>
                <a:spcPts val="360"/>
              </a:spcBef>
              <a:spcAft>
                <a:spcPts val="0"/>
              </a:spcAft>
              <a:buClr>
                <a:srgbClr val="FFFFFF"/>
              </a:buClr>
              <a:buSzPct val="100000"/>
              <a:buFont typeface="Open Sans"/>
              <a:buChar char="●"/>
              <a:defRPr sz="1800" b="0" i="0" u="none" strike="noStrike" cap="none">
                <a:solidFill>
                  <a:srgbClr val="FFFFFF"/>
                </a:solidFill>
                <a:latin typeface="Open Sans"/>
                <a:ea typeface="Open Sans"/>
                <a:cs typeface="Open Sans"/>
                <a:sym typeface="Open Sans"/>
              </a:defRPr>
            </a:lvl4pPr>
            <a:lvl5pPr marR="0" lvl="4" algn="l" rtl="0">
              <a:lnSpc>
                <a:spcPct val="100000"/>
              </a:lnSpc>
              <a:spcBef>
                <a:spcPts val="360"/>
              </a:spcBef>
              <a:spcAft>
                <a:spcPts val="0"/>
              </a:spcAft>
              <a:buClr>
                <a:srgbClr val="FFFFFF"/>
              </a:buClr>
              <a:buSzPct val="100000"/>
              <a:buFont typeface="Open Sans"/>
              <a:buChar char="○"/>
              <a:defRPr sz="1800" b="0" i="0" u="none" strike="noStrike" cap="none">
                <a:solidFill>
                  <a:srgbClr val="FFFFFF"/>
                </a:solidFill>
                <a:latin typeface="Open Sans"/>
                <a:ea typeface="Open Sans"/>
                <a:cs typeface="Open Sans"/>
                <a:sym typeface="Open Sans"/>
              </a:defRPr>
            </a:lvl5pPr>
            <a:lvl6pPr marR="0" lvl="5" algn="l" rtl="0">
              <a:lnSpc>
                <a:spcPct val="100000"/>
              </a:lnSpc>
              <a:spcBef>
                <a:spcPts val="360"/>
              </a:spcBef>
              <a:spcAft>
                <a:spcPts val="0"/>
              </a:spcAft>
              <a:buClr>
                <a:srgbClr val="FFFFFF"/>
              </a:buClr>
              <a:buSzPct val="100000"/>
              <a:buFont typeface="Open Sans"/>
              <a:buChar char="■"/>
              <a:defRPr sz="1800" b="0" i="0" u="none" strike="noStrike" cap="none">
                <a:solidFill>
                  <a:srgbClr val="FFFFFF"/>
                </a:solidFill>
                <a:latin typeface="Open Sans"/>
                <a:ea typeface="Open Sans"/>
                <a:cs typeface="Open Sans"/>
                <a:sym typeface="Open Sans"/>
              </a:defRPr>
            </a:lvl6pPr>
            <a:lvl7pPr marR="0" lvl="6" algn="l" rtl="0">
              <a:lnSpc>
                <a:spcPct val="100000"/>
              </a:lnSpc>
              <a:spcBef>
                <a:spcPts val="360"/>
              </a:spcBef>
              <a:spcAft>
                <a:spcPts val="0"/>
              </a:spcAft>
              <a:buClr>
                <a:srgbClr val="FFFFFF"/>
              </a:buClr>
              <a:buSzPct val="100000"/>
              <a:buFont typeface="Open Sans"/>
              <a:buChar char="●"/>
              <a:defRPr sz="1800" b="0" i="0" u="none" strike="noStrike" cap="none">
                <a:solidFill>
                  <a:srgbClr val="FFFFFF"/>
                </a:solidFill>
                <a:latin typeface="Open Sans"/>
                <a:ea typeface="Open Sans"/>
                <a:cs typeface="Open Sans"/>
                <a:sym typeface="Open Sans"/>
              </a:defRPr>
            </a:lvl7pPr>
            <a:lvl8pPr marR="0" lvl="7" algn="l" rtl="0">
              <a:lnSpc>
                <a:spcPct val="100000"/>
              </a:lnSpc>
              <a:spcBef>
                <a:spcPts val="360"/>
              </a:spcBef>
              <a:spcAft>
                <a:spcPts val="0"/>
              </a:spcAft>
              <a:buClr>
                <a:srgbClr val="FFFFFF"/>
              </a:buClr>
              <a:buSzPct val="100000"/>
              <a:buFont typeface="Open Sans"/>
              <a:buChar char="○"/>
              <a:defRPr sz="1800" b="0" i="0" u="none" strike="noStrike" cap="none">
                <a:solidFill>
                  <a:srgbClr val="FFFFFF"/>
                </a:solidFill>
                <a:latin typeface="Open Sans"/>
                <a:ea typeface="Open Sans"/>
                <a:cs typeface="Open Sans"/>
                <a:sym typeface="Open Sans"/>
              </a:defRPr>
            </a:lvl8pPr>
            <a:lvl9pPr marR="0" lvl="8" algn="l" rtl="0">
              <a:lnSpc>
                <a:spcPct val="100000"/>
              </a:lnSpc>
              <a:spcBef>
                <a:spcPts val="360"/>
              </a:spcBef>
              <a:spcAft>
                <a:spcPts val="0"/>
              </a:spcAft>
              <a:buClr>
                <a:srgbClr val="FFFFFF"/>
              </a:buClr>
              <a:buSzPct val="100000"/>
              <a:buFont typeface="Open Sans"/>
              <a:buChar char="■"/>
              <a:defRPr sz="1800" b="0" i="0" u="none" strike="noStrike" cap="none">
                <a:solidFill>
                  <a:srgbClr val="FFFFFF"/>
                </a:solidFill>
                <a:latin typeface="Open Sans"/>
                <a:ea typeface="Open Sans"/>
                <a:cs typeface="Open Sans"/>
                <a:sym typeface="Open Sans"/>
              </a:defRPr>
            </a:lvl9pPr>
          </a:lstStyle>
          <a:p>
            <a:pPr marL="457200" indent="-419100">
              <a:spcBef>
                <a:spcPts val="0"/>
              </a:spcBef>
              <a:buClr>
                <a:srgbClr val="9BDED2"/>
              </a:buClr>
            </a:pPr>
            <a:r>
              <a:rPr lang="en-US" sz="2800" dirty="0"/>
              <a:t>List organization here</a:t>
            </a:r>
          </a:p>
          <a:p>
            <a:pPr marL="457200" indent="-419100">
              <a:spcBef>
                <a:spcPts val="0"/>
              </a:spcBef>
              <a:buClr>
                <a:srgbClr val="9BDED2"/>
              </a:buClr>
            </a:pPr>
            <a:r>
              <a:rPr lang="en-US" sz="2800" dirty="0"/>
              <a:t>List organization here</a:t>
            </a:r>
          </a:p>
          <a:p>
            <a:pPr marL="457200" indent="-419100">
              <a:spcBef>
                <a:spcPts val="0"/>
              </a:spcBef>
              <a:buClr>
                <a:srgbClr val="9BDED2"/>
              </a:buClr>
            </a:pPr>
            <a:r>
              <a:rPr lang="en-US" sz="2800" dirty="0"/>
              <a:t>List organization here</a:t>
            </a:r>
          </a:p>
          <a:p>
            <a:pPr marL="38100">
              <a:spcBef>
                <a:spcPts val="0"/>
              </a:spcBef>
              <a:buClr>
                <a:srgbClr val="9BDED2"/>
              </a:buClr>
              <a:buNone/>
            </a:pPr>
            <a:endParaRPr lang="en-US" sz="2400" dirty="0"/>
          </a:p>
          <a:p>
            <a:pPr marL="457200" indent="-419100">
              <a:spcBef>
                <a:spcPts val="0"/>
              </a:spcBef>
              <a:buClr>
                <a:srgbClr val="9BDED2"/>
              </a:buClr>
            </a:pPr>
            <a:endParaRPr lang="en-US" sz="2400" dirty="0"/>
          </a:p>
        </p:txBody>
      </p:sp>
    </p:spTree>
    <p:extLst>
      <p:ext uri="{BB962C8B-B14F-4D97-AF65-F5344CB8AC3E}">
        <p14:creationId xmlns:p14="http://schemas.microsoft.com/office/powerpoint/2010/main" val="3786005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9A6DE"/>
        </a:solidFill>
        <a:effectLst/>
      </p:bgPr>
    </p:bg>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581065" y="542241"/>
            <a:ext cx="4109400" cy="935400"/>
          </a:xfrm>
          <a:prstGeom prst="rect">
            <a:avLst/>
          </a:prstGeom>
        </p:spPr>
        <p:txBody>
          <a:bodyPr wrap="square" lIns="91425" tIns="91425" rIns="91425" bIns="91425" anchor="t" anchorCtr="0">
            <a:noAutofit/>
          </a:bodyPr>
          <a:lstStyle/>
          <a:p>
            <a:pPr lvl="0" rtl="0">
              <a:spcBef>
                <a:spcPts val="0"/>
              </a:spcBef>
              <a:buNone/>
            </a:pPr>
            <a:r>
              <a:rPr lang="en" dirty="0">
                <a:solidFill>
                  <a:srgbClr val="39A6DE"/>
                </a:solidFill>
              </a:rPr>
              <a:t>JOB SEARCH BOARDS AND RESOURCES</a:t>
            </a:r>
          </a:p>
        </p:txBody>
      </p:sp>
      <p:sp>
        <p:nvSpPr>
          <p:cNvPr id="6" name="Shape 71"/>
          <p:cNvSpPr txBox="1">
            <a:spLocks/>
          </p:cNvSpPr>
          <p:nvPr/>
        </p:nvSpPr>
        <p:spPr>
          <a:xfrm>
            <a:off x="408760" y="1717580"/>
            <a:ext cx="8563410" cy="496770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FFFF"/>
              </a:buClr>
              <a:buSzPct val="100000"/>
              <a:buFont typeface="Open Sans"/>
              <a:buChar char="◇"/>
              <a:defRPr sz="3000" b="0" i="0" u="none" strike="noStrike" cap="none">
                <a:solidFill>
                  <a:srgbClr val="FFFFFF"/>
                </a:solidFill>
                <a:latin typeface="Open Sans"/>
                <a:ea typeface="Open Sans"/>
                <a:cs typeface="Open Sans"/>
                <a:sym typeface="Open Sans"/>
              </a:defRPr>
            </a:lvl1pPr>
            <a:lvl2pPr marR="0" lvl="1" algn="l" rtl="0">
              <a:lnSpc>
                <a:spcPct val="100000"/>
              </a:lnSpc>
              <a:spcBef>
                <a:spcPts val="480"/>
              </a:spcBef>
              <a:spcAft>
                <a:spcPts val="0"/>
              </a:spcAft>
              <a:buClr>
                <a:srgbClr val="FFFFFF"/>
              </a:buClr>
              <a:buSzPct val="100000"/>
              <a:buFont typeface="Open Sans"/>
              <a:buChar char="○"/>
              <a:defRPr sz="2400" b="0" i="0" u="none" strike="noStrike" cap="none">
                <a:solidFill>
                  <a:srgbClr val="FFFFFF"/>
                </a:solidFill>
                <a:latin typeface="Open Sans"/>
                <a:ea typeface="Open Sans"/>
                <a:cs typeface="Open Sans"/>
                <a:sym typeface="Open Sans"/>
              </a:defRPr>
            </a:lvl2pPr>
            <a:lvl3pPr marR="0" lvl="2" algn="l" rtl="0">
              <a:lnSpc>
                <a:spcPct val="100000"/>
              </a:lnSpc>
              <a:spcBef>
                <a:spcPts val="480"/>
              </a:spcBef>
              <a:spcAft>
                <a:spcPts val="0"/>
              </a:spcAft>
              <a:buClr>
                <a:srgbClr val="FFFFFF"/>
              </a:buClr>
              <a:buSzPct val="100000"/>
              <a:buFont typeface="Open Sans"/>
              <a:buChar char="■"/>
              <a:defRPr sz="2400" b="0" i="0" u="none" strike="noStrike" cap="none">
                <a:solidFill>
                  <a:srgbClr val="FFFFFF"/>
                </a:solidFill>
                <a:latin typeface="Open Sans"/>
                <a:ea typeface="Open Sans"/>
                <a:cs typeface="Open Sans"/>
                <a:sym typeface="Open Sans"/>
              </a:defRPr>
            </a:lvl3pPr>
            <a:lvl4pPr marR="0" lvl="3" algn="l" rtl="0">
              <a:lnSpc>
                <a:spcPct val="100000"/>
              </a:lnSpc>
              <a:spcBef>
                <a:spcPts val="360"/>
              </a:spcBef>
              <a:spcAft>
                <a:spcPts val="0"/>
              </a:spcAft>
              <a:buClr>
                <a:srgbClr val="FFFFFF"/>
              </a:buClr>
              <a:buSzPct val="100000"/>
              <a:buFont typeface="Open Sans"/>
              <a:buChar char="●"/>
              <a:defRPr sz="1800" b="0" i="0" u="none" strike="noStrike" cap="none">
                <a:solidFill>
                  <a:srgbClr val="FFFFFF"/>
                </a:solidFill>
                <a:latin typeface="Open Sans"/>
                <a:ea typeface="Open Sans"/>
                <a:cs typeface="Open Sans"/>
                <a:sym typeface="Open Sans"/>
              </a:defRPr>
            </a:lvl4pPr>
            <a:lvl5pPr marR="0" lvl="4" algn="l" rtl="0">
              <a:lnSpc>
                <a:spcPct val="100000"/>
              </a:lnSpc>
              <a:spcBef>
                <a:spcPts val="360"/>
              </a:spcBef>
              <a:spcAft>
                <a:spcPts val="0"/>
              </a:spcAft>
              <a:buClr>
                <a:srgbClr val="FFFFFF"/>
              </a:buClr>
              <a:buSzPct val="100000"/>
              <a:buFont typeface="Open Sans"/>
              <a:buChar char="○"/>
              <a:defRPr sz="1800" b="0" i="0" u="none" strike="noStrike" cap="none">
                <a:solidFill>
                  <a:srgbClr val="FFFFFF"/>
                </a:solidFill>
                <a:latin typeface="Open Sans"/>
                <a:ea typeface="Open Sans"/>
                <a:cs typeface="Open Sans"/>
                <a:sym typeface="Open Sans"/>
              </a:defRPr>
            </a:lvl5pPr>
            <a:lvl6pPr marR="0" lvl="5" algn="l" rtl="0">
              <a:lnSpc>
                <a:spcPct val="100000"/>
              </a:lnSpc>
              <a:spcBef>
                <a:spcPts val="360"/>
              </a:spcBef>
              <a:spcAft>
                <a:spcPts val="0"/>
              </a:spcAft>
              <a:buClr>
                <a:srgbClr val="FFFFFF"/>
              </a:buClr>
              <a:buSzPct val="100000"/>
              <a:buFont typeface="Open Sans"/>
              <a:buChar char="■"/>
              <a:defRPr sz="1800" b="0" i="0" u="none" strike="noStrike" cap="none">
                <a:solidFill>
                  <a:srgbClr val="FFFFFF"/>
                </a:solidFill>
                <a:latin typeface="Open Sans"/>
                <a:ea typeface="Open Sans"/>
                <a:cs typeface="Open Sans"/>
                <a:sym typeface="Open Sans"/>
              </a:defRPr>
            </a:lvl6pPr>
            <a:lvl7pPr marR="0" lvl="6" algn="l" rtl="0">
              <a:lnSpc>
                <a:spcPct val="100000"/>
              </a:lnSpc>
              <a:spcBef>
                <a:spcPts val="360"/>
              </a:spcBef>
              <a:spcAft>
                <a:spcPts val="0"/>
              </a:spcAft>
              <a:buClr>
                <a:srgbClr val="FFFFFF"/>
              </a:buClr>
              <a:buSzPct val="100000"/>
              <a:buFont typeface="Open Sans"/>
              <a:buChar char="●"/>
              <a:defRPr sz="1800" b="0" i="0" u="none" strike="noStrike" cap="none">
                <a:solidFill>
                  <a:srgbClr val="FFFFFF"/>
                </a:solidFill>
                <a:latin typeface="Open Sans"/>
                <a:ea typeface="Open Sans"/>
                <a:cs typeface="Open Sans"/>
                <a:sym typeface="Open Sans"/>
              </a:defRPr>
            </a:lvl7pPr>
            <a:lvl8pPr marR="0" lvl="7" algn="l" rtl="0">
              <a:lnSpc>
                <a:spcPct val="100000"/>
              </a:lnSpc>
              <a:spcBef>
                <a:spcPts val="360"/>
              </a:spcBef>
              <a:spcAft>
                <a:spcPts val="0"/>
              </a:spcAft>
              <a:buClr>
                <a:srgbClr val="FFFFFF"/>
              </a:buClr>
              <a:buSzPct val="100000"/>
              <a:buFont typeface="Open Sans"/>
              <a:buChar char="○"/>
              <a:defRPr sz="1800" b="0" i="0" u="none" strike="noStrike" cap="none">
                <a:solidFill>
                  <a:srgbClr val="FFFFFF"/>
                </a:solidFill>
                <a:latin typeface="Open Sans"/>
                <a:ea typeface="Open Sans"/>
                <a:cs typeface="Open Sans"/>
                <a:sym typeface="Open Sans"/>
              </a:defRPr>
            </a:lvl8pPr>
            <a:lvl9pPr marR="0" lvl="8" algn="l" rtl="0">
              <a:lnSpc>
                <a:spcPct val="100000"/>
              </a:lnSpc>
              <a:spcBef>
                <a:spcPts val="360"/>
              </a:spcBef>
              <a:spcAft>
                <a:spcPts val="0"/>
              </a:spcAft>
              <a:buClr>
                <a:srgbClr val="FFFFFF"/>
              </a:buClr>
              <a:buSzPct val="100000"/>
              <a:buFont typeface="Open Sans"/>
              <a:buChar char="■"/>
              <a:defRPr sz="1800" b="0" i="0" u="none" strike="noStrike" cap="none">
                <a:solidFill>
                  <a:srgbClr val="FFFFFF"/>
                </a:solidFill>
                <a:latin typeface="Open Sans"/>
                <a:ea typeface="Open Sans"/>
                <a:cs typeface="Open Sans"/>
                <a:sym typeface="Open Sans"/>
              </a:defRPr>
            </a:lvl9pPr>
          </a:lstStyle>
          <a:p>
            <a:pPr marL="457200" indent="-419100">
              <a:spcBef>
                <a:spcPts val="0"/>
              </a:spcBef>
              <a:buClr>
                <a:srgbClr val="9BDED2"/>
              </a:buClr>
            </a:pPr>
            <a:r>
              <a:rPr lang="en-US" sz="2800" dirty="0"/>
              <a:t>General Job Search Boards:</a:t>
            </a:r>
          </a:p>
          <a:p>
            <a:pPr marL="457200" lvl="1" indent="-419100">
              <a:spcBef>
                <a:spcPts val="0"/>
              </a:spcBef>
              <a:buClr>
                <a:srgbClr val="9BDED2"/>
              </a:buClr>
            </a:pPr>
            <a:r>
              <a:rPr lang="en-US" sz="1800" dirty="0"/>
              <a:t>JobCat</a:t>
            </a:r>
          </a:p>
          <a:p>
            <a:pPr marL="457200" lvl="1" indent="-419100">
              <a:spcBef>
                <a:spcPts val="0"/>
              </a:spcBef>
              <a:buClr>
                <a:srgbClr val="9BDED2"/>
              </a:buClr>
            </a:pPr>
            <a:r>
              <a:rPr lang="en-US" sz="1800" dirty="0"/>
              <a:t>Indeed.com</a:t>
            </a:r>
          </a:p>
          <a:p>
            <a:pPr marL="457200" lvl="1" indent="-419100">
              <a:spcBef>
                <a:spcPts val="0"/>
              </a:spcBef>
              <a:buClr>
                <a:srgbClr val="9BDED2"/>
              </a:buClr>
            </a:pPr>
            <a:r>
              <a:rPr lang="en-US" sz="1800" dirty="0"/>
              <a:t>Monster.com</a:t>
            </a:r>
          </a:p>
          <a:p>
            <a:pPr marL="457200" lvl="1" indent="-419100">
              <a:spcBef>
                <a:spcPts val="0"/>
              </a:spcBef>
              <a:buClr>
                <a:srgbClr val="9BDED2"/>
              </a:buClr>
            </a:pPr>
            <a:r>
              <a:rPr lang="en-US" sz="1800" dirty="0"/>
              <a:t>LinkedIn</a:t>
            </a:r>
          </a:p>
          <a:p>
            <a:pPr marL="457200" lvl="1" indent="-419100">
              <a:spcBef>
                <a:spcPts val="0"/>
              </a:spcBef>
              <a:buClr>
                <a:srgbClr val="9BDED2"/>
              </a:buClr>
            </a:pPr>
            <a:r>
              <a:rPr lang="en-US" sz="1800" dirty="0"/>
              <a:t>Glassdoor</a:t>
            </a:r>
          </a:p>
          <a:p>
            <a:pPr marL="38100">
              <a:spcBef>
                <a:spcPts val="0"/>
              </a:spcBef>
              <a:buClr>
                <a:srgbClr val="9BDED2"/>
              </a:buClr>
              <a:buNone/>
            </a:pPr>
            <a:endParaRPr lang="en-US" sz="2800" dirty="0"/>
          </a:p>
          <a:p>
            <a:pPr marL="457200" indent="-419100">
              <a:spcBef>
                <a:spcPts val="0"/>
              </a:spcBef>
              <a:buClr>
                <a:srgbClr val="9BDED2"/>
              </a:buClr>
            </a:pPr>
            <a:r>
              <a:rPr lang="en-US" sz="2800" dirty="0"/>
              <a:t>Field-specific job boards:</a:t>
            </a:r>
          </a:p>
          <a:p>
            <a:pPr marL="457200" lvl="1" indent="-419100">
              <a:spcBef>
                <a:spcPts val="0"/>
              </a:spcBef>
              <a:buClr>
                <a:srgbClr val="9BDED2"/>
              </a:buClr>
            </a:pPr>
            <a:r>
              <a:rPr lang="en-US" sz="1800" dirty="0"/>
              <a:t>Enter job board here</a:t>
            </a:r>
          </a:p>
          <a:p>
            <a:pPr marL="457200" lvl="1" indent="-419100">
              <a:spcBef>
                <a:spcPts val="0"/>
              </a:spcBef>
              <a:buClr>
                <a:srgbClr val="9BDED2"/>
              </a:buClr>
            </a:pPr>
            <a:r>
              <a:rPr lang="en-US" sz="1800" dirty="0"/>
              <a:t>Enter job board here</a:t>
            </a:r>
          </a:p>
          <a:p>
            <a:pPr marL="457200" lvl="1" indent="-419100">
              <a:spcBef>
                <a:spcPts val="0"/>
              </a:spcBef>
              <a:buClr>
                <a:srgbClr val="9BDED2"/>
              </a:buClr>
            </a:pPr>
            <a:r>
              <a:rPr lang="en-US" sz="1800" dirty="0"/>
              <a:t>Enter job board here</a:t>
            </a:r>
          </a:p>
          <a:p>
            <a:pPr marL="457200" lvl="1" indent="-419100">
              <a:spcBef>
                <a:spcPts val="0"/>
              </a:spcBef>
              <a:buClr>
                <a:srgbClr val="9BDED2"/>
              </a:buClr>
            </a:pPr>
            <a:r>
              <a:rPr lang="en-US" sz="1800" dirty="0"/>
              <a:t>Search for “Top _____ Job Boards”</a:t>
            </a:r>
          </a:p>
          <a:p>
            <a:pPr marL="38100" lvl="1">
              <a:spcBef>
                <a:spcPts val="0"/>
              </a:spcBef>
              <a:buClr>
                <a:srgbClr val="9BDED2"/>
              </a:buClr>
              <a:buNone/>
            </a:pPr>
            <a:endParaRPr lang="en-US" sz="1800" dirty="0"/>
          </a:p>
          <a:p>
            <a:pPr marL="457200" indent="-419100">
              <a:spcBef>
                <a:spcPts val="0"/>
              </a:spcBef>
              <a:buClr>
                <a:srgbClr val="9BDED2"/>
              </a:buClr>
            </a:pPr>
            <a:endParaRPr lang="en-US" sz="2400" dirty="0"/>
          </a:p>
        </p:txBody>
      </p:sp>
    </p:spTree>
    <p:extLst>
      <p:ext uri="{BB962C8B-B14F-4D97-AF65-F5344CB8AC3E}">
        <p14:creationId xmlns:p14="http://schemas.microsoft.com/office/powerpoint/2010/main" val="1226851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9A6DE"/>
        </a:solidFill>
        <a:effectLst/>
      </p:bgPr>
    </p:bg>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581065" y="542241"/>
            <a:ext cx="4109400" cy="935400"/>
          </a:xfrm>
          <a:prstGeom prst="rect">
            <a:avLst/>
          </a:prstGeom>
        </p:spPr>
        <p:txBody>
          <a:bodyPr wrap="square" lIns="91425" tIns="91425" rIns="91425" bIns="91425" anchor="t" anchorCtr="0">
            <a:noAutofit/>
          </a:bodyPr>
          <a:lstStyle/>
          <a:p>
            <a:pPr lvl="0" rtl="0">
              <a:spcBef>
                <a:spcPts val="0"/>
              </a:spcBef>
              <a:buNone/>
            </a:pPr>
            <a:r>
              <a:rPr lang="en-US" dirty="0">
                <a:solidFill>
                  <a:srgbClr val="39A6DE"/>
                </a:solidFill>
              </a:rPr>
              <a:t>ACTIVITY</a:t>
            </a:r>
            <a:endParaRPr lang="en" dirty="0">
              <a:solidFill>
                <a:srgbClr val="39A6DE"/>
              </a:solidFill>
            </a:endParaRPr>
          </a:p>
        </p:txBody>
      </p:sp>
      <p:sp>
        <p:nvSpPr>
          <p:cNvPr id="6" name="Shape 71"/>
          <p:cNvSpPr txBox="1">
            <a:spLocks/>
          </p:cNvSpPr>
          <p:nvPr/>
        </p:nvSpPr>
        <p:spPr>
          <a:xfrm>
            <a:off x="408760" y="1717580"/>
            <a:ext cx="8563410" cy="496770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FFFF"/>
              </a:buClr>
              <a:buSzPct val="100000"/>
              <a:buFont typeface="Open Sans"/>
              <a:buChar char="◇"/>
              <a:defRPr sz="3000" b="0" i="0" u="none" strike="noStrike" cap="none">
                <a:solidFill>
                  <a:srgbClr val="FFFFFF"/>
                </a:solidFill>
                <a:latin typeface="Open Sans"/>
                <a:ea typeface="Open Sans"/>
                <a:cs typeface="Open Sans"/>
                <a:sym typeface="Open Sans"/>
              </a:defRPr>
            </a:lvl1pPr>
            <a:lvl2pPr marR="0" lvl="1" algn="l" rtl="0">
              <a:lnSpc>
                <a:spcPct val="100000"/>
              </a:lnSpc>
              <a:spcBef>
                <a:spcPts val="480"/>
              </a:spcBef>
              <a:spcAft>
                <a:spcPts val="0"/>
              </a:spcAft>
              <a:buClr>
                <a:srgbClr val="FFFFFF"/>
              </a:buClr>
              <a:buSzPct val="100000"/>
              <a:buFont typeface="Open Sans"/>
              <a:buChar char="○"/>
              <a:defRPr sz="2400" b="0" i="0" u="none" strike="noStrike" cap="none">
                <a:solidFill>
                  <a:srgbClr val="FFFFFF"/>
                </a:solidFill>
                <a:latin typeface="Open Sans"/>
                <a:ea typeface="Open Sans"/>
                <a:cs typeface="Open Sans"/>
                <a:sym typeface="Open Sans"/>
              </a:defRPr>
            </a:lvl2pPr>
            <a:lvl3pPr marR="0" lvl="2" algn="l" rtl="0">
              <a:lnSpc>
                <a:spcPct val="100000"/>
              </a:lnSpc>
              <a:spcBef>
                <a:spcPts val="480"/>
              </a:spcBef>
              <a:spcAft>
                <a:spcPts val="0"/>
              </a:spcAft>
              <a:buClr>
                <a:srgbClr val="FFFFFF"/>
              </a:buClr>
              <a:buSzPct val="100000"/>
              <a:buFont typeface="Open Sans"/>
              <a:buChar char="■"/>
              <a:defRPr sz="2400" b="0" i="0" u="none" strike="noStrike" cap="none">
                <a:solidFill>
                  <a:srgbClr val="FFFFFF"/>
                </a:solidFill>
                <a:latin typeface="Open Sans"/>
                <a:ea typeface="Open Sans"/>
                <a:cs typeface="Open Sans"/>
                <a:sym typeface="Open Sans"/>
              </a:defRPr>
            </a:lvl3pPr>
            <a:lvl4pPr marR="0" lvl="3" algn="l" rtl="0">
              <a:lnSpc>
                <a:spcPct val="100000"/>
              </a:lnSpc>
              <a:spcBef>
                <a:spcPts val="360"/>
              </a:spcBef>
              <a:spcAft>
                <a:spcPts val="0"/>
              </a:spcAft>
              <a:buClr>
                <a:srgbClr val="FFFFFF"/>
              </a:buClr>
              <a:buSzPct val="100000"/>
              <a:buFont typeface="Open Sans"/>
              <a:buChar char="●"/>
              <a:defRPr sz="1800" b="0" i="0" u="none" strike="noStrike" cap="none">
                <a:solidFill>
                  <a:srgbClr val="FFFFFF"/>
                </a:solidFill>
                <a:latin typeface="Open Sans"/>
                <a:ea typeface="Open Sans"/>
                <a:cs typeface="Open Sans"/>
                <a:sym typeface="Open Sans"/>
              </a:defRPr>
            </a:lvl4pPr>
            <a:lvl5pPr marR="0" lvl="4" algn="l" rtl="0">
              <a:lnSpc>
                <a:spcPct val="100000"/>
              </a:lnSpc>
              <a:spcBef>
                <a:spcPts val="360"/>
              </a:spcBef>
              <a:spcAft>
                <a:spcPts val="0"/>
              </a:spcAft>
              <a:buClr>
                <a:srgbClr val="FFFFFF"/>
              </a:buClr>
              <a:buSzPct val="100000"/>
              <a:buFont typeface="Open Sans"/>
              <a:buChar char="○"/>
              <a:defRPr sz="1800" b="0" i="0" u="none" strike="noStrike" cap="none">
                <a:solidFill>
                  <a:srgbClr val="FFFFFF"/>
                </a:solidFill>
                <a:latin typeface="Open Sans"/>
                <a:ea typeface="Open Sans"/>
                <a:cs typeface="Open Sans"/>
                <a:sym typeface="Open Sans"/>
              </a:defRPr>
            </a:lvl5pPr>
            <a:lvl6pPr marR="0" lvl="5" algn="l" rtl="0">
              <a:lnSpc>
                <a:spcPct val="100000"/>
              </a:lnSpc>
              <a:spcBef>
                <a:spcPts val="360"/>
              </a:spcBef>
              <a:spcAft>
                <a:spcPts val="0"/>
              </a:spcAft>
              <a:buClr>
                <a:srgbClr val="FFFFFF"/>
              </a:buClr>
              <a:buSzPct val="100000"/>
              <a:buFont typeface="Open Sans"/>
              <a:buChar char="■"/>
              <a:defRPr sz="1800" b="0" i="0" u="none" strike="noStrike" cap="none">
                <a:solidFill>
                  <a:srgbClr val="FFFFFF"/>
                </a:solidFill>
                <a:latin typeface="Open Sans"/>
                <a:ea typeface="Open Sans"/>
                <a:cs typeface="Open Sans"/>
                <a:sym typeface="Open Sans"/>
              </a:defRPr>
            </a:lvl6pPr>
            <a:lvl7pPr marR="0" lvl="6" algn="l" rtl="0">
              <a:lnSpc>
                <a:spcPct val="100000"/>
              </a:lnSpc>
              <a:spcBef>
                <a:spcPts val="360"/>
              </a:spcBef>
              <a:spcAft>
                <a:spcPts val="0"/>
              </a:spcAft>
              <a:buClr>
                <a:srgbClr val="FFFFFF"/>
              </a:buClr>
              <a:buSzPct val="100000"/>
              <a:buFont typeface="Open Sans"/>
              <a:buChar char="●"/>
              <a:defRPr sz="1800" b="0" i="0" u="none" strike="noStrike" cap="none">
                <a:solidFill>
                  <a:srgbClr val="FFFFFF"/>
                </a:solidFill>
                <a:latin typeface="Open Sans"/>
                <a:ea typeface="Open Sans"/>
                <a:cs typeface="Open Sans"/>
                <a:sym typeface="Open Sans"/>
              </a:defRPr>
            </a:lvl7pPr>
            <a:lvl8pPr marR="0" lvl="7" algn="l" rtl="0">
              <a:lnSpc>
                <a:spcPct val="100000"/>
              </a:lnSpc>
              <a:spcBef>
                <a:spcPts val="360"/>
              </a:spcBef>
              <a:spcAft>
                <a:spcPts val="0"/>
              </a:spcAft>
              <a:buClr>
                <a:srgbClr val="FFFFFF"/>
              </a:buClr>
              <a:buSzPct val="100000"/>
              <a:buFont typeface="Open Sans"/>
              <a:buChar char="○"/>
              <a:defRPr sz="1800" b="0" i="0" u="none" strike="noStrike" cap="none">
                <a:solidFill>
                  <a:srgbClr val="FFFFFF"/>
                </a:solidFill>
                <a:latin typeface="Open Sans"/>
                <a:ea typeface="Open Sans"/>
                <a:cs typeface="Open Sans"/>
                <a:sym typeface="Open Sans"/>
              </a:defRPr>
            </a:lvl8pPr>
            <a:lvl9pPr marR="0" lvl="8" algn="l" rtl="0">
              <a:lnSpc>
                <a:spcPct val="100000"/>
              </a:lnSpc>
              <a:spcBef>
                <a:spcPts val="360"/>
              </a:spcBef>
              <a:spcAft>
                <a:spcPts val="0"/>
              </a:spcAft>
              <a:buClr>
                <a:srgbClr val="FFFFFF"/>
              </a:buClr>
              <a:buSzPct val="100000"/>
              <a:buFont typeface="Open Sans"/>
              <a:buChar char="■"/>
              <a:defRPr sz="1800" b="0" i="0" u="none" strike="noStrike" cap="none">
                <a:solidFill>
                  <a:srgbClr val="FFFFFF"/>
                </a:solidFill>
                <a:latin typeface="Open Sans"/>
                <a:ea typeface="Open Sans"/>
                <a:cs typeface="Open Sans"/>
                <a:sym typeface="Open Sans"/>
              </a:defRPr>
            </a:lvl9pPr>
          </a:lstStyle>
          <a:p>
            <a:pPr marL="457200" indent="-419100">
              <a:spcBef>
                <a:spcPts val="0"/>
              </a:spcBef>
              <a:buClr>
                <a:srgbClr val="9BDED2"/>
              </a:buClr>
            </a:pPr>
            <a:r>
              <a:rPr lang="en-US" sz="2800" dirty="0"/>
              <a:t>Complete Career Search Strategy worksheet (Part one only) – 10 minutes</a:t>
            </a:r>
          </a:p>
          <a:p>
            <a:pPr marL="457200" indent="-419100">
              <a:spcBef>
                <a:spcPts val="0"/>
              </a:spcBef>
              <a:buClr>
                <a:srgbClr val="9BDED2"/>
              </a:buClr>
            </a:pPr>
            <a:r>
              <a:rPr lang="en-US" sz="2800" dirty="0"/>
              <a:t>Then discuss answers to the worksheet with a partner – 5 minutes</a:t>
            </a:r>
            <a:endParaRPr lang="en-US" sz="1800" dirty="0"/>
          </a:p>
          <a:p>
            <a:pPr marL="38100" lvl="1">
              <a:spcBef>
                <a:spcPts val="0"/>
              </a:spcBef>
              <a:buClr>
                <a:srgbClr val="9BDED2"/>
              </a:buClr>
              <a:buNone/>
            </a:pPr>
            <a:endParaRPr lang="en-US" sz="1800" dirty="0"/>
          </a:p>
          <a:p>
            <a:pPr marL="457200" indent="-419100">
              <a:spcBef>
                <a:spcPts val="0"/>
              </a:spcBef>
              <a:buClr>
                <a:srgbClr val="9BDED2"/>
              </a:buClr>
            </a:pPr>
            <a:endParaRPr lang="en-US" sz="2400" dirty="0"/>
          </a:p>
        </p:txBody>
      </p:sp>
    </p:spTree>
    <p:extLst>
      <p:ext uri="{BB962C8B-B14F-4D97-AF65-F5344CB8AC3E}">
        <p14:creationId xmlns:p14="http://schemas.microsoft.com/office/powerpoint/2010/main" val="1749685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74E92"/>
        </a:solidFill>
        <a:effectLst/>
      </p:bgPr>
    </p:bg>
    <p:spTree>
      <p:nvGrpSpPr>
        <p:cNvPr id="1" name="Shape 57"/>
        <p:cNvGrpSpPr/>
        <p:nvPr/>
      </p:nvGrpSpPr>
      <p:grpSpPr>
        <a:xfrm>
          <a:off x="0" y="0"/>
          <a:ext cx="0" cy="0"/>
          <a:chOff x="0" y="0"/>
          <a:chExt cx="0" cy="0"/>
        </a:xfrm>
      </p:grpSpPr>
      <p:sp>
        <p:nvSpPr>
          <p:cNvPr id="58" name="Shape 58"/>
          <p:cNvSpPr/>
          <p:nvPr/>
        </p:nvSpPr>
        <p:spPr>
          <a:xfrm>
            <a:off x="6611815" y="851175"/>
            <a:ext cx="1693610" cy="5139450"/>
          </a:xfrm>
          <a:prstGeom prst="rect">
            <a:avLst/>
          </a:prstGeom>
        </p:spPr>
        <p:txBody>
          <a:bodyPr>
            <a:prstTxWarp prst="textPlain">
              <a:avLst/>
            </a:prstTxWarp>
          </a:bodyPr>
          <a:lstStyle/>
          <a:p>
            <a:pPr lvl="0" algn="ctr"/>
            <a:r>
              <a:rPr lang="en-US" b="0" i="0" dirty="0">
                <a:ln>
                  <a:noFill/>
                </a:ln>
                <a:solidFill>
                  <a:srgbClr val="FFFFFF">
                    <a:alpha val="26920"/>
                  </a:srgbClr>
                </a:solidFill>
                <a:latin typeface="Oswald"/>
              </a:rPr>
              <a:t>2</a:t>
            </a:r>
            <a:endParaRPr b="0" i="0" dirty="0">
              <a:ln>
                <a:noFill/>
              </a:ln>
              <a:solidFill>
                <a:srgbClr val="FFFFFF">
                  <a:alpha val="26920"/>
                </a:srgbClr>
              </a:solidFill>
              <a:latin typeface="Oswald"/>
            </a:endParaRPr>
          </a:p>
        </p:txBody>
      </p:sp>
      <p:sp>
        <p:nvSpPr>
          <p:cNvPr id="59" name="Shape 59"/>
          <p:cNvSpPr txBox="1">
            <a:spLocks noGrp="1"/>
          </p:cNvSpPr>
          <p:nvPr>
            <p:ph type="ctrTitle"/>
          </p:nvPr>
        </p:nvSpPr>
        <p:spPr>
          <a:xfrm>
            <a:off x="838200" y="3482725"/>
            <a:ext cx="4332900" cy="1546500"/>
          </a:xfrm>
          <a:prstGeom prst="rect">
            <a:avLst/>
          </a:prstGeom>
        </p:spPr>
        <p:txBody>
          <a:bodyPr wrap="square" lIns="91425" tIns="91425" rIns="91425" bIns="91425" anchor="b" anchorCtr="0">
            <a:noAutofit/>
          </a:bodyPr>
          <a:lstStyle/>
          <a:p>
            <a:pPr lvl="0" rtl="0">
              <a:spcBef>
                <a:spcPts val="0"/>
              </a:spcBef>
              <a:buNone/>
            </a:pPr>
            <a:r>
              <a:rPr lang="en" dirty="0"/>
              <a:t>RESEARCH POTENTIAL EMPLOYERS</a:t>
            </a:r>
          </a:p>
        </p:txBody>
      </p:sp>
    </p:spTree>
    <p:extLst>
      <p:ext uri="{BB962C8B-B14F-4D97-AF65-F5344CB8AC3E}">
        <p14:creationId xmlns:p14="http://schemas.microsoft.com/office/powerpoint/2010/main" val="13795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3"/>
          <p:cNvSpPr txBox="1">
            <a:spLocks noGrp="1"/>
          </p:cNvSpPr>
          <p:nvPr>
            <p:ph type="title"/>
          </p:nvPr>
        </p:nvSpPr>
        <p:spPr>
          <a:xfrm>
            <a:off x="729752" y="419684"/>
            <a:ext cx="6260328" cy="935400"/>
          </a:xfrm>
          <a:prstGeom prst="rect">
            <a:avLst/>
          </a:prstGeom>
        </p:spPr>
        <p:txBody>
          <a:bodyPr wrap="square" lIns="91425" tIns="91425" rIns="91425" bIns="91425" anchor="t" anchorCtr="0">
            <a:noAutofit/>
          </a:bodyPr>
          <a:lstStyle/>
          <a:p>
            <a:pPr lvl="0" rtl="0">
              <a:spcBef>
                <a:spcPts val="0"/>
              </a:spcBef>
              <a:buNone/>
            </a:pPr>
            <a:r>
              <a:rPr lang="en-US" dirty="0">
                <a:solidFill>
                  <a:srgbClr val="39A6DE"/>
                </a:solidFill>
              </a:rPr>
              <a:t>HOW DO I KNOW IF THE JOB IS A GOOD FIT?</a:t>
            </a:r>
            <a:endParaRPr lang="en" dirty="0">
              <a:solidFill>
                <a:srgbClr val="39A6DE"/>
              </a:solidFill>
            </a:endParaRPr>
          </a:p>
        </p:txBody>
      </p:sp>
      <p:graphicFrame>
        <p:nvGraphicFramePr>
          <p:cNvPr id="2" name="Object 1">
            <a:extLst>
              <a:ext uri="{FF2B5EF4-FFF2-40B4-BE49-F238E27FC236}">
                <a16:creationId xmlns:a16="http://schemas.microsoft.com/office/drawing/2014/main" id="{755F60D6-D437-456E-9DF2-61BA99C60205}"/>
              </a:ext>
            </a:extLst>
          </p:cNvPr>
          <p:cNvGraphicFramePr>
            <a:graphicFrameLocks noChangeAspect="1"/>
          </p:cNvGraphicFramePr>
          <p:nvPr>
            <p:extLst>
              <p:ext uri="{D42A27DB-BD31-4B8C-83A1-F6EECF244321}">
                <p14:modId xmlns:p14="http://schemas.microsoft.com/office/powerpoint/2010/main" val="3338417489"/>
              </p:ext>
            </p:extLst>
          </p:nvPr>
        </p:nvGraphicFramePr>
        <p:xfrm>
          <a:off x="1055370" y="1395724"/>
          <a:ext cx="7011670" cy="4975404"/>
        </p:xfrm>
        <a:graphic>
          <a:graphicData uri="http://schemas.openxmlformats.org/presentationml/2006/ole">
            <mc:AlternateContent xmlns:mc="http://schemas.openxmlformats.org/markup-compatibility/2006">
              <mc:Choice xmlns:v="urn:schemas-microsoft-com:vml" Requires="v">
                <p:oleObj spid="_x0000_s1029" r:id="rId4" imgW="9218880" imgH="6514200" progId="">
                  <p:embed/>
                </p:oleObj>
              </mc:Choice>
              <mc:Fallback>
                <p:oleObj r:id="rId4" imgW="9218880" imgH="6514200" progId="">
                  <p:embed/>
                  <p:pic>
                    <p:nvPicPr>
                      <p:cNvPr id="0" name=""/>
                      <p:cNvPicPr/>
                      <p:nvPr/>
                    </p:nvPicPr>
                    <p:blipFill>
                      <a:blip r:embed="rId5"/>
                      <a:stretch>
                        <a:fillRect/>
                      </a:stretch>
                    </p:blipFill>
                    <p:spPr>
                      <a:xfrm>
                        <a:off x="1055370" y="1395724"/>
                        <a:ext cx="7011670" cy="4975404"/>
                      </a:xfrm>
                      <a:prstGeom prst="rect">
                        <a:avLst/>
                      </a:prstGeom>
                    </p:spPr>
                  </p:pic>
                </p:oleObj>
              </mc:Fallback>
            </mc:AlternateContent>
          </a:graphicData>
        </a:graphic>
      </p:graphicFrame>
    </p:spTree>
    <p:extLst>
      <p:ext uri="{BB962C8B-B14F-4D97-AF65-F5344CB8AC3E}">
        <p14:creationId xmlns:p14="http://schemas.microsoft.com/office/powerpoint/2010/main" val="912876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9A6DE"/>
        </a:solidFill>
        <a:effectLst/>
      </p:bgPr>
    </p:bg>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581065" y="542241"/>
            <a:ext cx="4109400" cy="935400"/>
          </a:xfrm>
          <a:prstGeom prst="rect">
            <a:avLst/>
          </a:prstGeom>
        </p:spPr>
        <p:txBody>
          <a:bodyPr wrap="square" lIns="91425" tIns="91425" rIns="91425" bIns="91425" anchor="t" anchorCtr="0">
            <a:noAutofit/>
          </a:bodyPr>
          <a:lstStyle/>
          <a:p>
            <a:pPr lvl="0" rtl="0">
              <a:spcBef>
                <a:spcPts val="0"/>
              </a:spcBef>
              <a:buNone/>
            </a:pPr>
            <a:r>
              <a:rPr lang="en" dirty="0">
                <a:solidFill>
                  <a:srgbClr val="39A6DE"/>
                </a:solidFill>
              </a:rPr>
              <a:t>RESEARCH, RESEARCH</a:t>
            </a:r>
            <a:br>
              <a:rPr lang="en" dirty="0">
                <a:solidFill>
                  <a:srgbClr val="39A6DE"/>
                </a:solidFill>
              </a:rPr>
            </a:br>
            <a:r>
              <a:rPr lang="en" dirty="0">
                <a:solidFill>
                  <a:srgbClr val="39A6DE"/>
                </a:solidFill>
              </a:rPr>
              <a:t>RESEARCH!</a:t>
            </a:r>
          </a:p>
        </p:txBody>
      </p:sp>
      <p:pic>
        <p:nvPicPr>
          <p:cNvPr id="105" name="Shape 105" descr="_0002_IMG_5803.jpg"/>
          <p:cNvPicPr preferRelativeResize="0"/>
          <p:nvPr/>
        </p:nvPicPr>
        <p:blipFill rotWithShape="1">
          <a:blip r:embed="rId3">
            <a:alphaModFix/>
          </a:blip>
          <a:srcRect l="24294" r="24299"/>
          <a:stretch/>
        </p:blipFill>
        <p:spPr>
          <a:xfrm>
            <a:off x="4443425" y="0"/>
            <a:ext cx="4700575" cy="6858000"/>
          </a:xfrm>
          <a:prstGeom prst="rect">
            <a:avLst/>
          </a:prstGeom>
          <a:noFill/>
          <a:ln>
            <a:noFill/>
          </a:ln>
        </p:spPr>
      </p:pic>
      <p:sp>
        <p:nvSpPr>
          <p:cNvPr id="6" name="Shape 71"/>
          <p:cNvSpPr txBox="1">
            <a:spLocks/>
          </p:cNvSpPr>
          <p:nvPr/>
        </p:nvSpPr>
        <p:spPr>
          <a:xfrm>
            <a:off x="439913" y="1890300"/>
            <a:ext cx="3845250" cy="496770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FFFF"/>
              </a:buClr>
              <a:buSzPct val="100000"/>
              <a:buFont typeface="Open Sans"/>
              <a:buChar char="◇"/>
              <a:defRPr sz="3000" b="0" i="0" u="none" strike="noStrike" cap="none">
                <a:solidFill>
                  <a:srgbClr val="FFFFFF"/>
                </a:solidFill>
                <a:latin typeface="Open Sans"/>
                <a:ea typeface="Open Sans"/>
                <a:cs typeface="Open Sans"/>
                <a:sym typeface="Open Sans"/>
              </a:defRPr>
            </a:lvl1pPr>
            <a:lvl2pPr marR="0" lvl="1" algn="l" rtl="0">
              <a:lnSpc>
                <a:spcPct val="100000"/>
              </a:lnSpc>
              <a:spcBef>
                <a:spcPts val="480"/>
              </a:spcBef>
              <a:spcAft>
                <a:spcPts val="0"/>
              </a:spcAft>
              <a:buClr>
                <a:srgbClr val="FFFFFF"/>
              </a:buClr>
              <a:buSzPct val="100000"/>
              <a:buFont typeface="Open Sans"/>
              <a:buChar char="○"/>
              <a:defRPr sz="2400" b="0" i="0" u="none" strike="noStrike" cap="none">
                <a:solidFill>
                  <a:srgbClr val="FFFFFF"/>
                </a:solidFill>
                <a:latin typeface="Open Sans"/>
                <a:ea typeface="Open Sans"/>
                <a:cs typeface="Open Sans"/>
                <a:sym typeface="Open Sans"/>
              </a:defRPr>
            </a:lvl2pPr>
            <a:lvl3pPr marR="0" lvl="2" algn="l" rtl="0">
              <a:lnSpc>
                <a:spcPct val="100000"/>
              </a:lnSpc>
              <a:spcBef>
                <a:spcPts val="480"/>
              </a:spcBef>
              <a:spcAft>
                <a:spcPts val="0"/>
              </a:spcAft>
              <a:buClr>
                <a:srgbClr val="FFFFFF"/>
              </a:buClr>
              <a:buSzPct val="100000"/>
              <a:buFont typeface="Open Sans"/>
              <a:buChar char="■"/>
              <a:defRPr sz="2400" b="0" i="0" u="none" strike="noStrike" cap="none">
                <a:solidFill>
                  <a:srgbClr val="FFFFFF"/>
                </a:solidFill>
                <a:latin typeface="Open Sans"/>
                <a:ea typeface="Open Sans"/>
                <a:cs typeface="Open Sans"/>
                <a:sym typeface="Open Sans"/>
              </a:defRPr>
            </a:lvl3pPr>
            <a:lvl4pPr marR="0" lvl="3" algn="l" rtl="0">
              <a:lnSpc>
                <a:spcPct val="100000"/>
              </a:lnSpc>
              <a:spcBef>
                <a:spcPts val="360"/>
              </a:spcBef>
              <a:spcAft>
                <a:spcPts val="0"/>
              </a:spcAft>
              <a:buClr>
                <a:srgbClr val="FFFFFF"/>
              </a:buClr>
              <a:buSzPct val="100000"/>
              <a:buFont typeface="Open Sans"/>
              <a:buChar char="●"/>
              <a:defRPr sz="1800" b="0" i="0" u="none" strike="noStrike" cap="none">
                <a:solidFill>
                  <a:srgbClr val="FFFFFF"/>
                </a:solidFill>
                <a:latin typeface="Open Sans"/>
                <a:ea typeface="Open Sans"/>
                <a:cs typeface="Open Sans"/>
                <a:sym typeface="Open Sans"/>
              </a:defRPr>
            </a:lvl4pPr>
            <a:lvl5pPr marR="0" lvl="4" algn="l" rtl="0">
              <a:lnSpc>
                <a:spcPct val="100000"/>
              </a:lnSpc>
              <a:spcBef>
                <a:spcPts val="360"/>
              </a:spcBef>
              <a:spcAft>
                <a:spcPts val="0"/>
              </a:spcAft>
              <a:buClr>
                <a:srgbClr val="FFFFFF"/>
              </a:buClr>
              <a:buSzPct val="100000"/>
              <a:buFont typeface="Open Sans"/>
              <a:buChar char="○"/>
              <a:defRPr sz="1800" b="0" i="0" u="none" strike="noStrike" cap="none">
                <a:solidFill>
                  <a:srgbClr val="FFFFFF"/>
                </a:solidFill>
                <a:latin typeface="Open Sans"/>
                <a:ea typeface="Open Sans"/>
                <a:cs typeface="Open Sans"/>
                <a:sym typeface="Open Sans"/>
              </a:defRPr>
            </a:lvl5pPr>
            <a:lvl6pPr marR="0" lvl="5" algn="l" rtl="0">
              <a:lnSpc>
                <a:spcPct val="100000"/>
              </a:lnSpc>
              <a:spcBef>
                <a:spcPts val="360"/>
              </a:spcBef>
              <a:spcAft>
                <a:spcPts val="0"/>
              </a:spcAft>
              <a:buClr>
                <a:srgbClr val="FFFFFF"/>
              </a:buClr>
              <a:buSzPct val="100000"/>
              <a:buFont typeface="Open Sans"/>
              <a:buChar char="■"/>
              <a:defRPr sz="1800" b="0" i="0" u="none" strike="noStrike" cap="none">
                <a:solidFill>
                  <a:srgbClr val="FFFFFF"/>
                </a:solidFill>
                <a:latin typeface="Open Sans"/>
                <a:ea typeface="Open Sans"/>
                <a:cs typeface="Open Sans"/>
                <a:sym typeface="Open Sans"/>
              </a:defRPr>
            </a:lvl6pPr>
            <a:lvl7pPr marR="0" lvl="6" algn="l" rtl="0">
              <a:lnSpc>
                <a:spcPct val="100000"/>
              </a:lnSpc>
              <a:spcBef>
                <a:spcPts val="360"/>
              </a:spcBef>
              <a:spcAft>
                <a:spcPts val="0"/>
              </a:spcAft>
              <a:buClr>
                <a:srgbClr val="FFFFFF"/>
              </a:buClr>
              <a:buSzPct val="100000"/>
              <a:buFont typeface="Open Sans"/>
              <a:buChar char="●"/>
              <a:defRPr sz="1800" b="0" i="0" u="none" strike="noStrike" cap="none">
                <a:solidFill>
                  <a:srgbClr val="FFFFFF"/>
                </a:solidFill>
                <a:latin typeface="Open Sans"/>
                <a:ea typeface="Open Sans"/>
                <a:cs typeface="Open Sans"/>
                <a:sym typeface="Open Sans"/>
              </a:defRPr>
            </a:lvl7pPr>
            <a:lvl8pPr marR="0" lvl="7" algn="l" rtl="0">
              <a:lnSpc>
                <a:spcPct val="100000"/>
              </a:lnSpc>
              <a:spcBef>
                <a:spcPts val="360"/>
              </a:spcBef>
              <a:spcAft>
                <a:spcPts val="0"/>
              </a:spcAft>
              <a:buClr>
                <a:srgbClr val="FFFFFF"/>
              </a:buClr>
              <a:buSzPct val="100000"/>
              <a:buFont typeface="Open Sans"/>
              <a:buChar char="○"/>
              <a:defRPr sz="1800" b="0" i="0" u="none" strike="noStrike" cap="none">
                <a:solidFill>
                  <a:srgbClr val="FFFFFF"/>
                </a:solidFill>
                <a:latin typeface="Open Sans"/>
                <a:ea typeface="Open Sans"/>
                <a:cs typeface="Open Sans"/>
                <a:sym typeface="Open Sans"/>
              </a:defRPr>
            </a:lvl8pPr>
            <a:lvl9pPr marR="0" lvl="8" algn="l" rtl="0">
              <a:lnSpc>
                <a:spcPct val="100000"/>
              </a:lnSpc>
              <a:spcBef>
                <a:spcPts val="360"/>
              </a:spcBef>
              <a:spcAft>
                <a:spcPts val="0"/>
              </a:spcAft>
              <a:buClr>
                <a:srgbClr val="FFFFFF"/>
              </a:buClr>
              <a:buSzPct val="100000"/>
              <a:buFont typeface="Open Sans"/>
              <a:buChar char="■"/>
              <a:defRPr sz="1800" b="0" i="0" u="none" strike="noStrike" cap="none">
                <a:solidFill>
                  <a:srgbClr val="FFFFFF"/>
                </a:solidFill>
                <a:latin typeface="Open Sans"/>
                <a:ea typeface="Open Sans"/>
                <a:cs typeface="Open Sans"/>
                <a:sym typeface="Open Sans"/>
              </a:defRPr>
            </a:lvl9pPr>
          </a:lstStyle>
          <a:p>
            <a:pPr marL="457200" indent="-419100">
              <a:spcBef>
                <a:spcPts val="0"/>
              </a:spcBef>
              <a:buClr>
                <a:srgbClr val="9BDED2"/>
              </a:buClr>
            </a:pPr>
            <a:r>
              <a:rPr lang="en-US" sz="2400" dirty="0"/>
              <a:t>Research employer websites</a:t>
            </a:r>
          </a:p>
          <a:p>
            <a:pPr marL="457200" indent="-419100">
              <a:spcBef>
                <a:spcPts val="0"/>
              </a:spcBef>
              <a:buClr>
                <a:srgbClr val="9BDED2"/>
              </a:buClr>
            </a:pPr>
            <a:r>
              <a:rPr lang="en-US" sz="2400" dirty="0"/>
              <a:t>Read their mission/ values statement, # of employees, scope of the practice, </a:t>
            </a:r>
            <a:r>
              <a:rPr lang="en-US" sz="2400" dirty="0" err="1"/>
              <a:t>etc</a:t>
            </a:r>
            <a:endParaRPr lang="en-US" sz="2400" dirty="0"/>
          </a:p>
          <a:p>
            <a:pPr marL="457200" indent="-419100">
              <a:spcBef>
                <a:spcPts val="0"/>
              </a:spcBef>
              <a:buClr>
                <a:srgbClr val="9BDED2"/>
              </a:buClr>
            </a:pPr>
            <a:r>
              <a:rPr lang="en-US" sz="2400" dirty="0"/>
              <a:t>Google for employee reviews, if applicable</a:t>
            </a:r>
          </a:p>
          <a:p>
            <a:pPr marL="457200" indent="-419100">
              <a:spcBef>
                <a:spcPts val="0"/>
              </a:spcBef>
              <a:buClr>
                <a:srgbClr val="9BDED2"/>
              </a:buClr>
            </a:pPr>
            <a:r>
              <a:rPr lang="en-US" sz="2400" dirty="0"/>
              <a:t>Search LinkedIn for current employees and network</a:t>
            </a:r>
          </a:p>
          <a:p>
            <a:pPr marL="457200" indent="-419100">
              <a:spcBef>
                <a:spcPts val="0"/>
              </a:spcBef>
              <a:buClr>
                <a:srgbClr val="9BDED2"/>
              </a:buClr>
            </a:pPr>
            <a:endParaRPr lang="en-US" sz="2400" dirty="0"/>
          </a:p>
          <a:p>
            <a:pPr marL="457200" indent="-419100">
              <a:spcBef>
                <a:spcPts val="0"/>
              </a:spcBef>
              <a:buClr>
                <a:srgbClr val="9BDED2"/>
              </a:buClr>
            </a:pP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9A6DE"/>
        </a:solidFill>
        <a:effectLst/>
      </p:bgPr>
    </p:bg>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581065" y="542241"/>
            <a:ext cx="4109400" cy="935400"/>
          </a:xfrm>
          <a:prstGeom prst="rect">
            <a:avLst/>
          </a:prstGeom>
        </p:spPr>
        <p:txBody>
          <a:bodyPr wrap="square" lIns="91425" tIns="91425" rIns="91425" bIns="91425" anchor="t" anchorCtr="0">
            <a:noAutofit/>
          </a:bodyPr>
          <a:lstStyle/>
          <a:p>
            <a:pPr lvl="0" rtl="0">
              <a:spcBef>
                <a:spcPts val="0"/>
              </a:spcBef>
              <a:buNone/>
            </a:pPr>
            <a:r>
              <a:rPr lang="en-US" dirty="0">
                <a:solidFill>
                  <a:srgbClr val="39A6DE"/>
                </a:solidFill>
              </a:rPr>
              <a:t>ACTIVITY: 15-20 minutes</a:t>
            </a:r>
            <a:endParaRPr lang="en" dirty="0">
              <a:solidFill>
                <a:srgbClr val="39A6DE"/>
              </a:solidFill>
            </a:endParaRPr>
          </a:p>
        </p:txBody>
      </p:sp>
      <p:sp>
        <p:nvSpPr>
          <p:cNvPr id="6" name="Shape 71"/>
          <p:cNvSpPr txBox="1">
            <a:spLocks/>
          </p:cNvSpPr>
          <p:nvPr/>
        </p:nvSpPr>
        <p:spPr>
          <a:xfrm>
            <a:off x="408760" y="1717580"/>
            <a:ext cx="8563410" cy="496770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FFFF"/>
              </a:buClr>
              <a:buSzPct val="100000"/>
              <a:buFont typeface="Open Sans"/>
              <a:buChar char="◇"/>
              <a:defRPr sz="3000" b="0" i="0" u="none" strike="noStrike" cap="none">
                <a:solidFill>
                  <a:srgbClr val="FFFFFF"/>
                </a:solidFill>
                <a:latin typeface="Open Sans"/>
                <a:ea typeface="Open Sans"/>
                <a:cs typeface="Open Sans"/>
                <a:sym typeface="Open Sans"/>
              </a:defRPr>
            </a:lvl1pPr>
            <a:lvl2pPr marR="0" lvl="1" algn="l" rtl="0">
              <a:lnSpc>
                <a:spcPct val="100000"/>
              </a:lnSpc>
              <a:spcBef>
                <a:spcPts val="480"/>
              </a:spcBef>
              <a:spcAft>
                <a:spcPts val="0"/>
              </a:spcAft>
              <a:buClr>
                <a:srgbClr val="FFFFFF"/>
              </a:buClr>
              <a:buSzPct val="100000"/>
              <a:buFont typeface="Open Sans"/>
              <a:buChar char="○"/>
              <a:defRPr sz="2400" b="0" i="0" u="none" strike="noStrike" cap="none">
                <a:solidFill>
                  <a:srgbClr val="FFFFFF"/>
                </a:solidFill>
                <a:latin typeface="Open Sans"/>
                <a:ea typeface="Open Sans"/>
                <a:cs typeface="Open Sans"/>
                <a:sym typeface="Open Sans"/>
              </a:defRPr>
            </a:lvl2pPr>
            <a:lvl3pPr marR="0" lvl="2" algn="l" rtl="0">
              <a:lnSpc>
                <a:spcPct val="100000"/>
              </a:lnSpc>
              <a:spcBef>
                <a:spcPts val="480"/>
              </a:spcBef>
              <a:spcAft>
                <a:spcPts val="0"/>
              </a:spcAft>
              <a:buClr>
                <a:srgbClr val="FFFFFF"/>
              </a:buClr>
              <a:buSzPct val="100000"/>
              <a:buFont typeface="Open Sans"/>
              <a:buChar char="■"/>
              <a:defRPr sz="2400" b="0" i="0" u="none" strike="noStrike" cap="none">
                <a:solidFill>
                  <a:srgbClr val="FFFFFF"/>
                </a:solidFill>
                <a:latin typeface="Open Sans"/>
                <a:ea typeface="Open Sans"/>
                <a:cs typeface="Open Sans"/>
                <a:sym typeface="Open Sans"/>
              </a:defRPr>
            </a:lvl3pPr>
            <a:lvl4pPr marR="0" lvl="3" algn="l" rtl="0">
              <a:lnSpc>
                <a:spcPct val="100000"/>
              </a:lnSpc>
              <a:spcBef>
                <a:spcPts val="360"/>
              </a:spcBef>
              <a:spcAft>
                <a:spcPts val="0"/>
              </a:spcAft>
              <a:buClr>
                <a:srgbClr val="FFFFFF"/>
              </a:buClr>
              <a:buSzPct val="100000"/>
              <a:buFont typeface="Open Sans"/>
              <a:buChar char="●"/>
              <a:defRPr sz="1800" b="0" i="0" u="none" strike="noStrike" cap="none">
                <a:solidFill>
                  <a:srgbClr val="FFFFFF"/>
                </a:solidFill>
                <a:latin typeface="Open Sans"/>
                <a:ea typeface="Open Sans"/>
                <a:cs typeface="Open Sans"/>
                <a:sym typeface="Open Sans"/>
              </a:defRPr>
            </a:lvl4pPr>
            <a:lvl5pPr marR="0" lvl="4" algn="l" rtl="0">
              <a:lnSpc>
                <a:spcPct val="100000"/>
              </a:lnSpc>
              <a:spcBef>
                <a:spcPts val="360"/>
              </a:spcBef>
              <a:spcAft>
                <a:spcPts val="0"/>
              </a:spcAft>
              <a:buClr>
                <a:srgbClr val="FFFFFF"/>
              </a:buClr>
              <a:buSzPct val="100000"/>
              <a:buFont typeface="Open Sans"/>
              <a:buChar char="○"/>
              <a:defRPr sz="1800" b="0" i="0" u="none" strike="noStrike" cap="none">
                <a:solidFill>
                  <a:srgbClr val="FFFFFF"/>
                </a:solidFill>
                <a:latin typeface="Open Sans"/>
                <a:ea typeface="Open Sans"/>
                <a:cs typeface="Open Sans"/>
                <a:sym typeface="Open Sans"/>
              </a:defRPr>
            </a:lvl5pPr>
            <a:lvl6pPr marR="0" lvl="5" algn="l" rtl="0">
              <a:lnSpc>
                <a:spcPct val="100000"/>
              </a:lnSpc>
              <a:spcBef>
                <a:spcPts val="360"/>
              </a:spcBef>
              <a:spcAft>
                <a:spcPts val="0"/>
              </a:spcAft>
              <a:buClr>
                <a:srgbClr val="FFFFFF"/>
              </a:buClr>
              <a:buSzPct val="100000"/>
              <a:buFont typeface="Open Sans"/>
              <a:buChar char="■"/>
              <a:defRPr sz="1800" b="0" i="0" u="none" strike="noStrike" cap="none">
                <a:solidFill>
                  <a:srgbClr val="FFFFFF"/>
                </a:solidFill>
                <a:latin typeface="Open Sans"/>
                <a:ea typeface="Open Sans"/>
                <a:cs typeface="Open Sans"/>
                <a:sym typeface="Open Sans"/>
              </a:defRPr>
            </a:lvl6pPr>
            <a:lvl7pPr marR="0" lvl="6" algn="l" rtl="0">
              <a:lnSpc>
                <a:spcPct val="100000"/>
              </a:lnSpc>
              <a:spcBef>
                <a:spcPts val="360"/>
              </a:spcBef>
              <a:spcAft>
                <a:spcPts val="0"/>
              </a:spcAft>
              <a:buClr>
                <a:srgbClr val="FFFFFF"/>
              </a:buClr>
              <a:buSzPct val="100000"/>
              <a:buFont typeface="Open Sans"/>
              <a:buChar char="●"/>
              <a:defRPr sz="1800" b="0" i="0" u="none" strike="noStrike" cap="none">
                <a:solidFill>
                  <a:srgbClr val="FFFFFF"/>
                </a:solidFill>
                <a:latin typeface="Open Sans"/>
                <a:ea typeface="Open Sans"/>
                <a:cs typeface="Open Sans"/>
                <a:sym typeface="Open Sans"/>
              </a:defRPr>
            </a:lvl7pPr>
            <a:lvl8pPr marR="0" lvl="7" algn="l" rtl="0">
              <a:lnSpc>
                <a:spcPct val="100000"/>
              </a:lnSpc>
              <a:spcBef>
                <a:spcPts val="360"/>
              </a:spcBef>
              <a:spcAft>
                <a:spcPts val="0"/>
              </a:spcAft>
              <a:buClr>
                <a:srgbClr val="FFFFFF"/>
              </a:buClr>
              <a:buSzPct val="100000"/>
              <a:buFont typeface="Open Sans"/>
              <a:buChar char="○"/>
              <a:defRPr sz="1800" b="0" i="0" u="none" strike="noStrike" cap="none">
                <a:solidFill>
                  <a:srgbClr val="FFFFFF"/>
                </a:solidFill>
                <a:latin typeface="Open Sans"/>
                <a:ea typeface="Open Sans"/>
                <a:cs typeface="Open Sans"/>
                <a:sym typeface="Open Sans"/>
              </a:defRPr>
            </a:lvl8pPr>
            <a:lvl9pPr marR="0" lvl="8" algn="l" rtl="0">
              <a:lnSpc>
                <a:spcPct val="100000"/>
              </a:lnSpc>
              <a:spcBef>
                <a:spcPts val="360"/>
              </a:spcBef>
              <a:spcAft>
                <a:spcPts val="0"/>
              </a:spcAft>
              <a:buClr>
                <a:srgbClr val="FFFFFF"/>
              </a:buClr>
              <a:buSzPct val="100000"/>
              <a:buFont typeface="Open Sans"/>
              <a:buChar char="■"/>
              <a:defRPr sz="1800" b="0" i="0" u="none" strike="noStrike" cap="none">
                <a:solidFill>
                  <a:srgbClr val="FFFFFF"/>
                </a:solidFill>
                <a:latin typeface="Open Sans"/>
                <a:ea typeface="Open Sans"/>
                <a:cs typeface="Open Sans"/>
                <a:sym typeface="Open Sans"/>
              </a:defRPr>
            </a:lvl9pPr>
          </a:lstStyle>
          <a:p>
            <a:pPr marL="457200" indent="-419100">
              <a:spcBef>
                <a:spcPts val="0"/>
              </a:spcBef>
              <a:buClr>
                <a:srgbClr val="9BDED2"/>
              </a:buClr>
            </a:pPr>
            <a:r>
              <a:rPr lang="en-US" sz="2400" dirty="0"/>
              <a:t>Search for an employer you would be interested in working (use a job search engine if you need help)</a:t>
            </a:r>
          </a:p>
          <a:p>
            <a:pPr marL="38100">
              <a:spcBef>
                <a:spcPts val="0"/>
              </a:spcBef>
              <a:buClr>
                <a:srgbClr val="9BDED2"/>
              </a:buClr>
              <a:buNone/>
            </a:pPr>
            <a:endParaRPr lang="en-US" sz="2400" dirty="0"/>
          </a:p>
          <a:p>
            <a:pPr marL="457200" indent="-419100">
              <a:spcBef>
                <a:spcPts val="0"/>
              </a:spcBef>
              <a:buClr>
                <a:srgbClr val="9BDED2"/>
              </a:buClr>
            </a:pPr>
            <a:r>
              <a:rPr lang="en-US" sz="2400" dirty="0"/>
              <a:t>Review their website (About Us, Our Services, </a:t>
            </a:r>
            <a:r>
              <a:rPr lang="en-US" sz="2400" dirty="0" err="1"/>
              <a:t>etc</a:t>
            </a:r>
            <a:r>
              <a:rPr lang="en-US" sz="2400" dirty="0"/>
              <a:t>), do a quick Google review search or search for the employer on LinkedIn</a:t>
            </a:r>
          </a:p>
          <a:p>
            <a:pPr marL="38100">
              <a:spcBef>
                <a:spcPts val="0"/>
              </a:spcBef>
              <a:buClr>
                <a:srgbClr val="9BDED2"/>
              </a:buClr>
              <a:buNone/>
            </a:pPr>
            <a:endParaRPr lang="en-US" sz="2400" dirty="0"/>
          </a:p>
          <a:p>
            <a:pPr marL="457200" indent="-419100">
              <a:spcBef>
                <a:spcPts val="0"/>
              </a:spcBef>
              <a:buClr>
                <a:srgbClr val="9BDED2"/>
              </a:buClr>
            </a:pPr>
            <a:r>
              <a:rPr lang="en-US" sz="2400" dirty="0"/>
              <a:t>Discuss with a partner your initial thoughts on the employer, their values, their services, and any kind of assumptions you have on the work culture based on their online presence. Would you be interested in applying for their position? What resonates or does not resonate with you?</a:t>
            </a:r>
            <a:endParaRPr lang="en-US" sz="1100" dirty="0"/>
          </a:p>
          <a:p>
            <a:pPr marL="38100" lvl="1">
              <a:spcBef>
                <a:spcPts val="0"/>
              </a:spcBef>
              <a:buClr>
                <a:srgbClr val="9BDED2"/>
              </a:buClr>
              <a:buNone/>
            </a:pPr>
            <a:endParaRPr lang="en-US" sz="1800" dirty="0"/>
          </a:p>
          <a:p>
            <a:pPr marL="457200" indent="-419100">
              <a:spcBef>
                <a:spcPts val="0"/>
              </a:spcBef>
              <a:buClr>
                <a:srgbClr val="9BDED2"/>
              </a:buClr>
            </a:pPr>
            <a:endParaRPr lang="en-US" sz="2400" dirty="0"/>
          </a:p>
        </p:txBody>
      </p:sp>
    </p:spTree>
    <p:extLst>
      <p:ext uri="{BB962C8B-B14F-4D97-AF65-F5344CB8AC3E}">
        <p14:creationId xmlns:p14="http://schemas.microsoft.com/office/powerpoint/2010/main" val="3241776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74E92"/>
        </a:solidFill>
        <a:effectLst/>
      </p:bgPr>
    </p:bg>
    <p:spTree>
      <p:nvGrpSpPr>
        <p:cNvPr id="1" name="Shape 57"/>
        <p:cNvGrpSpPr/>
        <p:nvPr/>
      </p:nvGrpSpPr>
      <p:grpSpPr>
        <a:xfrm>
          <a:off x="0" y="0"/>
          <a:ext cx="0" cy="0"/>
          <a:chOff x="0" y="0"/>
          <a:chExt cx="0" cy="0"/>
        </a:xfrm>
      </p:grpSpPr>
      <p:sp>
        <p:nvSpPr>
          <p:cNvPr id="58" name="Shape 58"/>
          <p:cNvSpPr/>
          <p:nvPr/>
        </p:nvSpPr>
        <p:spPr>
          <a:xfrm>
            <a:off x="6611815" y="851175"/>
            <a:ext cx="1693610" cy="5139450"/>
          </a:xfrm>
          <a:prstGeom prst="rect">
            <a:avLst/>
          </a:prstGeom>
        </p:spPr>
        <p:txBody>
          <a:bodyPr>
            <a:prstTxWarp prst="textPlain">
              <a:avLst/>
            </a:prstTxWarp>
          </a:bodyPr>
          <a:lstStyle/>
          <a:p>
            <a:pPr lvl="0" algn="ctr"/>
            <a:r>
              <a:rPr lang="en-US" b="0" i="0" dirty="0">
                <a:ln>
                  <a:noFill/>
                </a:ln>
                <a:solidFill>
                  <a:srgbClr val="FFFFFF">
                    <a:alpha val="26920"/>
                  </a:srgbClr>
                </a:solidFill>
                <a:latin typeface="Oswald"/>
              </a:rPr>
              <a:t>5</a:t>
            </a:r>
            <a:endParaRPr b="0" i="0" dirty="0">
              <a:ln>
                <a:noFill/>
              </a:ln>
              <a:solidFill>
                <a:srgbClr val="FFFFFF">
                  <a:alpha val="26920"/>
                </a:srgbClr>
              </a:solidFill>
              <a:latin typeface="Oswald"/>
            </a:endParaRPr>
          </a:p>
        </p:txBody>
      </p:sp>
      <p:sp>
        <p:nvSpPr>
          <p:cNvPr id="59" name="Shape 59"/>
          <p:cNvSpPr txBox="1">
            <a:spLocks noGrp="1"/>
          </p:cNvSpPr>
          <p:nvPr>
            <p:ph type="ctrTitle"/>
          </p:nvPr>
        </p:nvSpPr>
        <p:spPr>
          <a:xfrm>
            <a:off x="838200" y="3482725"/>
            <a:ext cx="5615354" cy="1546500"/>
          </a:xfrm>
          <a:prstGeom prst="rect">
            <a:avLst/>
          </a:prstGeom>
        </p:spPr>
        <p:txBody>
          <a:bodyPr wrap="square" lIns="91425" tIns="91425" rIns="91425" bIns="91425" anchor="b" anchorCtr="0">
            <a:noAutofit/>
          </a:bodyPr>
          <a:lstStyle/>
          <a:p>
            <a:pPr lvl="0" rtl="0">
              <a:spcBef>
                <a:spcPts val="0"/>
              </a:spcBef>
              <a:buNone/>
            </a:pPr>
            <a:r>
              <a:rPr lang="en-US" dirty="0"/>
              <a:t>HOW TO DEAL WITH REJECTION</a:t>
            </a:r>
            <a:endParaRPr lang="en" dirty="0"/>
          </a:p>
        </p:txBody>
      </p:sp>
    </p:spTree>
    <p:extLst>
      <p:ext uri="{BB962C8B-B14F-4D97-AF65-F5344CB8AC3E}">
        <p14:creationId xmlns:p14="http://schemas.microsoft.com/office/powerpoint/2010/main" val="2562947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9A6DE"/>
        </a:solidFill>
        <a:effectLst/>
      </p:bgPr>
    </p:bg>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729752" y="419684"/>
            <a:ext cx="5284185" cy="935400"/>
          </a:xfrm>
          <a:prstGeom prst="rect">
            <a:avLst/>
          </a:prstGeom>
        </p:spPr>
        <p:txBody>
          <a:bodyPr wrap="square" lIns="91425" tIns="91425" rIns="91425" bIns="91425" anchor="t" anchorCtr="0">
            <a:noAutofit/>
          </a:bodyPr>
          <a:lstStyle/>
          <a:p>
            <a:pPr lvl="0" rtl="0">
              <a:spcBef>
                <a:spcPts val="0"/>
              </a:spcBef>
              <a:buNone/>
            </a:pPr>
            <a:r>
              <a:rPr lang="en-US" dirty="0">
                <a:solidFill>
                  <a:srgbClr val="39A6DE"/>
                </a:solidFill>
              </a:rPr>
              <a:t>THINGS TO CONSIDER</a:t>
            </a:r>
            <a:endParaRPr lang="en" dirty="0">
              <a:solidFill>
                <a:srgbClr val="39A6DE"/>
              </a:solidFill>
            </a:endParaRPr>
          </a:p>
        </p:txBody>
      </p:sp>
      <p:sp>
        <p:nvSpPr>
          <p:cNvPr id="12" name="Shape 71"/>
          <p:cNvSpPr txBox="1">
            <a:spLocks/>
          </p:cNvSpPr>
          <p:nvPr/>
        </p:nvSpPr>
        <p:spPr>
          <a:xfrm>
            <a:off x="439913" y="1890300"/>
            <a:ext cx="7983118" cy="496770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FFFF"/>
              </a:buClr>
              <a:buSzPct val="100000"/>
              <a:buFont typeface="Open Sans"/>
              <a:buChar char="◇"/>
              <a:defRPr sz="3000" b="0" i="0" u="none" strike="noStrike" cap="none">
                <a:solidFill>
                  <a:srgbClr val="FFFFFF"/>
                </a:solidFill>
                <a:latin typeface="Open Sans"/>
                <a:ea typeface="Open Sans"/>
                <a:cs typeface="Open Sans"/>
                <a:sym typeface="Open Sans"/>
              </a:defRPr>
            </a:lvl1pPr>
            <a:lvl2pPr marR="0" lvl="1" algn="l" rtl="0">
              <a:lnSpc>
                <a:spcPct val="100000"/>
              </a:lnSpc>
              <a:spcBef>
                <a:spcPts val="480"/>
              </a:spcBef>
              <a:spcAft>
                <a:spcPts val="0"/>
              </a:spcAft>
              <a:buClr>
                <a:srgbClr val="FFFFFF"/>
              </a:buClr>
              <a:buSzPct val="100000"/>
              <a:buFont typeface="Open Sans"/>
              <a:buChar char="○"/>
              <a:defRPr sz="2400" b="0" i="0" u="none" strike="noStrike" cap="none">
                <a:solidFill>
                  <a:srgbClr val="FFFFFF"/>
                </a:solidFill>
                <a:latin typeface="Open Sans"/>
                <a:ea typeface="Open Sans"/>
                <a:cs typeface="Open Sans"/>
                <a:sym typeface="Open Sans"/>
              </a:defRPr>
            </a:lvl2pPr>
            <a:lvl3pPr marR="0" lvl="2" algn="l" rtl="0">
              <a:lnSpc>
                <a:spcPct val="100000"/>
              </a:lnSpc>
              <a:spcBef>
                <a:spcPts val="480"/>
              </a:spcBef>
              <a:spcAft>
                <a:spcPts val="0"/>
              </a:spcAft>
              <a:buClr>
                <a:srgbClr val="FFFFFF"/>
              </a:buClr>
              <a:buSzPct val="100000"/>
              <a:buFont typeface="Open Sans"/>
              <a:buChar char="■"/>
              <a:defRPr sz="2400" b="0" i="0" u="none" strike="noStrike" cap="none">
                <a:solidFill>
                  <a:srgbClr val="FFFFFF"/>
                </a:solidFill>
                <a:latin typeface="Open Sans"/>
                <a:ea typeface="Open Sans"/>
                <a:cs typeface="Open Sans"/>
                <a:sym typeface="Open Sans"/>
              </a:defRPr>
            </a:lvl3pPr>
            <a:lvl4pPr marR="0" lvl="3" algn="l" rtl="0">
              <a:lnSpc>
                <a:spcPct val="100000"/>
              </a:lnSpc>
              <a:spcBef>
                <a:spcPts val="360"/>
              </a:spcBef>
              <a:spcAft>
                <a:spcPts val="0"/>
              </a:spcAft>
              <a:buClr>
                <a:srgbClr val="FFFFFF"/>
              </a:buClr>
              <a:buSzPct val="100000"/>
              <a:buFont typeface="Open Sans"/>
              <a:buChar char="●"/>
              <a:defRPr sz="1800" b="0" i="0" u="none" strike="noStrike" cap="none">
                <a:solidFill>
                  <a:srgbClr val="FFFFFF"/>
                </a:solidFill>
                <a:latin typeface="Open Sans"/>
                <a:ea typeface="Open Sans"/>
                <a:cs typeface="Open Sans"/>
                <a:sym typeface="Open Sans"/>
              </a:defRPr>
            </a:lvl4pPr>
            <a:lvl5pPr marR="0" lvl="4" algn="l" rtl="0">
              <a:lnSpc>
                <a:spcPct val="100000"/>
              </a:lnSpc>
              <a:spcBef>
                <a:spcPts val="360"/>
              </a:spcBef>
              <a:spcAft>
                <a:spcPts val="0"/>
              </a:spcAft>
              <a:buClr>
                <a:srgbClr val="FFFFFF"/>
              </a:buClr>
              <a:buSzPct val="100000"/>
              <a:buFont typeface="Open Sans"/>
              <a:buChar char="○"/>
              <a:defRPr sz="1800" b="0" i="0" u="none" strike="noStrike" cap="none">
                <a:solidFill>
                  <a:srgbClr val="FFFFFF"/>
                </a:solidFill>
                <a:latin typeface="Open Sans"/>
                <a:ea typeface="Open Sans"/>
                <a:cs typeface="Open Sans"/>
                <a:sym typeface="Open Sans"/>
              </a:defRPr>
            </a:lvl5pPr>
            <a:lvl6pPr marR="0" lvl="5" algn="l" rtl="0">
              <a:lnSpc>
                <a:spcPct val="100000"/>
              </a:lnSpc>
              <a:spcBef>
                <a:spcPts val="360"/>
              </a:spcBef>
              <a:spcAft>
                <a:spcPts val="0"/>
              </a:spcAft>
              <a:buClr>
                <a:srgbClr val="FFFFFF"/>
              </a:buClr>
              <a:buSzPct val="100000"/>
              <a:buFont typeface="Open Sans"/>
              <a:buChar char="■"/>
              <a:defRPr sz="1800" b="0" i="0" u="none" strike="noStrike" cap="none">
                <a:solidFill>
                  <a:srgbClr val="FFFFFF"/>
                </a:solidFill>
                <a:latin typeface="Open Sans"/>
                <a:ea typeface="Open Sans"/>
                <a:cs typeface="Open Sans"/>
                <a:sym typeface="Open Sans"/>
              </a:defRPr>
            </a:lvl6pPr>
            <a:lvl7pPr marR="0" lvl="6" algn="l" rtl="0">
              <a:lnSpc>
                <a:spcPct val="100000"/>
              </a:lnSpc>
              <a:spcBef>
                <a:spcPts val="360"/>
              </a:spcBef>
              <a:spcAft>
                <a:spcPts val="0"/>
              </a:spcAft>
              <a:buClr>
                <a:srgbClr val="FFFFFF"/>
              </a:buClr>
              <a:buSzPct val="100000"/>
              <a:buFont typeface="Open Sans"/>
              <a:buChar char="●"/>
              <a:defRPr sz="1800" b="0" i="0" u="none" strike="noStrike" cap="none">
                <a:solidFill>
                  <a:srgbClr val="FFFFFF"/>
                </a:solidFill>
                <a:latin typeface="Open Sans"/>
                <a:ea typeface="Open Sans"/>
                <a:cs typeface="Open Sans"/>
                <a:sym typeface="Open Sans"/>
              </a:defRPr>
            </a:lvl7pPr>
            <a:lvl8pPr marR="0" lvl="7" algn="l" rtl="0">
              <a:lnSpc>
                <a:spcPct val="100000"/>
              </a:lnSpc>
              <a:spcBef>
                <a:spcPts val="360"/>
              </a:spcBef>
              <a:spcAft>
                <a:spcPts val="0"/>
              </a:spcAft>
              <a:buClr>
                <a:srgbClr val="FFFFFF"/>
              </a:buClr>
              <a:buSzPct val="100000"/>
              <a:buFont typeface="Open Sans"/>
              <a:buChar char="○"/>
              <a:defRPr sz="1800" b="0" i="0" u="none" strike="noStrike" cap="none">
                <a:solidFill>
                  <a:srgbClr val="FFFFFF"/>
                </a:solidFill>
                <a:latin typeface="Open Sans"/>
                <a:ea typeface="Open Sans"/>
                <a:cs typeface="Open Sans"/>
                <a:sym typeface="Open Sans"/>
              </a:defRPr>
            </a:lvl8pPr>
            <a:lvl9pPr marR="0" lvl="8" algn="l" rtl="0">
              <a:lnSpc>
                <a:spcPct val="100000"/>
              </a:lnSpc>
              <a:spcBef>
                <a:spcPts val="360"/>
              </a:spcBef>
              <a:spcAft>
                <a:spcPts val="0"/>
              </a:spcAft>
              <a:buClr>
                <a:srgbClr val="FFFFFF"/>
              </a:buClr>
              <a:buSzPct val="100000"/>
              <a:buFont typeface="Open Sans"/>
              <a:buChar char="■"/>
              <a:defRPr sz="1800" b="0" i="0" u="none" strike="noStrike" cap="none">
                <a:solidFill>
                  <a:srgbClr val="FFFFFF"/>
                </a:solidFill>
                <a:latin typeface="Open Sans"/>
                <a:ea typeface="Open Sans"/>
                <a:cs typeface="Open Sans"/>
                <a:sym typeface="Open Sans"/>
              </a:defRPr>
            </a:lvl9pPr>
          </a:lstStyle>
          <a:p>
            <a:pPr marL="38100">
              <a:spcBef>
                <a:spcPts val="0"/>
              </a:spcBef>
              <a:buClr>
                <a:srgbClr val="9BDED2"/>
              </a:buClr>
              <a:buNone/>
            </a:pPr>
            <a:endParaRPr lang="en-US" sz="2400" dirty="0"/>
          </a:p>
          <a:p>
            <a:pPr marL="457200" indent="-419100">
              <a:spcBef>
                <a:spcPts val="0"/>
              </a:spcBef>
              <a:buClr>
                <a:srgbClr val="9BDED2"/>
              </a:buClr>
            </a:pPr>
            <a:endParaRPr lang="en-US" sz="2400" dirty="0"/>
          </a:p>
          <a:p>
            <a:pPr marL="457200" indent="-419100">
              <a:spcBef>
                <a:spcPts val="0"/>
              </a:spcBef>
              <a:buClr>
                <a:srgbClr val="9BDED2"/>
              </a:buClr>
            </a:pPr>
            <a:endParaRPr lang="en-US" sz="2400" dirty="0"/>
          </a:p>
          <a:p>
            <a:pPr marL="457200" indent="-419100">
              <a:spcBef>
                <a:spcPts val="0"/>
              </a:spcBef>
              <a:buClr>
                <a:srgbClr val="9BDED2"/>
              </a:buClr>
            </a:pPr>
            <a:endParaRPr lang="en-US" sz="2400" dirty="0"/>
          </a:p>
        </p:txBody>
      </p:sp>
      <p:sp>
        <p:nvSpPr>
          <p:cNvPr id="4" name="Shape 71"/>
          <p:cNvSpPr txBox="1">
            <a:spLocks/>
          </p:cNvSpPr>
          <p:nvPr/>
        </p:nvSpPr>
        <p:spPr>
          <a:xfrm>
            <a:off x="592313" y="2042700"/>
            <a:ext cx="7983118" cy="496770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FFFF"/>
              </a:buClr>
              <a:buSzPct val="100000"/>
              <a:buFont typeface="Open Sans"/>
              <a:buChar char="◇"/>
              <a:defRPr sz="3000" b="0" i="0" u="none" strike="noStrike" cap="none">
                <a:solidFill>
                  <a:srgbClr val="FFFFFF"/>
                </a:solidFill>
                <a:latin typeface="Open Sans"/>
                <a:ea typeface="Open Sans"/>
                <a:cs typeface="Open Sans"/>
                <a:sym typeface="Open Sans"/>
              </a:defRPr>
            </a:lvl1pPr>
            <a:lvl2pPr marR="0" lvl="1" algn="l" rtl="0">
              <a:lnSpc>
                <a:spcPct val="100000"/>
              </a:lnSpc>
              <a:spcBef>
                <a:spcPts val="480"/>
              </a:spcBef>
              <a:spcAft>
                <a:spcPts val="0"/>
              </a:spcAft>
              <a:buClr>
                <a:srgbClr val="FFFFFF"/>
              </a:buClr>
              <a:buSzPct val="100000"/>
              <a:buFont typeface="Open Sans"/>
              <a:buChar char="○"/>
              <a:defRPr sz="2400" b="0" i="0" u="none" strike="noStrike" cap="none">
                <a:solidFill>
                  <a:srgbClr val="FFFFFF"/>
                </a:solidFill>
                <a:latin typeface="Open Sans"/>
                <a:ea typeface="Open Sans"/>
                <a:cs typeface="Open Sans"/>
                <a:sym typeface="Open Sans"/>
              </a:defRPr>
            </a:lvl2pPr>
            <a:lvl3pPr marR="0" lvl="2" algn="l" rtl="0">
              <a:lnSpc>
                <a:spcPct val="100000"/>
              </a:lnSpc>
              <a:spcBef>
                <a:spcPts val="480"/>
              </a:spcBef>
              <a:spcAft>
                <a:spcPts val="0"/>
              </a:spcAft>
              <a:buClr>
                <a:srgbClr val="FFFFFF"/>
              </a:buClr>
              <a:buSzPct val="100000"/>
              <a:buFont typeface="Open Sans"/>
              <a:buChar char="■"/>
              <a:defRPr sz="2400" b="0" i="0" u="none" strike="noStrike" cap="none">
                <a:solidFill>
                  <a:srgbClr val="FFFFFF"/>
                </a:solidFill>
                <a:latin typeface="Open Sans"/>
                <a:ea typeface="Open Sans"/>
                <a:cs typeface="Open Sans"/>
                <a:sym typeface="Open Sans"/>
              </a:defRPr>
            </a:lvl3pPr>
            <a:lvl4pPr marR="0" lvl="3" algn="l" rtl="0">
              <a:lnSpc>
                <a:spcPct val="100000"/>
              </a:lnSpc>
              <a:spcBef>
                <a:spcPts val="360"/>
              </a:spcBef>
              <a:spcAft>
                <a:spcPts val="0"/>
              </a:spcAft>
              <a:buClr>
                <a:srgbClr val="FFFFFF"/>
              </a:buClr>
              <a:buSzPct val="100000"/>
              <a:buFont typeface="Open Sans"/>
              <a:buChar char="●"/>
              <a:defRPr sz="1800" b="0" i="0" u="none" strike="noStrike" cap="none">
                <a:solidFill>
                  <a:srgbClr val="FFFFFF"/>
                </a:solidFill>
                <a:latin typeface="Open Sans"/>
                <a:ea typeface="Open Sans"/>
                <a:cs typeface="Open Sans"/>
                <a:sym typeface="Open Sans"/>
              </a:defRPr>
            </a:lvl4pPr>
            <a:lvl5pPr marR="0" lvl="4" algn="l" rtl="0">
              <a:lnSpc>
                <a:spcPct val="100000"/>
              </a:lnSpc>
              <a:spcBef>
                <a:spcPts val="360"/>
              </a:spcBef>
              <a:spcAft>
                <a:spcPts val="0"/>
              </a:spcAft>
              <a:buClr>
                <a:srgbClr val="FFFFFF"/>
              </a:buClr>
              <a:buSzPct val="100000"/>
              <a:buFont typeface="Open Sans"/>
              <a:buChar char="○"/>
              <a:defRPr sz="1800" b="0" i="0" u="none" strike="noStrike" cap="none">
                <a:solidFill>
                  <a:srgbClr val="FFFFFF"/>
                </a:solidFill>
                <a:latin typeface="Open Sans"/>
                <a:ea typeface="Open Sans"/>
                <a:cs typeface="Open Sans"/>
                <a:sym typeface="Open Sans"/>
              </a:defRPr>
            </a:lvl5pPr>
            <a:lvl6pPr marR="0" lvl="5" algn="l" rtl="0">
              <a:lnSpc>
                <a:spcPct val="100000"/>
              </a:lnSpc>
              <a:spcBef>
                <a:spcPts val="360"/>
              </a:spcBef>
              <a:spcAft>
                <a:spcPts val="0"/>
              </a:spcAft>
              <a:buClr>
                <a:srgbClr val="FFFFFF"/>
              </a:buClr>
              <a:buSzPct val="100000"/>
              <a:buFont typeface="Open Sans"/>
              <a:buChar char="■"/>
              <a:defRPr sz="1800" b="0" i="0" u="none" strike="noStrike" cap="none">
                <a:solidFill>
                  <a:srgbClr val="FFFFFF"/>
                </a:solidFill>
                <a:latin typeface="Open Sans"/>
                <a:ea typeface="Open Sans"/>
                <a:cs typeface="Open Sans"/>
                <a:sym typeface="Open Sans"/>
              </a:defRPr>
            </a:lvl6pPr>
            <a:lvl7pPr marR="0" lvl="6" algn="l" rtl="0">
              <a:lnSpc>
                <a:spcPct val="100000"/>
              </a:lnSpc>
              <a:spcBef>
                <a:spcPts val="360"/>
              </a:spcBef>
              <a:spcAft>
                <a:spcPts val="0"/>
              </a:spcAft>
              <a:buClr>
                <a:srgbClr val="FFFFFF"/>
              </a:buClr>
              <a:buSzPct val="100000"/>
              <a:buFont typeface="Open Sans"/>
              <a:buChar char="●"/>
              <a:defRPr sz="1800" b="0" i="0" u="none" strike="noStrike" cap="none">
                <a:solidFill>
                  <a:srgbClr val="FFFFFF"/>
                </a:solidFill>
                <a:latin typeface="Open Sans"/>
                <a:ea typeface="Open Sans"/>
                <a:cs typeface="Open Sans"/>
                <a:sym typeface="Open Sans"/>
              </a:defRPr>
            </a:lvl7pPr>
            <a:lvl8pPr marR="0" lvl="7" algn="l" rtl="0">
              <a:lnSpc>
                <a:spcPct val="100000"/>
              </a:lnSpc>
              <a:spcBef>
                <a:spcPts val="360"/>
              </a:spcBef>
              <a:spcAft>
                <a:spcPts val="0"/>
              </a:spcAft>
              <a:buClr>
                <a:srgbClr val="FFFFFF"/>
              </a:buClr>
              <a:buSzPct val="100000"/>
              <a:buFont typeface="Open Sans"/>
              <a:buChar char="○"/>
              <a:defRPr sz="1800" b="0" i="0" u="none" strike="noStrike" cap="none">
                <a:solidFill>
                  <a:srgbClr val="FFFFFF"/>
                </a:solidFill>
                <a:latin typeface="Open Sans"/>
                <a:ea typeface="Open Sans"/>
                <a:cs typeface="Open Sans"/>
                <a:sym typeface="Open Sans"/>
              </a:defRPr>
            </a:lvl8pPr>
            <a:lvl9pPr marR="0" lvl="8" algn="l" rtl="0">
              <a:lnSpc>
                <a:spcPct val="100000"/>
              </a:lnSpc>
              <a:spcBef>
                <a:spcPts val="360"/>
              </a:spcBef>
              <a:spcAft>
                <a:spcPts val="0"/>
              </a:spcAft>
              <a:buClr>
                <a:srgbClr val="FFFFFF"/>
              </a:buClr>
              <a:buSzPct val="100000"/>
              <a:buFont typeface="Open Sans"/>
              <a:buChar char="■"/>
              <a:defRPr sz="1800" b="0" i="0" u="none" strike="noStrike" cap="none">
                <a:solidFill>
                  <a:srgbClr val="FFFFFF"/>
                </a:solidFill>
                <a:latin typeface="Open Sans"/>
                <a:ea typeface="Open Sans"/>
                <a:cs typeface="Open Sans"/>
                <a:sym typeface="Open Sans"/>
              </a:defRPr>
            </a:lvl9pPr>
          </a:lstStyle>
          <a:p>
            <a:pPr marL="457200" indent="-419100">
              <a:spcBef>
                <a:spcPts val="0"/>
              </a:spcBef>
              <a:buClr>
                <a:srgbClr val="9BDED2"/>
              </a:buClr>
            </a:pPr>
            <a:r>
              <a:rPr lang="en-US" sz="2400" dirty="0"/>
              <a:t>Realize it’s part of the process</a:t>
            </a:r>
          </a:p>
          <a:p>
            <a:pPr marL="457200" indent="-419100">
              <a:spcBef>
                <a:spcPts val="0"/>
              </a:spcBef>
              <a:buClr>
                <a:srgbClr val="9BDED2"/>
              </a:buClr>
            </a:pPr>
            <a:r>
              <a:rPr lang="en-US" sz="2400" dirty="0"/>
              <a:t>Don‘t overanalyze, but do reach out to the hiring manager</a:t>
            </a:r>
          </a:p>
          <a:p>
            <a:pPr marL="457200" indent="-419100">
              <a:spcBef>
                <a:spcPts val="0"/>
              </a:spcBef>
              <a:buClr>
                <a:srgbClr val="9BDED2"/>
              </a:buClr>
            </a:pPr>
            <a:r>
              <a:rPr lang="en-US" sz="2400" dirty="0"/>
              <a:t>Build stronger confidence in your abilities</a:t>
            </a:r>
          </a:p>
          <a:p>
            <a:pPr marL="457200" indent="-419100">
              <a:spcBef>
                <a:spcPts val="0"/>
              </a:spcBef>
              <a:buClr>
                <a:srgbClr val="9BDED2"/>
              </a:buClr>
            </a:pPr>
            <a:r>
              <a:rPr lang="en-US" sz="2400" dirty="0"/>
              <a:t>Know you aren’t alone</a:t>
            </a:r>
          </a:p>
          <a:p>
            <a:pPr marL="457200" indent="-419100">
              <a:spcBef>
                <a:spcPts val="0"/>
              </a:spcBef>
              <a:buClr>
                <a:srgbClr val="9BDED2"/>
              </a:buClr>
            </a:pPr>
            <a:r>
              <a:rPr lang="en-US" sz="2400" dirty="0"/>
              <a:t>Keep a positive attitude</a:t>
            </a:r>
          </a:p>
          <a:p>
            <a:pPr marL="457200" indent="-419100">
              <a:spcBef>
                <a:spcPts val="0"/>
              </a:spcBef>
              <a:buClr>
                <a:srgbClr val="9BDED2"/>
              </a:buClr>
            </a:pPr>
            <a:r>
              <a:rPr lang="en-US" sz="2400" dirty="0"/>
              <a:t>Keep to a schedule – don’t let the job search consume you</a:t>
            </a:r>
          </a:p>
          <a:p>
            <a:pPr marL="457200" indent="-419100">
              <a:spcBef>
                <a:spcPts val="0"/>
              </a:spcBef>
              <a:buClr>
                <a:srgbClr val="9BDED2"/>
              </a:buClr>
            </a:pPr>
            <a:r>
              <a:rPr lang="en-US" sz="2400" dirty="0"/>
              <a:t>Exercise, eat well, engage in self care </a:t>
            </a:r>
            <a:endParaRPr lang="en-US" sz="1800" dirty="0"/>
          </a:p>
          <a:p>
            <a:pPr marL="457200" indent="-419100">
              <a:spcBef>
                <a:spcPts val="0"/>
              </a:spcBef>
              <a:buClr>
                <a:srgbClr val="9BDED2"/>
              </a:buClr>
            </a:pPr>
            <a:endParaRPr lang="en-US" sz="2400" dirty="0"/>
          </a:p>
          <a:p>
            <a:pPr marL="38100">
              <a:spcBef>
                <a:spcPts val="0"/>
              </a:spcBef>
              <a:buClr>
                <a:srgbClr val="9BDED2"/>
              </a:buClr>
              <a:buNone/>
            </a:pPr>
            <a:endParaRPr lang="en-US" sz="2400" dirty="0"/>
          </a:p>
          <a:p>
            <a:pPr marL="457200" indent="-419100">
              <a:spcBef>
                <a:spcPts val="0"/>
              </a:spcBef>
              <a:buClr>
                <a:srgbClr val="9BDED2"/>
              </a:buClr>
            </a:pPr>
            <a:endParaRPr lang="en-US" sz="2400" dirty="0"/>
          </a:p>
          <a:p>
            <a:pPr marL="457200" indent="-419100">
              <a:spcBef>
                <a:spcPts val="0"/>
              </a:spcBef>
              <a:buClr>
                <a:srgbClr val="9BDED2"/>
              </a:buClr>
            </a:pPr>
            <a:endParaRPr lang="en-US" sz="2400" dirty="0"/>
          </a:p>
          <a:p>
            <a:pPr marL="457200" indent="-419100">
              <a:spcBef>
                <a:spcPts val="0"/>
              </a:spcBef>
              <a:buClr>
                <a:srgbClr val="9BDED2"/>
              </a:buClr>
            </a:pPr>
            <a:endParaRPr lang="en-US" sz="2400" dirty="0"/>
          </a:p>
        </p:txBody>
      </p:sp>
    </p:spTree>
    <p:extLst>
      <p:ext uri="{BB962C8B-B14F-4D97-AF65-F5344CB8AC3E}">
        <p14:creationId xmlns:p14="http://schemas.microsoft.com/office/powerpoint/2010/main" val="2307885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19619" y="1143000"/>
            <a:ext cx="7489500" cy="4967700"/>
          </a:xfrm>
        </p:spPr>
        <p:txBody>
          <a:bodyPr/>
          <a:lstStyle/>
          <a:p>
            <a:pPr>
              <a:buNone/>
            </a:pPr>
            <a:r>
              <a:rPr lang="en-US" sz="3600" dirty="0"/>
              <a:t>“I’ve missed more than 9,000 shots in my career. I’ve lost almost 300 games. 26 times, I’ve been trusted to take the game winning shot and missed. I’ve failed over and over and over again in my life. And that is why I succeed.”  -- MICHAEL JORDAN</a:t>
            </a:r>
          </a:p>
        </p:txBody>
      </p:sp>
    </p:spTree>
    <p:extLst>
      <p:ext uri="{BB962C8B-B14F-4D97-AF65-F5344CB8AC3E}">
        <p14:creationId xmlns:p14="http://schemas.microsoft.com/office/powerpoint/2010/main" val="1793289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p:nvPr/>
        </p:nvSpPr>
        <p:spPr>
          <a:xfrm>
            <a:off x="784474" y="212937"/>
            <a:ext cx="7512926" cy="2936126"/>
          </a:xfrm>
          <a:prstGeom prst="rect">
            <a:avLst/>
          </a:prstGeom>
        </p:spPr>
        <p:txBody>
          <a:bodyPr>
            <a:prstTxWarp prst="textPlain">
              <a:avLst/>
            </a:prstTxWarp>
          </a:bodyPr>
          <a:lstStyle/>
          <a:p>
            <a:pPr lvl="0" algn="ctr"/>
            <a:r>
              <a:rPr lang="en-US" b="0" i="0" dirty="0">
                <a:ln>
                  <a:noFill/>
                </a:ln>
                <a:solidFill>
                  <a:srgbClr val="FFFFFF">
                    <a:alpha val="26920"/>
                  </a:srgbClr>
                </a:solidFill>
                <a:latin typeface="Oswald"/>
              </a:rPr>
              <a:t>overview</a:t>
            </a:r>
            <a:endParaRPr b="0" i="0" dirty="0">
              <a:ln>
                <a:noFill/>
              </a:ln>
              <a:solidFill>
                <a:srgbClr val="FFFFFF">
                  <a:alpha val="26920"/>
                </a:srgbClr>
              </a:solidFill>
              <a:latin typeface="Oswald"/>
            </a:endParaRPr>
          </a:p>
        </p:txBody>
      </p:sp>
      <p:sp>
        <p:nvSpPr>
          <p:cNvPr id="53" name="Shape 53"/>
          <p:cNvSpPr txBox="1">
            <a:spLocks noGrp="1"/>
          </p:cNvSpPr>
          <p:nvPr>
            <p:ph type="body" idx="4294967295"/>
          </p:nvPr>
        </p:nvSpPr>
        <p:spPr>
          <a:xfrm>
            <a:off x="659780" y="4132425"/>
            <a:ext cx="6909419" cy="2268980"/>
          </a:xfrm>
          <a:prstGeom prst="rect">
            <a:avLst/>
          </a:prstGeom>
        </p:spPr>
        <p:txBody>
          <a:bodyPr wrap="square" lIns="91425" tIns="91425" rIns="91425" bIns="91425" anchor="t" anchorCtr="0">
            <a:noAutofit/>
          </a:bodyPr>
          <a:lstStyle/>
          <a:p>
            <a:pPr marL="342900" indent="-342900">
              <a:spcBef>
                <a:spcPts val="0"/>
              </a:spcBef>
            </a:pPr>
            <a:r>
              <a:rPr lang="en" sz="2400" dirty="0"/>
              <a:t>Job search </a:t>
            </a:r>
            <a:r>
              <a:rPr lang="en-US" sz="2400" dirty="0"/>
              <a:t>process &amp; </a:t>
            </a:r>
            <a:r>
              <a:rPr lang="en" sz="2400" dirty="0"/>
              <a:t>strategies </a:t>
            </a:r>
            <a:endParaRPr lang="en-US" sz="2400" dirty="0"/>
          </a:p>
          <a:p>
            <a:pPr marL="342900" indent="-342900">
              <a:spcBef>
                <a:spcPts val="0"/>
              </a:spcBef>
            </a:pPr>
            <a:r>
              <a:rPr lang="en" sz="2400" dirty="0"/>
              <a:t>Determining the employer “fit”</a:t>
            </a:r>
          </a:p>
          <a:p>
            <a:pPr marL="342900" indent="-342900">
              <a:spcBef>
                <a:spcPts val="0"/>
              </a:spcBef>
            </a:pPr>
            <a:r>
              <a:rPr lang="en-US" sz="2400" dirty="0"/>
              <a:t>How to deal with rejection &amp; other frustrations</a:t>
            </a:r>
            <a:endParaRPr lang="en"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B87A39-3D9B-4A7A-9DB3-80CBE1434662}"/>
              </a:ext>
            </a:extLst>
          </p:cNvPr>
          <p:cNvPicPr>
            <a:picLocks noChangeAspect="1"/>
          </p:cNvPicPr>
          <p:nvPr/>
        </p:nvPicPr>
        <p:blipFill>
          <a:blip r:embed="rId2"/>
          <a:stretch>
            <a:fillRect/>
          </a:stretch>
        </p:blipFill>
        <p:spPr>
          <a:xfrm>
            <a:off x="-24836" y="-71120"/>
            <a:ext cx="9193671" cy="5171440"/>
          </a:xfrm>
          <a:prstGeom prst="rect">
            <a:avLst/>
          </a:prstGeom>
        </p:spPr>
      </p:pic>
    </p:spTree>
    <p:extLst>
      <p:ext uri="{BB962C8B-B14F-4D97-AF65-F5344CB8AC3E}">
        <p14:creationId xmlns:p14="http://schemas.microsoft.com/office/powerpoint/2010/main" val="757401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74E92"/>
        </a:solidFill>
        <a:effectLst/>
      </p:bgPr>
    </p:bg>
    <p:spTree>
      <p:nvGrpSpPr>
        <p:cNvPr id="1" name="Shape 57"/>
        <p:cNvGrpSpPr/>
        <p:nvPr/>
      </p:nvGrpSpPr>
      <p:grpSpPr>
        <a:xfrm>
          <a:off x="0" y="0"/>
          <a:ext cx="0" cy="0"/>
          <a:chOff x="0" y="0"/>
          <a:chExt cx="0" cy="0"/>
        </a:xfrm>
      </p:grpSpPr>
      <p:sp>
        <p:nvSpPr>
          <p:cNvPr id="58" name="Shape 58"/>
          <p:cNvSpPr/>
          <p:nvPr/>
        </p:nvSpPr>
        <p:spPr>
          <a:xfrm>
            <a:off x="7019075" y="851175"/>
            <a:ext cx="1286350" cy="5139450"/>
          </a:xfrm>
          <a:prstGeom prst="rect">
            <a:avLst/>
          </a:prstGeom>
        </p:spPr>
        <p:txBody>
          <a:bodyPr>
            <a:prstTxWarp prst="textPlain">
              <a:avLst/>
            </a:prstTxWarp>
          </a:bodyPr>
          <a:lstStyle/>
          <a:p>
            <a:pPr lvl="0" algn="ctr"/>
            <a:r>
              <a:rPr b="0" i="0">
                <a:ln>
                  <a:noFill/>
                </a:ln>
                <a:solidFill>
                  <a:srgbClr val="FFFFFF">
                    <a:alpha val="26920"/>
                  </a:srgbClr>
                </a:solidFill>
                <a:latin typeface="Oswald"/>
              </a:rPr>
              <a:t>1</a:t>
            </a:r>
          </a:p>
        </p:txBody>
      </p:sp>
      <p:sp>
        <p:nvSpPr>
          <p:cNvPr id="59" name="Shape 59"/>
          <p:cNvSpPr txBox="1">
            <a:spLocks noGrp="1"/>
          </p:cNvSpPr>
          <p:nvPr>
            <p:ph type="ctrTitle"/>
          </p:nvPr>
        </p:nvSpPr>
        <p:spPr>
          <a:xfrm>
            <a:off x="838200" y="3482725"/>
            <a:ext cx="4332900" cy="1546500"/>
          </a:xfrm>
          <a:prstGeom prst="rect">
            <a:avLst/>
          </a:prstGeom>
        </p:spPr>
        <p:txBody>
          <a:bodyPr wrap="square" lIns="91425" tIns="91425" rIns="91425" bIns="91425" anchor="b" anchorCtr="0">
            <a:noAutofit/>
          </a:bodyPr>
          <a:lstStyle/>
          <a:p>
            <a:pPr lvl="0" rtl="0">
              <a:spcBef>
                <a:spcPts val="0"/>
              </a:spcBef>
              <a:buNone/>
            </a:pPr>
            <a:r>
              <a:rPr lang="en" dirty="0"/>
              <a:t>JOB SEARCH STRATEGIES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9A6DE"/>
        </a:solidFill>
        <a:effectLst/>
      </p:bgPr>
    </p:bg>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827250" y="788425"/>
            <a:ext cx="4109400" cy="935400"/>
          </a:xfrm>
          <a:prstGeom prst="rect">
            <a:avLst/>
          </a:prstGeom>
        </p:spPr>
        <p:txBody>
          <a:bodyPr wrap="square" lIns="91425" tIns="91425" rIns="91425" bIns="91425" anchor="t" anchorCtr="0">
            <a:noAutofit/>
          </a:bodyPr>
          <a:lstStyle/>
          <a:p>
            <a:pPr lvl="0" rtl="0">
              <a:spcBef>
                <a:spcPts val="0"/>
              </a:spcBef>
              <a:buNone/>
            </a:pPr>
            <a:r>
              <a:rPr lang="en" dirty="0">
                <a:solidFill>
                  <a:srgbClr val="39A6DE"/>
                </a:solidFill>
              </a:rPr>
              <a:t>JOB SEARCH PROCESS</a:t>
            </a:r>
          </a:p>
        </p:txBody>
      </p:sp>
      <p:pic>
        <p:nvPicPr>
          <p:cNvPr id="11" name="Shape 128">
            <a:extLst>
              <a:ext uri="{FF2B5EF4-FFF2-40B4-BE49-F238E27FC236}">
                <a16:creationId xmlns:a16="http://schemas.microsoft.com/office/drawing/2014/main" id="{D163B9CD-7C35-4295-81CF-7A287309A399}"/>
              </a:ext>
            </a:extLst>
          </p:cNvPr>
          <p:cNvPicPr preferRelativeResize="0"/>
          <p:nvPr/>
        </p:nvPicPr>
        <p:blipFill rotWithShape="1">
          <a:blip r:embed="rId3">
            <a:alphaModFix/>
          </a:blip>
          <a:srcRect/>
          <a:stretch/>
        </p:blipFill>
        <p:spPr>
          <a:xfrm>
            <a:off x="157675" y="1358065"/>
            <a:ext cx="8828650" cy="5397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03"/>
          <p:cNvSpPr txBox="1">
            <a:spLocks/>
          </p:cNvSpPr>
          <p:nvPr/>
        </p:nvSpPr>
        <p:spPr>
          <a:xfrm>
            <a:off x="581065" y="542241"/>
            <a:ext cx="4109400" cy="93540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9A6DE"/>
              </a:buClr>
              <a:buSzPct val="100000"/>
              <a:buFont typeface="Oswald"/>
              <a:buNone/>
              <a:defRPr sz="6000" b="0" i="0" u="none" strike="noStrike" cap="none">
                <a:solidFill>
                  <a:srgbClr val="39A6DE"/>
                </a:solidFill>
                <a:highlight>
                  <a:srgbClr val="FFFFFF"/>
                </a:highlight>
                <a:latin typeface="Oswald"/>
                <a:ea typeface="Oswald"/>
                <a:cs typeface="Oswald"/>
                <a:sym typeface="Oswald"/>
              </a:defRPr>
            </a:lvl1pPr>
            <a:lvl2pPr lvl="1">
              <a:spcBef>
                <a:spcPts val="0"/>
              </a:spcBef>
              <a:buClr>
                <a:srgbClr val="39A6DE"/>
              </a:buClr>
              <a:buSzPct val="100000"/>
              <a:buFont typeface="Oswald"/>
              <a:buNone/>
              <a:defRPr sz="6000">
                <a:solidFill>
                  <a:srgbClr val="39A6DE"/>
                </a:solidFill>
                <a:highlight>
                  <a:srgbClr val="FFFFFF"/>
                </a:highlight>
                <a:latin typeface="Oswald"/>
                <a:ea typeface="Oswald"/>
                <a:cs typeface="Oswald"/>
                <a:sym typeface="Oswald"/>
              </a:defRPr>
            </a:lvl2pPr>
            <a:lvl3pPr lvl="2">
              <a:spcBef>
                <a:spcPts val="0"/>
              </a:spcBef>
              <a:buClr>
                <a:srgbClr val="39A6DE"/>
              </a:buClr>
              <a:buSzPct val="100000"/>
              <a:buFont typeface="Oswald"/>
              <a:buNone/>
              <a:defRPr sz="6000">
                <a:solidFill>
                  <a:srgbClr val="39A6DE"/>
                </a:solidFill>
                <a:highlight>
                  <a:srgbClr val="FFFFFF"/>
                </a:highlight>
                <a:latin typeface="Oswald"/>
                <a:ea typeface="Oswald"/>
                <a:cs typeface="Oswald"/>
                <a:sym typeface="Oswald"/>
              </a:defRPr>
            </a:lvl3pPr>
            <a:lvl4pPr lvl="3">
              <a:spcBef>
                <a:spcPts val="0"/>
              </a:spcBef>
              <a:buClr>
                <a:srgbClr val="39A6DE"/>
              </a:buClr>
              <a:buSzPct val="100000"/>
              <a:buFont typeface="Oswald"/>
              <a:buNone/>
              <a:defRPr sz="6000">
                <a:solidFill>
                  <a:srgbClr val="39A6DE"/>
                </a:solidFill>
                <a:highlight>
                  <a:srgbClr val="FFFFFF"/>
                </a:highlight>
                <a:latin typeface="Oswald"/>
                <a:ea typeface="Oswald"/>
                <a:cs typeface="Oswald"/>
                <a:sym typeface="Oswald"/>
              </a:defRPr>
            </a:lvl4pPr>
            <a:lvl5pPr lvl="4">
              <a:spcBef>
                <a:spcPts val="0"/>
              </a:spcBef>
              <a:buClr>
                <a:srgbClr val="39A6DE"/>
              </a:buClr>
              <a:buSzPct val="100000"/>
              <a:buFont typeface="Oswald"/>
              <a:buNone/>
              <a:defRPr sz="6000">
                <a:solidFill>
                  <a:srgbClr val="39A6DE"/>
                </a:solidFill>
                <a:highlight>
                  <a:srgbClr val="FFFFFF"/>
                </a:highlight>
                <a:latin typeface="Oswald"/>
                <a:ea typeface="Oswald"/>
                <a:cs typeface="Oswald"/>
                <a:sym typeface="Oswald"/>
              </a:defRPr>
            </a:lvl5pPr>
            <a:lvl6pPr lvl="5">
              <a:spcBef>
                <a:spcPts val="0"/>
              </a:spcBef>
              <a:buClr>
                <a:srgbClr val="39A6DE"/>
              </a:buClr>
              <a:buSzPct val="100000"/>
              <a:buFont typeface="Oswald"/>
              <a:buNone/>
              <a:defRPr sz="6000">
                <a:solidFill>
                  <a:srgbClr val="39A6DE"/>
                </a:solidFill>
                <a:highlight>
                  <a:srgbClr val="FFFFFF"/>
                </a:highlight>
                <a:latin typeface="Oswald"/>
                <a:ea typeface="Oswald"/>
                <a:cs typeface="Oswald"/>
                <a:sym typeface="Oswald"/>
              </a:defRPr>
            </a:lvl6pPr>
            <a:lvl7pPr lvl="6">
              <a:spcBef>
                <a:spcPts val="0"/>
              </a:spcBef>
              <a:buClr>
                <a:srgbClr val="39A6DE"/>
              </a:buClr>
              <a:buSzPct val="100000"/>
              <a:buFont typeface="Oswald"/>
              <a:buNone/>
              <a:defRPr sz="6000">
                <a:solidFill>
                  <a:srgbClr val="39A6DE"/>
                </a:solidFill>
                <a:highlight>
                  <a:srgbClr val="FFFFFF"/>
                </a:highlight>
                <a:latin typeface="Oswald"/>
                <a:ea typeface="Oswald"/>
                <a:cs typeface="Oswald"/>
                <a:sym typeface="Oswald"/>
              </a:defRPr>
            </a:lvl7pPr>
            <a:lvl8pPr lvl="7">
              <a:spcBef>
                <a:spcPts val="0"/>
              </a:spcBef>
              <a:buClr>
                <a:srgbClr val="39A6DE"/>
              </a:buClr>
              <a:buSzPct val="100000"/>
              <a:buFont typeface="Oswald"/>
              <a:buNone/>
              <a:defRPr sz="6000">
                <a:solidFill>
                  <a:srgbClr val="39A6DE"/>
                </a:solidFill>
                <a:highlight>
                  <a:srgbClr val="FFFFFF"/>
                </a:highlight>
                <a:latin typeface="Oswald"/>
                <a:ea typeface="Oswald"/>
                <a:cs typeface="Oswald"/>
                <a:sym typeface="Oswald"/>
              </a:defRPr>
            </a:lvl8pPr>
            <a:lvl9pPr lvl="8">
              <a:spcBef>
                <a:spcPts val="0"/>
              </a:spcBef>
              <a:buClr>
                <a:srgbClr val="39A6DE"/>
              </a:buClr>
              <a:buSzPct val="100000"/>
              <a:buFont typeface="Oswald"/>
              <a:buNone/>
              <a:defRPr sz="6000">
                <a:solidFill>
                  <a:srgbClr val="39A6DE"/>
                </a:solidFill>
                <a:highlight>
                  <a:srgbClr val="FFFFFF"/>
                </a:highlight>
                <a:latin typeface="Oswald"/>
                <a:ea typeface="Oswald"/>
                <a:cs typeface="Oswald"/>
                <a:sym typeface="Oswald"/>
              </a:defRPr>
            </a:lvl9pPr>
          </a:lstStyle>
          <a:p>
            <a:r>
              <a:rPr lang="en" sz="2800" dirty="0"/>
              <a:t>THINGS TO CONSIDER</a:t>
            </a:r>
          </a:p>
        </p:txBody>
      </p:sp>
      <p:pic>
        <p:nvPicPr>
          <p:cNvPr id="5" name="Shape 159">
            <a:extLst>
              <a:ext uri="{FF2B5EF4-FFF2-40B4-BE49-F238E27FC236}">
                <a16:creationId xmlns:a16="http://schemas.microsoft.com/office/drawing/2014/main" id="{554A8578-DBE5-4C33-B3F4-CD53FE38697A}"/>
              </a:ext>
            </a:extLst>
          </p:cNvPr>
          <p:cNvPicPr preferRelativeResize="0"/>
          <p:nvPr/>
        </p:nvPicPr>
        <p:blipFill>
          <a:blip r:embed="rId3">
            <a:alphaModFix/>
          </a:blip>
          <a:stretch>
            <a:fillRect/>
          </a:stretch>
        </p:blipFill>
        <p:spPr>
          <a:xfrm>
            <a:off x="1705548" y="1685492"/>
            <a:ext cx="5969833" cy="4477388"/>
          </a:xfrm>
          <a:prstGeom prst="rect">
            <a:avLst/>
          </a:prstGeom>
          <a:noFill/>
          <a:ln>
            <a:noFill/>
          </a:ln>
        </p:spPr>
      </p:pic>
    </p:spTree>
    <p:extLst>
      <p:ext uri="{BB962C8B-B14F-4D97-AF65-F5344CB8AC3E}">
        <p14:creationId xmlns:p14="http://schemas.microsoft.com/office/powerpoint/2010/main" val="3916592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67">
            <a:extLst>
              <a:ext uri="{FF2B5EF4-FFF2-40B4-BE49-F238E27FC236}">
                <a16:creationId xmlns:a16="http://schemas.microsoft.com/office/drawing/2014/main" id="{3B75EA2D-2559-43E0-93F7-9EB92F4E0445}"/>
              </a:ext>
            </a:extLst>
          </p:cNvPr>
          <p:cNvSpPr txBox="1"/>
          <p:nvPr/>
        </p:nvSpPr>
        <p:spPr>
          <a:xfrm>
            <a:off x="917384" y="763947"/>
            <a:ext cx="7596696" cy="93532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dirty="0">
                <a:solidFill>
                  <a:schemeClr val="bg1"/>
                </a:solidFill>
                <a:latin typeface="Nunito"/>
                <a:ea typeface="Nunito"/>
                <a:cs typeface="Nunito"/>
                <a:sym typeface="Nunito"/>
              </a:rPr>
              <a:t>DID YOU KNOW….</a:t>
            </a:r>
          </a:p>
          <a:p>
            <a:pPr marL="0" marR="0" lvl="0" indent="0" algn="l" rtl="0">
              <a:spcBef>
                <a:spcPts val="0"/>
              </a:spcBef>
              <a:spcAft>
                <a:spcPts val="0"/>
              </a:spcAft>
              <a:buNone/>
            </a:pPr>
            <a:endParaRPr lang="en-US" sz="2400" b="1" dirty="0">
              <a:solidFill>
                <a:schemeClr val="bg1"/>
              </a:solidFill>
              <a:latin typeface="Nunito"/>
              <a:ea typeface="Nunito"/>
              <a:cs typeface="Nunito"/>
              <a:sym typeface="Nunito"/>
            </a:endParaRPr>
          </a:p>
          <a:p>
            <a:pPr marL="0" marR="0" lvl="0" indent="0" algn="l" rtl="0">
              <a:spcBef>
                <a:spcPts val="0"/>
              </a:spcBef>
              <a:spcAft>
                <a:spcPts val="0"/>
              </a:spcAft>
              <a:buNone/>
            </a:pPr>
            <a:endParaRPr lang="en-US" sz="2400" b="1" dirty="0">
              <a:solidFill>
                <a:schemeClr val="bg1"/>
              </a:solidFill>
              <a:latin typeface="Nunito"/>
              <a:ea typeface="Nunito"/>
              <a:cs typeface="Nunito"/>
              <a:sym typeface="Nunito"/>
            </a:endParaRPr>
          </a:p>
          <a:p>
            <a:pPr marL="0" marR="0" lvl="0" indent="0" algn="l" rtl="0">
              <a:spcBef>
                <a:spcPts val="0"/>
              </a:spcBef>
              <a:spcAft>
                <a:spcPts val="0"/>
              </a:spcAft>
              <a:buNone/>
            </a:pPr>
            <a:r>
              <a:rPr lang="en-US" sz="2400" dirty="0">
                <a:solidFill>
                  <a:schemeClr val="bg1"/>
                </a:solidFill>
                <a:latin typeface="Nunito"/>
                <a:ea typeface="Nunito"/>
                <a:cs typeface="Nunito"/>
                <a:sym typeface="Nunito"/>
              </a:rPr>
              <a:t>80% of vacant positions are never posted online?</a:t>
            </a:r>
          </a:p>
          <a:p>
            <a:pPr marL="0" marR="0" lvl="0" indent="0" algn="l" rtl="0">
              <a:spcBef>
                <a:spcPts val="0"/>
              </a:spcBef>
              <a:spcAft>
                <a:spcPts val="0"/>
              </a:spcAft>
              <a:buNone/>
            </a:pPr>
            <a:endParaRPr lang="en-US" sz="2400" dirty="0">
              <a:solidFill>
                <a:schemeClr val="bg1"/>
              </a:solidFill>
              <a:latin typeface="Nunito"/>
              <a:ea typeface="Nunito"/>
              <a:cs typeface="Nunito"/>
              <a:sym typeface="Nunito"/>
            </a:endParaRPr>
          </a:p>
          <a:p>
            <a:pPr marL="0" marR="0" lvl="0" indent="0" algn="l" rtl="0">
              <a:spcBef>
                <a:spcPts val="0"/>
              </a:spcBef>
              <a:spcAft>
                <a:spcPts val="0"/>
              </a:spcAft>
              <a:buNone/>
            </a:pPr>
            <a:endParaRPr lang="en-US" sz="2400" dirty="0">
              <a:solidFill>
                <a:schemeClr val="bg1"/>
              </a:solidFill>
              <a:latin typeface="Nunito"/>
              <a:ea typeface="Nunito"/>
              <a:cs typeface="Nunito"/>
              <a:sym typeface="Nunito"/>
            </a:endParaRPr>
          </a:p>
          <a:p>
            <a:pPr marL="0" marR="0" lvl="0" indent="0" algn="l" rtl="0">
              <a:spcBef>
                <a:spcPts val="0"/>
              </a:spcBef>
              <a:spcAft>
                <a:spcPts val="0"/>
              </a:spcAft>
              <a:buNone/>
            </a:pPr>
            <a:r>
              <a:rPr lang="en-US" sz="2400" dirty="0">
                <a:solidFill>
                  <a:schemeClr val="bg1"/>
                </a:solidFill>
                <a:latin typeface="Nunito"/>
                <a:ea typeface="Nunito"/>
                <a:cs typeface="Nunito"/>
                <a:sym typeface="Nunito"/>
              </a:rPr>
              <a:t>You are 5 times more likely to be hired if you are referred by someone?</a:t>
            </a:r>
            <a:endParaRPr sz="2400" dirty="0">
              <a:solidFill>
                <a:schemeClr val="bg1"/>
              </a:solidFill>
              <a:latin typeface="Nunito"/>
              <a:ea typeface="Nunito"/>
              <a:cs typeface="Nunito"/>
              <a:sym typeface="Nunito"/>
            </a:endParaRPr>
          </a:p>
        </p:txBody>
      </p:sp>
    </p:spTree>
    <p:extLst>
      <p:ext uri="{BB962C8B-B14F-4D97-AF65-F5344CB8AC3E}">
        <p14:creationId xmlns:p14="http://schemas.microsoft.com/office/powerpoint/2010/main" val="1335148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03"/>
          <p:cNvSpPr txBox="1">
            <a:spLocks/>
          </p:cNvSpPr>
          <p:nvPr/>
        </p:nvSpPr>
        <p:spPr>
          <a:xfrm>
            <a:off x="581064" y="542241"/>
            <a:ext cx="6835735" cy="93540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9A6DE"/>
              </a:buClr>
              <a:buSzPct val="100000"/>
              <a:buFont typeface="Oswald"/>
              <a:buNone/>
              <a:defRPr sz="6000" b="0" i="0" u="none" strike="noStrike" cap="none">
                <a:solidFill>
                  <a:srgbClr val="39A6DE"/>
                </a:solidFill>
                <a:highlight>
                  <a:srgbClr val="FFFFFF"/>
                </a:highlight>
                <a:latin typeface="Oswald"/>
                <a:ea typeface="Oswald"/>
                <a:cs typeface="Oswald"/>
                <a:sym typeface="Oswald"/>
              </a:defRPr>
            </a:lvl1pPr>
            <a:lvl2pPr lvl="1">
              <a:spcBef>
                <a:spcPts val="0"/>
              </a:spcBef>
              <a:buClr>
                <a:srgbClr val="39A6DE"/>
              </a:buClr>
              <a:buSzPct val="100000"/>
              <a:buFont typeface="Oswald"/>
              <a:buNone/>
              <a:defRPr sz="6000">
                <a:solidFill>
                  <a:srgbClr val="39A6DE"/>
                </a:solidFill>
                <a:highlight>
                  <a:srgbClr val="FFFFFF"/>
                </a:highlight>
                <a:latin typeface="Oswald"/>
                <a:ea typeface="Oswald"/>
                <a:cs typeface="Oswald"/>
                <a:sym typeface="Oswald"/>
              </a:defRPr>
            </a:lvl2pPr>
            <a:lvl3pPr lvl="2">
              <a:spcBef>
                <a:spcPts val="0"/>
              </a:spcBef>
              <a:buClr>
                <a:srgbClr val="39A6DE"/>
              </a:buClr>
              <a:buSzPct val="100000"/>
              <a:buFont typeface="Oswald"/>
              <a:buNone/>
              <a:defRPr sz="6000">
                <a:solidFill>
                  <a:srgbClr val="39A6DE"/>
                </a:solidFill>
                <a:highlight>
                  <a:srgbClr val="FFFFFF"/>
                </a:highlight>
                <a:latin typeface="Oswald"/>
                <a:ea typeface="Oswald"/>
                <a:cs typeface="Oswald"/>
                <a:sym typeface="Oswald"/>
              </a:defRPr>
            </a:lvl3pPr>
            <a:lvl4pPr lvl="3">
              <a:spcBef>
                <a:spcPts val="0"/>
              </a:spcBef>
              <a:buClr>
                <a:srgbClr val="39A6DE"/>
              </a:buClr>
              <a:buSzPct val="100000"/>
              <a:buFont typeface="Oswald"/>
              <a:buNone/>
              <a:defRPr sz="6000">
                <a:solidFill>
                  <a:srgbClr val="39A6DE"/>
                </a:solidFill>
                <a:highlight>
                  <a:srgbClr val="FFFFFF"/>
                </a:highlight>
                <a:latin typeface="Oswald"/>
                <a:ea typeface="Oswald"/>
                <a:cs typeface="Oswald"/>
                <a:sym typeface="Oswald"/>
              </a:defRPr>
            </a:lvl4pPr>
            <a:lvl5pPr lvl="4">
              <a:spcBef>
                <a:spcPts val="0"/>
              </a:spcBef>
              <a:buClr>
                <a:srgbClr val="39A6DE"/>
              </a:buClr>
              <a:buSzPct val="100000"/>
              <a:buFont typeface="Oswald"/>
              <a:buNone/>
              <a:defRPr sz="6000">
                <a:solidFill>
                  <a:srgbClr val="39A6DE"/>
                </a:solidFill>
                <a:highlight>
                  <a:srgbClr val="FFFFFF"/>
                </a:highlight>
                <a:latin typeface="Oswald"/>
                <a:ea typeface="Oswald"/>
                <a:cs typeface="Oswald"/>
                <a:sym typeface="Oswald"/>
              </a:defRPr>
            </a:lvl5pPr>
            <a:lvl6pPr lvl="5">
              <a:spcBef>
                <a:spcPts val="0"/>
              </a:spcBef>
              <a:buClr>
                <a:srgbClr val="39A6DE"/>
              </a:buClr>
              <a:buSzPct val="100000"/>
              <a:buFont typeface="Oswald"/>
              <a:buNone/>
              <a:defRPr sz="6000">
                <a:solidFill>
                  <a:srgbClr val="39A6DE"/>
                </a:solidFill>
                <a:highlight>
                  <a:srgbClr val="FFFFFF"/>
                </a:highlight>
                <a:latin typeface="Oswald"/>
                <a:ea typeface="Oswald"/>
                <a:cs typeface="Oswald"/>
                <a:sym typeface="Oswald"/>
              </a:defRPr>
            </a:lvl6pPr>
            <a:lvl7pPr lvl="6">
              <a:spcBef>
                <a:spcPts val="0"/>
              </a:spcBef>
              <a:buClr>
                <a:srgbClr val="39A6DE"/>
              </a:buClr>
              <a:buSzPct val="100000"/>
              <a:buFont typeface="Oswald"/>
              <a:buNone/>
              <a:defRPr sz="6000">
                <a:solidFill>
                  <a:srgbClr val="39A6DE"/>
                </a:solidFill>
                <a:highlight>
                  <a:srgbClr val="FFFFFF"/>
                </a:highlight>
                <a:latin typeface="Oswald"/>
                <a:ea typeface="Oswald"/>
                <a:cs typeface="Oswald"/>
                <a:sym typeface="Oswald"/>
              </a:defRPr>
            </a:lvl7pPr>
            <a:lvl8pPr lvl="7">
              <a:spcBef>
                <a:spcPts val="0"/>
              </a:spcBef>
              <a:buClr>
                <a:srgbClr val="39A6DE"/>
              </a:buClr>
              <a:buSzPct val="100000"/>
              <a:buFont typeface="Oswald"/>
              <a:buNone/>
              <a:defRPr sz="6000">
                <a:solidFill>
                  <a:srgbClr val="39A6DE"/>
                </a:solidFill>
                <a:highlight>
                  <a:srgbClr val="FFFFFF"/>
                </a:highlight>
                <a:latin typeface="Oswald"/>
                <a:ea typeface="Oswald"/>
                <a:cs typeface="Oswald"/>
                <a:sym typeface="Oswald"/>
              </a:defRPr>
            </a:lvl8pPr>
            <a:lvl9pPr lvl="8">
              <a:spcBef>
                <a:spcPts val="0"/>
              </a:spcBef>
              <a:buClr>
                <a:srgbClr val="39A6DE"/>
              </a:buClr>
              <a:buSzPct val="100000"/>
              <a:buFont typeface="Oswald"/>
              <a:buNone/>
              <a:defRPr sz="6000">
                <a:solidFill>
                  <a:srgbClr val="39A6DE"/>
                </a:solidFill>
                <a:highlight>
                  <a:srgbClr val="FFFFFF"/>
                </a:highlight>
                <a:latin typeface="Oswald"/>
                <a:ea typeface="Oswald"/>
                <a:cs typeface="Oswald"/>
                <a:sym typeface="Oswald"/>
              </a:defRPr>
            </a:lvl9pPr>
          </a:lstStyle>
          <a:p>
            <a:r>
              <a:rPr lang="en-US" sz="2800" dirty="0"/>
              <a:t>80/20 JOB SEARCH STRATEGY RULE</a:t>
            </a:r>
            <a:endParaRPr lang="en" sz="2800" dirty="0"/>
          </a:p>
        </p:txBody>
      </p:sp>
      <p:sp>
        <p:nvSpPr>
          <p:cNvPr id="5" name="Shape 164">
            <a:extLst>
              <a:ext uri="{FF2B5EF4-FFF2-40B4-BE49-F238E27FC236}">
                <a16:creationId xmlns:a16="http://schemas.microsoft.com/office/drawing/2014/main" id="{34D46F03-5901-46E7-9D35-13055CD8D1CE}"/>
              </a:ext>
            </a:extLst>
          </p:cNvPr>
          <p:cNvSpPr txBox="1"/>
          <p:nvPr/>
        </p:nvSpPr>
        <p:spPr>
          <a:xfrm>
            <a:off x="4705819" y="2623945"/>
            <a:ext cx="4137371" cy="308597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2"/>
              </a:buClr>
              <a:buSzPts val="3600"/>
              <a:buFont typeface="Arial" panose="020B0604020202020204" pitchFamily="34" charset="0"/>
              <a:buChar char="•"/>
            </a:pPr>
            <a:r>
              <a:rPr lang="en-US" sz="2000" dirty="0">
                <a:solidFill>
                  <a:schemeClr val="bg1"/>
                </a:solidFill>
                <a:latin typeface="Oswald"/>
                <a:ea typeface="Nunito"/>
                <a:cs typeface="Nunito"/>
                <a:sym typeface="Nunito"/>
              </a:rPr>
              <a:t>Networking</a:t>
            </a:r>
            <a:endParaRPr sz="2000" dirty="0">
              <a:solidFill>
                <a:schemeClr val="bg1"/>
              </a:solidFill>
              <a:latin typeface="Oswald"/>
              <a:ea typeface="Nunito"/>
              <a:cs typeface="Nunito"/>
              <a:sym typeface="Nunito"/>
            </a:endParaRPr>
          </a:p>
          <a:p>
            <a:pPr marL="342900" marR="0" lvl="0" indent="-342900" algn="l" rtl="0">
              <a:lnSpc>
                <a:spcPct val="100000"/>
              </a:lnSpc>
              <a:spcBef>
                <a:spcPts val="0"/>
              </a:spcBef>
              <a:spcAft>
                <a:spcPts val="0"/>
              </a:spcAft>
              <a:buClr>
                <a:schemeClr val="dk2"/>
              </a:buClr>
              <a:buSzPts val="3600"/>
              <a:buFont typeface="Arial" panose="020B0604020202020204" pitchFamily="34" charset="0"/>
              <a:buChar char="•"/>
            </a:pPr>
            <a:r>
              <a:rPr lang="en-US" sz="2000" dirty="0">
                <a:solidFill>
                  <a:schemeClr val="bg1"/>
                </a:solidFill>
                <a:latin typeface="Oswald"/>
                <a:ea typeface="Nunito"/>
                <a:cs typeface="Nunito"/>
                <a:sym typeface="Nunito"/>
              </a:rPr>
              <a:t>Connecting with professional organizations</a:t>
            </a:r>
            <a:endParaRPr sz="2000" dirty="0">
              <a:solidFill>
                <a:schemeClr val="bg1"/>
              </a:solidFill>
              <a:latin typeface="Oswald"/>
              <a:ea typeface="Nunito"/>
              <a:cs typeface="Nunito"/>
              <a:sym typeface="Nunito"/>
            </a:endParaRPr>
          </a:p>
          <a:p>
            <a:pPr marL="342900" marR="0" lvl="0" indent="-342900" algn="l" rtl="0">
              <a:lnSpc>
                <a:spcPct val="100000"/>
              </a:lnSpc>
              <a:spcBef>
                <a:spcPts val="0"/>
              </a:spcBef>
              <a:spcAft>
                <a:spcPts val="0"/>
              </a:spcAft>
              <a:buClr>
                <a:schemeClr val="dk2"/>
              </a:buClr>
              <a:buSzPts val="3600"/>
              <a:buFont typeface="Arial" panose="020B0604020202020204" pitchFamily="34" charset="0"/>
              <a:buChar char="•"/>
            </a:pPr>
            <a:r>
              <a:rPr lang="en-US" sz="2000" dirty="0">
                <a:solidFill>
                  <a:schemeClr val="bg1"/>
                </a:solidFill>
                <a:latin typeface="Oswald"/>
                <a:ea typeface="Nunito"/>
                <a:cs typeface="Nunito"/>
                <a:sym typeface="Nunito"/>
              </a:rPr>
              <a:t>Proactively contacting organizations</a:t>
            </a:r>
            <a:endParaRPr sz="2000" dirty="0">
              <a:solidFill>
                <a:schemeClr val="bg1"/>
              </a:solidFill>
              <a:latin typeface="Oswald"/>
              <a:ea typeface="Nunito"/>
              <a:cs typeface="Nunito"/>
              <a:sym typeface="Nunito"/>
            </a:endParaRPr>
          </a:p>
          <a:p>
            <a:pPr marL="342900" marR="0" lvl="0" indent="-342900" algn="l" rtl="0">
              <a:lnSpc>
                <a:spcPct val="100000"/>
              </a:lnSpc>
              <a:spcBef>
                <a:spcPts val="0"/>
              </a:spcBef>
              <a:spcAft>
                <a:spcPts val="0"/>
              </a:spcAft>
              <a:buClr>
                <a:schemeClr val="dk2"/>
              </a:buClr>
              <a:buSzPts val="3600"/>
              <a:buFont typeface="Arial" panose="020B0604020202020204" pitchFamily="34" charset="0"/>
              <a:buChar char="•"/>
            </a:pPr>
            <a:r>
              <a:rPr lang="en-US" sz="2000" dirty="0">
                <a:solidFill>
                  <a:schemeClr val="bg1"/>
                </a:solidFill>
                <a:latin typeface="Oswald"/>
                <a:ea typeface="Nunito"/>
                <a:cs typeface="Nunito"/>
                <a:sym typeface="Nunito"/>
              </a:rPr>
              <a:t>Customizing resumes and cover letters for each employer</a:t>
            </a:r>
            <a:endParaRPr sz="2000" dirty="0">
              <a:solidFill>
                <a:schemeClr val="bg1"/>
              </a:solidFill>
              <a:latin typeface="Oswald"/>
              <a:ea typeface="Nunito"/>
              <a:cs typeface="Nunito"/>
              <a:sym typeface="Nunito"/>
            </a:endParaRPr>
          </a:p>
          <a:p>
            <a:pPr marL="342900" marR="0" lvl="0" indent="-342900" algn="l" rtl="0">
              <a:lnSpc>
                <a:spcPct val="100000"/>
              </a:lnSpc>
              <a:spcBef>
                <a:spcPts val="0"/>
              </a:spcBef>
              <a:spcAft>
                <a:spcPts val="0"/>
              </a:spcAft>
              <a:buClr>
                <a:schemeClr val="dk2"/>
              </a:buClr>
              <a:buSzPts val="3600"/>
              <a:buFont typeface="Arial" panose="020B0604020202020204" pitchFamily="34" charset="0"/>
              <a:buChar char="•"/>
            </a:pPr>
            <a:r>
              <a:rPr lang="en-US" sz="2000" dirty="0">
                <a:solidFill>
                  <a:schemeClr val="bg1"/>
                </a:solidFill>
                <a:latin typeface="Oswald"/>
                <a:ea typeface="Nunito"/>
                <a:cs typeface="Nunito"/>
                <a:sym typeface="Nunito"/>
              </a:rPr>
              <a:t>Creating a personalized job search and career path strategy</a:t>
            </a:r>
            <a:endParaRPr sz="2000" dirty="0">
              <a:solidFill>
                <a:schemeClr val="bg1"/>
              </a:solidFill>
              <a:latin typeface="Oswald"/>
              <a:ea typeface="Nunito"/>
              <a:cs typeface="Nunito"/>
              <a:sym typeface="Nunito"/>
            </a:endParaRPr>
          </a:p>
        </p:txBody>
      </p:sp>
      <p:sp>
        <p:nvSpPr>
          <p:cNvPr id="6" name="Shape 165">
            <a:extLst>
              <a:ext uri="{FF2B5EF4-FFF2-40B4-BE49-F238E27FC236}">
                <a16:creationId xmlns:a16="http://schemas.microsoft.com/office/drawing/2014/main" id="{556BB936-1660-4F0A-ABB8-677C63ECDD48}"/>
              </a:ext>
            </a:extLst>
          </p:cNvPr>
          <p:cNvSpPr txBox="1"/>
          <p:nvPr/>
        </p:nvSpPr>
        <p:spPr>
          <a:xfrm>
            <a:off x="4999924" y="1688622"/>
            <a:ext cx="3843266" cy="93532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dirty="0">
                <a:solidFill>
                  <a:schemeClr val="bg1"/>
                </a:solidFill>
                <a:latin typeface="Nunito"/>
                <a:ea typeface="Nunito"/>
                <a:cs typeface="Nunito"/>
                <a:sym typeface="Nunito"/>
              </a:rPr>
              <a:t>Active (80%)</a:t>
            </a:r>
            <a:endParaRPr sz="2400" b="1" dirty="0">
              <a:solidFill>
                <a:schemeClr val="bg1"/>
              </a:solidFill>
              <a:latin typeface="Nunito"/>
              <a:ea typeface="Nunito"/>
              <a:cs typeface="Nunito"/>
              <a:sym typeface="Nunito"/>
            </a:endParaRPr>
          </a:p>
        </p:txBody>
      </p:sp>
      <p:sp>
        <p:nvSpPr>
          <p:cNvPr id="7" name="Shape 166">
            <a:extLst>
              <a:ext uri="{FF2B5EF4-FFF2-40B4-BE49-F238E27FC236}">
                <a16:creationId xmlns:a16="http://schemas.microsoft.com/office/drawing/2014/main" id="{C2D5DFF1-CA5A-47E9-AC96-C1F2FDF020B1}"/>
              </a:ext>
            </a:extLst>
          </p:cNvPr>
          <p:cNvSpPr txBox="1"/>
          <p:nvPr/>
        </p:nvSpPr>
        <p:spPr>
          <a:xfrm>
            <a:off x="828072" y="2623945"/>
            <a:ext cx="3382422" cy="1555654"/>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2"/>
              </a:buClr>
              <a:buSzPts val="3600"/>
              <a:buFont typeface="Arial" panose="020B0604020202020204" pitchFamily="34" charset="0"/>
              <a:buChar char="•"/>
            </a:pPr>
            <a:r>
              <a:rPr lang="en-US" sz="2000" dirty="0">
                <a:solidFill>
                  <a:schemeClr val="bg1"/>
                </a:solidFill>
                <a:latin typeface="Oswald"/>
                <a:ea typeface="Nunito"/>
                <a:cs typeface="Nunito"/>
                <a:sym typeface="Nunito"/>
              </a:rPr>
              <a:t>General job search sites</a:t>
            </a:r>
            <a:endParaRPr sz="2000" dirty="0">
              <a:solidFill>
                <a:schemeClr val="bg1"/>
              </a:solidFill>
              <a:latin typeface="Oswald"/>
              <a:ea typeface="Nunito"/>
              <a:cs typeface="Nunito"/>
              <a:sym typeface="Nunito"/>
            </a:endParaRPr>
          </a:p>
          <a:p>
            <a:pPr marL="342900" marR="0" lvl="0" indent="-342900" algn="l" rtl="0">
              <a:lnSpc>
                <a:spcPct val="100000"/>
              </a:lnSpc>
              <a:spcBef>
                <a:spcPts val="0"/>
              </a:spcBef>
              <a:spcAft>
                <a:spcPts val="0"/>
              </a:spcAft>
              <a:buClr>
                <a:schemeClr val="dk2"/>
              </a:buClr>
              <a:buSzPts val="3600"/>
              <a:buFont typeface="Arial" panose="020B0604020202020204" pitchFamily="34" charset="0"/>
              <a:buChar char="•"/>
            </a:pPr>
            <a:r>
              <a:rPr lang="en-US" sz="2000" dirty="0">
                <a:solidFill>
                  <a:schemeClr val="bg1"/>
                </a:solidFill>
                <a:latin typeface="Oswald"/>
                <a:ea typeface="Nunito"/>
                <a:cs typeface="Nunito"/>
                <a:sym typeface="Nunito"/>
              </a:rPr>
              <a:t>Targeted job search sites</a:t>
            </a:r>
            <a:endParaRPr sz="2000" dirty="0">
              <a:solidFill>
                <a:schemeClr val="bg1"/>
              </a:solidFill>
              <a:latin typeface="Oswald"/>
              <a:ea typeface="Nunito"/>
              <a:cs typeface="Nunito"/>
              <a:sym typeface="Nunito"/>
            </a:endParaRPr>
          </a:p>
          <a:p>
            <a:pPr marL="342900" marR="0" lvl="0" indent="-342900" algn="l" rtl="0">
              <a:lnSpc>
                <a:spcPct val="100000"/>
              </a:lnSpc>
              <a:spcBef>
                <a:spcPts val="0"/>
              </a:spcBef>
              <a:spcAft>
                <a:spcPts val="0"/>
              </a:spcAft>
              <a:buClr>
                <a:schemeClr val="dk2"/>
              </a:buClr>
              <a:buSzPts val="3600"/>
              <a:buFont typeface="Arial" panose="020B0604020202020204" pitchFamily="34" charset="0"/>
              <a:buChar char="•"/>
            </a:pPr>
            <a:r>
              <a:rPr lang="en-US" sz="2000" dirty="0">
                <a:solidFill>
                  <a:schemeClr val="bg1"/>
                </a:solidFill>
                <a:latin typeface="Oswald"/>
                <a:ea typeface="Nunito"/>
                <a:cs typeface="Nunito"/>
                <a:sym typeface="Nunito"/>
              </a:rPr>
              <a:t>Generic resumes and cover letters sent in batches</a:t>
            </a:r>
            <a:endParaRPr sz="2000" dirty="0">
              <a:solidFill>
                <a:schemeClr val="bg1"/>
              </a:solidFill>
              <a:latin typeface="Oswald"/>
              <a:ea typeface="Nunito"/>
              <a:cs typeface="Nunito"/>
              <a:sym typeface="Nunito"/>
            </a:endParaRPr>
          </a:p>
          <a:p>
            <a:pPr marL="342900" marR="0" lvl="0" indent="-342900" algn="l" rtl="0">
              <a:lnSpc>
                <a:spcPct val="100000"/>
              </a:lnSpc>
              <a:spcBef>
                <a:spcPts val="0"/>
              </a:spcBef>
              <a:spcAft>
                <a:spcPts val="0"/>
              </a:spcAft>
              <a:buClr>
                <a:schemeClr val="dk2"/>
              </a:buClr>
              <a:buSzPts val="3600"/>
              <a:buFont typeface="Arial" panose="020B0604020202020204" pitchFamily="34" charset="0"/>
              <a:buChar char="•"/>
            </a:pPr>
            <a:r>
              <a:rPr lang="en-US" sz="2000" dirty="0">
                <a:solidFill>
                  <a:schemeClr val="bg1"/>
                </a:solidFill>
                <a:latin typeface="Oswald"/>
                <a:ea typeface="Nunito"/>
                <a:cs typeface="Nunito"/>
                <a:sym typeface="Nunito"/>
              </a:rPr>
              <a:t>Applying to ‘anything and everything’</a:t>
            </a:r>
            <a:endParaRPr sz="2000" dirty="0">
              <a:solidFill>
                <a:schemeClr val="bg1"/>
              </a:solidFill>
              <a:latin typeface="Oswald"/>
              <a:ea typeface="Nunito"/>
              <a:cs typeface="Nunito"/>
              <a:sym typeface="Nunito"/>
            </a:endParaRPr>
          </a:p>
          <a:p>
            <a:pPr marL="0" marR="0" lvl="0" indent="0" algn="l" rtl="0">
              <a:lnSpc>
                <a:spcPct val="140000"/>
              </a:lnSpc>
              <a:spcBef>
                <a:spcPts val="0"/>
              </a:spcBef>
              <a:spcAft>
                <a:spcPts val="0"/>
              </a:spcAft>
              <a:buClr>
                <a:srgbClr val="000000"/>
              </a:buClr>
              <a:buSzPts val="1100"/>
              <a:buFont typeface="Arial"/>
              <a:buNone/>
            </a:pPr>
            <a:endParaRPr sz="3000" dirty="0">
              <a:solidFill>
                <a:schemeClr val="dk2"/>
              </a:solidFill>
              <a:latin typeface="Nunito"/>
              <a:ea typeface="Nunito"/>
              <a:cs typeface="Nunito"/>
              <a:sym typeface="Nunito"/>
            </a:endParaRPr>
          </a:p>
          <a:p>
            <a:pPr marL="0" marR="0" lvl="0" indent="0" algn="l" rtl="0">
              <a:lnSpc>
                <a:spcPct val="140000"/>
              </a:lnSpc>
              <a:spcBef>
                <a:spcPts val="0"/>
              </a:spcBef>
              <a:spcAft>
                <a:spcPts val="0"/>
              </a:spcAft>
              <a:buNone/>
            </a:pPr>
            <a:endParaRPr sz="3000" dirty="0">
              <a:solidFill>
                <a:schemeClr val="dk2"/>
              </a:solidFill>
              <a:latin typeface="Nunito"/>
              <a:ea typeface="Nunito"/>
              <a:cs typeface="Nunito"/>
              <a:sym typeface="Nunito"/>
            </a:endParaRPr>
          </a:p>
        </p:txBody>
      </p:sp>
      <p:sp>
        <p:nvSpPr>
          <p:cNvPr id="8" name="Shape 167">
            <a:extLst>
              <a:ext uri="{FF2B5EF4-FFF2-40B4-BE49-F238E27FC236}">
                <a16:creationId xmlns:a16="http://schemas.microsoft.com/office/drawing/2014/main" id="{3B75EA2D-2559-43E0-93F7-9EB92F4E0445}"/>
              </a:ext>
            </a:extLst>
          </p:cNvPr>
          <p:cNvSpPr txBox="1"/>
          <p:nvPr/>
        </p:nvSpPr>
        <p:spPr>
          <a:xfrm>
            <a:off x="1008825" y="1729147"/>
            <a:ext cx="3868591" cy="93532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dirty="0">
                <a:solidFill>
                  <a:schemeClr val="bg1"/>
                </a:solidFill>
                <a:latin typeface="Nunito"/>
                <a:ea typeface="Nunito"/>
                <a:cs typeface="Nunito"/>
                <a:sym typeface="Nunito"/>
              </a:rPr>
              <a:t>Passive (20%)</a:t>
            </a:r>
            <a:endParaRPr sz="2400" b="1" dirty="0">
              <a:solidFill>
                <a:schemeClr val="bg1"/>
              </a:solidFill>
              <a:latin typeface="Nunito"/>
              <a:ea typeface="Nunito"/>
              <a:cs typeface="Nunito"/>
              <a:sym typeface="Nunito"/>
            </a:endParaRPr>
          </a:p>
        </p:txBody>
      </p:sp>
    </p:spTree>
    <p:extLst>
      <p:ext uri="{BB962C8B-B14F-4D97-AF65-F5344CB8AC3E}">
        <p14:creationId xmlns:p14="http://schemas.microsoft.com/office/powerpoint/2010/main" val="416444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66">
            <a:extLst>
              <a:ext uri="{FF2B5EF4-FFF2-40B4-BE49-F238E27FC236}">
                <a16:creationId xmlns:a16="http://schemas.microsoft.com/office/drawing/2014/main" id="{C2D5DFF1-CA5A-47E9-AC96-C1F2FDF020B1}"/>
              </a:ext>
            </a:extLst>
          </p:cNvPr>
          <p:cNvSpPr txBox="1"/>
          <p:nvPr/>
        </p:nvSpPr>
        <p:spPr>
          <a:xfrm>
            <a:off x="2250472" y="4615305"/>
            <a:ext cx="3382422" cy="1555654"/>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100"/>
              <a:buFont typeface="Arial"/>
              <a:buNone/>
            </a:pPr>
            <a:endParaRPr sz="3000" dirty="0">
              <a:solidFill>
                <a:schemeClr val="dk2"/>
              </a:solidFill>
              <a:latin typeface="Nunito"/>
              <a:ea typeface="Nunito"/>
              <a:cs typeface="Nunito"/>
              <a:sym typeface="Nunito"/>
            </a:endParaRPr>
          </a:p>
          <a:p>
            <a:pPr marL="0" marR="0" lvl="0" indent="0" algn="l" rtl="0">
              <a:lnSpc>
                <a:spcPct val="140000"/>
              </a:lnSpc>
              <a:spcBef>
                <a:spcPts val="0"/>
              </a:spcBef>
              <a:spcAft>
                <a:spcPts val="0"/>
              </a:spcAft>
              <a:buNone/>
            </a:pPr>
            <a:endParaRPr sz="3000" dirty="0">
              <a:solidFill>
                <a:schemeClr val="dk2"/>
              </a:solidFill>
              <a:latin typeface="Nunito"/>
              <a:ea typeface="Nunito"/>
              <a:cs typeface="Nunito"/>
              <a:sym typeface="Nunito"/>
            </a:endParaRPr>
          </a:p>
        </p:txBody>
      </p:sp>
      <p:graphicFrame>
        <p:nvGraphicFramePr>
          <p:cNvPr id="3" name="Table 2">
            <a:extLst>
              <a:ext uri="{FF2B5EF4-FFF2-40B4-BE49-F238E27FC236}">
                <a16:creationId xmlns:a16="http://schemas.microsoft.com/office/drawing/2014/main" id="{E280BC7E-0866-4A1F-A548-AFFF0FC88B88}"/>
              </a:ext>
            </a:extLst>
          </p:cNvPr>
          <p:cNvGraphicFramePr>
            <a:graphicFrameLocks noGrp="1"/>
          </p:cNvGraphicFramePr>
          <p:nvPr>
            <p:extLst>
              <p:ext uri="{D42A27DB-BD31-4B8C-83A1-F6EECF244321}">
                <p14:modId xmlns:p14="http://schemas.microsoft.com/office/powerpoint/2010/main" val="1452758799"/>
              </p:ext>
            </p:extLst>
          </p:nvPr>
        </p:nvGraphicFramePr>
        <p:xfrm>
          <a:off x="893682" y="848360"/>
          <a:ext cx="7528958" cy="5562600"/>
        </p:xfrm>
        <a:graphic>
          <a:graphicData uri="http://schemas.openxmlformats.org/drawingml/2006/table">
            <a:tbl>
              <a:tblPr firstRow="1" bandRow="1">
                <a:tableStyleId>{E9A9A49D-6DF7-4764-9A13-3B5FE643A027}</a:tableStyleId>
              </a:tblPr>
              <a:tblGrid>
                <a:gridCol w="3764479">
                  <a:extLst>
                    <a:ext uri="{9D8B030D-6E8A-4147-A177-3AD203B41FA5}">
                      <a16:colId xmlns:a16="http://schemas.microsoft.com/office/drawing/2014/main" val="4094294777"/>
                    </a:ext>
                  </a:extLst>
                </a:gridCol>
                <a:gridCol w="3764479">
                  <a:extLst>
                    <a:ext uri="{9D8B030D-6E8A-4147-A177-3AD203B41FA5}">
                      <a16:colId xmlns:a16="http://schemas.microsoft.com/office/drawing/2014/main" val="3502285579"/>
                    </a:ext>
                  </a:extLst>
                </a:gridCol>
              </a:tblGrid>
              <a:tr h="370840">
                <a:tc gridSpan="2">
                  <a:txBody>
                    <a:bodyPr/>
                    <a:lstStyle/>
                    <a:p>
                      <a:r>
                        <a:rPr lang="en-US" sz="2800" b="1" dirty="0">
                          <a:solidFill>
                            <a:schemeClr val="bg1"/>
                          </a:solidFill>
                        </a:rPr>
                        <a:t>Sample 80/20 Job Search Strategy </a:t>
                      </a:r>
                    </a:p>
                    <a:p>
                      <a:r>
                        <a:rPr lang="en-US" sz="2000" b="0" dirty="0">
                          <a:solidFill>
                            <a:schemeClr val="bg1"/>
                          </a:solidFill>
                        </a:rPr>
                        <a:t>(~10 hours/ week)</a:t>
                      </a:r>
                    </a:p>
                    <a:p>
                      <a:endParaRPr lang="en-US" sz="2000" b="0" dirty="0">
                        <a:solidFill>
                          <a:schemeClr val="bg1"/>
                        </a:solidFill>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extLst>
                  <a:ext uri="{0D108BD9-81ED-4DB2-BD59-A6C34878D82A}">
                    <a16:rowId xmlns:a16="http://schemas.microsoft.com/office/drawing/2014/main" val="2947853653"/>
                  </a:ext>
                </a:extLst>
              </a:tr>
              <a:tr h="441960">
                <a:tc>
                  <a:txBody>
                    <a:bodyPr/>
                    <a:lstStyle/>
                    <a:p>
                      <a:r>
                        <a:rPr lang="en-US" sz="1600" b="1" dirty="0">
                          <a:solidFill>
                            <a:schemeClr val="bg1"/>
                          </a:solidFill>
                        </a:rPr>
                        <a:t>PASSIVE (</a:t>
                      </a:r>
                      <a:r>
                        <a:rPr lang="en-US" sz="1600" b="1" dirty="0" err="1">
                          <a:solidFill>
                            <a:schemeClr val="bg1"/>
                          </a:solidFill>
                        </a:rPr>
                        <a:t>Approx</a:t>
                      </a:r>
                      <a:r>
                        <a:rPr lang="en-US" sz="1600" b="1" dirty="0">
                          <a:solidFill>
                            <a:schemeClr val="bg1"/>
                          </a:solidFill>
                        </a:rPr>
                        <a:t> 2 hours)</a:t>
                      </a: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dirty="0">
                          <a:solidFill>
                            <a:schemeClr val="bg1"/>
                          </a:solidFill>
                        </a:rPr>
                        <a:t>ACTIVE (</a:t>
                      </a:r>
                      <a:r>
                        <a:rPr lang="en-US" sz="1600" b="1" dirty="0" err="1">
                          <a:solidFill>
                            <a:schemeClr val="bg1"/>
                          </a:solidFill>
                        </a:rPr>
                        <a:t>Approx</a:t>
                      </a:r>
                      <a:r>
                        <a:rPr lang="en-US" sz="1600" b="1" dirty="0">
                          <a:solidFill>
                            <a:schemeClr val="bg1"/>
                          </a:solidFill>
                        </a:rPr>
                        <a:t> 8 hours)</a:t>
                      </a: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9474578"/>
                  </a:ext>
                </a:extLst>
              </a:tr>
              <a:tr h="370840">
                <a:tc>
                  <a:txBody>
                    <a:bodyPr/>
                    <a:lstStyle/>
                    <a:p>
                      <a:r>
                        <a:rPr lang="en-US" sz="1600" dirty="0">
                          <a:solidFill>
                            <a:schemeClr val="bg1"/>
                          </a:solidFill>
                        </a:rPr>
                        <a:t>Spend 10 minutes/ day reviewing job alerts &amp; job boards</a:t>
                      </a:r>
                    </a:p>
                    <a:p>
                      <a:endParaRPr lang="en-US" sz="1600" dirty="0">
                        <a:solidFill>
                          <a:schemeClr val="bg1"/>
                        </a:solidFill>
                      </a:endParaRPr>
                    </a:p>
                    <a:p>
                      <a:r>
                        <a:rPr lang="en-US" sz="1600" dirty="0">
                          <a:solidFill>
                            <a:schemeClr val="bg1"/>
                          </a:solidFill>
                        </a:rPr>
                        <a:t>Apply to 1 – 2 jobs per day via job boards</a:t>
                      </a: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solidFill>
                            <a:schemeClr val="bg1"/>
                          </a:solidFill>
                        </a:rPr>
                        <a:t>Identify and get in contact with 3 – 5 new contacts </a:t>
                      </a:r>
                    </a:p>
                    <a:p>
                      <a:endParaRPr lang="en-US" sz="1600" dirty="0">
                        <a:solidFill>
                          <a:schemeClr val="bg1"/>
                        </a:solidFill>
                      </a:endParaRPr>
                    </a:p>
                    <a:p>
                      <a:r>
                        <a:rPr lang="en-US" sz="1600" dirty="0">
                          <a:solidFill>
                            <a:schemeClr val="bg1"/>
                          </a:solidFill>
                        </a:rPr>
                        <a:t>Plan and conduct 3 networking meetings (informational interviews, for example)</a:t>
                      </a:r>
                    </a:p>
                    <a:p>
                      <a:endParaRPr lang="en-US" sz="1600" dirty="0">
                        <a:solidFill>
                          <a:schemeClr val="bg1"/>
                        </a:solidFill>
                      </a:endParaRPr>
                    </a:p>
                    <a:p>
                      <a:r>
                        <a:rPr lang="en-US" sz="1600" dirty="0">
                          <a:solidFill>
                            <a:schemeClr val="bg1"/>
                          </a:solidFill>
                        </a:rPr>
                        <a:t>Log in daily to LinkedIn and complete 2 – 3 actions (ex: posting or responding to relevant topics, reaching out to employers or WCU alum in your field, following potential employers and their pages, etc.)</a:t>
                      </a:r>
                    </a:p>
                    <a:p>
                      <a:endParaRPr lang="en-US" sz="1600" dirty="0">
                        <a:solidFill>
                          <a:schemeClr val="bg1"/>
                        </a:solidFill>
                      </a:endParaRPr>
                    </a:p>
                    <a:p>
                      <a:r>
                        <a:rPr lang="en-US" sz="1600" dirty="0">
                          <a:solidFill>
                            <a:schemeClr val="bg1"/>
                          </a:solidFill>
                        </a:rPr>
                        <a:t>Attend 1-2 networking events (webinars, online conferences, </a:t>
                      </a:r>
                      <a:r>
                        <a:rPr lang="en-US" sz="1600" dirty="0" err="1">
                          <a:solidFill>
                            <a:schemeClr val="bg1"/>
                          </a:solidFill>
                        </a:rPr>
                        <a:t>etc</a:t>
                      </a:r>
                      <a:r>
                        <a:rPr lang="en-US" sz="1600" dirty="0">
                          <a:solidFill>
                            <a:schemeClr val="bg1"/>
                          </a:solidFill>
                        </a:rPr>
                        <a:t>)</a:t>
                      </a: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3185443"/>
                  </a:ext>
                </a:extLst>
              </a:tr>
            </a:tbl>
          </a:graphicData>
        </a:graphic>
      </p:graphicFrame>
    </p:spTree>
    <p:extLst>
      <p:ext uri="{BB962C8B-B14F-4D97-AF65-F5344CB8AC3E}">
        <p14:creationId xmlns:p14="http://schemas.microsoft.com/office/powerpoint/2010/main" val="249444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71"/>
          <p:cNvSpPr txBox="1">
            <a:spLocks/>
          </p:cNvSpPr>
          <p:nvPr/>
        </p:nvSpPr>
        <p:spPr>
          <a:xfrm>
            <a:off x="408760" y="1711470"/>
            <a:ext cx="8003720" cy="271829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FFFF"/>
              </a:buClr>
              <a:buSzPct val="100000"/>
              <a:buFont typeface="Open Sans"/>
              <a:buChar char="◇"/>
              <a:defRPr sz="3000" b="0" i="0" u="none" strike="noStrike" cap="none">
                <a:solidFill>
                  <a:srgbClr val="FFFFFF"/>
                </a:solidFill>
                <a:latin typeface="Open Sans"/>
                <a:ea typeface="Open Sans"/>
                <a:cs typeface="Open Sans"/>
                <a:sym typeface="Open Sans"/>
              </a:defRPr>
            </a:lvl1pPr>
            <a:lvl2pPr marR="0" lvl="1" algn="l" rtl="0">
              <a:lnSpc>
                <a:spcPct val="100000"/>
              </a:lnSpc>
              <a:spcBef>
                <a:spcPts val="480"/>
              </a:spcBef>
              <a:spcAft>
                <a:spcPts val="0"/>
              </a:spcAft>
              <a:buClr>
                <a:srgbClr val="FFFFFF"/>
              </a:buClr>
              <a:buSzPct val="100000"/>
              <a:buFont typeface="Open Sans"/>
              <a:buChar char="○"/>
              <a:defRPr sz="2400" b="0" i="0" u="none" strike="noStrike" cap="none">
                <a:solidFill>
                  <a:srgbClr val="FFFFFF"/>
                </a:solidFill>
                <a:latin typeface="Open Sans"/>
                <a:ea typeface="Open Sans"/>
                <a:cs typeface="Open Sans"/>
                <a:sym typeface="Open Sans"/>
              </a:defRPr>
            </a:lvl2pPr>
            <a:lvl3pPr marR="0" lvl="2" algn="l" rtl="0">
              <a:lnSpc>
                <a:spcPct val="100000"/>
              </a:lnSpc>
              <a:spcBef>
                <a:spcPts val="480"/>
              </a:spcBef>
              <a:spcAft>
                <a:spcPts val="0"/>
              </a:spcAft>
              <a:buClr>
                <a:srgbClr val="FFFFFF"/>
              </a:buClr>
              <a:buSzPct val="100000"/>
              <a:buFont typeface="Open Sans"/>
              <a:buChar char="■"/>
              <a:defRPr sz="2400" b="0" i="0" u="none" strike="noStrike" cap="none">
                <a:solidFill>
                  <a:srgbClr val="FFFFFF"/>
                </a:solidFill>
                <a:latin typeface="Open Sans"/>
                <a:ea typeface="Open Sans"/>
                <a:cs typeface="Open Sans"/>
                <a:sym typeface="Open Sans"/>
              </a:defRPr>
            </a:lvl3pPr>
            <a:lvl4pPr marR="0" lvl="3" algn="l" rtl="0">
              <a:lnSpc>
                <a:spcPct val="100000"/>
              </a:lnSpc>
              <a:spcBef>
                <a:spcPts val="360"/>
              </a:spcBef>
              <a:spcAft>
                <a:spcPts val="0"/>
              </a:spcAft>
              <a:buClr>
                <a:srgbClr val="FFFFFF"/>
              </a:buClr>
              <a:buSzPct val="100000"/>
              <a:buFont typeface="Open Sans"/>
              <a:buChar char="●"/>
              <a:defRPr sz="1800" b="0" i="0" u="none" strike="noStrike" cap="none">
                <a:solidFill>
                  <a:srgbClr val="FFFFFF"/>
                </a:solidFill>
                <a:latin typeface="Open Sans"/>
                <a:ea typeface="Open Sans"/>
                <a:cs typeface="Open Sans"/>
                <a:sym typeface="Open Sans"/>
              </a:defRPr>
            </a:lvl4pPr>
            <a:lvl5pPr marR="0" lvl="4" algn="l" rtl="0">
              <a:lnSpc>
                <a:spcPct val="100000"/>
              </a:lnSpc>
              <a:spcBef>
                <a:spcPts val="360"/>
              </a:spcBef>
              <a:spcAft>
                <a:spcPts val="0"/>
              </a:spcAft>
              <a:buClr>
                <a:srgbClr val="FFFFFF"/>
              </a:buClr>
              <a:buSzPct val="100000"/>
              <a:buFont typeface="Open Sans"/>
              <a:buChar char="○"/>
              <a:defRPr sz="1800" b="0" i="0" u="none" strike="noStrike" cap="none">
                <a:solidFill>
                  <a:srgbClr val="FFFFFF"/>
                </a:solidFill>
                <a:latin typeface="Open Sans"/>
                <a:ea typeface="Open Sans"/>
                <a:cs typeface="Open Sans"/>
                <a:sym typeface="Open Sans"/>
              </a:defRPr>
            </a:lvl5pPr>
            <a:lvl6pPr marR="0" lvl="5" algn="l" rtl="0">
              <a:lnSpc>
                <a:spcPct val="100000"/>
              </a:lnSpc>
              <a:spcBef>
                <a:spcPts val="360"/>
              </a:spcBef>
              <a:spcAft>
                <a:spcPts val="0"/>
              </a:spcAft>
              <a:buClr>
                <a:srgbClr val="FFFFFF"/>
              </a:buClr>
              <a:buSzPct val="100000"/>
              <a:buFont typeface="Open Sans"/>
              <a:buChar char="■"/>
              <a:defRPr sz="1800" b="0" i="0" u="none" strike="noStrike" cap="none">
                <a:solidFill>
                  <a:srgbClr val="FFFFFF"/>
                </a:solidFill>
                <a:latin typeface="Open Sans"/>
                <a:ea typeface="Open Sans"/>
                <a:cs typeface="Open Sans"/>
                <a:sym typeface="Open Sans"/>
              </a:defRPr>
            </a:lvl6pPr>
            <a:lvl7pPr marR="0" lvl="6" algn="l" rtl="0">
              <a:lnSpc>
                <a:spcPct val="100000"/>
              </a:lnSpc>
              <a:spcBef>
                <a:spcPts val="360"/>
              </a:spcBef>
              <a:spcAft>
                <a:spcPts val="0"/>
              </a:spcAft>
              <a:buClr>
                <a:srgbClr val="FFFFFF"/>
              </a:buClr>
              <a:buSzPct val="100000"/>
              <a:buFont typeface="Open Sans"/>
              <a:buChar char="●"/>
              <a:defRPr sz="1800" b="0" i="0" u="none" strike="noStrike" cap="none">
                <a:solidFill>
                  <a:srgbClr val="FFFFFF"/>
                </a:solidFill>
                <a:latin typeface="Open Sans"/>
                <a:ea typeface="Open Sans"/>
                <a:cs typeface="Open Sans"/>
                <a:sym typeface="Open Sans"/>
              </a:defRPr>
            </a:lvl7pPr>
            <a:lvl8pPr marR="0" lvl="7" algn="l" rtl="0">
              <a:lnSpc>
                <a:spcPct val="100000"/>
              </a:lnSpc>
              <a:spcBef>
                <a:spcPts val="360"/>
              </a:spcBef>
              <a:spcAft>
                <a:spcPts val="0"/>
              </a:spcAft>
              <a:buClr>
                <a:srgbClr val="FFFFFF"/>
              </a:buClr>
              <a:buSzPct val="100000"/>
              <a:buFont typeface="Open Sans"/>
              <a:buChar char="○"/>
              <a:defRPr sz="1800" b="0" i="0" u="none" strike="noStrike" cap="none">
                <a:solidFill>
                  <a:srgbClr val="FFFFFF"/>
                </a:solidFill>
                <a:latin typeface="Open Sans"/>
                <a:ea typeface="Open Sans"/>
                <a:cs typeface="Open Sans"/>
                <a:sym typeface="Open Sans"/>
              </a:defRPr>
            </a:lvl8pPr>
            <a:lvl9pPr marR="0" lvl="8" algn="l" rtl="0">
              <a:lnSpc>
                <a:spcPct val="100000"/>
              </a:lnSpc>
              <a:spcBef>
                <a:spcPts val="360"/>
              </a:spcBef>
              <a:spcAft>
                <a:spcPts val="0"/>
              </a:spcAft>
              <a:buClr>
                <a:srgbClr val="FFFFFF"/>
              </a:buClr>
              <a:buSzPct val="100000"/>
              <a:buFont typeface="Open Sans"/>
              <a:buChar char="■"/>
              <a:defRPr sz="1800" b="0" i="0" u="none" strike="noStrike" cap="none">
                <a:solidFill>
                  <a:srgbClr val="FFFFFF"/>
                </a:solidFill>
                <a:latin typeface="Open Sans"/>
                <a:ea typeface="Open Sans"/>
                <a:cs typeface="Open Sans"/>
                <a:sym typeface="Open Sans"/>
              </a:defRPr>
            </a:lvl9pPr>
          </a:lstStyle>
          <a:p>
            <a:pPr marL="457200" indent="-419100">
              <a:spcBef>
                <a:spcPts val="0"/>
              </a:spcBef>
              <a:buClr>
                <a:srgbClr val="9BDED2"/>
              </a:buClr>
            </a:pPr>
            <a:r>
              <a:rPr lang="en-US" sz="2800" b="1" dirty="0"/>
              <a:t>ACTIVITY: </a:t>
            </a:r>
          </a:p>
          <a:p>
            <a:pPr marL="457200" lvl="1" indent="-419100">
              <a:spcBef>
                <a:spcPts val="0"/>
              </a:spcBef>
              <a:buClr>
                <a:srgbClr val="9BDED2"/>
              </a:buClr>
            </a:pPr>
            <a:r>
              <a:rPr lang="en-US" sz="2200" dirty="0"/>
              <a:t>1) Visit </a:t>
            </a:r>
            <a:r>
              <a:rPr lang="en-US" sz="2200" dirty="0">
                <a:solidFill>
                  <a:schemeClr val="bg1"/>
                </a:solidFill>
                <a:hlinkClick r:id="rId3">
                  <a:extLst>
                    <a:ext uri="{A12FA001-AC4F-418D-AE19-62706E023703}">
                      <ahyp:hlinkClr xmlns:ahyp="http://schemas.microsoft.com/office/drawing/2018/hyperlinkcolor" val="tx"/>
                    </a:ext>
                  </a:extLst>
                </a:hlinkClick>
              </a:rPr>
              <a:t>www.onetonline.org</a:t>
            </a:r>
            <a:endParaRPr lang="en-US" sz="2200" dirty="0">
              <a:solidFill>
                <a:schemeClr val="bg1"/>
              </a:solidFill>
            </a:endParaRPr>
          </a:p>
          <a:p>
            <a:pPr marL="457200" lvl="1" indent="-419100">
              <a:spcBef>
                <a:spcPts val="0"/>
              </a:spcBef>
              <a:buClr>
                <a:srgbClr val="9BDED2"/>
              </a:buClr>
            </a:pPr>
            <a:r>
              <a:rPr lang="en-US" sz="2200" dirty="0"/>
              <a:t>Think of a position title you are exploring in your field (ex. Health educator)</a:t>
            </a:r>
          </a:p>
          <a:p>
            <a:pPr marL="457200" lvl="1" indent="-419100">
              <a:spcBef>
                <a:spcPts val="0"/>
              </a:spcBef>
              <a:buClr>
                <a:srgbClr val="9BDED2"/>
              </a:buClr>
            </a:pPr>
            <a:r>
              <a:rPr lang="en-US" sz="2200" dirty="0"/>
              <a:t>Review the list of position titles that generate and choose one </a:t>
            </a:r>
          </a:p>
          <a:p>
            <a:pPr marL="457200" lvl="1" indent="-419100">
              <a:spcBef>
                <a:spcPts val="0"/>
              </a:spcBef>
              <a:buClr>
                <a:srgbClr val="9BDED2"/>
              </a:buClr>
            </a:pPr>
            <a:r>
              <a:rPr lang="en-US" sz="2200" dirty="0"/>
              <a:t>Review the Sample Reported Titles listed.  Do they vary?</a:t>
            </a:r>
          </a:p>
          <a:p>
            <a:pPr marL="38100">
              <a:spcBef>
                <a:spcPts val="0"/>
              </a:spcBef>
              <a:buClr>
                <a:srgbClr val="9BDED2"/>
              </a:buClr>
              <a:buNone/>
            </a:pPr>
            <a:endParaRPr lang="en-US" sz="2800" dirty="0"/>
          </a:p>
          <a:p>
            <a:pPr marL="38100">
              <a:spcBef>
                <a:spcPts val="0"/>
              </a:spcBef>
              <a:buClr>
                <a:srgbClr val="9BDED2"/>
              </a:buClr>
              <a:buNone/>
            </a:pPr>
            <a:endParaRPr lang="en-US" sz="2400" dirty="0"/>
          </a:p>
          <a:p>
            <a:pPr marL="457200" indent="-419100">
              <a:spcBef>
                <a:spcPts val="0"/>
              </a:spcBef>
              <a:buClr>
                <a:srgbClr val="9BDED2"/>
              </a:buClr>
            </a:pPr>
            <a:endParaRPr lang="en-US" sz="2400" dirty="0"/>
          </a:p>
        </p:txBody>
      </p:sp>
      <p:sp>
        <p:nvSpPr>
          <p:cNvPr id="4" name="Shape 103"/>
          <p:cNvSpPr txBox="1">
            <a:spLocks/>
          </p:cNvSpPr>
          <p:nvPr/>
        </p:nvSpPr>
        <p:spPr>
          <a:xfrm>
            <a:off x="581065" y="542241"/>
            <a:ext cx="4109400" cy="93540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9A6DE"/>
              </a:buClr>
              <a:buSzPct val="100000"/>
              <a:buFont typeface="Oswald"/>
              <a:buNone/>
              <a:defRPr sz="6000" b="0" i="0" u="none" strike="noStrike" cap="none">
                <a:solidFill>
                  <a:srgbClr val="39A6DE"/>
                </a:solidFill>
                <a:highlight>
                  <a:srgbClr val="FFFFFF"/>
                </a:highlight>
                <a:latin typeface="Oswald"/>
                <a:ea typeface="Oswald"/>
                <a:cs typeface="Oswald"/>
                <a:sym typeface="Oswald"/>
              </a:defRPr>
            </a:lvl1pPr>
            <a:lvl2pPr lvl="1">
              <a:spcBef>
                <a:spcPts val="0"/>
              </a:spcBef>
              <a:buClr>
                <a:srgbClr val="39A6DE"/>
              </a:buClr>
              <a:buSzPct val="100000"/>
              <a:buFont typeface="Oswald"/>
              <a:buNone/>
              <a:defRPr sz="6000">
                <a:solidFill>
                  <a:srgbClr val="39A6DE"/>
                </a:solidFill>
                <a:highlight>
                  <a:srgbClr val="FFFFFF"/>
                </a:highlight>
                <a:latin typeface="Oswald"/>
                <a:ea typeface="Oswald"/>
                <a:cs typeface="Oswald"/>
                <a:sym typeface="Oswald"/>
              </a:defRPr>
            </a:lvl2pPr>
            <a:lvl3pPr lvl="2">
              <a:spcBef>
                <a:spcPts val="0"/>
              </a:spcBef>
              <a:buClr>
                <a:srgbClr val="39A6DE"/>
              </a:buClr>
              <a:buSzPct val="100000"/>
              <a:buFont typeface="Oswald"/>
              <a:buNone/>
              <a:defRPr sz="6000">
                <a:solidFill>
                  <a:srgbClr val="39A6DE"/>
                </a:solidFill>
                <a:highlight>
                  <a:srgbClr val="FFFFFF"/>
                </a:highlight>
                <a:latin typeface="Oswald"/>
                <a:ea typeface="Oswald"/>
                <a:cs typeface="Oswald"/>
                <a:sym typeface="Oswald"/>
              </a:defRPr>
            </a:lvl3pPr>
            <a:lvl4pPr lvl="3">
              <a:spcBef>
                <a:spcPts val="0"/>
              </a:spcBef>
              <a:buClr>
                <a:srgbClr val="39A6DE"/>
              </a:buClr>
              <a:buSzPct val="100000"/>
              <a:buFont typeface="Oswald"/>
              <a:buNone/>
              <a:defRPr sz="6000">
                <a:solidFill>
                  <a:srgbClr val="39A6DE"/>
                </a:solidFill>
                <a:highlight>
                  <a:srgbClr val="FFFFFF"/>
                </a:highlight>
                <a:latin typeface="Oswald"/>
                <a:ea typeface="Oswald"/>
                <a:cs typeface="Oswald"/>
                <a:sym typeface="Oswald"/>
              </a:defRPr>
            </a:lvl4pPr>
            <a:lvl5pPr lvl="4">
              <a:spcBef>
                <a:spcPts val="0"/>
              </a:spcBef>
              <a:buClr>
                <a:srgbClr val="39A6DE"/>
              </a:buClr>
              <a:buSzPct val="100000"/>
              <a:buFont typeface="Oswald"/>
              <a:buNone/>
              <a:defRPr sz="6000">
                <a:solidFill>
                  <a:srgbClr val="39A6DE"/>
                </a:solidFill>
                <a:highlight>
                  <a:srgbClr val="FFFFFF"/>
                </a:highlight>
                <a:latin typeface="Oswald"/>
                <a:ea typeface="Oswald"/>
                <a:cs typeface="Oswald"/>
                <a:sym typeface="Oswald"/>
              </a:defRPr>
            </a:lvl5pPr>
            <a:lvl6pPr lvl="5">
              <a:spcBef>
                <a:spcPts val="0"/>
              </a:spcBef>
              <a:buClr>
                <a:srgbClr val="39A6DE"/>
              </a:buClr>
              <a:buSzPct val="100000"/>
              <a:buFont typeface="Oswald"/>
              <a:buNone/>
              <a:defRPr sz="6000">
                <a:solidFill>
                  <a:srgbClr val="39A6DE"/>
                </a:solidFill>
                <a:highlight>
                  <a:srgbClr val="FFFFFF"/>
                </a:highlight>
                <a:latin typeface="Oswald"/>
                <a:ea typeface="Oswald"/>
                <a:cs typeface="Oswald"/>
                <a:sym typeface="Oswald"/>
              </a:defRPr>
            </a:lvl6pPr>
            <a:lvl7pPr lvl="6">
              <a:spcBef>
                <a:spcPts val="0"/>
              </a:spcBef>
              <a:buClr>
                <a:srgbClr val="39A6DE"/>
              </a:buClr>
              <a:buSzPct val="100000"/>
              <a:buFont typeface="Oswald"/>
              <a:buNone/>
              <a:defRPr sz="6000">
                <a:solidFill>
                  <a:srgbClr val="39A6DE"/>
                </a:solidFill>
                <a:highlight>
                  <a:srgbClr val="FFFFFF"/>
                </a:highlight>
                <a:latin typeface="Oswald"/>
                <a:ea typeface="Oswald"/>
                <a:cs typeface="Oswald"/>
                <a:sym typeface="Oswald"/>
              </a:defRPr>
            </a:lvl7pPr>
            <a:lvl8pPr lvl="7">
              <a:spcBef>
                <a:spcPts val="0"/>
              </a:spcBef>
              <a:buClr>
                <a:srgbClr val="39A6DE"/>
              </a:buClr>
              <a:buSzPct val="100000"/>
              <a:buFont typeface="Oswald"/>
              <a:buNone/>
              <a:defRPr sz="6000">
                <a:solidFill>
                  <a:srgbClr val="39A6DE"/>
                </a:solidFill>
                <a:highlight>
                  <a:srgbClr val="FFFFFF"/>
                </a:highlight>
                <a:latin typeface="Oswald"/>
                <a:ea typeface="Oswald"/>
                <a:cs typeface="Oswald"/>
                <a:sym typeface="Oswald"/>
              </a:defRPr>
            </a:lvl8pPr>
            <a:lvl9pPr lvl="8">
              <a:spcBef>
                <a:spcPts val="0"/>
              </a:spcBef>
              <a:buClr>
                <a:srgbClr val="39A6DE"/>
              </a:buClr>
              <a:buSzPct val="100000"/>
              <a:buFont typeface="Oswald"/>
              <a:buNone/>
              <a:defRPr sz="6000">
                <a:solidFill>
                  <a:srgbClr val="39A6DE"/>
                </a:solidFill>
                <a:highlight>
                  <a:srgbClr val="FFFFFF"/>
                </a:highlight>
                <a:latin typeface="Oswald"/>
                <a:ea typeface="Oswald"/>
                <a:cs typeface="Oswald"/>
                <a:sym typeface="Oswald"/>
              </a:defRPr>
            </a:lvl9pPr>
          </a:lstStyle>
          <a:p>
            <a:r>
              <a:rPr lang="en-US" sz="2800" dirty="0"/>
              <a:t>POSITION TITLES</a:t>
            </a:r>
            <a:endParaRPr lang="en" sz="2800" dirty="0"/>
          </a:p>
        </p:txBody>
      </p:sp>
      <p:pic>
        <p:nvPicPr>
          <p:cNvPr id="2" name="Picture 1">
            <a:extLst>
              <a:ext uri="{FF2B5EF4-FFF2-40B4-BE49-F238E27FC236}">
                <a16:creationId xmlns:a16="http://schemas.microsoft.com/office/drawing/2014/main" id="{10F1D75C-5B31-4184-97E4-3C1E8144E7A0}"/>
              </a:ext>
            </a:extLst>
          </p:cNvPr>
          <p:cNvPicPr>
            <a:picLocks noChangeAspect="1"/>
          </p:cNvPicPr>
          <p:nvPr/>
        </p:nvPicPr>
        <p:blipFill>
          <a:blip r:embed="rId4"/>
          <a:stretch>
            <a:fillRect/>
          </a:stretch>
        </p:blipFill>
        <p:spPr>
          <a:xfrm>
            <a:off x="0" y="4663589"/>
            <a:ext cx="9144000" cy="1883146"/>
          </a:xfrm>
          <a:prstGeom prst="rect">
            <a:avLst/>
          </a:prstGeom>
        </p:spPr>
      </p:pic>
    </p:spTree>
    <p:extLst>
      <p:ext uri="{BB962C8B-B14F-4D97-AF65-F5344CB8AC3E}">
        <p14:creationId xmlns:p14="http://schemas.microsoft.com/office/powerpoint/2010/main" val="1094343271"/>
      </p:ext>
    </p:extLst>
  </p:cSld>
  <p:clrMapOvr>
    <a:masterClrMapping/>
  </p:clrMapOvr>
</p:sld>
</file>

<file path=ppt/theme/theme1.xml><?xml version="1.0" encoding="utf-8"?>
<a:theme xmlns:a="http://schemas.openxmlformats.org/drawingml/2006/main" name="Obero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817</TotalTime>
  <Words>1543</Words>
  <Application>Microsoft Office PowerPoint</Application>
  <PresentationFormat>On-screen Show (4:3)</PresentationFormat>
  <Paragraphs>110</Paragraphs>
  <Slides>20</Slides>
  <Notes>18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0</vt:i4>
      </vt:variant>
      <vt:variant>
        <vt:lpstr>Slide Titles</vt:lpstr>
      </vt:variant>
      <vt:variant>
        <vt:i4>20</vt:i4>
      </vt:variant>
    </vt:vector>
  </HeadingPairs>
  <TitlesOfParts>
    <vt:vector size="25" baseType="lpstr">
      <vt:lpstr>Nunito</vt:lpstr>
      <vt:lpstr>Arial</vt:lpstr>
      <vt:lpstr>Oswald</vt:lpstr>
      <vt:lpstr>Open Sans</vt:lpstr>
      <vt:lpstr>Oberon template</vt:lpstr>
      <vt:lpstr>JOB SEARCHING FOR GRADUATING STUDENTS </vt:lpstr>
      <vt:lpstr>PowerPoint Presentation</vt:lpstr>
      <vt:lpstr>JOB SEARCH STRATEGIES</vt:lpstr>
      <vt:lpstr>JOB SEARCH PROCESS</vt:lpstr>
      <vt:lpstr>PowerPoint Presentation</vt:lpstr>
      <vt:lpstr>PowerPoint Presentation</vt:lpstr>
      <vt:lpstr>PowerPoint Presentation</vt:lpstr>
      <vt:lpstr>PowerPoint Presentation</vt:lpstr>
      <vt:lpstr>PowerPoint Presentation</vt:lpstr>
      <vt:lpstr>PROFESSIONAL ORGANIZATIONS</vt:lpstr>
      <vt:lpstr>JOB SEARCH BOARDS AND RESOURCES</vt:lpstr>
      <vt:lpstr>ACTIVITY</vt:lpstr>
      <vt:lpstr>RESEARCH POTENTIAL EMPLOYERS</vt:lpstr>
      <vt:lpstr>HOW DO I KNOW IF THE JOB IS A GOOD FIT?</vt:lpstr>
      <vt:lpstr>RESEARCH, RESEARCH RESEARCH!</vt:lpstr>
      <vt:lpstr>ACTIVITY: 15-20 minutes</vt:lpstr>
      <vt:lpstr>HOW TO DEAL WITH REJECTION</vt:lpstr>
      <vt:lpstr>THINGS TO CONSIDER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 SEARCHING FOR CSD STUDENTS:  HOW TO FIND THE PERFECT FIT</dc:title>
  <dc:creator>Carrie Hachadurian</dc:creator>
  <cp:lastModifiedBy>Carrie Hachadurian</cp:lastModifiedBy>
  <cp:revision>34</cp:revision>
  <dcterms:modified xsi:type="dcterms:W3CDTF">2020-07-08T18:11:45Z</dcterms:modified>
</cp:coreProperties>
</file>