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1"/>
  </p:notesMasterIdLst>
  <p:sldIdLst>
    <p:sldId id="305" r:id="rId5"/>
    <p:sldId id="311" r:id="rId6"/>
    <p:sldId id="315" r:id="rId7"/>
    <p:sldId id="312" r:id="rId8"/>
    <p:sldId id="316" r:id="rId9"/>
    <p:sldId id="323" r:id="rId10"/>
    <p:sldId id="317" r:id="rId11"/>
    <p:sldId id="318" r:id="rId12"/>
    <p:sldId id="321" r:id="rId13"/>
    <p:sldId id="319" r:id="rId14"/>
    <p:sldId id="320" r:id="rId15"/>
    <p:sldId id="313" r:id="rId16"/>
    <p:sldId id="314" r:id="rId17"/>
    <p:sldId id="324" r:id="rId18"/>
    <p:sldId id="322" r:id="rId19"/>
    <p:sldId id="32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urtney Gauthier" initials="CG" lastIdx="15" clrIdx="0">
    <p:extLst>
      <p:ext uri="{19B8F6BF-5375-455C-9EA6-DF929625EA0E}">
        <p15:presenceInfo xmlns:p15="http://schemas.microsoft.com/office/powerpoint/2012/main" userId="S-1-5-21-1757981266-1770027372-725345543-325641" providerId="AD"/>
      </p:ext>
    </p:extLst>
  </p:cmAuthor>
  <p:cmAuthor id="2" name="Megan Collins" initials="MC" lastIdx="3" clrIdx="1">
    <p:extLst>
      <p:ext uri="{19B8F6BF-5375-455C-9EA6-DF929625EA0E}">
        <p15:presenceInfo xmlns:p15="http://schemas.microsoft.com/office/powerpoint/2012/main" userId="08da4d0d5e74386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82746" autoAdjust="0"/>
  </p:normalViewPr>
  <p:slideViewPr>
    <p:cSldViewPr snapToGrid="0">
      <p:cViewPr varScale="1">
        <p:scale>
          <a:sx n="85" d="100"/>
          <a:sy n="85" d="100"/>
        </p:scale>
        <p:origin x="120"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CC550D-CD15-42EB-AD3C-9017C8BB7321}"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A267417C-C250-41AA-901D-E596DE406F63}">
      <dgm:prSet/>
      <dgm:spPr/>
      <dgm:t>
        <a:bodyPr/>
        <a:lstStyle/>
        <a:p>
          <a:pPr>
            <a:lnSpc>
              <a:spcPct val="100000"/>
            </a:lnSpc>
          </a:pPr>
          <a:r>
            <a:rPr lang="en-US" dirty="0"/>
            <a:t>Informational Interviewing is a fancy way to say “Curious Conversations”. </a:t>
          </a:r>
        </a:p>
      </dgm:t>
    </dgm:pt>
    <dgm:pt modelId="{7434EFA5-3E57-4E26-B46B-3620233990D0}" type="parTrans" cxnId="{AB42635D-CE32-402C-AEBC-0BFFAE909DBA}">
      <dgm:prSet/>
      <dgm:spPr/>
      <dgm:t>
        <a:bodyPr/>
        <a:lstStyle/>
        <a:p>
          <a:endParaRPr lang="en-US"/>
        </a:p>
      </dgm:t>
    </dgm:pt>
    <dgm:pt modelId="{D47F6FC3-7407-42E2-B650-34AA58E53DBB}" type="sibTrans" cxnId="{AB42635D-CE32-402C-AEBC-0BFFAE909DBA}">
      <dgm:prSet/>
      <dgm:spPr/>
      <dgm:t>
        <a:bodyPr/>
        <a:lstStyle/>
        <a:p>
          <a:endParaRPr lang="en-US"/>
        </a:p>
      </dgm:t>
    </dgm:pt>
    <dgm:pt modelId="{70574D6A-B02F-4CEB-8F2D-7405EB5B8C56}">
      <dgm:prSet/>
      <dgm:spPr/>
      <dgm:t>
        <a:bodyPr/>
        <a:lstStyle/>
        <a:p>
          <a:pPr>
            <a:lnSpc>
              <a:spcPct val="100000"/>
            </a:lnSpc>
          </a:pPr>
          <a:r>
            <a:rPr lang="en-US" dirty="0"/>
            <a:t>It’s a conversation that you have with a working professional to learn more about their experience.</a:t>
          </a:r>
        </a:p>
      </dgm:t>
    </dgm:pt>
    <dgm:pt modelId="{07D8E441-4E31-4712-8399-0760644A05C5}" type="parTrans" cxnId="{177C21F7-963B-4B0F-B1EB-478E5117E9E2}">
      <dgm:prSet/>
      <dgm:spPr/>
      <dgm:t>
        <a:bodyPr/>
        <a:lstStyle/>
        <a:p>
          <a:endParaRPr lang="en-US"/>
        </a:p>
      </dgm:t>
    </dgm:pt>
    <dgm:pt modelId="{AC96F3F7-A96A-4EE1-84AE-EDE0C715B63D}" type="sibTrans" cxnId="{177C21F7-963B-4B0F-B1EB-478E5117E9E2}">
      <dgm:prSet/>
      <dgm:spPr/>
      <dgm:t>
        <a:bodyPr/>
        <a:lstStyle/>
        <a:p>
          <a:endParaRPr lang="en-US"/>
        </a:p>
      </dgm:t>
    </dgm:pt>
    <dgm:pt modelId="{FB6AD24C-7A12-4BDD-A2C1-C8BAB204A8E9}" type="pres">
      <dgm:prSet presAssocID="{3DCC550D-CD15-42EB-AD3C-9017C8BB7321}" presName="root" presStyleCnt="0">
        <dgm:presLayoutVars>
          <dgm:dir/>
          <dgm:resizeHandles val="exact"/>
        </dgm:presLayoutVars>
      </dgm:prSet>
      <dgm:spPr/>
    </dgm:pt>
    <dgm:pt modelId="{F855BBE2-4B2F-444B-99BD-85833FB163F7}" type="pres">
      <dgm:prSet presAssocID="{A267417C-C250-41AA-901D-E596DE406F63}" presName="compNode" presStyleCnt="0"/>
      <dgm:spPr/>
    </dgm:pt>
    <dgm:pt modelId="{16212F05-7DF0-49B4-8525-9336F4C12095}" type="pres">
      <dgm:prSet presAssocID="{A267417C-C250-41AA-901D-E596DE406F6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DF5262AA-E46B-41B1-91BB-55D9F4AD5445}" type="pres">
      <dgm:prSet presAssocID="{A267417C-C250-41AA-901D-E596DE406F63}" presName="spaceRect" presStyleCnt="0"/>
      <dgm:spPr/>
    </dgm:pt>
    <dgm:pt modelId="{0C1AA1FF-226A-4622-A3D7-DCA71B0CC10C}" type="pres">
      <dgm:prSet presAssocID="{A267417C-C250-41AA-901D-E596DE406F63}" presName="textRect" presStyleLbl="revTx" presStyleIdx="0" presStyleCnt="2">
        <dgm:presLayoutVars>
          <dgm:chMax val="1"/>
          <dgm:chPref val="1"/>
        </dgm:presLayoutVars>
      </dgm:prSet>
      <dgm:spPr/>
    </dgm:pt>
    <dgm:pt modelId="{83F2A2E7-D807-473D-9A42-552563318E82}" type="pres">
      <dgm:prSet presAssocID="{D47F6FC3-7407-42E2-B650-34AA58E53DBB}" presName="sibTrans" presStyleCnt="0"/>
      <dgm:spPr/>
    </dgm:pt>
    <dgm:pt modelId="{2FA10800-7A37-470A-8644-C21EDBD31828}" type="pres">
      <dgm:prSet presAssocID="{70574D6A-B02F-4CEB-8F2D-7405EB5B8C56}" presName="compNode" presStyleCnt="0"/>
      <dgm:spPr/>
    </dgm:pt>
    <dgm:pt modelId="{8869D023-1422-48BB-A7DC-7362D68A3288}" type="pres">
      <dgm:prSet presAssocID="{70574D6A-B02F-4CEB-8F2D-7405EB5B8C5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ard Room"/>
        </a:ext>
      </dgm:extLst>
    </dgm:pt>
    <dgm:pt modelId="{ACB8D0F7-5682-4CBA-80F8-A6E71F488AA8}" type="pres">
      <dgm:prSet presAssocID="{70574D6A-B02F-4CEB-8F2D-7405EB5B8C56}" presName="spaceRect" presStyleCnt="0"/>
      <dgm:spPr/>
    </dgm:pt>
    <dgm:pt modelId="{44AFE1EE-1115-4315-AC17-8DE0B6ED16B1}" type="pres">
      <dgm:prSet presAssocID="{70574D6A-B02F-4CEB-8F2D-7405EB5B8C56}" presName="textRect" presStyleLbl="revTx" presStyleIdx="1" presStyleCnt="2">
        <dgm:presLayoutVars>
          <dgm:chMax val="1"/>
          <dgm:chPref val="1"/>
        </dgm:presLayoutVars>
      </dgm:prSet>
      <dgm:spPr/>
    </dgm:pt>
  </dgm:ptLst>
  <dgm:cxnLst>
    <dgm:cxn modelId="{A547B32C-A521-4516-ABC1-DDB86C1141BD}" type="presOf" srcId="{70574D6A-B02F-4CEB-8F2D-7405EB5B8C56}" destId="{44AFE1EE-1115-4315-AC17-8DE0B6ED16B1}" srcOrd="0" destOrd="0" presId="urn:microsoft.com/office/officeart/2018/2/layout/IconLabelList"/>
    <dgm:cxn modelId="{AB42635D-CE32-402C-AEBC-0BFFAE909DBA}" srcId="{3DCC550D-CD15-42EB-AD3C-9017C8BB7321}" destId="{A267417C-C250-41AA-901D-E596DE406F63}" srcOrd="0" destOrd="0" parTransId="{7434EFA5-3E57-4E26-B46B-3620233990D0}" sibTransId="{D47F6FC3-7407-42E2-B650-34AA58E53DBB}"/>
    <dgm:cxn modelId="{04A85BE2-ACF7-4332-BAE9-4EA41DF2F971}" type="presOf" srcId="{A267417C-C250-41AA-901D-E596DE406F63}" destId="{0C1AA1FF-226A-4622-A3D7-DCA71B0CC10C}" srcOrd="0" destOrd="0" presId="urn:microsoft.com/office/officeart/2018/2/layout/IconLabelList"/>
    <dgm:cxn modelId="{B4D2D4E7-2A50-419E-830D-13AF6664847C}" type="presOf" srcId="{3DCC550D-CD15-42EB-AD3C-9017C8BB7321}" destId="{FB6AD24C-7A12-4BDD-A2C1-C8BAB204A8E9}" srcOrd="0" destOrd="0" presId="urn:microsoft.com/office/officeart/2018/2/layout/IconLabelList"/>
    <dgm:cxn modelId="{177C21F7-963B-4B0F-B1EB-478E5117E9E2}" srcId="{3DCC550D-CD15-42EB-AD3C-9017C8BB7321}" destId="{70574D6A-B02F-4CEB-8F2D-7405EB5B8C56}" srcOrd="1" destOrd="0" parTransId="{07D8E441-4E31-4712-8399-0760644A05C5}" sibTransId="{AC96F3F7-A96A-4EE1-84AE-EDE0C715B63D}"/>
    <dgm:cxn modelId="{080F3BE4-E1FD-416F-B391-903593C25E68}" type="presParOf" srcId="{FB6AD24C-7A12-4BDD-A2C1-C8BAB204A8E9}" destId="{F855BBE2-4B2F-444B-99BD-85833FB163F7}" srcOrd="0" destOrd="0" presId="urn:microsoft.com/office/officeart/2018/2/layout/IconLabelList"/>
    <dgm:cxn modelId="{64415B50-6D96-44DC-9B52-5D7DA22A4337}" type="presParOf" srcId="{F855BBE2-4B2F-444B-99BD-85833FB163F7}" destId="{16212F05-7DF0-49B4-8525-9336F4C12095}" srcOrd="0" destOrd="0" presId="urn:microsoft.com/office/officeart/2018/2/layout/IconLabelList"/>
    <dgm:cxn modelId="{D345E57E-F93F-4C9D-8B7B-A247F58AAEA6}" type="presParOf" srcId="{F855BBE2-4B2F-444B-99BD-85833FB163F7}" destId="{DF5262AA-E46B-41B1-91BB-55D9F4AD5445}" srcOrd="1" destOrd="0" presId="urn:microsoft.com/office/officeart/2018/2/layout/IconLabelList"/>
    <dgm:cxn modelId="{42B45442-5E9E-49C0-8515-65B7A710901B}" type="presParOf" srcId="{F855BBE2-4B2F-444B-99BD-85833FB163F7}" destId="{0C1AA1FF-226A-4622-A3D7-DCA71B0CC10C}" srcOrd="2" destOrd="0" presId="urn:microsoft.com/office/officeart/2018/2/layout/IconLabelList"/>
    <dgm:cxn modelId="{58BDDD40-719F-455C-9A17-8DDC440C438C}" type="presParOf" srcId="{FB6AD24C-7A12-4BDD-A2C1-C8BAB204A8E9}" destId="{83F2A2E7-D807-473D-9A42-552563318E82}" srcOrd="1" destOrd="0" presId="urn:microsoft.com/office/officeart/2018/2/layout/IconLabelList"/>
    <dgm:cxn modelId="{4EE45CAF-FC63-4839-BC81-0AB846BA885A}" type="presParOf" srcId="{FB6AD24C-7A12-4BDD-A2C1-C8BAB204A8E9}" destId="{2FA10800-7A37-470A-8644-C21EDBD31828}" srcOrd="2" destOrd="0" presId="urn:microsoft.com/office/officeart/2018/2/layout/IconLabelList"/>
    <dgm:cxn modelId="{DE1B84B0-0508-4DAF-8510-673DB3A667F8}" type="presParOf" srcId="{2FA10800-7A37-470A-8644-C21EDBD31828}" destId="{8869D023-1422-48BB-A7DC-7362D68A3288}" srcOrd="0" destOrd="0" presId="urn:microsoft.com/office/officeart/2018/2/layout/IconLabelList"/>
    <dgm:cxn modelId="{B504D087-A65F-4956-96F0-3E11C3DD72E2}" type="presParOf" srcId="{2FA10800-7A37-470A-8644-C21EDBD31828}" destId="{ACB8D0F7-5682-4CBA-80F8-A6E71F488AA8}" srcOrd="1" destOrd="0" presId="urn:microsoft.com/office/officeart/2018/2/layout/IconLabelList"/>
    <dgm:cxn modelId="{AD782ED4-B508-48AA-8B12-641D71EC41AF}" type="presParOf" srcId="{2FA10800-7A37-470A-8644-C21EDBD31828}" destId="{44AFE1EE-1115-4315-AC17-8DE0B6ED16B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212F05-7DF0-49B4-8525-9336F4C12095}">
      <dsp:nvSpPr>
        <dsp:cNvPr id="0" name=""/>
        <dsp:cNvSpPr/>
      </dsp:nvSpPr>
      <dsp:spPr>
        <a:xfrm>
          <a:off x="1946237" y="38537"/>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C1AA1FF-226A-4622-A3D7-DCA71B0CC10C}">
      <dsp:nvSpPr>
        <dsp:cNvPr id="0" name=""/>
        <dsp:cNvSpPr/>
      </dsp:nvSpPr>
      <dsp:spPr>
        <a:xfrm>
          <a:off x="758237" y="2452974"/>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Informational Interviewing is a fancy way to say “Curious Conversations”. </a:t>
          </a:r>
        </a:p>
      </dsp:txBody>
      <dsp:txXfrm>
        <a:off x="758237" y="2452974"/>
        <a:ext cx="4320000" cy="720000"/>
      </dsp:txXfrm>
    </dsp:sp>
    <dsp:sp modelId="{8869D023-1422-48BB-A7DC-7362D68A3288}">
      <dsp:nvSpPr>
        <dsp:cNvPr id="0" name=""/>
        <dsp:cNvSpPr/>
      </dsp:nvSpPr>
      <dsp:spPr>
        <a:xfrm>
          <a:off x="7022237" y="38537"/>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4AFE1EE-1115-4315-AC17-8DE0B6ED16B1}">
      <dsp:nvSpPr>
        <dsp:cNvPr id="0" name=""/>
        <dsp:cNvSpPr/>
      </dsp:nvSpPr>
      <dsp:spPr>
        <a:xfrm>
          <a:off x="5834237" y="2452974"/>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It’s a conversation that you have with a working professional to learn more about their experience.</a:t>
          </a:r>
        </a:p>
      </dsp:txBody>
      <dsp:txXfrm>
        <a:off x="5834237" y="2452974"/>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A124D5-67AA-4221-AC01-2B6103D2BA6C}" type="datetimeFigureOut">
              <a:rPr lang="en-US" smtClean="0"/>
              <a:t>7/16/2020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8681E-1721-46FC-8E16-927721785694}" type="slidenum">
              <a:rPr lang="en-US" smtClean="0"/>
              <a:t>‹#›</a:t>
            </a:fld>
            <a:endParaRPr lang="en-US"/>
          </a:p>
        </p:txBody>
      </p:sp>
    </p:spTree>
    <p:extLst>
      <p:ext uri="{BB962C8B-B14F-4D97-AF65-F5344CB8AC3E}">
        <p14:creationId xmlns:p14="http://schemas.microsoft.com/office/powerpoint/2010/main" val="508294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7XJAcsQiEfo&amp;feature=emb_logo"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introduce the topic of networking and speak about how it is relevant to this major or college students as a whole. Discuss how networking should begin in college, early on in their career, and continue on past college.</a:t>
            </a:r>
          </a:p>
        </p:txBody>
      </p:sp>
      <p:sp>
        <p:nvSpPr>
          <p:cNvPr id="4" name="Slide Number Placeholder 3"/>
          <p:cNvSpPr>
            <a:spLocks noGrp="1"/>
          </p:cNvSpPr>
          <p:nvPr>
            <p:ph type="sldNum" sz="quarter" idx="10"/>
          </p:nvPr>
        </p:nvSpPr>
        <p:spPr/>
        <p:txBody>
          <a:bodyPr/>
          <a:lstStyle/>
          <a:p>
            <a:fld id="{0C98681E-1721-46FC-8E16-927721785694}" type="slidenum">
              <a:rPr lang="en-US" smtClean="0"/>
              <a:t>2</a:t>
            </a:fld>
            <a:endParaRPr lang="en-US"/>
          </a:p>
        </p:txBody>
      </p:sp>
    </p:spTree>
    <p:extLst>
      <p:ext uri="{BB962C8B-B14F-4D97-AF65-F5344CB8AC3E}">
        <p14:creationId xmlns:p14="http://schemas.microsoft.com/office/powerpoint/2010/main" val="2361891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optional for your use to outline next steps, assignments, or reminders for your students. </a:t>
            </a:r>
          </a:p>
        </p:txBody>
      </p:sp>
      <p:sp>
        <p:nvSpPr>
          <p:cNvPr id="4" name="Slide Number Placeholder 3"/>
          <p:cNvSpPr>
            <a:spLocks noGrp="1"/>
          </p:cNvSpPr>
          <p:nvPr>
            <p:ph type="sldNum" sz="quarter" idx="5"/>
          </p:nvPr>
        </p:nvSpPr>
        <p:spPr/>
        <p:txBody>
          <a:bodyPr/>
          <a:lstStyle/>
          <a:p>
            <a:fld id="{0C98681E-1721-46FC-8E16-927721785694}" type="slidenum">
              <a:rPr lang="en-US" smtClean="0"/>
              <a:t>14</a:t>
            </a:fld>
            <a:endParaRPr lang="en-US"/>
          </a:p>
        </p:txBody>
      </p:sp>
    </p:spTree>
    <p:extLst>
      <p:ext uri="{BB962C8B-B14F-4D97-AF65-F5344CB8AC3E}">
        <p14:creationId xmlns:p14="http://schemas.microsoft.com/office/powerpoint/2010/main" val="3087469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sharing a personal story of how networking has benefitted you or someone in your family to give a real-life example. </a:t>
            </a:r>
          </a:p>
        </p:txBody>
      </p:sp>
      <p:sp>
        <p:nvSpPr>
          <p:cNvPr id="4" name="Slide Number Placeholder 3"/>
          <p:cNvSpPr>
            <a:spLocks noGrp="1"/>
          </p:cNvSpPr>
          <p:nvPr>
            <p:ph type="sldNum" sz="quarter" idx="5"/>
          </p:nvPr>
        </p:nvSpPr>
        <p:spPr/>
        <p:txBody>
          <a:bodyPr/>
          <a:lstStyle/>
          <a:p>
            <a:fld id="{0C98681E-1721-46FC-8E16-927721785694}" type="slidenum">
              <a:rPr lang="en-US" smtClean="0"/>
              <a:t>4</a:t>
            </a:fld>
            <a:endParaRPr lang="en-US"/>
          </a:p>
        </p:txBody>
      </p:sp>
    </p:spTree>
    <p:extLst>
      <p:ext uri="{BB962C8B-B14F-4D97-AF65-F5344CB8AC3E}">
        <p14:creationId xmlns:p14="http://schemas.microsoft.com/office/powerpoint/2010/main" val="3609220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students to share some examples of their recent networking experiences. Ask if they have a time they networked intentionally and a time where they networked unintentionally.</a:t>
            </a:r>
          </a:p>
        </p:txBody>
      </p:sp>
      <p:sp>
        <p:nvSpPr>
          <p:cNvPr id="4" name="Slide Number Placeholder 3"/>
          <p:cNvSpPr>
            <a:spLocks noGrp="1"/>
          </p:cNvSpPr>
          <p:nvPr>
            <p:ph type="sldNum" sz="quarter" idx="5"/>
          </p:nvPr>
        </p:nvSpPr>
        <p:spPr/>
        <p:txBody>
          <a:bodyPr/>
          <a:lstStyle/>
          <a:p>
            <a:fld id="{0C98681E-1721-46FC-8E16-927721785694}" type="slidenum">
              <a:rPr lang="en-US" smtClean="0"/>
              <a:t>5</a:t>
            </a:fld>
            <a:endParaRPr lang="en-US"/>
          </a:p>
        </p:txBody>
      </p:sp>
    </p:spTree>
    <p:extLst>
      <p:ext uri="{BB962C8B-B14F-4D97-AF65-F5344CB8AC3E}">
        <p14:creationId xmlns:p14="http://schemas.microsoft.com/office/powerpoint/2010/main" val="3990525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that it is important for students to state they are looking to learn and grow rather than just stating they are looking for a job since that will often go over better. Try to focus on asking open questions that cannot be answered with a yes or no.</a:t>
            </a:r>
          </a:p>
        </p:txBody>
      </p:sp>
      <p:sp>
        <p:nvSpPr>
          <p:cNvPr id="4" name="Slide Number Placeholder 3"/>
          <p:cNvSpPr>
            <a:spLocks noGrp="1"/>
          </p:cNvSpPr>
          <p:nvPr>
            <p:ph type="sldNum" sz="quarter" idx="5"/>
          </p:nvPr>
        </p:nvSpPr>
        <p:spPr/>
        <p:txBody>
          <a:bodyPr/>
          <a:lstStyle/>
          <a:p>
            <a:fld id="{0C98681E-1721-46FC-8E16-927721785694}" type="slidenum">
              <a:rPr lang="en-US" smtClean="0"/>
              <a:t>6</a:t>
            </a:fld>
            <a:endParaRPr lang="en-US"/>
          </a:p>
        </p:txBody>
      </p:sp>
    </p:spTree>
    <p:extLst>
      <p:ext uri="{BB962C8B-B14F-4D97-AF65-F5344CB8AC3E}">
        <p14:creationId xmlns:p14="http://schemas.microsoft.com/office/powerpoint/2010/main" val="1798573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b="1" dirty="0">
                <a:effectLst/>
                <a:latin typeface="Arial" panose="020B0604020202020204" pitchFamily="34" charset="0"/>
                <a:ea typeface="Arial" panose="020B0604020202020204" pitchFamily="34" charset="0"/>
              </a:rPr>
              <a:t>Learning Activity 2 – Networking Strategy (Included in PowerPoint)</a:t>
            </a:r>
            <a:endParaRPr lang="en-US" sz="1800"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800" b="1" u="none" strike="noStrike" dirty="0">
                <a:effectLst/>
                <a:latin typeface="Arial" panose="020B0604020202020204" pitchFamily="34" charset="0"/>
                <a:ea typeface="Arial" panose="020B0604020202020204" pitchFamily="34" charset="0"/>
              </a:rPr>
              <a:t>Video: </a:t>
            </a:r>
            <a:r>
              <a:rPr lang="en-US" sz="1800" b="1" u="none" strike="noStrike" dirty="0">
                <a:solidFill>
                  <a:srgbClr val="0000FF"/>
                </a:solidFill>
                <a:effectLst/>
                <a:latin typeface="Arial" panose="020B0604020202020204" pitchFamily="34" charset="0"/>
                <a:ea typeface="Arial" panose="020B0604020202020204" pitchFamily="34" charset="0"/>
                <a:hlinkClick r:id="rId3"/>
              </a:rPr>
              <a:t>https://www.youtube.com/watch?v=7XJAcsQiEfo&amp;feature=emb_logo</a:t>
            </a:r>
            <a:r>
              <a:rPr lang="en-US" sz="1800" b="1" u="none" strike="noStrike" dirty="0">
                <a:effectLst/>
                <a:latin typeface="Arial" panose="020B0604020202020204" pitchFamily="34" charset="0"/>
                <a:ea typeface="Arial" panose="020B0604020202020204" pitchFamily="34" charset="0"/>
              </a:rPr>
              <a:t> </a:t>
            </a:r>
            <a:endParaRPr lang="en-US" sz="1800" u="none" strike="noStrike"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800" u="none" strike="noStrike" dirty="0">
                <a:effectLst/>
                <a:latin typeface="Arial" panose="020B0604020202020204" pitchFamily="34" charset="0"/>
                <a:ea typeface="Arial" panose="020B0604020202020204" pitchFamily="34" charset="0"/>
              </a:rPr>
              <a:t>Review the Networking Strategy Video and discuss why it may be important to plan and think ahead with networking. Explore what types of different roles and companies students want to learn about and encourage the students to think about ways they could get connected with those individuals. </a:t>
            </a:r>
          </a:p>
          <a:p>
            <a:pPr marL="342900" marR="0" lvl="0" indent="-342900">
              <a:lnSpc>
                <a:spcPct val="115000"/>
              </a:lnSpc>
              <a:spcBef>
                <a:spcPts val="0"/>
              </a:spcBef>
              <a:spcAft>
                <a:spcPts val="0"/>
              </a:spcAft>
              <a:buFont typeface="Symbol" panose="05050102010706020507" pitchFamily="18" charset="2"/>
              <a:buChar char="-"/>
            </a:pPr>
            <a:r>
              <a:rPr lang="en-US" sz="1800" u="none" strike="noStrike" dirty="0">
                <a:effectLst/>
                <a:latin typeface="Arial" panose="020B0604020202020204" pitchFamily="34" charset="0"/>
                <a:ea typeface="Arial" panose="020B0604020202020204" pitchFamily="34" charset="0"/>
              </a:rPr>
              <a:t>Questions to ask the class: “After watching this video, what is one way you think you might be able to grow your network – via an event, clubs, LinkedIn, </a:t>
            </a:r>
            <a:r>
              <a:rPr lang="en-US" sz="1800" u="none" strike="noStrike" dirty="0" err="1">
                <a:effectLst/>
                <a:latin typeface="Arial" panose="020B0604020202020204" pitchFamily="34" charset="0"/>
                <a:ea typeface="Arial" panose="020B0604020202020204" pitchFamily="34" charset="0"/>
              </a:rPr>
              <a:t>etc</a:t>
            </a:r>
            <a:r>
              <a:rPr lang="en-US" sz="1800" u="none" strike="noStrike" dirty="0">
                <a:effectLst/>
                <a:latin typeface="Arial" panose="020B0604020202020204" pitchFamily="34" charset="0"/>
                <a:ea typeface="Arial" panose="020B0604020202020204" pitchFamily="34" charset="0"/>
              </a:rPr>
              <a:t>?”</a:t>
            </a:r>
          </a:p>
          <a:p>
            <a:pPr marL="342900" marR="0" lvl="0" indent="-342900">
              <a:lnSpc>
                <a:spcPct val="115000"/>
              </a:lnSpc>
              <a:spcBef>
                <a:spcPts val="0"/>
              </a:spcBef>
              <a:spcAft>
                <a:spcPts val="0"/>
              </a:spcAft>
              <a:buFont typeface="Symbol" panose="05050102010706020507" pitchFamily="18" charset="2"/>
              <a:buChar char="-"/>
            </a:pPr>
            <a:r>
              <a:rPr lang="en-US" sz="1800" u="none" strike="noStrike" dirty="0">
                <a:effectLst/>
                <a:latin typeface="Arial" panose="020B0604020202020204" pitchFamily="34" charset="0"/>
                <a:ea typeface="Arial" panose="020B0604020202020204" pitchFamily="34" charset="0"/>
              </a:rPr>
              <a:t>“What is one thing you might learn while networking, based on this video?”</a:t>
            </a:r>
          </a:p>
          <a:p>
            <a:endParaRPr lang="en-US" dirty="0"/>
          </a:p>
        </p:txBody>
      </p:sp>
      <p:sp>
        <p:nvSpPr>
          <p:cNvPr id="4" name="Slide Number Placeholder 3"/>
          <p:cNvSpPr>
            <a:spLocks noGrp="1"/>
          </p:cNvSpPr>
          <p:nvPr>
            <p:ph type="sldNum" sz="quarter" idx="5"/>
          </p:nvPr>
        </p:nvSpPr>
        <p:spPr/>
        <p:txBody>
          <a:bodyPr/>
          <a:lstStyle/>
          <a:p>
            <a:fld id="{0C98681E-1721-46FC-8E16-927721785694}" type="slidenum">
              <a:rPr lang="en-US" smtClean="0"/>
              <a:t>7</a:t>
            </a:fld>
            <a:endParaRPr lang="en-US"/>
          </a:p>
        </p:txBody>
      </p:sp>
    </p:spTree>
    <p:extLst>
      <p:ext uri="{BB962C8B-B14F-4D97-AF65-F5344CB8AC3E}">
        <p14:creationId xmlns:p14="http://schemas.microsoft.com/office/powerpoint/2010/main" val="1649425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suggestions for what things you can learn during an informational interview:</a:t>
            </a:r>
          </a:p>
          <a:p>
            <a:pPr marL="171450" indent="-171450">
              <a:buFontTx/>
              <a:buChar char="-"/>
            </a:pPr>
            <a:r>
              <a:rPr lang="en-US" dirty="0"/>
              <a:t>What a typical day in the life is like in that person’s role.</a:t>
            </a:r>
          </a:p>
          <a:p>
            <a:pPr marL="171450" indent="-171450">
              <a:buFontTx/>
              <a:buChar char="-"/>
            </a:pPr>
            <a:r>
              <a:rPr lang="en-US" dirty="0"/>
              <a:t>What the company culture is like at that company.</a:t>
            </a:r>
          </a:p>
          <a:p>
            <a:pPr marL="171450" indent="-171450">
              <a:buFontTx/>
              <a:buChar char="-"/>
            </a:pPr>
            <a:r>
              <a:rPr lang="en-US" dirty="0"/>
              <a:t>What that person enjoys most about their job.</a:t>
            </a:r>
          </a:p>
          <a:p>
            <a:pPr marL="171450" indent="-171450">
              <a:buFontTx/>
              <a:buChar char="-"/>
            </a:pPr>
            <a:r>
              <a:rPr lang="en-US" dirty="0"/>
              <a:t>What some of the typical challenges are in that type of role.</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0C98681E-1721-46FC-8E16-927721785694}" type="slidenum">
              <a:rPr lang="en-US" smtClean="0"/>
              <a:t>9</a:t>
            </a:fld>
            <a:endParaRPr lang="en-US"/>
          </a:p>
        </p:txBody>
      </p:sp>
    </p:spTree>
    <p:extLst>
      <p:ext uri="{BB962C8B-B14F-4D97-AF65-F5344CB8AC3E}">
        <p14:creationId xmlns:p14="http://schemas.microsoft.com/office/powerpoint/2010/main" val="3806718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professor has time, consider pairing students up in small groups and asking this question to each other. Or practice meeting, introducing yourself and asking one question and then leaving the conversation. </a:t>
            </a:r>
          </a:p>
        </p:txBody>
      </p:sp>
      <p:sp>
        <p:nvSpPr>
          <p:cNvPr id="4" name="Slide Number Placeholder 3"/>
          <p:cNvSpPr>
            <a:spLocks noGrp="1"/>
          </p:cNvSpPr>
          <p:nvPr>
            <p:ph type="sldNum" sz="quarter" idx="5"/>
          </p:nvPr>
        </p:nvSpPr>
        <p:spPr/>
        <p:txBody>
          <a:bodyPr/>
          <a:lstStyle/>
          <a:p>
            <a:fld id="{0C98681E-1721-46FC-8E16-927721785694}" type="slidenum">
              <a:rPr lang="en-US" smtClean="0"/>
              <a:t>11</a:t>
            </a:fld>
            <a:endParaRPr lang="en-US"/>
          </a:p>
        </p:txBody>
      </p:sp>
    </p:spTree>
    <p:extLst>
      <p:ext uri="{BB962C8B-B14F-4D97-AF65-F5344CB8AC3E}">
        <p14:creationId xmlns:p14="http://schemas.microsoft.com/office/powerpoint/2010/main" val="3142956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some ways students can check in with their contacts. Consider sharing an article with a contact or just asking how that person is doing and if there is anything new happening at the company. Consider asking about a recent event at the company if the student is following the company news. Maybe check </a:t>
            </a:r>
          </a:p>
        </p:txBody>
      </p:sp>
      <p:sp>
        <p:nvSpPr>
          <p:cNvPr id="4" name="Slide Number Placeholder 3"/>
          <p:cNvSpPr>
            <a:spLocks noGrp="1"/>
          </p:cNvSpPr>
          <p:nvPr>
            <p:ph type="sldNum" sz="quarter" idx="5"/>
          </p:nvPr>
        </p:nvSpPr>
        <p:spPr/>
        <p:txBody>
          <a:bodyPr/>
          <a:lstStyle/>
          <a:p>
            <a:fld id="{0C98681E-1721-46FC-8E16-927721785694}" type="slidenum">
              <a:rPr lang="en-US" smtClean="0"/>
              <a:t>12</a:t>
            </a:fld>
            <a:endParaRPr lang="en-US"/>
          </a:p>
        </p:txBody>
      </p:sp>
    </p:spTree>
    <p:extLst>
      <p:ext uri="{BB962C8B-B14F-4D97-AF65-F5344CB8AC3E}">
        <p14:creationId xmlns:p14="http://schemas.microsoft.com/office/powerpoint/2010/main" val="1784522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students that they can set calendar reminders of when to follow up with their contacts</a:t>
            </a:r>
          </a:p>
          <a:p>
            <a:r>
              <a:rPr lang="en-US" dirty="0"/>
              <a:t>They can create a bookmark folder online for resources for networking events or other professional resources (these could be local organizations, professional associations, meet ups, etc.</a:t>
            </a:r>
          </a:p>
          <a:p>
            <a:endParaRPr lang="en-US" dirty="0"/>
          </a:p>
          <a:p>
            <a:r>
              <a:rPr lang="en-US" dirty="0"/>
              <a:t>Students can also get business cards printed (or encourage LinkedIn use).</a:t>
            </a:r>
          </a:p>
        </p:txBody>
      </p:sp>
      <p:sp>
        <p:nvSpPr>
          <p:cNvPr id="4" name="Slide Number Placeholder 3"/>
          <p:cNvSpPr>
            <a:spLocks noGrp="1"/>
          </p:cNvSpPr>
          <p:nvPr>
            <p:ph type="sldNum" sz="quarter" idx="5"/>
          </p:nvPr>
        </p:nvSpPr>
        <p:spPr/>
        <p:txBody>
          <a:bodyPr/>
          <a:lstStyle/>
          <a:p>
            <a:fld id="{0C98681E-1721-46FC-8E16-927721785694}" type="slidenum">
              <a:rPr lang="en-US" smtClean="0"/>
              <a:t>13</a:t>
            </a:fld>
            <a:endParaRPr lang="en-US"/>
          </a:p>
        </p:txBody>
      </p:sp>
    </p:spTree>
    <p:extLst>
      <p:ext uri="{BB962C8B-B14F-4D97-AF65-F5344CB8AC3E}">
        <p14:creationId xmlns:p14="http://schemas.microsoft.com/office/powerpoint/2010/main" val="1012884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0828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7/16/2020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739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7/16/2020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77243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7/16/2020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82853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7/16/2020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97252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7/16/2020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92141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7/16/2020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3939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949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4737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5516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612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7/16/2020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03605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7/16/2020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9299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7/16/2020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72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7/16/2020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148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7/16/2020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76911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7/16/2020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4230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7/16/2020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3620715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ideo" Target="https://www.youtube.com/embed/6HjAWLmhwRM?feature=oembed" TargetMode="External"/><Relationship Id="rId6" Type="http://schemas.openxmlformats.org/officeDocument/2006/relationships/image" Target="../media/image13.jpeg"/><Relationship Id="rId5" Type="http://schemas.openxmlformats.org/officeDocument/2006/relationships/image" Target="../media/image4.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hHo-4cYw1jM?feature=oembed" TargetMode="Externa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7XJAcsQiEfo?feature=oembed" TargetMode="External"/><Relationship Id="rId5" Type="http://schemas.openxmlformats.org/officeDocument/2006/relationships/image" Target="../media/image8.jpe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thebalancecareers.com/how-an-informational-interview-can-help-your-career-205856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05AC74-6838-4CD9-B157-B3BB3E2F5415}"/>
              </a:ext>
              <a:ext uri="{C183D7F6-B498-43B3-948B-1728B52AA6E4}">
                <adec:decorative xmlns:adec="http://schemas.microsoft.com/office/drawing/2017/decorative" xmlns=""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10"/>
            <a:ext cx="12191980" cy="6857990"/>
          </a:xfrm>
          <a:prstGeom prst="rect">
            <a:avLst/>
          </a:prstGeom>
        </p:spPr>
      </p:pic>
      <p:sp useBgFill="1">
        <p:nvSpPr>
          <p:cNvPr id="83"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99829" y="1101852"/>
            <a:ext cx="4254640" cy="4654297"/>
          </a:xfrm>
          <a:prstGeom prst="round2SameRect">
            <a:avLst>
              <a:gd name="adj1" fmla="val 5146"/>
              <a:gd name="adj2" fmla="val 400"/>
            </a:avLst>
          </a:pr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140677" y="1623412"/>
            <a:ext cx="4375052" cy="2287229"/>
          </a:xfrm>
        </p:spPr>
        <p:txBody>
          <a:bodyPr>
            <a:normAutofit/>
          </a:bodyPr>
          <a:lstStyle/>
          <a:p>
            <a:r>
              <a:rPr lang="en-US" sz="4400" cap="all" dirty="0"/>
              <a:t>Networking</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140677" y="4009771"/>
            <a:ext cx="4375052" cy="1244361"/>
          </a:xfrm>
        </p:spPr>
        <p:txBody>
          <a:bodyPr>
            <a:normAutofit lnSpcReduction="10000"/>
          </a:bodyPr>
          <a:lstStyle/>
          <a:p>
            <a:r>
              <a:rPr lang="en-US" sz="1800" dirty="0">
                <a:solidFill>
                  <a:srgbClr val="FC05CB"/>
                </a:solidFill>
              </a:rPr>
              <a:t>Western Carolina University</a:t>
            </a:r>
          </a:p>
          <a:p>
            <a:r>
              <a:rPr lang="en-US" sz="1800" dirty="0">
                <a:solidFill>
                  <a:srgbClr val="FC05CB"/>
                </a:solidFill>
              </a:rPr>
              <a:t>Center for Career and Professional</a:t>
            </a:r>
          </a:p>
          <a:p>
            <a:r>
              <a:rPr lang="en-US" sz="1800" dirty="0">
                <a:solidFill>
                  <a:srgbClr val="FC05CB"/>
                </a:solidFill>
              </a:rPr>
              <a:t>Development</a:t>
            </a:r>
          </a:p>
        </p:txBody>
      </p:sp>
    </p:spTree>
    <p:extLst>
      <p:ext uri="{BB962C8B-B14F-4D97-AF65-F5344CB8AC3E}">
        <p14:creationId xmlns:p14="http://schemas.microsoft.com/office/powerpoint/2010/main" val="1946576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FBFA7-C942-4034-A5AD-6DEE30B74931}"/>
              </a:ext>
            </a:extLst>
          </p:cNvPr>
          <p:cNvSpPr>
            <a:spLocks noGrp="1"/>
          </p:cNvSpPr>
          <p:nvPr>
            <p:ph type="title"/>
          </p:nvPr>
        </p:nvSpPr>
        <p:spPr/>
        <p:txBody>
          <a:bodyPr/>
          <a:lstStyle/>
          <a:p>
            <a:r>
              <a:rPr lang="en-US" b="1" dirty="0"/>
              <a:t>Small Talk and Conversation Starters</a:t>
            </a:r>
          </a:p>
        </p:txBody>
      </p:sp>
      <p:sp>
        <p:nvSpPr>
          <p:cNvPr id="3" name="Content Placeholder 2">
            <a:extLst>
              <a:ext uri="{FF2B5EF4-FFF2-40B4-BE49-F238E27FC236}">
                <a16:creationId xmlns:a16="http://schemas.microsoft.com/office/drawing/2014/main" id="{294D70FF-3380-4441-BA77-8AE1F29186FE}"/>
              </a:ext>
            </a:extLst>
          </p:cNvPr>
          <p:cNvSpPr>
            <a:spLocks noGrp="1"/>
          </p:cNvSpPr>
          <p:nvPr>
            <p:ph idx="1"/>
          </p:nvPr>
        </p:nvSpPr>
        <p:spPr/>
        <p:txBody>
          <a:bodyPr/>
          <a:lstStyle/>
          <a:p>
            <a:r>
              <a:rPr lang="en-US" dirty="0"/>
              <a:t>Think about questions to ask that person that will help you better understand their job or industry. </a:t>
            </a:r>
          </a:p>
          <a:p>
            <a:r>
              <a:rPr lang="en-US" dirty="0"/>
              <a:t>Ask that person how work is going for them this week.</a:t>
            </a:r>
          </a:p>
          <a:p>
            <a:r>
              <a:rPr lang="en-US" dirty="0"/>
              <a:t>Actively listen so you can ask follow up questions or respond appropriately.</a:t>
            </a:r>
          </a:p>
          <a:p>
            <a:r>
              <a:rPr lang="en-US" dirty="0"/>
              <a:t>Try asking open ended questions that cannot be answered with yes or no.</a:t>
            </a:r>
          </a:p>
          <a:p>
            <a:r>
              <a:rPr lang="en-US" dirty="0"/>
              <a:t>Think about what you want to know about the career!</a:t>
            </a:r>
          </a:p>
          <a:p>
            <a:r>
              <a:rPr lang="en-US" dirty="0"/>
              <a:t>Ex: How has work been for you this week?</a:t>
            </a:r>
          </a:p>
        </p:txBody>
      </p:sp>
    </p:spTree>
    <p:extLst>
      <p:ext uri="{BB962C8B-B14F-4D97-AF65-F5344CB8AC3E}">
        <p14:creationId xmlns:p14="http://schemas.microsoft.com/office/powerpoint/2010/main" val="2698246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7EEB557-E045-4967-91EE-5412EB4FABE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1013883" y="547806"/>
            <a:ext cx="10141799" cy="5670113"/>
          </a:xfrm>
          <a:prstGeom prst="rect">
            <a:avLst/>
          </a:prstGeom>
        </p:spPr>
      </p:pic>
      <p:sp>
        <p:nvSpPr>
          <p:cNvPr id="16" name="Rectangle 15">
            <a:extLst>
              <a:ext uri="{FF2B5EF4-FFF2-40B4-BE49-F238E27FC236}">
                <a16:creationId xmlns:a16="http://schemas.microsoft.com/office/drawing/2014/main" id="{E1B06D72-EEA4-4E56-9D5E-96440C15A1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9806" y="1064806"/>
            <a:ext cx="9149952" cy="46333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nline Media 2" title="6 Tips on How to Network at an Event - Got My JOB This Way!">
            <a:hlinkClick r:id="" action="ppaction://media"/>
            <a:extLst>
              <a:ext uri="{FF2B5EF4-FFF2-40B4-BE49-F238E27FC236}">
                <a16:creationId xmlns:a16="http://schemas.microsoft.com/office/drawing/2014/main" id="{51B03EEC-73B4-4FDF-B287-5781E81E5AB6}"/>
              </a:ext>
            </a:extLst>
          </p:cNvPr>
          <p:cNvPicPr>
            <a:picLocks noRot="1" noChangeAspect="1"/>
          </p:cNvPicPr>
          <p:nvPr>
            <a:videoFile r:link="rId1"/>
          </p:nvPr>
        </p:nvPicPr>
        <p:blipFill>
          <a:blip r:embed="rId6"/>
          <a:stretch>
            <a:fillRect/>
          </a:stretch>
        </p:blipFill>
        <p:spPr>
          <a:xfrm>
            <a:off x="2538218" y="1386538"/>
            <a:ext cx="7093125" cy="3989883"/>
          </a:xfrm>
          <a:prstGeom prst="rect">
            <a:avLst/>
          </a:prstGeom>
        </p:spPr>
      </p:pic>
    </p:spTree>
    <p:extLst>
      <p:ext uri="{BB962C8B-B14F-4D97-AF65-F5344CB8AC3E}">
        <p14:creationId xmlns:p14="http://schemas.microsoft.com/office/powerpoint/2010/main" val="344902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E2B98-277B-4ADE-8D16-735163011B0A}"/>
              </a:ext>
            </a:extLst>
          </p:cNvPr>
          <p:cNvSpPr>
            <a:spLocks noGrp="1"/>
          </p:cNvSpPr>
          <p:nvPr>
            <p:ph type="title"/>
          </p:nvPr>
        </p:nvSpPr>
        <p:spPr/>
        <p:txBody>
          <a:bodyPr/>
          <a:lstStyle/>
          <a:p>
            <a:r>
              <a:rPr lang="en-US" b="1" dirty="0"/>
              <a:t>Why Networking Consistently</a:t>
            </a:r>
          </a:p>
        </p:txBody>
      </p:sp>
      <p:sp>
        <p:nvSpPr>
          <p:cNvPr id="3" name="Content Placeholder 2">
            <a:extLst>
              <a:ext uri="{FF2B5EF4-FFF2-40B4-BE49-F238E27FC236}">
                <a16:creationId xmlns:a16="http://schemas.microsoft.com/office/drawing/2014/main" id="{E72AA4C8-B491-4EE3-B8BC-EB80E4B31FDB}"/>
              </a:ext>
            </a:extLst>
          </p:cNvPr>
          <p:cNvSpPr>
            <a:spLocks noGrp="1"/>
          </p:cNvSpPr>
          <p:nvPr>
            <p:ph idx="1"/>
          </p:nvPr>
        </p:nvSpPr>
        <p:spPr/>
        <p:txBody>
          <a:bodyPr>
            <a:normAutofit fontScale="85000" lnSpcReduction="20000"/>
          </a:bodyPr>
          <a:lstStyle/>
          <a:p>
            <a:r>
              <a:rPr lang="en-US" dirty="0"/>
              <a:t>It’s important to think about how you can continue to network throughout college.</a:t>
            </a:r>
          </a:p>
          <a:p>
            <a:pPr lvl="1"/>
            <a:r>
              <a:rPr lang="en-US" dirty="0"/>
              <a:t>Workshops</a:t>
            </a:r>
          </a:p>
          <a:p>
            <a:pPr lvl="1"/>
            <a:r>
              <a:rPr lang="en-US" dirty="0"/>
              <a:t>Career Fairs</a:t>
            </a:r>
          </a:p>
          <a:p>
            <a:pPr lvl="1"/>
            <a:r>
              <a:rPr lang="en-US" dirty="0"/>
              <a:t>Internships</a:t>
            </a:r>
          </a:p>
          <a:p>
            <a:r>
              <a:rPr lang="en-US" dirty="0"/>
              <a:t>Make networking sustainable throughout college. Don’t do seven informational interviews in one week, maybe do about one or two a month.</a:t>
            </a:r>
          </a:p>
          <a:p>
            <a:r>
              <a:rPr lang="en-US" dirty="0"/>
              <a:t>Add the people you meet on LinkedIn and NOT Facebook or Instagram.</a:t>
            </a:r>
          </a:p>
          <a:p>
            <a:r>
              <a:rPr lang="en-US" dirty="0"/>
              <a:t>Make sure you send thank you notes or nice to meet you notes after events/informational interviews.</a:t>
            </a:r>
          </a:p>
          <a:p>
            <a:r>
              <a:rPr lang="en-US" dirty="0"/>
              <a:t>Check in with your contacts every couple of months.</a:t>
            </a:r>
          </a:p>
          <a:p>
            <a:pPr marL="36900" indent="0">
              <a:buNone/>
            </a:pPr>
            <a:endParaRPr lang="en-US" dirty="0"/>
          </a:p>
        </p:txBody>
      </p:sp>
    </p:spTree>
    <p:extLst>
      <p:ext uri="{BB962C8B-B14F-4D97-AF65-F5344CB8AC3E}">
        <p14:creationId xmlns:p14="http://schemas.microsoft.com/office/powerpoint/2010/main" val="3879708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26E0AA-ACAD-4929-A688-C5F6D3E372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9660D5-8B65-4B5C-A7FE-349D1EABC52A}"/>
              </a:ext>
            </a:extLst>
          </p:cNvPr>
          <p:cNvSpPr>
            <a:spLocks noGrp="1"/>
          </p:cNvSpPr>
          <p:nvPr>
            <p:ph type="title"/>
          </p:nvPr>
        </p:nvSpPr>
        <p:spPr>
          <a:xfrm>
            <a:off x="707900" y="4208220"/>
            <a:ext cx="3946393" cy="1850651"/>
          </a:xfrm>
        </p:spPr>
        <p:txBody>
          <a:bodyPr>
            <a:normAutofit/>
          </a:bodyPr>
          <a:lstStyle/>
          <a:p>
            <a:pPr algn="l"/>
            <a:r>
              <a:rPr lang="en-US" sz="3600"/>
              <a:t>Tools to Network</a:t>
            </a:r>
          </a:p>
        </p:txBody>
      </p:sp>
      <p:pic>
        <p:nvPicPr>
          <p:cNvPr id="4" name="Picture 3">
            <a:extLst>
              <a:ext uri="{FF2B5EF4-FFF2-40B4-BE49-F238E27FC236}">
                <a16:creationId xmlns:a16="http://schemas.microsoft.com/office/drawing/2014/main" id="{D91ED44D-107E-4E60-84CC-27AFF1C27102}"/>
              </a:ext>
            </a:extLst>
          </p:cNvPr>
          <p:cNvPicPr>
            <a:picLocks noChangeAspect="1"/>
          </p:cNvPicPr>
          <p:nvPr/>
        </p:nvPicPr>
        <p:blipFill>
          <a:blip r:embed="rId4"/>
          <a:stretch>
            <a:fillRect/>
          </a:stretch>
        </p:blipFill>
        <p:spPr>
          <a:xfrm>
            <a:off x="643468" y="1056142"/>
            <a:ext cx="10926860" cy="2212689"/>
          </a:xfrm>
          <a:prstGeom prst="rect">
            <a:avLst/>
          </a:prstGeom>
        </p:spPr>
      </p:pic>
      <p:sp>
        <p:nvSpPr>
          <p:cNvPr id="3" name="Content Placeholder 2">
            <a:extLst>
              <a:ext uri="{FF2B5EF4-FFF2-40B4-BE49-F238E27FC236}">
                <a16:creationId xmlns:a16="http://schemas.microsoft.com/office/drawing/2014/main" id="{58E8739F-841B-41F9-B548-F5C9DF2C6752}"/>
              </a:ext>
            </a:extLst>
          </p:cNvPr>
          <p:cNvSpPr>
            <a:spLocks noGrp="1"/>
          </p:cNvSpPr>
          <p:nvPr>
            <p:ph idx="1"/>
          </p:nvPr>
        </p:nvSpPr>
        <p:spPr>
          <a:xfrm>
            <a:off x="5139768" y="3589170"/>
            <a:ext cx="6430560" cy="2831739"/>
          </a:xfrm>
        </p:spPr>
        <p:txBody>
          <a:bodyPr anchor="ctr">
            <a:normAutofit fontScale="92500" lnSpcReduction="10000"/>
          </a:bodyPr>
          <a:lstStyle/>
          <a:p>
            <a:r>
              <a:rPr lang="en-US" dirty="0"/>
              <a:t>Track your contacts in Excel. </a:t>
            </a:r>
          </a:p>
          <a:p>
            <a:r>
              <a:rPr lang="en-US" dirty="0"/>
              <a:t>Set calendar reminders for when to follow up with connections.</a:t>
            </a:r>
          </a:p>
          <a:p>
            <a:r>
              <a:rPr lang="en-US" dirty="0"/>
              <a:t>Create a bookmark folder or a notes in your phone for local networking events, professional organizations, meet ups, etc.</a:t>
            </a:r>
          </a:p>
          <a:p>
            <a:r>
              <a:rPr lang="en-US" dirty="0"/>
              <a:t>Business Card sites – </a:t>
            </a:r>
            <a:r>
              <a:rPr lang="en-US" dirty="0" err="1"/>
              <a:t>VistaPrint</a:t>
            </a:r>
            <a:r>
              <a:rPr lang="en-US" dirty="0"/>
              <a:t> and Moo are options</a:t>
            </a:r>
          </a:p>
          <a:p>
            <a:endParaRPr lang="en-US" dirty="0"/>
          </a:p>
        </p:txBody>
      </p:sp>
    </p:spTree>
    <p:extLst>
      <p:ext uri="{BB962C8B-B14F-4D97-AF65-F5344CB8AC3E}">
        <p14:creationId xmlns:p14="http://schemas.microsoft.com/office/powerpoint/2010/main" val="3806697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E2B98-277B-4ADE-8D16-735163011B0A}"/>
              </a:ext>
            </a:extLst>
          </p:cNvPr>
          <p:cNvSpPr>
            <a:spLocks noGrp="1"/>
          </p:cNvSpPr>
          <p:nvPr>
            <p:ph type="title"/>
          </p:nvPr>
        </p:nvSpPr>
        <p:spPr/>
        <p:txBody>
          <a:bodyPr/>
          <a:lstStyle/>
          <a:p>
            <a:r>
              <a:rPr lang="en-US" b="1" dirty="0"/>
              <a:t>Next Steps</a:t>
            </a:r>
          </a:p>
        </p:txBody>
      </p:sp>
      <p:sp>
        <p:nvSpPr>
          <p:cNvPr id="3" name="Content Placeholder 2">
            <a:extLst>
              <a:ext uri="{FF2B5EF4-FFF2-40B4-BE49-F238E27FC236}">
                <a16:creationId xmlns:a16="http://schemas.microsoft.com/office/drawing/2014/main" id="{E72AA4C8-B491-4EE3-B8BC-EB80E4B31FDB}"/>
              </a:ext>
            </a:extLst>
          </p:cNvPr>
          <p:cNvSpPr>
            <a:spLocks noGrp="1"/>
          </p:cNvSpPr>
          <p:nvPr>
            <p:ph idx="1"/>
          </p:nvPr>
        </p:nvSpPr>
        <p:spPr/>
        <p:txBody>
          <a:bodyPr>
            <a:normAutofit/>
          </a:bodyPr>
          <a:lstStyle/>
          <a:p>
            <a:endParaRPr lang="en-US" dirty="0"/>
          </a:p>
        </p:txBody>
      </p:sp>
    </p:spTree>
    <p:extLst>
      <p:ext uri="{BB962C8B-B14F-4D97-AF65-F5344CB8AC3E}">
        <p14:creationId xmlns:p14="http://schemas.microsoft.com/office/powerpoint/2010/main" val="1712554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E70A317-DCED-4E80-AA2D-467D8702E5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A84F52-0267-4F7C-8BF4-404E426D29B0}"/>
              </a:ext>
            </a:extLst>
          </p:cNvPr>
          <p:cNvSpPr>
            <a:spLocks noGrp="1"/>
          </p:cNvSpPr>
          <p:nvPr>
            <p:ph type="title"/>
          </p:nvPr>
        </p:nvSpPr>
        <p:spPr>
          <a:xfrm>
            <a:off x="861791" y="835383"/>
            <a:ext cx="3382832" cy="3499549"/>
          </a:xfrm>
        </p:spPr>
        <p:txBody>
          <a:bodyPr vert="horz" lIns="91440" tIns="45720" rIns="91440" bIns="45720" rtlCol="0" anchor="b">
            <a:normAutofit/>
          </a:bodyPr>
          <a:lstStyle/>
          <a:p>
            <a:pPr algn="l"/>
            <a:r>
              <a:rPr lang="en-US" sz="4200"/>
              <a:t>Questions?</a:t>
            </a:r>
          </a:p>
        </p:txBody>
      </p:sp>
      <p:pic>
        <p:nvPicPr>
          <p:cNvPr id="3" name="Picture 2" descr="A view of a city with a mountain in the background&#10;&#10;Description automatically generated">
            <a:extLst>
              <a:ext uri="{FF2B5EF4-FFF2-40B4-BE49-F238E27FC236}">
                <a16:creationId xmlns:a16="http://schemas.microsoft.com/office/drawing/2014/main" id="{8E6925C9-348E-4324-B4D6-FBADDABF324C}"/>
              </a:ext>
            </a:extLst>
          </p:cNvPr>
          <p:cNvPicPr>
            <a:picLocks noChangeAspect="1"/>
          </p:cNvPicPr>
          <p:nvPr/>
        </p:nvPicPr>
        <p:blipFill rotWithShape="1">
          <a:blip r:embed="rId3"/>
          <a:srcRect l="9395" r="6249" b="1"/>
          <a:stretch/>
        </p:blipFill>
        <p:spPr>
          <a:xfrm>
            <a:off x="4654297" y="10"/>
            <a:ext cx="7537704" cy="6857990"/>
          </a:xfrm>
          <a:prstGeom prst="rect">
            <a:avLst/>
          </a:prstGeom>
        </p:spPr>
      </p:pic>
    </p:spTree>
    <p:extLst>
      <p:ext uri="{BB962C8B-B14F-4D97-AF65-F5344CB8AC3E}">
        <p14:creationId xmlns:p14="http://schemas.microsoft.com/office/powerpoint/2010/main" val="1390071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35C3F-711D-46C5-9364-DBE84D3FE1EB}"/>
              </a:ext>
            </a:extLst>
          </p:cNvPr>
          <p:cNvSpPr>
            <a:spLocks noGrp="1"/>
          </p:cNvSpPr>
          <p:nvPr>
            <p:ph type="ctrTitle"/>
          </p:nvPr>
        </p:nvSpPr>
        <p:spPr>
          <a:xfrm>
            <a:off x="640080" y="4142222"/>
            <a:ext cx="10908792" cy="1069848"/>
          </a:xfrm>
        </p:spPr>
        <p:txBody>
          <a:bodyPr anchor="ctr">
            <a:noAutofit/>
          </a:bodyPr>
          <a:lstStyle/>
          <a:p>
            <a:pPr algn="ctr"/>
            <a:r>
              <a:rPr lang="en-US" sz="3500" dirty="0">
                <a:latin typeface="Avenir Next LT Pro Light" panose="020B0304020202020204" pitchFamily="34" charset="0"/>
              </a:rPr>
              <a:t>Visit the Center for Career and Professional Development</a:t>
            </a:r>
          </a:p>
        </p:txBody>
      </p:sp>
      <p:sp>
        <p:nvSpPr>
          <p:cNvPr id="3" name="Subtitle 2">
            <a:extLst>
              <a:ext uri="{FF2B5EF4-FFF2-40B4-BE49-F238E27FC236}">
                <a16:creationId xmlns:a16="http://schemas.microsoft.com/office/drawing/2014/main" id="{6B8CC1CD-9780-4BEA-A1E9-31DE897E0356}"/>
              </a:ext>
            </a:extLst>
          </p:cNvPr>
          <p:cNvSpPr>
            <a:spLocks noGrp="1"/>
          </p:cNvSpPr>
          <p:nvPr>
            <p:ph type="subTitle" idx="1"/>
          </p:nvPr>
        </p:nvSpPr>
        <p:spPr>
          <a:xfrm>
            <a:off x="640080" y="4994031"/>
            <a:ext cx="5455920" cy="1631852"/>
          </a:xfrm>
        </p:spPr>
        <p:txBody>
          <a:bodyPr anchor="ctr">
            <a:normAutofit/>
          </a:bodyPr>
          <a:lstStyle/>
          <a:p>
            <a:pPr algn="ctr"/>
            <a:r>
              <a:rPr lang="en-US" sz="2400" dirty="0">
                <a:latin typeface="Avenir Next LT Pro Light" panose="020B0304020202020204" pitchFamily="34" charset="0"/>
              </a:rPr>
              <a:t>careers.wcu.edu </a:t>
            </a:r>
          </a:p>
          <a:p>
            <a:pPr algn="ctr"/>
            <a:r>
              <a:rPr lang="en-US" sz="2400" dirty="0">
                <a:latin typeface="Avenir Next LT Pro Light" panose="020B0304020202020204" pitchFamily="34" charset="0"/>
              </a:rPr>
              <a:t>careerservices@wcu.edu </a:t>
            </a:r>
          </a:p>
          <a:p>
            <a:pPr algn="ctr"/>
            <a:r>
              <a:rPr lang="en-US" sz="2400" dirty="0">
                <a:latin typeface="Avenir Next LT Pro Light" panose="020B0304020202020204" pitchFamily="34" charset="0"/>
              </a:rPr>
              <a:t>828.227.7133</a:t>
            </a:r>
          </a:p>
        </p:txBody>
      </p:sp>
      <p:sp>
        <p:nvSpPr>
          <p:cNvPr id="5" name="Rectangle 4">
            <a:extLst>
              <a:ext uri="{FF2B5EF4-FFF2-40B4-BE49-F238E27FC236}">
                <a16:creationId xmlns:a16="http://schemas.microsoft.com/office/drawing/2014/main" id="{E6413016-848C-4DFC-AF14-A188DF9CA7FF}"/>
              </a:ext>
            </a:extLst>
          </p:cNvPr>
          <p:cNvSpPr/>
          <p:nvPr/>
        </p:nvSpPr>
        <p:spPr>
          <a:xfrm>
            <a:off x="1" y="11289"/>
            <a:ext cx="12188952" cy="392277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DC3CF1B-6F2E-411F-A6DA-AAB453C45553}"/>
              </a:ext>
            </a:extLst>
          </p:cNvPr>
          <p:cNvPicPr>
            <a:picLocks noChangeAspect="1"/>
          </p:cNvPicPr>
          <p:nvPr/>
        </p:nvPicPr>
        <p:blipFill rotWithShape="1">
          <a:blip r:embed="rId2"/>
          <a:srcRect t="23465" b="23778"/>
          <a:stretch/>
        </p:blipFill>
        <p:spPr>
          <a:xfrm>
            <a:off x="2744526" y="1618498"/>
            <a:ext cx="6693804" cy="2304278"/>
          </a:xfrm>
          <a:custGeom>
            <a:avLst/>
            <a:gdLst/>
            <a:ahLst/>
            <a:cxnLst/>
            <a:rect l="l" t="t" r="r" b="b"/>
            <a:pathLst>
              <a:path w="12191999" h="4196982">
                <a:moveTo>
                  <a:pt x="0" y="0"/>
                </a:moveTo>
                <a:lnTo>
                  <a:pt x="12191999" y="0"/>
                </a:lnTo>
                <a:lnTo>
                  <a:pt x="12191999" y="4170459"/>
                </a:lnTo>
                <a:lnTo>
                  <a:pt x="11986461" y="4175111"/>
                </a:lnTo>
                <a:cubicBezTo>
                  <a:pt x="11912297" y="4174136"/>
                  <a:pt x="11838168" y="4170508"/>
                  <a:pt x="11764214" y="4164231"/>
                </a:cubicBezTo>
                <a:cubicBezTo>
                  <a:pt x="11656850" y="4156227"/>
                  <a:pt x="11548596" y="4145173"/>
                  <a:pt x="11441995" y="4165502"/>
                </a:cubicBezTo>
                <a:cubicBezTo>
                  <a:pt x="11324975" y="4187991"/>
                  <a:pt x="11208081" y="4188118"/>
                  <a:pt x="11090044" y="4182401"/>
                </a:cubicBezTo>
                <a:cubicBezTo>
                  <a:pt x="10989160" y="4177573"/>
                  <a:pt x="10888657" y="4152161"/>
                  <a:pt x="10787011" y="4178970"/>
                </a:cubicBezTo>
                <a:cubicBezTo>
                  <a:pt x="10776897" y="4180444"/>
                  <a:pt x="10766592" y="4180012"/>
                  <a:pt x="10756643" y="4177700"/>
                </a:cubicBezTo>
                <a:cubicBezTo>
                  <a:pt x="10645468" y="4162326"/>
                  <a:pt x="10533530" y="4174904"/>
                  <a:pt x="10421973" y="4170584"/>
                </a:cubicBezTo>
                <a:cubicBezTo>
                  <a:pt x="10370515" y="4168551"/>
                  <a:pt x="10318040" y="4169695"/>
                  <a:pt x="10267216" y="4164231"/>
                </a:cubicBezTo>
                <a:cubicBezTo>
                  <a:pt x="10150577" y="4151780"/>
                  <a:pt x="10034192" y="4145173"/>
                  <a:pt x="9918824" y="4174523"/>
                </a:cubicBezTo>
                <a:cubicBezTo>
                  <a:pt x="9885153" y="4182439"/>
                  <a:pt x="9850745" y="4186695"/>
                  <a:pt x="9816160" y="4187229"/>
                </a:cubicBezTo>
                <a:cubicBezTo>
                  <a:pt x="9703206" y="4191295"/>
                  <a:pt x="9590632" y="4183544"/>
                  <a:pt x="9478059" y="4177191"/>
                </a:cubicBezTo>
                <a:cubicBezTo>
                  <a:pt x="9399918" y="4172744"/>
                  <a:pt x="9321904" y="4163088"/>
                  <a:pt x="9243637" y="4171220"/>
                </a:cubicBezTo>
                <a:cubicBezTo>
                  <a:pt x="9198150" y="4175921"/>
                  <a:pt x="9152282" y="4175921"/>
                  <a:pt x="9106795" y="4171220"/>
                </a:cubicBezTo>
                <a:cubicBezTo>
                  <a:pt x="9022962" y="4161398"/>
                  <a:pt x="8938380" y="4159568"/>
                  <a:pt x="8854204" y="4165756"/>
                </a:cubicBezTo>
                <a:cubicBezTo>
                  <a:pt x="8728543" y="4176556"/>
                  <a:pt x="8603010" y="4185577"/>
                  <a:pt x="8476969" y="4168424"/>
                </a:cubicBezTo>
                <a:cubicBezTo>
                  <a:pt x="8405486" y="4157192"/>
                  <a:pt x="8332808" y="4155871"/>
                  <a:pt x="8260970" y="4164486"/>
                </a:cubicBezTo>
                <a:cubicBezTo>
                  <a:pt x="8089823" y="4188500"/>
                  <a:pt x="7918295" y="4180749"/>
                  <a:pt x="7746767" y="4170839"/>
                </a:cubicBezTo>
                <a:cubicBezTo>
                  <a:pt x="7632160" y="4164104"/>
                  <a:pt x="7517046" y="4151780"/>
                  <a:pt x="7402693" y="4168043"/>
                </a:cubicBezTo>
                <a:cubicBezTo>
                  <a:pt x="7256831" y="4188372"/>
                  <a:pt x="7110841" y="4181638"/>
                  <a:pt x="6964597" y="4175667"/>
                </a:cubicBezTo>
                <a:cubicBezTo>
                  <a:pt x="6857233" y="4171220"/>
                  <a:pt x="6749742" y="4157751"/>
                  <a:pt x="6642124" y="4174396"/>
                </a:cubicBezTo>
                <a:cubicBezTo>
                  <a:pt x="6631045" y="4175908"/>
                  <a:pt x="6619775" y="4174777"/>
                  <a:pt x="6609216" y="4171093"/>
                </a:cubicBezTo>
                <a:cubicBezTo>
                  <a:pt x="6568379" y="4157650"/>
                  <a:pt x="6524595" y="4155846"/>
                  <a:pt x="6482793" y="4165883"/>
                </a:cubicBezTo>
                <a:cubicBezTo>
                  <a:pt x="6405669" y="4182782"/>
                  <a:pt x="6328672" y="4190151"/>
                  <a:pt x="6250150" y="4174777"/>
                </a:cubicBezTo>
                <a:cubicBezTo>
                  <a:pt x="6217254" y="4167891"/>
                  <a:pt x="6183521" y="4165883"/>
                  <a:pt x="6150028" y="4168806"/>
                </a:cubicBezTo>
                <a:cubicBezTo>
                  <a:pt x="6020175" y="4181766"/>
                  <a:pt x="5890068" y="4176683"/>
                  <a:pt x="5760087" y="4174142"/>
                </a:cubicBezTo>
                <a:cubicBezTo>
                  <a:pt x="5521345" y="4169695"/>
                  <a:pt x="5282477" y="4174142"/>
                  <a:pt x="5044242" y="4151399"/>
                </a:cubicBezTo>
                <a:cubicBezTo>
                  <a:pt x="4979506" y="4145237"/>
                  <a:pt x="4914326" y="4141297"/>
                  <a:pt x="4849272" y="4142076"/>
                </a:cubicBezTo>
                <a:cubicBezTo>
                  <a:pt x="4784218" y="4142854"/>
                  <a:pt x="4719291" y="4148349"/>
                  <a:pt x="4655063" y="4161055"/>
                </a:cubicBezTo>
                <a:cubicBezTo>
                  <a:pt x="4447578" y="4201332"/>
                  <a:pt x="4239457" y="4203874"/>
                  <a:pt x="4029811" y="4187610"/>
                </a:cubicBezTo>
                <a:cubicBezTo>
                  <a:pt x="3943792" y="4180876"/>
                  <a:pt x="3857774" y="4169695"/>
                  <a:pt x="3771375" y="4171855"/>
                </a:cubicBezTo>
                <a:cubicBezTo>
                  <a:pt x="3623225" y="4175794"/>
                  <a:pt x="3474948" y="4167789"/>
                  <a:pt x="3326672" y="4169822"/>
                </a:cubicBezTo>
                <a:cubicBezTo>
                  <a:pt x="3322669" y="4170394"/>
                  <a:pt x="3318578" y="4169860"/>
                  <a:pt x="3314855" y="4168297"/>
                </a:cubicBezTo>
                <a:cubicBezTo>
                  <a:pt x="3278008" y="4143013"/>
                  <a:pt x="3237604" y="4152796"/>
                  <a:pt x="3199487" y="4159403"/>
                </a:cubicBezTo>
                <a:cubicBezTo>
                  <a:pt x="3072810" y="4181384"/>
                  <a:pt x="2946260" y="4192184"/>
                  <a:pt x="2817550" y="4175158"/>
                </a:cubicBezTo>
                <a:cubicBezTo>
                  <a:pt x="2694647" y="4157332"/>
                  <a:pt x="2569990" y="4155109"/>
                  <a:pt x="2446541" y="4168551"/>
                </a:cubicBezTo>
                <a:cubicBezTo>
                  <a:pt x="2276791" y="4188372"/>
                  <a:pt x="2107677" y="4184179"/>
                  <a:pt x="1938308" y="4168551"/>
                </a:cubicBezTo>
                <a:cubicBezTo>
                  <a:pt x="1869570" y="4162199"/>
                  <a:pt x="1799815" y="4151399"/>
                  <a:pt x="1731712" y="4167281"/>
                </a:cubicBezTo>
                <a:cubicBezTo>
                  <a:pt x="1647854" y="4186721"/>
                  <a:pt x="1564250" y="4180368"/>
                  <a:pt x="1480137" y="4176048"/>
                </a:cubicBezTo>
                <a:cubicBezTo>
                  <a:pt x="1373663" y="4170457"/>
                  <a:pt x="1267442" y="4154321"/>
                  <a:pt x="1160586" y="4167027"/>
                </a:cubicBezTo>
                <a:cubicBezTo>
                  <a:pt x="1111161" y="4172871"/>
                  <a:pt x="1062116" y="4182147"/>
                  <a:pt x="1012055" y="4179733"/>
                </a:cubicBezTo>
                <a:cubicBezTo>
                  <a:pt x="873562" y="4173380"/>
                  <a:pt x="735196" y="4165883"/>
                  <a:pt x="596449" y="4167027"/>
                </a:cubicBezTo>
                <a:cubicBezTo>
                  <a:pt x="538383" y="4167408"/>
                  <a:pt x="480699" y="4169314"/>
                  <a:pt x="422887" y="4173507"/>
                </a:cubicBezTo>
                <a:cubicBezTo>
                  <a:pt x="315015" y="4181384"/>
                  <a:pt x="207524" y="4170711"/>
                  <a:pt x="100033" y="4166900"/>
                </a:cubicBezTo>
                <a:lnTo>
                  <a:pt x="0" y="4171381"/>
                </a:lnTo>
                <a:close/>
              </a:path>
            </a:pathLst>
          </a:custGeom>
        </p:spPr>
      </p:pic>
      <p:sp>
        <p:nvSpPr>
          <p:cNvPr id="10" name="Subtitle 2">
            <a:extLst>
              <a:ext uri="{FF2B5EF4-FFF2-40B4-BE49-F238E27FC236}">
                <a16:creationId xmlns:a16="http://schemas.microsoft.com/office/drawing/2014/main" id="{E4E9A1C3-6481-49D3-BD1C-A9A683E9B4BA}"/>
              </a:ext>
            </a:extLst>
          </p:cNvPr>
          <p:cNvSpPr txBox="1">
            <a:spLocks/>
          </p:cNvSpPr>
          <p:nvPr/>
        </p:nvSpPr>
        <p:spPr>
          <a:xfrm>
            <a:off x="6091428" y="4945850"/>
            <a:ext cx="5455920" cy="1631852"/>
          </a:xfrm>
          <a:prstGeom prst="rect">
            <a:avLst/>
          </a:prstGeom>
        </p:spPr>
        <p:txBody>
          <a:bodyPr vert="horz" lIns="91440" tIns="45720" rIns="91440" bIns="45720" rtlCol="0" anchor="ctr">
            <a:normAutofit/>
          </a:bodyPr>
          <a:lstStyle>
            <a:lvl1pPr marL="0" indent="0" algn="l" defTabSz="914400" rtl="0" eaLnBrk="1" latinLnBrk="0" hangingPunct="1">
              <a:lnSpc>
                <a:spcPct val="11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2000" dirty="0">
                <a:latin typeface="Avenir Next LT Pro Light" panose="020B0304020202020204" pitchFamily="34" charset="0"/>
              </a:rPr>
              <a:t>We can help with resumes, interviews, career fair prep, job searching, internships, selecting a major, and more!</a:t>
            </a:r>
          </a:p>
        </p:txBody>
      </p:sp>
      <p:cxnSp>
        <p:nvCxnSpPr>
          <p:cNvPr id="7" name="Straight Connector 6">
            <a:extLst>
              <a:ext uri="{FF2B5EF4-FFF2-40B4-BE49-F238E27FC236}">
                <a16:creationId xmlns:a16="http://schemas.microsoft.com/office/drawing/2014/main" id="{5D091134-D3AA-4D16-89D8-BE6622324DCC}"/>
              </a:ext>
            </a:extLst>
          </p:cNvPr>
          <p:cNvCxnSpPr>
            <a:cxnSpLocks/>
          </p:cNvCxnSpPr>
          <p:nvPr/>
        </p:nvCxnSpPr>
        <p:spPr>
          <a:xfrm>
            <a:off x="914400" y="4994031"/>
            <a:ext cx="10424160" cy="0"/>
          </a:xfrm>
          <a:prstGeom prst="line">
            <a:avLst/>
          </a:prstGeom>
          <a:ln w="57150">
            <a:solidFill>
              <a:srgbClr val="FFC000"/>
            </a:solidFill>
          </a:ln>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2E8DE80B-69BC-44F8-8AFD-C46FAD7F0F38}"/>
              </a:ext>
            </a:extLst>
          </p:cNvPr>
          <p:cNvCxnSpPr>
            <a:cxnSpLocks/>
          </p:cNvCxnSpPr>
          <p:nvPr/>
        </p:nvCxnSpPr>
        <p:spPr>
          <a:xfrm>
            <a:off x="2767104" y="3888909"/>
            <a:ext cx="660267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7933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606D-E560-4820-9C3E-3B881D30AD5A}"/>
              </a:ext>
            </a:extLst>
          </p:cNvPr>
          <p:cNvSpPr>
            <a:spLocks noGrp="1"/>
          </p:cNvSpPr>
          <p:nvPr>
            <p:ph type="title"/>
          </p:nvPr>
        </p:nvSpPr>
        <p:spPr>
          <a:xfrm>
            <a:off x="913795" y="609600"/>
            <a:ext cx="10353762" cy="1257300"/>
          </a:xfrm>
        </p:spPr>
        <p:txBody>
          <a:bodyPr>
            <a:normAutofit/>
          </a:bodyPr>
          <a:lstStyle/>
          <a:p>
            <a:r>
              <a:rPr lang="en-US" b="1" dirty="0"/>
              <a:t>What is Networking?</a:t>
            </a:r>
          </a:p>
        </p:txBody>
      </p:sp>
      <p:sp>
        <p:nvSpPr>
          <p:cNvPr id="4" name="Content Placeholder 3">
            <a:extLst>
              <a:ext uri="{FF2B5EF4-FFF2-40B4-BE49-F238E27FC236}">
                <a16:creationId xmlns:a16="http://schemas.microsoft.com/office/drawing/2014/main" id="{B8AA2447-14C5-428D-9E33-837DCB0DDC36}"/>
              </a:ext>
            </a:extLst>
          </p:cNvPr>
          <p:cNvSpPr>
            <a:spLocks noGrp="1"/>
          </p:cNvSpPr>
          <p:nvPr>
            <p:ph idx="1"/>
          </p:nvPr>
        </p:nvSpPr>
        <p:spPr/>
        <p:txBody>
          <a:bodyPr/>
          <a:lstStyle/>
          <a:p>
            <a:r>
              <a:rPr lang="en-US" dirty="0"/>
              <a:t>Connecting with others in the field you are interested in, jobs you are interested in and companies you are interested in.</a:t>
            </a:r>
          </a:p>
          <a:p>
            <a:r>
              <a:rPr lang="en-US" dirty="0"/>
              <a:t>Learning from others about jobs and companies so you have a better idea of what you are interested in.</a:t>
            </a:r>
          </a:p>
          <a:p>
            <a:r>
              <a:rPr lang="en-US" dirty="0"/>
              <a:t>Building connections with others locally and across the country to help you find jobs while in school or after you graduate.</a:t>
            </a:r>
          </a:p>
          <a:p>
            <a:r>
              <a:rPr lang="en-US" dirty="0"/>
              <a:t>You can network with friends, family friends, friends of friends, people you meet at events or career fairs, or people you don’t even know. #TheInternet</a:t>
            </a:r>
          </a:p>
        </p:txBody>
      </p:sp>
    </p:spTree>
    <p:extLst>
      <p:ext uri="{BB962C8B-B14F-4D97-AF65-F5344CB8AC3E}">
        <p14:creationId xmlns:p14="http://schemas.microsoft.com/office/powerpoint/2010/main" val="651443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CF7650-7342-48D6-999E-174C77B5F5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73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B2D286E-2458-46AD-B49E-911912F708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title="Networking Tips to Help You Get the Job: MALK Employee">
            <a:hlinkClick r:id="" action="ppaction://media"/>
            <a:extLst>
              <a:ext uri="{FF2B5EF4-FFF2-40B4-BE49-F238E27FC236}">
                <a16:creationId xmlns:a16="http://schemas.microsoft.com/office/drawing/2014/main" id="{A433D309-42CA-44E2-9243-CF0086F7BDA3}"/>
              </a:ext>
            </a:extLst>
          </p:cNvPr>
          <p:cNvPicPr>
            <a:picLocks noRot="1" noChangeAspect="1"/>
          </p:cNvPicPr>
          <p:nvPr>
            <a:videoFile r:link="rId1"/>
          </p:nvPr>
        </p:nvPicPr>
        <p:blipFill>
          <a:blip r:embed="rId4"/>
          <a:stretch>
            <a:fillRect/>
          </a:stretch>
        </p:blipFill>
        <p:spPr>
          <a:xfrm>
            <a:off x="1143941" y="643467"/>
            <a:ext cx="9904117" cy="5571066"/>
          </a:xfrm>
          <a:prstGeom prst="rect">
            <a:avLst/>
          </a:prstGeom>
        </p:spPr>
      </p:pic>
    </p:spTree>
    <p:extLst>
      <p:ext uri="{BB962C8B-B14F-4D97-AF65-F5344CB8AC3E}">
        <p14:creationId xmlns:p14="http://schemas.microsoft.com/office/powerpoint/2010/main" val="61104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9B1E3-9CFF-488F-BD98-EA441E009DF7}"/>
              </a:ext>
            </a:extLst>
          </p:cNvPr>
          <p:cNvSpPr>
            <a:spLocks noGrp="1"/>
          </p:cNvSpPr>
          <p:nvPr>
            <p:ph type="title"/>
          </p:nvPr>
        </p:nvSpPr>
        <p:spPr/>
        <p:txBody>
          <a:bodyPr/>
          <a:lstStyle/>
          <a:p>
            <a:r>
              <a:rPr lang="en-US" b="1" dirty="0"/>
              <a:t>Networking is Ongoing Learning</a:t>
            </a:r>
          </a:p>
        </p:txBody>
      </p:sp>
      <p:sp>
        <p:nvSpPr>
          <p:cNvPr id="3" name="Content Placeholder 2">
            <a:extLst>
              <a:ext uri="{FF2B5EF4-FFF2-40B4-BE49-F238E27FC236}">
                <a16:creationId xmlns:a16="http://schemas.microsoft.com/office/drawing/2014/main" id="{2385B156-EF71-4F36-8BB0-71EE9FBC59BC}"/>
              </a:ext>
            </a:extLst>
          </p:cNvPr>
          <p:cNvSpPr>
            <a:spLocks noGrp="1"/>
          </p:cNvSpPr>
          <p:nvPr>
            <p:ph idx="1"/>
          </p:nvPr>
        </p:nvSpPr>
        <p:spPr/>
        <p:txBody>
          <a:bodyPr/>
          <a:lstStyle/>
          <a:p>
            <a:r>
              <a:rPr lang="en-US" dirty="0"/>
              <a:t>Networking is like meeting new friends. </a:t>
            </a:r>
          </a:p>
          <a:p>
            <a:r>
              <a:rPr lang="en-US" dirty="0"/>
              <a:t>Even though it may feel more vulnerable to put yourself out there, most professionals are happy to help college students succeed and share their knowledge.</a:t>
            </a:r>
          </a:p>
          <a:p>
            <a:r>
              <a:rPr lang="en-US" dirty="0"/>
              <a:t>You can make it more about the other person than you, so that can feel easier.</a:t>
            </a:r>
          </a:p>
          <a:p>
            <a:r>
              <a:rPr lang="en-US" dirty="0"/>
              <a:t>If you feel nervous, practice at the career center.</a:t>
            </a:r>
          </a:p>
          <a:p>
            <a:r>
              <a:rPr lang="en-US" dirty="0"/>
              <a:t>Every needs to network – even top VPs.</a:t>
            </a:r>
          </a:p>
          <a:p>
            <a:r>
              <a:rPr lang="en-US" dirty="0"/>
              <a:t>It’s a way to consciously learn and grow throughout your career.</a:t>
            </a:r>
          </a:p>
        </p:txBody>
      </p:sp>
    </p:spTree>
    <p:extLst>
      <p:ext uri="{BB962C8B-B14F-4D97-AF65-F5344CB8AC3E}">
        <p14:creationId xmlns:p14="http://schemas.microsoft.com/office/powerpoint/2010/main" val="2172612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C8154-18EF-41B1-B518-55F558626012}"/>
              </a:ext>
            </a:extLst>
          </p:cNvPr>
          <p:cNvSpPr>
            <a:spLocks noGrp="1"/>
          </p:cNvSpPr>
          <p:nvPr>
            <p:ph type="title"/>
          </p:nvPr>
        </p:nvSpPr>
        <p:spPr/>
        <p:txBody>
          <a:bodyPr/>
          <a:lstStyle/>
          <a:p>
            <a:r>
              <a:rPr lang="en-US" b="1" dirty="0"/>
              <a:t>How to Network</a:t>
            </a:r>
          </a:p>
        </p:txBody>
      </p:sp>
      <p:sp>
        <p:nvSpPr>
          <p:cNvPr id="3" name="Content Placeholder 2">
            <a:extLst>
              <a:ext uri="{FF2B5EF4-FFF2-40B4-BE49-F238E27FC236}">
                <a16:creationId xmlns:a16="http://schemas.microsoft.com/office/drawing/2014/main" id="{8F2B9880-80B0-4113-9B29-8182181A5C43}"/>
              </a:ext>
            </a:extLst>
          </p:cNvPr>
          <p:cNvSpPr>
            <a:spLocks noGrp="1"/>
          </p:cNvSpPr>
          <p:nvPr>
            <p:ph idx="1"/>
          </p:nvPr>
        </p:nvSpPr>
        <p:spPr/>
        <p:txBody>
          <a:bodyPr>
            <a:normAutofit fontScale="92500" lnSpcReduction="10000"/>
          </a:bodyPr>
          <a:lstStyle/>
          <a:p>
            <a:r>
              <a:rPr lang="en-US" dirty="0"/>
              <a:t>Take advantage of Career Fairs and other events on campus that employers might be attending.</a:t>
            </a:r>
          </a:p>
          <a:p>
            <a:r>
              <a:rPr lang="en-US" dirty="0"/>
              <a:t>Reach out to your friends of friends or family friends and see if they know of anyone you could speak with over the phone or in-person.</a:t>
            </a:r>
          </a:p>
          <a:p>
            <a:r>
              <a:rPr lang="en-US" dirty="0"/>
              <a:t>Connect to alumni of your college.</a:t>
            </a:r>
          </a:p>
          <a:p>
            <a:r>
              <a:rPr lang="en-US" dirty="0"/>
              <a:t>Have in-person or virtual coffee meet ups or lunch meet ups with professionals.</a:t>
            </a:r>
          </a:p>
          <a:p>
            <a:r>
              <a:rPr lang="en-US" dirty="0"/>
              <a:t>Use LinkedIn to connect with new professionals. </a:t>
            </a:r>
          </a:p>
          <a:p>
            <a:r>
              <a:rPr lang="en-US" dirty="0"/>
              <a:t>Cold messaging on LinkedIn and through emails works too when accompanied by the appropriate message.</a:t>
            </a:r>
          </a:p>
        </p:txBody>
      </p:sp>
    </p:spTree>
    <p:extLst>
      <p:ext uri="{BB962C8B-B14F-4D97-AF65-F5344CB8AC3E}">
        <p14:creationId xmlns:p14="http://schemas.microsoft.com/office/powerpoint/2010/main" val="2327905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9652D62-ECFB-408E-ABE6-155A644F43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C1FEA985-924B-4044-8778-32D1E7164C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lumMod val="75000"/>
              <a:lumOff val="25000"/>
              <a:alpha val="8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38D41C-0CCD-49F5-A2B3-2D05A5FBEE74}"/>
              </a:ext>
            </a:extLst>
          </p:cNvPr>
          <p:cNvSpPr>
            <a:spLocks noGrp="1"/>
          </p:cNvSpPr>
          <p:nvPr>
            <p:ph type="title"/>
          </p:nvPr>
        </p:nvSpPr>
        <p:spPr>
          <a:xfrm>
            <a:off x="913795" y="963506"/>
            <a:ext cx="3740815" cy="4827693"/>
          </a:xfrm>
        </p:spPr>
        <p:txBody>
          <a:bodyPr>
            <a:normAutofit/>
          </a:bodyPr>
          <a:lstStyle/>
          <a:p>
            <a:pPr algn="r"/>
            <a:r>
              <a:rPr lang="en-US" dirty="0"/>
              <a:t>Cold Networking</a:t>
            </a:r>
            <a:endParaRPr lang="en-US"/>
          </a:p>
        </p:txBody>
      </p:sp>
      <p:cxnSp>
        <p:nvCxnSpPr>
          <p:cNvPr id="12" name="Straight Connector 11">
            <a:extLst>
              <a:ext uri="{FF2B5EF4-FFF2-40B4-BE49-F238E27FC236}">
                <a16:creationId xmlns:a16="http://schemas.microsoft.com/office/drawing/2014/main" id="{96C7F9CB-BCC3-4648-8DEF-07B0887D87D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1187"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EA7B0050-1C86-4D73-B645-C68635458737}"/>
              </a:ext>
            </a:extLst>
          </p:cNvPr>
          <p:cNvSpPr>
            <a:spLocks noGrp="1"/>
          </p:cNvSpPr>
          <p:nvPr>
            <p:ph idx="1"/>
          </p:nvPr>
        </p:nvSpPr>
        <p:spPr>
          <a:xfrm>
            <a:off x="5307765" y="963507"/>
            <a:ext cx="5959791" cy="4827694"/>
          </a:xfrm>
          <a:effectLst/>
        </p:spPr>
        <p:txBody>
          <a:bodyPr anchor="ctr">
            <a:normAutofit/>
          </a:bodyPr>
          <a:lstStyle/>
          <a:p>
            <a:pPr>
              <a:lnSpc>
                <a:spcPct val="100000"/>
              </a:lnSpc>
            </a:pPr>
            <a:r>
              <a:rPr lang="en-US" sz="1800">
                <a:solidFill>
                  <a:schemeClr val="tx1"/>
                </a:solidFill>
              </a:rPr>
              <a:t>This is okay if you do not know anyone in this type of job or company through your connections.</a:t>
            </a:r>
          </a:p>
          <a:p>
            <a:pPr>
              <a:lnSpc>
                <a:spcPct val="100000"/>
              </a:lnSpc>
            </a:pPr>
            <a:r>
              <a:rPr lang="en-US" sz="1800">
                <a:solidFill>
                  <a:schemeClr val="tx1"/>
                </a:solidFill>
              </a:rPr>
              <a:t>You can add someone on LinkedIn and message them or send someone an email.</a:t>
            </a:r>
          </a:p>
          <a:p>
            <a:pPr>
              <a:lnSpc>
                <a:spcPct val="100000"/>
              </a:lnSpc>
            </a:pPr>
            <a:r>
              <a:rPr lang="en-US" sz="1800">
                <a:solidFill>
                  <a:schemeClr val="tx1"/>
                </a:solidFill>
              </a:rPr>
              <a:t>Focus on emailing someone who is more entry level (not a VP or Director) that is in the field you are interested in to ask for an informational interview or to connect.</a:t>
            </a:r>
          </a:p>
          <a:p>
            <a:pPr>
              <a:lnSpc>
                <a:spcPct val="100000"/>
              </a:lnSpc>
            </a:pPr>
            <a:r>
              <a:rPr lang="en-US" sz="1800">
                <a:solidFill>
                  <a:schemeClr val="tx1"/>
                </a:solidFill>
              </a:rPr>
              <a:t>Be specific in your message that you are a college student looking to grow your network and state why you were hoping to connect to this individual or that you hoped for an informational interview.</a:t>
            </a:r>
          </a:p>
          <a:p>
            <a:pPr>
              <a:lnSpc>
                <a:spcPct val="100000"/>
              </a:lnSpc>
            </a:pPr>
            <a:r>
              <a:rPr lang="en-US" sz="1800">
                <a:solidFill>
                  <a:schemeClr val="tx1"/>
                </a:solidFill>
              </a:rPr>
              <a:t>Do no copy and paste the same message to everyone – say something specific about that person or company.</a:t>
            </a:r>
          </a:p>
        </p:txBody>
      </p:sp>
    </p:spTree>
    <p:extLst>
      <p:ext uri="{BB962C8B-B14F-4D97-AF65-F5344CB8AC3E}">
        <p14:creationId xmlns:p14="http://schemas.microsoft.com/office/powerpoint/2010/main" val="3781581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482A67-6CD8-49D7-9F85-52ECF9915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5FDB12-1BF7-473D-988D-70F0BFF027D5}"/>
              </a:ext>
            </a:extLst>
          </p:cNvPr>
          <p:cNvSpPr>
            <a:spLocks noGrp="1"/>
          </p:cNvSpPr>
          <p:nvPr>
            <p:ph type="title"/>
          </p:nvPr>
        </p:nvSpPr>
        <p:spPr>
          <a:xfrm>
            <a:off x="8050305" y="965196"/>
            <a:ext cx="3131671" cy="2633146"/>
          </a:xfrm>
        </p:spPr>
        <p:txBody>
          <a:bodyPr vert="horz" lIns="91440" tIns="45720" rIns="91440" bIns="45720" rtlCol="0" anchor="b">
            <a:normAutofit/>
          </a:bodyPr>
          <a:lstStyle/>
          <a:p>
            <a:pPr algn="l"/>
            <a:r>
              <a:rPr lang="en-US" sz="4000" b="1" dirty="0"/>
              <a:t>Develop A Networking Strategy</a:t>
            </a:r>
          </a:p>
        </p:txBody>
      </p:sp>
      <p:sp>
        <p:nvSpPr>
          <p:cNvPr id="11" name="Rectangle 10">
            <a:extLst>
              <a:ext uri="{FF2B5EF4-FFF2-40B4-BE49-F238E27FC236}">
                <a16:creationId xmlns:a16="http://schemas.microsoft.com/office/drawing/2014/main" id="{418F941B-B7E9-44F2-9A2C-5D35ACF9A6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614" y="965196"/>
            <a:ext cx="6476539" cy="4781641"/>
          </a:xfrm>
          <a:prstGeom prst="rect">
            <a:avLst/>
          </a:prstGeom>
          <a:solidFill>
            <a:schemeClr val="tx1"/>
          </a:solidFill>
          <a:ln w="190500">
            <a:solidFill>
              <a:srgbClr val="FFFFFF">
                <a:alpha val="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title="Networking and Small Talk">
            <a:hlinkClick r:id="" action="ppaction://media"/>
            <a:extLst>
              <a:ext uri="{FF2B5EF4-FFF2-40B4-BE49-F238E27FC236}">
                <a16:creationId xmlns:a16="http://schemas.microsoft.com/office/drawing/2014/main" id="{40363C69-F1B3-4E10-8E77-51FC1719A405}"/>
              </a:ext>
            </a:extLst>
          </p:cNvPr>
          <p:cNvPicPr>
            <a:picLocks noGrp="1" noRot="1" noChangeAspect="1"/>
          </p:cNvPicPr>
          <p:nvPr>
            <p:ph idx="1"/>
            <a:videoFile r:link="rId1"/>
          </p:nvPr>
        </p:nvPicPr>
        <p:blipFill>
          <a:blip r:embed="rId5"/>
          <a:stretch>
            <a:fillRect/>
          </a:stretch>
        </p:blipFill>
        <p:spPr>
          <a:xfrm>
            <a:off x="1380489" y="1791695"/>
            <a:ext cx="5562032" cy="3128643"/>
          </a:xfrm>
          <a:prstGeom prst="rect">
            <a:avLst/>
          </a:prstGeom>
        </p:spPr>
      </p:pic>
    </p:spTree>
    <p:extLst>
      <p:ext uri="{BB962C8B-B14F-4D97-AF65-F5344CB8AC3E}">
        <p14:creationId xmlns:p14="http://schemas.microsoft.com/office/powerpoint/2010/main" val="216087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2" name="Rectangle 16">
            <a:extLst>
              <a:ext uri="{FF2B5EF4-FFF2-40B4-BE49-F238E27FC236}">
                <a16:creationId xmlns:a16="http://schemas.microsoft.com/office/drawing/2014/main" id="{C9062506-CA04-4EA8-8BB7-8ED014F200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7C1A274-B3C4-4243-8D9E-2136910EA72B}"/>
              </a:ext>
            </a:extLst>
          </p:cNvPr>
          <p:cNvSpPr>
            <a:spLocks noGrp="1"/>
          </p:cNvSpPr>
          <p:nvPr>
            <p:ph type="title"/>
          </p:nvPr>
        </p:nvSpPr>
        <p:spPr>
          <a:xfrm>
            <a:off x="913794" y="4778733"/>
            <a:ext cx="10353761" cy="1337751"/>
          </a:xfrm>
        </p:spPr>
        <p:txBody>
          <a:bodyPr>
            <a:normAutofit/>
          </a:bodyPr>
          <a:lstStyle/>
          <a:p>
            <a:r>
              <a:rPr lang="en-US" sz="4800" b="1" dirty="0"/>
              <a:t>Informational Interviewing</a:t>
            </a:r>
          </a:p>
        </p:txBody>
      </p:sp>
      <p:sp useBgFill="1">
        <p:nvSpPr>
          <p:cNvPr id="23" name="Freeform: Shape 18">
            <a:extLst>
              <a:ext uri="{FF2B5EF4-FFF2-40B4-BE49-F238E27FC236}">
                <a16:creationId xmlns:a16="http://schemas.microsoft.com/office/drawing/2014/main" id="{63937257-9B07-4360-A672-8DC1DB6227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67080"/>
          </a:xfrm>
          <a:custGeom>
            <a:avLst/>
            <a:gdLst>
              <a:gd name="connsiteX0" fmla="*/ 0 w 12192000"/>
              <a:gd name="connsiteY0" fmla="*/ 0 h 4567080"/>
              <a:gd name="connsiteX1" fmla="*/ 12192000 w 12192000"/>
              <a:gd name="connsiteY1" fmla="*/ 0 h 4567080"/>
              <a:gd name="connsiteX2" fmla="*/ 12192000 w 12192000"/>
              <a:gd name="connsiteY2" fmla="*/ 4040874 h 4567080"/>
              <a:gd name="connsiteX3" fmla="*/ 11707453 w 12192000"/>
              <a:gd name="connsiteY3" fmla="*/ 4125902 h 4567080"/>
              <a:gd name="connsiteX4" fmla="*/ 6090444 w 12192000"/>
              <a:gd name="connsiteY4" fmla="*/ 4567080 h 4567080"/>
              <a:gd name="connsiteX5" fmla="*/ 473435 w 12192000"/>
              <a:gd name="connsiteY5" fmla="*/ 4125902 h 4567080"/>
              <a:gd name="connsiteX6" fmla="*/ 0 w 12192000"/>
              <a:gd name="connsiteY6" fmla="*/ 4042824 h 456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4567080">
                <a:moveTo>
                  <a:pt x="0" y="0"/>
                </a:moveTo>
                <a:lnTo>
                  <a:pt x="12192000" y="0"/>
                </a:lnTo>
                <a:lnTo>
                  <a:pt x="12192000" y="4040874"/>
                </a:lnTo>
                <a:lnTo>
                  <a:pt x="11707453" y="4125902"/>
                </a:lnTo>
                <a:cubicBezTo>
                  <a:pt x="9955980" y="4411316"/>
                  <a:pt x="8064085" y="4567080"/>
                  <a:pt x="6090444" y="4567080"/>
                </a:cubicBezTo>
                <a:cubicBezTo>
                  <a:pt x="4116804" y="4567080"/>
                  <a:pt x="2224908" y="4411316"/>
                  <a:pt x="473435" y="4125902"/>
                </a:cubicBezTo>
                <a:lnTo>
                  <a:pt x="0" y="4042824"/>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Date Placeholder 3">
            <a:extLst>
              <a:ext uri="{FF2B5EF4-FFF2-40B4-BE49-F238E27FC236}">
                <a16:creationId xmlns:a16="http://schemas.microsoft.com/office/drawing/2014/main" id="{905E7363-5E6B-4EA2-A007-EB497636C946}"/>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78736" y="62180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95000"/>
                  </a:schemeClr>
                </a:solidFill>
                <a:effectLst>
                  <a:outerShdw blurRad="50800" dist="38100" dir="2700000" algn="tl" rotWithShape="0">
                    <a:schemeClr val="bg1">
                      <a:alpha val="43000"/>
                    </a:scheme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aphicFrame>
        <p:nvGraphicFramePr>
          <p:cNvPr id="12" name="Content Placeholder 2">
            <a:extLst>
              <a:ext uri="{FF2B5EF4-FFF2-40B4-BE49-F238E27FC236}">
                <a16:creationId xmlns:a16="http://schemas.microsoft.com/office/drawing/2014/main" id="{75C6FFF0-5B4E-43D1-AF87-926C7EE7D4CA}"/>
              </a:ext>
            </a:extLst>
          </p:cNvPr>
          <p:cNvGraphicFramePr>
            <a:graphicFrameLocks noGrp="1"/>
          </p:cNvGraphicFramePr>
          <p:nvPr>
            <p:ph idx="1"/>
            <p:extLst>
              <p:ext uri="{D42A27DB-BD31-4B8C-83A1-F6EECF244321}">
                <p14:modId xmlns:p14="http://schemas.microsoft.com/office/powerpoint/2010/main" val="3958880419"/>
              </p:ext>
            </p:extLst>
          </p:nvPr>
        </p:nvGraphicFramePr>
        <p:xfrm>
          <a:off x="642938" y="642938"/>
          <a:ext cx="10912475" cy="3211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4415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E9CB1-3DD5-4BC7-A7CA-1FA824F6C1D0}"/>
              </a:ext>
            </a:extLst>
          </p:cNvPr>
          <p:cNvSpPr>
            <a:spLocks noGrp="1"/>
          </p:cNvSpPr>
          <p:nvPr>
            <p:ph type="title"/>
          </p:nvPr>
        </p:nvSpPr>
        <p:spPr/>
        <p:txBody>
          <a:bodyPr/>
          <a:lstStyle/>
          <a:p>
            <a:r>
              <a:rPr lang="en-US" b="1" dirty="0"/>
              <a:t>Informational Interviewing </a:t>
            </a:r>
          </a:p>
        </p:txBody>
      </p:sp>
      <p:sp>
        <p:nvSpPr>
          <p:cNvPr id="3" name="Content Placeholder 2">
            <a:extLst>
              <a:ext uri="{FF2B5EF4-FFF2-40B4-BE49-F238E27FC236}">
                <a16:creationId xmlns:a16="http://schemas.microsoft.com/office/drawing/2014/main" id="{EF7CBAD6-EF00-4A03-BC48-D610339B3713}"/>
              </a:ext>
            </a:extLst>
          </p:cNvPr>
          <p:cNvSpPr>
            <a:spLocks noGrp="1"/>
          </p:cNvSpPr>
          <p:nvPr>
            <p:ph idx="1"/>
          </p:nvPr>
        </p:nvSpPr>
        <p:spPr/>
        <p:txBody>
          <a:bodyPr>
            <a:normAutofit fontScale="92500" lnSpcReduction="10000"/>
          </a:bodyPr>
          <a:lstStyle/>
          <a:p>
            <a:r>
              <a:rPr lang="en-US" dirty="0"/>
              <a:t>Regard each meeting as a business appointment.</a:t>
            </a:r>
          </a:p>
          <a:p>
            <a:r>
              <a:rPr lang="en-US" dirty="0"/>
              <a:t>Be clear that you would like to conduct an informational interview to learn X information.</a:t>
            </a:r>
          </a:p>
          <a:p>
            <a:r>
              <a:rPr lang="en-US" dirty="0"/>
              <a:t>Be on time and respect the individual’s time that you are meeting with.</a:t>
            </a:r>
          </a:p>
          <a:p>
            <a:r>
              <a:rPr lang="en-US" dirty="0"/>
              <a:t>Determine your questions beforehand.</a:t>
            </a:r>
          </a:p>
          <a:p>
            <a:r>
              <a:rPr lang="en-US" dirty="0"/>
              <a:t>Aim for about 30 minutes.</a:t>
            </a:r>
          </a:p>
          <a:p>
            <a:r>
              <a:rPr lang="en-US" dirty="0"/>
              <a:t>Send a thank you note afterward with specific information about what you learned.</a:t>
            </a:r>
          </a:p>
          <a:p>
            <a:r>
              <a:rPr lang="en-US" dirty="0"/>
              <a:t>More information: </a:t>
            </a:r>
            <a:r>
              <a:rPr lang="en-US" dirty="0">
                <a:hlinkClick r:id="rId3"/>
              </a:rPr>
              <a:t>https://www.thebalancecareers.com/how-an-informational-interview-can-help-your-career-2058564</a:t>
            </a:r>
            <a:endParaRPr lang="en-US" dirty="0"/>
          </a:p>
        </p:txBody>
      </p:sp>
    </p:spTree>
    <p:extLst>
      <p:ext uri="{BB962C8B-B14F-4D97-AF65-F5344CB8AC3E}">
        <p14:creationId xmlns:p14="http://schemas.microsoft.com/office/powerpoint/2010/main" val="17502158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2.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73CC670F-05B9-4BB7-BA2C-0DE5B5C1E5D3}">
  <ds:schemaRefs>
    <ds:schemaRef ds:uri="http://schemas.microsoft.com/sharepoint/v3/contenttype/forms"/>
  </ds:schemaRefs>
</ds:datastoreItem>
</file>

<file path=customXml/itemProps2.xml><?xml version="1.0" encoding="utf-8"?>
<ds:datastoreItem xmlns:ds="http://schemas.openxmlformats.org/officeDocument/2006/customXml" ds:itemID="{189B453C-F2B2-4ECA-A6ED-7DBEF1B6D3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A3AD49-9331-450C-A2FE-6857A4DB38C6}">
  <ds:schemaRefs>
    <ds:schemaRef ds:uri="http://purl.org/dc/terms/"/>
    <ds:schemaRef ds:uri="http://purl.org/dc/elements/1.1/"/>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16c05727-aa75-4e4a-9b5f-8a80a1165891"/>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otalTime>8</TotalTime>
  <Words>1324</Words>
  <Application>Microsoft Office PowerPoint</Application>
  <PresentationFormat>Widescreen</PresentationFormat>
  <Paragraphs>100</Paragraphs>
  <Slides>16</Slides>
  <Notes>10</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Avenir Next LT Pro Light</vt:lpstr>
      <vt:lpstr>Calibri</vt:lpstr>
      <vt:lpstr>Goudy Old Style</vt:lpstr>
      <vt:lpstr>Symbol</vt:lpstr>
      <vt:lpstr>Trebuchet MS</vt:lpstr>
      <vt:lpstr>Wingdings 2</vt:lpstr>
      <vt:lpstr>SlateVTI</vt:lpstr>
      <vt:lpstr>Networking</vt:lpstr>
      <vt:lpstr>What is Networking?</vt:lpstr>
      <vt:lpstr>PowerPoint Presentation</vt:lpstr>
      <vt:lpstr>Networking is Ongoing Learning</vt:lpstr>
      <vt:lpstr>How to Network</vt:lpstr>
      <vt:lpstr>Cold Networking</vt:lpstr>
      <vt:lpstr>Develop A Networking Strategy</vt:lpstr>
      <vt:lpstr>Informational Interviewing</vt:lpstr>
      <vt:lpstr>Informational Interviewing </vt:lpstr>
      <vt:lpstr>Small Talk and Conversation Starters</vt:lpstr>
      <vt:lpstr>PowerPoint Presentation</vt:lpstr>
      <vt:lpstr>Why Networking Consistently</vt:lpstr>
      <vt:lpstr>Tools to Network</vt:lpstr>
      <vt:lpstr>Next Steps</vt:lpstr>
      <vt:lpstr>Questions?</vt:lpstr>
      <vt:lpstr>Visit the Center for Career and Professional Development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Networking</dc:title>
  <dc:creator>Megan Collins</dc:creator>
  <cp:lastModifiedBy>Courtney Gauthier</cp:lastModifiedBy>
  <cp:revision>2</cp:revision>
  <dcterms:created xsi:type="dcterms:W3CDTF">2020-06-24T18:31:54Z</dcterms:created>
  <dcterms:modified xsi:type="dcterms:W3CDTF">2020-07-16T13:01:38Z</dcterms:modified>
</cp:coreProperties>
</file>