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0"/>
  </p:notesMasterIdLst>
  <p:sldIdLst>
    <p:sldId id="256" r:id="rId2"/>
    <p:sldId id="284" r:id="rId3"/>
    <p:sldId id="285" r:id="rId4"/>
    <p:sldId id="287" r:id="rId5"/>
    <p:sldId id="288" r:id="rId6"/>
    <p:sldId id="286" r:id="rId7"/>
    <p:sldId id="289" r:id="rId8"/>
    <p:sldId id="290" r:id="rId9"/>
    <p:sldId id="264" r:id="rId10"/>
    <p:sldId id="295" r:id="rId11"/>
    <p:sldId id="298" r:id="rId12"/>
    <p:sldId id="299" r:id="rId13"/>
    <p:sldId id="315" r:id="rId14"/>
    <p:sldId id="300" r:id="rId15"/>
    <p:sldId id="302" r:id="rId16"/>
    <p:sldId id="303" r:id="rId17"/>
    <p:sldId id="304" r:id="rId18"/>
    <p:sldId id="301" r:id="rId19"/>
    <p:sldId id="308" r:id="rId20"/>
    <p:sldId id="305" r:id="rId21"/>
    <p:sldId id="307" r:id="rId22"/>
    <p:sldId id="310" r:id="rId23"/>
    <p:sldId id="311" r:id="rId24"/>
    <p:sldId id="309" r:id="rId25"/>
    <p:sldId id="312" r:id="rId26"/>
    <p:sldId id="313" r:id="rId27"/>
    <p:sldId id="314" r:id="rId28"/>
    <p:sldId id="306" r:id="rId29"/>
  </p:sldIdLst>
  <p:sldSz cx="9144000" cy="5143500" type="screen16x9"/>
  <p:notesSz cx="6858000" cy="9144000"/>
  <p:embeddedFontLst>
    <p:embeddedFont>
      <p:font typeface="Open Sans Semibold" panose="020B0706030804020204" pitchFamily="34" charset="0"/>
      <p:bold r:id="rId31"/>
      <p:boldItalic r:id="rId32"/>
    </p:embeddedFont>
    <p:embeddedFont>
      <p:font typeface="Calibri Light" panose="020F0302020204030204" pitchFamily="34" charset="0"/>
      <p:regular r:id="rId33"/>
      <p:italic r:id="rId34"/>
    </p:embeddedFont>
    <p:embeddedFont>
      <p:font typeface="Source Code Pro" panose="020B0604020202020204" charset="0"/>
      <p:regular r:id="rId35"/>
      <p:bold r:id="rId36"/>
      <p:italic r:id="rId37"/>
      <p:boldItalic r:id="rId38"/>
    </p:embeddedFont>
    <p:embeddedFont>
      <p:font typeface="Patrick Hand" panose="020B0604020202020204" charset="0"/>
      <p:regular r:id="rId39"/>
    </p:embeddedFont>
    <p:embeddedFont>
      <p:font typeface="Nunito" panose="020B0604020202020204" charset="0"/>
      <p:regular r:id="rId40"/>
      <p:bold r:id="rId41"/>
      <p:italic r:id="rId42"/>
      <p:boldItalic r:id="rId43"/>
    </p:embeddedFont>
    <p:embeddedFont>
      <p:font typeface="Patrick Hand SC"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BFD4A5A-023E-46AE-B26B-62E84E359966}">
  <a:tblStyle styleId="{DBFD4A5A-023E-46AE-B26B-62E84E35996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7" autoAdjust="0"/>
  </p:normalViewPr>
  <p:slideViewPr>
    <p:cSldViewPr snapToGrid="0">
      <p:cViewPr varScale="1">
        <p:scale>
          <a:sx n="113" d="100"/>
          <a:sy n="113"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cu.edu/WebFiles/Professional_Handbook_2018.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presentation will cover a few resume basics but focuses primarily on strengthening resumes by tailoring them to specific jobs and deepening the content included in bullet points. Students can reference our Professional Handbook, as well as work with counselors or peer mentors in the CCPD for one on one support for their resumes (and more).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Access our Professional Handbook here: </a:t>
            </a:r>
            <a:r>
              <a:rPr lang="en-US" dirty="0">
                <a:hlinkClick r:id="rId3"/>
              </a:rPr>
              <a:t>https://www.wcu.edu/WebFiles/Professional_Handbook_2018.pdf</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There are dozens of layouts and designs for resumes. There is no one right way for it to look - the key is following the best practices and choosing a format that works best for their experience. With these resumes, point out the different styles (header styles, font, spacing, left align vs centered headers). Highlight that some experiences have 2-4 bullet points and others have no bullet points, based on how relevant those experiences are to the employer.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Invite students discuss the resumes: share out if they have a favorite or least favorite, and what they like about the styles.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9848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From Business Insider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Two notes: in the first critique, the reviewer says that education should go further down because this person has relevant professional experience. As we’ve already discussed, for current students and recent grads, education most often is the first section under their contact information. Additionally, she says she would like to see a period at the end of bullets. That is a personal preference. Students can choose to use or not use periods, they just need to be consistent.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611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14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should have a comprehensive resume with all their experiences included. If they are searching for a few different types of jobs/internships, they can create an overall resume for each type of opportunity. As they apply for positions, particularly ones of high interest, they should take the time to edit their document based on the position description. These edits are much less time intensive than creating the other versions of their resume but are critical to having their resume stand out to employers. </a:t>
            </a:r>
            <a:endParaRPr dirty="0"/>
          </a:p>
        </p:txBody>
      </p:sp>
    </p:spTree>
    <p:extLst>
      <p:ext uri="{BB962C8B-B14F-4D97-AF65-F5344CB8AC3E}">
        <p14:creationId xmlns:p14="http://schemas.microsoft.com/office/powerpoint/2010/main" val="310971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34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*Please feel free to change these to jobs in your 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 good example of a dense job description with lots of specific skills that could be listed in a skills section as well as in relevant coursework or research providing context to where/how they used those skills. </a:t>
            </a:r>
            <a:endParaRPr dirty="0"/>
          </a:p>
        </p:txBody>
      </p:sp>
    </p:spTree>
    <p:extLst>
      <p:ext uri="{BB962C8B-B14F-4D97-AF65-F5344CB8AC3E}">
        <p14:creationId xmlns:p14="http://schemas.microsoft.com/office/powerpoint/2010/main" val="390515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*Please feel free to change these to jobs in your field</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This example includes values-based language in the description (support, inspire, professional, dynamic) in addition to clear skills in the gig and requirements sections, as well as additional experiences in the bonus section. Students could also use the first two bullet points in the gig section (weekly upload and ongoing writing assignments) to note transferable skills of consistency and adaptability.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1310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*Please feel free to change these to jobs in your 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 good example of a very surface level job description. The opening paragraph outlines responsibilities and the training/substitution area focuses on degrees. Students would need to consider the field specific and transferable skills necessary to complete the responsibilities listed. For example, “arrangement for service delivery” could be showcased in leadership roles where they coordinated guest speakers or visits to organizations for shadowing, tours, or volunteering. Additionally, “</a:t>
            </a:r>
            <a:r>
              <a:rPr lang="en-US" dirty="0" err="1"/>
              <a:t>continous</a:t>
            </a:r>
            <a:r>
              <a:rPr lang="en-US" dirty="0"/>
              <a:t> monitoring of client status” requires time management, task tracking, and consistency. Students could show this through a variety of experiences. Finally, for this example, it would be helpful for students to research social worker as a job title on other sites (such as O*NET, other job boards, and professional associations) to get more potential details for this position. </a:t>
            </a:r>
            <a:endParaRPr dirty="0"/>
          </a:p>
        </p:txBody>
      </p:sp>
    </p:spTree>
    <p:extLst>
      <p:ext uri="{BB962C8B-B14F-4D97-AF65-F5344CB8AC3E}">
        <p14:creationId xmlns:p14="http://schemas.microsoft.com/office/powerpoint/2010/main" val="309038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your class is longer than 50 minutes, consider having students search online for a job description of interest to them, analyze it for key skills and qualifications, and then note which of those skills they have and where on their resume they would demonstrate that (relevant coursework, previous jobs, internships, extracurriculars, skills section). This is also included as an optional homework assignment. </a:t>
            </a:r>
            <a:endParaRPr dirty="0"/>
          </a:p>
        </p:txBody>
      </p:sp>
    </p:spTree>
    <p:extLst>
      <p:ext uri="{BB962C8B-B14F-4D97-AF65-F5344CB8AC3E}">
        <p14:creationId xmlns:p14="http://schemas.microsoft.com/office/powerpoint/2010/main" val="9043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00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highly encourage undergraduate students to have a one-page resume, however, students with extensive relevant experience might have a two page resume.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502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*Feel free to change for bullet points specific to your 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length and amount of detail to add are dictated by the question “Can they do this job?” Students would use example 1A if they want to highlight the camera and software experience. 1B is great to show knowledge in a particular area.  If the bullet isn’t highly relevant, then keep it short.</a:t>
            </a:r>
            <a:endParaRPr dirty="0"/>
          </a:p>
        </p:txBody>
      </p:sp>
    </p:spTree>
    <p:extLst>
      <p:ext uri="{BB962C8B-B14F-4D97-AF65-F5344CB8AC3E}">
        <p14:creationId xmlns:p14="http://schemas.microsoft.com/office/powerpoint/2010/main" val="322301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84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Often the main focus of students jobs aren’t directly relevant to the position to which they are applying. If this is the case, focus on transferable skills. The first bullet focuses on collaboration while focusing on a shared goal. The second bullet focuses on relationship building and communication skills. The skills highlighted in these bullet points would connect to a broad range of employers. </a:t>
            </a:r>
            <a:endParaRPr dirty="0"/>
          </a:p>
        </p:txBody>
      </p:sp>
    </p:spTree>
    <p:extLst>
      <p:ext uri="{BB962C8B-B14F-4D97-AF65-F5344CB8AC3E}">
        <p14:creationId xmlns:p14="http://schemas.microsoft.com/office/powerpoint/2010/main" val="196620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Sometimes students can struggle with expanding their bullet points. Using these questions can help them identify important skills, experiences, and quantifiable information. </a:t>
            </a:r>
            <a:endParaRPr dirty="0"/>
          </a:p>
        </p:txBody>
      </p:sp>
    </p:spTree>
    <p:extLst>
      <p:ext uri="{BB962C8B-B14F-4D97-AF65-F5344CB8AC3E}">
        <p14:creationId xmlns:p14="http://schemas.microsoft.com/office/powerpoint/2010/main" val="126279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21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473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Appointments are with our counselors and last around 30 minutes. These are great for in-depth discussions about resumes. We can help students with starting, updating, or targeting resumes. Peer Mentor drop-ins are 10-15 minute meetings for quicker reviews or to help students get started writing a resume. </a:t>
            </a:r>
            <a:endParaRPr dirty="0"/>
          </a:p>
        </p:txBody>
      </p:sp>
    </p:spTree>
    <p:extLst>
      <p:ext uri="{BB962C8B-B14F-4D97-AF65-F5344CB8AC3E}">
        <p14:creationId xmlns:p14="http://schemas.microsoft.com/office/powerpoint/2010/main" val="168404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59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Resumes should be tailored to meeting the required skills and experiences of each job to which they are applying. Resume decisions should be tied to this question. When students wonder how much information they should include about a certain experience or where to place experience on their resume, we look back to this question. How strongly did your work in that job or internship prepare your for this position? If not much, then only include the most relevant bullets. What experiences best prove that you can do this job? Those go at the top.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651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this learning activity, have students work in groups/pairs if there are similar career goals and, if not, then have students work solo and brainstorm a list. </a:t>
            </a:r>
          </a:p>
          <a:p>
            <a:pPr marL="0" lvl="0" indent="0" algn="l" rtl="0">
              <a:spcBef>
                <a:spcPts val="0"/>
              </a:spcBef>
              <a:spcAft>
                <a:spcPts val="0"/>
              </a:spcAft>
              <a:buNone/>
            </a:pPr>
            <a:r>
              <a:rPr lang="en-US" dirty="0"/>
              <a:t>Ask a few groups or individual students to share out the career they are interested in and some of the field specific and transferable skills.</a:t>
            </a:r>
            <a:endParaRPr dirty="0"/>
          </a:p>
        </p:txBody>
      </p:sp>
    </p:spTree>
    <p:extLst>
      <p:ext uri="{BB962C8B-B14F-4D97-AF65-F5344CB8AC3E}">
        <p14:creationId xmlns:p14="http://schemas.microsoft.com/office/powerpoint/2010/main" val="220097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0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It should be easy for an employer to find the information they want to see. Font sizes should be at least 10pt and students can use bold, italics, and underlining to help guide the readers eye to important information or new sections. </a:t>
            </a:r>
          </a:p>
          <a:p>
            <a:pPr marL="0" lvl="0" indent="0" algn="l" rtl="0">
              <a:spcBef>
                <a:spcPts val="0"/>
              </a:spcBef>
              <a:spcAft>
                <a:spcPts val="0"/>
              </a:spcAft>
              <a:buFontTx/>
              <a:buNone/>
            </a:pPr>
            <a:r>
              <a:rPr lang="en-US" dirty="0"/>
              <a:t>- Too much white space will feel like an empty document but too little will feel overwhelming to read.</a:t>
            </a:r>
          </a:p>
          <a:p>
            <a:pPr marL="0" lvl="0" indent="0" algn="l" rtl="0">
              <a:spcBef>
                <a:spcPts val="0"/>
              </a:spcBef>
              <a:spcAft>
                <a:spcPts val="0"/>
              </a:spcAft>
              <a:buFontTx/>
              <a:buNone/>
            </a:pPr>
            <a:r>
              <a:rPr lang="en-US" dirty="0"/>
              <a:t>- Typically resumes are tailored to each position. Encourage students to read the job description and do their best to highlight any relevant skills already gained or demonstrated in their previous experiences – there is an activity to do this later in this PowerPoint. </a:t>
            </a:r>
          </a:p>
          <a:p>
            <a:pPr marL="0" lvl="0" indent="0" algn="l" rtl="0">
              <a:spcBef>
                <a:spcPts val="0"/>
              </a:spcBef>
              <a:spcAft>
                <a:spcPts val="0"/>
              </a:spcAft>
              <a:buFontTx/>
              <a:buNone/>
            </a:pPr>
            <a:r>
              <a:rPr lang="en-US" dirty="0"/>
              <a:t>- If you have experience on search committees or hiring employees, consider sharing a bit about your experience and how you and others reviewed applicants. </a:t>
            </a:r>
          </a:p>
          <a:p>
            <a:pPr marL="171450" lvl="0" indent="-171450" algn="l" rtl="0">
              <a:spcBef>
                <a:spcPts val="0"/>
              </a:spcBef>
              <a:spcAft>
                <a:spcPts val="0"/>
              </a:spcAft>
              <a:buFontTx/>
              <a:buChar cha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446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If you used the suggested warm up activity have students look back over their list and add in any additional types of experiences they may have left out.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If you did not use the warm up, have students begin writing a list of all the things they have been involved in in the past or are currently involved in that they don’t already have on their resume.</a:t>
            </a:r>
          </a:p>
          <a:p>
            <a:pPr marL="0" marR="0" lvl="0" indent="0" algn="l" rtl="0">
              <a:spcBef>
                <a:spcPts val="0"/>
              </a:spcBef>
              <a:spcAft>
                <a:spcPts val="0"/>
              </a:spcAft>
              <a:buSzPts val="1100"/>
              <a:buFont typeface="Arial"/>
              <a:buNone/>
            </a:pPr>
            <a:endParaRPr lang="en-US" sz="1100" b="0" i="0" u="none" strike="noStrike" cap="non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8028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pair up to discuss one academic experience each that connects to their career of interest. If there isn’t a particular experience that aligns, have them talk about skills they have gained in their major that will translate to the world of work.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Ask 3-4 students to share examples. </a:t>
            </a:r>
          </a:p>
        </p:txBody>
      </p:sp>
    </p:spTree>
    <p:extLst>
      <p:ext uri="{BB962C8B-B14F-4D97-AF65-F5344CB8AC3E}">
        <p14:creationId xmlns:p14="http://schemas.microsoft.com/office/powerpoint/2010/main" val="199166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spcBef>
                <a:spcPts val="0"/>
              </a:spcBef>
              <a:spcAft>
                <a:spcPts val="0"/>
              </a:spcAft>
              <a:buSzPts val="1100"/>
              <a:buFont typeface="Arial"/>
              <a:buNone/>
            </a:pPr>
            <a:r>
              <a:rPr lang="en-US" sz="1100" b="0" i="0" u="none" strike="noStrike" cap="none" dirty="0"/>
              <a:t>Once students have a list of experiences, they should consider the sections that will work best for them. For most students, their first section should be their education, but if they have significant relevant experience and want to de-emphasize being a current student/recent grad, then they can move their education section further down. Since each section is in reverse chronological order, it can help to have a “Relevant Experience” section filled with their most relevant work, volunteer, student org, etc. experience.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A skills section should only be used for field specific skills such as computer programing languages, foreign languages, equipment, software programs, laboratory instruments. Transferable skills, such as teamwork, time management, initiative, should not go in a skills section and should instead be demonstrated through their bullet points in the experiences where they gained or demonstrated these skills. We often say “show don’t tell” for transferable skills. </a:t>
            </a:r>
          </a:p>
          <a:p>
            <a:pPr marL="0" marR="0" lvl="0" indent="0" algn="l" rtl="0">
              <a:spcBef>
                <a:spcPts val="0"/>
              </a:spcBef>
              <a:spcAft>
                <a:spcPts val="0"/>
              </a:spcAft>
              <a:buSzPts val="1100"/>
              <a:buFont typeface="Arial"/>
              <a:buNone/>
            </a:pPr>
            <a:endParaRPr lang="en-US" sz="1100" b="0" i="0" u="none" strike="noStrike" cap="none" dirty="0"/>
          </a:p>
          <a:p>
            <a:pPr marL="0" marR="0" lvl="0" indent="0" algn="l" rtl="0">
              <a:spcBef>
                <a:spcPts val="0"/>
              </a:spcBef>
              <a:spcAft>
                <a:spcPts val="0"/>
              </a:spcAft>
              <a:buSzPts val="1100"/>
              <a:buFont typeface="Arial"/>
              <a:buNone/>
            </a:pPr>
            <a:r>
              <a:rPr lang="en-US" sz="1100" b="0" i="0" u="none" strike="noStrike" cap="none" dirty="0"/>
              <a:t>The headings on this page are meant to help students realize that they have options and can choose what works best for them!</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40425" y="1991825"/>
            <a:ext cx="40632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1_1">
    <p:spTree>
      <p:nvGrpSpPr>
        <p:cNvPr id="1" name="Shape 56"/>
        <p:cNvGrpSpPr/>
        <p:nvPr/>
      </p:nvGrpSpPr>
      <p:grpSpPr>
        <a:xfrm>
          <a:off x="0" y="0"/>
          <a:ext cx="0" cy="0"/>
          <a:chOff x="0" y="0"/>
          <a:chExt cx="0" cy="0"/>
        </a:xfrm>
      </p:grpSpPr>
      <p:pic>
        <p:nvPicPr>
          <p:cNvPr id="57" name="Google Shape;57;p15"/>
          <p:cNvPicPr preferRelativeResize="0"/>
          <p:nvPr/>
        </p:nvPicPr>
        <p:blipFill>
          <a:blip r:embed="rId2">
            <a:alphaModFix/>
          </a:blip>
          <a:stretch>
            <a:fillRect/>
          </a:stretch>
        </p:blipFill>
        <p:spPr>
          <a:xfrm>
            <a:off x="0" y="0"/>
            <a:ext cx="9144001" cy="5143500"/>
          </a:xfrm>
          <a:prstGeom prst="rect">
            <a:avLst/>
          </a:prstGeom>
          <a:noFill/>
          <a:ln>
            <a:noFill/>
          </a:ln>
        </p:spPr>
      </p:pic>
      <p:sp>
        <p:nvSpPr>
          <p:cNvPr id="58" name="Google Shape;58;p1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628650" y="3552662"/>
            <a:ext cx="3182692" cy="20574"/>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630936" y="336042"/>
            <a:ext cx="7886700" cy="305181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630936" y="3737610"/>
            <a:ext cx="7886700" cy="843534"/>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7/16/2020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239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57500" y="1583350"/>
            <a:ext cx="4229100" cy="1159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2457500" y="2840054"/>
            <a:ext cx="4229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gt;"/>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16" name="Google Shape;16;p4"/>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0" name="Google Shape;20;p5"/>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g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1" name="Google Shape;21;p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876225" y="1420400"/>
            <a:ext cx="2345100" cy="312300"/>
          </a:xfrm>
          <a:prstGeom prst="rect">
            <a:avLst/>
          </a:prstGeom>
        </p:spPr>
        <p:txBody>
          <a:bodyPr spcFirstLastPara="1" wrap="square" lIns="0" tIns="0" rIns="0" bIns="0" anchor="b"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24" name="Google Shape;24;p6"/>
          <p:cNvSpPr txBox="1">
            <a:spLocks noGrp="1"/>
          </p:cNvSpPr>
          <p:nvPr>
            <p:ph type="body" idx="1"/>
          </p:nvPr>
        </p:nvSpPr>
        <p:spPr>
          <a:xfrm>
            <a:off x="1876225" y="1853502"/>
            <a:ext cx="2345100" cy="20385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gt;"/>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7"/>
          <p:cNvSpPr txBox="1">
            <a:spLocks noGrp="1"/>
          </p:cNvSpPr>
          <p:nvPr>
            <p:ph type="body" idx="1"/>
          </p:nvPr>
        </p:nvSpPr>
        <p:spPr>
          <a:xfrm>
            <a:off x="1628225"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7"/>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gt;"/>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7"/>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rot="254369">
            <a:off x="3871013" y="1231044"/>
            <a:ext cx="1406078" cy="118636"/>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8"/>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5" name="Google Shape;35;p8"/>
          <p:cNvSpPr txBox="1">
            <a:spLocks noGrp="1"/>
          </p:cNvSpPr>
          <p:nvPr>
            <p:ph type="body" idx="1"/>
          </p:nvPr>
        </p:nvSpPr>
        <p:spPr>
          <a:xfrm>
            <a:off x="16282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8"/>
          <p:cNvSpPr txBox="1">
            <a:spLocks noGrp="1"/>
          </p:cNvSpPr>
          <p:nvPr>
            <p:ph type="body" idx="2"/>
          </p:nvPr>
        </p:nvSpPr>
        <p:spPr>
          <a:xfrm>
            <a:off x="364672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8"/>
          <p:cNvSpPr txBox="1">
            <a:spLocks noGrp="1"/>
          </p:cNvSpPr>
          <p:nvPr>
            <p:ph type="body" idx="3"/>
          </p:nvPr>
        </p:nvSpPr>
        <p:spPr>
          <a:xfrm>
            <a:off x="5665175" y="1428825"/>
            <a:ext cx="1786500" cy="2931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gt;"/>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type="blank">
  <p:cSld name="BLANK">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2">
  <p:cSld name="BLANK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8275" y="810800"/>
            <a:ext cx="5887500" cy="4455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628275" y="1428825"/>
            <a:ext cx="5887500" cy="290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marL="914400" lvl="1"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marL="1371600" lvl="2"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marL="1828800" lvl="3"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marL="2286000" lvl="4"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marL="2743200" lvl="5"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marL="3200400" lvl="6"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marL="3657600" lvl="7"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marL="4114800" lvl="8" indent="-381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4297650" y="4646800"/>
            <a:ext cx="548700" cy="4965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1" r:id="rId10"/>
    <p:sldLayoutId id="214748366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VDFgGi-lrD0"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wcu.edu/WebFiles/Professional_Handbook_2018.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ctrTitle"/>
          </p:nvPr>
        </p:nvSpPr>
        <p:spPr>
          <a:xfrm>
            <a:off x="2483813" y="1217129"/>
            <a:ext cx="4444227" cy="159991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5400" dirty="0">
                <a:latin typeface="Open Sans Semibold" panose="020B0706030804020204" pitchFamily="34" charset="0"/>
                <a:ea typeface="Open Sans Semibold" panose="020B0706030804020204" pitchFamily="34" charset="0"/>
                <a:cs typeface="Open Sans Semibold" panose="020B0706030804020204" pitchFamily="34" charset="0"/>
              </a:rPr>
              <a:t>Enhancing Your Resume</a:t>
            </a:r>
            <a:endParaRPr sz="5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Google Shape;85;p19">
            <a:extLst>
              <a:ext uri="{FF2B5EF4-FFF2-40B4-BE49-F238E27FC236}">
                <a16:creationId xmlns:a16="http://schemas.microsoft.com/office/drawing/2014/main" id="{7FAC028A-476F-42AE-9BD2-5CA672B6C73D}"/>
              </a:ext>
            </a:extLst>
          </p:cNvPr>
          <p:cNvSpPr txBox="1">
            <a:spLocks/>
          </p:cNvSpPr>
          <p:nvPr/>
        </p:nvSpPr>
        <p:spPr>
          <a:xfrm>
            <a:off x="2050473" y="3131126"/>
            <a:ext cx="5310909" cy="49372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dirty="0">
                <a:latin typeface="Calibri Light" panose="020F0302020204030204" pitchFamily="34" charset="0"/>
                <a:cs typeface="Calibri Light" panose="020F0302020204030204" pitchFamily="34" charset="0"/>
              </a:rPr>
              <a:t>Prepared by:</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The Center for Career and Professional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5" name="Google Shape;77;p18">
            <a:extLst>
              <a:ext uri="{FF2B5EF4-FFF2-40B4-BE49-F238E27FC236}">
                <a16:creationId xmlns:a16="http://schemas.microsoft.com/office/drawing/2014/main" id="{E276BD81-F8B7-4FF9-8572-F151AE19CA97}"/>
              </a:ext>
            </a:extLst>
          </p:cNvPr>
          <p:cNvSpPr txBox="1">
            <a:spLocks/>
          </p:cNvSpPr>
          <p:nvPr/>
        </p:nvSpPr>
        <p:spPr>
          <a:xfrm>
            <a:off x="145825" y="0"/>
            <a:ext cx="8868493" cy="66501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40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A </a:t>
            </a:r>
            <a:r>
              <a:rPr lang="en-US" sz="4000" i="1"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few</a:t>
            </a:r>
            <a:r>
              <a:rPr lang="en-US" sz="40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 resume layout examples</a:t>
            </a:r>
          </a:p>
        </p:txBody>
      </p:sp>
      <p:pic>
        <p:nvPicPr>
          <p:cNvPr id="86" name="Picture 85">
            <a:extLst>
              <a:ext uri="{FF2B5EF4-FFF2-40B4-BE49-F238E27FC236}">
                <a16:creationId xmlns:a16="http://schemas.microsoft.com/office/drawing/2014/main" id="{FF8F0BD2-EB19-49E6-8F38-D885D037762A}"/>
              </a:ext>
            </a:extLst>
          </p:cNvPr>
          <p:cNvPicPr>
            <a:picLocks noChangeAspect="1"/>
          </p:cNvPicPr>
          <p:nvPr/>
        </p:nvPicPr>
        <p:blipFill>
          <a:blip r:embed="rId3"/>
          <a:stretch>
            <a:fillRect/>
          </a:stretch>
        </p:blipFill>
        <p:spPr>
          <a:xfrm>
            <a:off x="145825" y="1034471"/>
            <a:ext cx="2855626" cy="3614020"/>
          </a:xfrm>
          <a:prstGeom prst="rect">
            <a:avLst/>
          </a:prstGeom>
          <a:ln>
            <a:solidFill>
              <a:schemeClr val="tx2">
                <a:lumMod val="50000"/>
              </a:schemeClr>
            </a:solidFill>
          </a:ln>
        </p:spPr>
      </p:pic>
      <p:pic>
        <p:nvPicPr>
          <p:cNvPr id="87" name="Picture 86">
            <a:extLst>
              <a:ext uri="{FF2B5EF4-FFF2-40B4-BE49-F238E27FC236}">
                <a16:creationId xmlns:a16="http://schemas.microsoft.com/office/drawing/2014/main" id="{7EDA073B-3385-4912-9B98-C4B340313EC7}"/>
              </a:ext>
            </a:extLst>
          </p:cNvPr>
          <p:cNvPicPr>
            <a:picLocks noChangeAspect="1"/>
          </p:cNvPicPr>
          <p:nvPr/>
        </p:nvPicPr>
        <p:blipFill>
          <a:blip r:embed="rId4"/>
          <a:stretch>
            <a:fillRect/>
          </a:stretch>
        </p:blipFill>
        <p:spPr>
          <a:xfrm>
            <a:off x="3134968" y="1034471"/>
            <a:ext cx="2833626" cy="3614020"/>
          </a:xfrm>
          <a:prstGeom prst="rect">
            <a:avLst/>
          </a:prstGeom>
          <a:ln>
            <a:solidFill>
              <a:schemeClr val="tx2">
                <a:lumMod val="50000"/>
              </a:schemeClr>
            </a:solidFill>
          </a:ln>
        </p:spPr>
      </p:pic>
      <p:pic>
        <p:nvPicPr>
          <p:cNvPr id="88" name="Picture 87">
            <a:extLst>
              <a:ext uri="{FF2B5EF4-FFF2-40B4-BE49-F238E27FC236}">
                <a16:creationId xmlns:a16="http://schemas.microsoft.com/office/drawing/2014/main" id="{ACA46844-AA5A-451C-AF15-32DBFE5E8856}"/>
              </a:ext>
            </a:extLst>
          </p:cNvPr>
          <p:cNvPicPr>
            <a:picLocks noChangeAspect="1"/>
          </p:cNvPicPr>
          <p:nvPr/>
        </p:nvPicPr>
        <p:blipFill>
          <a:blip r:embed="rId5"/>
          <a:stretch>
            <a:fillRect/>
          </a:stretch>
        </p:blipFill>
        <p:spPr>
          <a:xfrm>
            <a:off x="6097089" y="1034472"/>
            <a:ext cx="2917229" cy="3614019"/>
          </a:xfrm>
          <a:prstGeom prst="rect">
            <a:avLst/>
          </a:prstGeom>
          <a:ln>
            <a:solidFill>
              <a:schemeClr val="tx2">
                <a:lumMod val="50000"/>
              </a:schemeClr>
            </a:solidFill>
          </a:ln>
        </p:spPr>
      </p:pic>
      <p:sp>
        <p:nvSpPr>
          <p:cNvPr id="89" name="Rectangle 88">
            <a:extLst>
              <a:ext uri="{FF2B5EF4-FFF2-40B4-BE49-F238E27FC236}">
                <a16:creationId xmlns:a16="http://schemas.microsoft.com/office/drawing/2014/main" id="{54D82A87-F587-40E1-8F07-3974E5C9B4F7}"/>
              </a:ext>
            </a:extLst>
          </p:cNvPr>
          <p:cNvSpPr/>
          <p:nvPr/>
        </p:nvSpPr>
        <p:spPr>
          <a:xfrm>
            <a:off x="3215640" y="3248668"/>
            <a:ext cx="205740" cy="160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51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9" name="Google Shape;109;p22"/>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9" name="VDFgGi-lrD0">
            <a:hlinkClick r:id="" action="ppaction://media"/>
            <a:extLst>
              <a:ext uri="{FF2B5EF4-FFF2-40B4-BE49-F238E27FC236}">
                <a16:creationId xmlns:a16="http://schemas.microsoft.com/office/drawing/2014/main" id="{051CA7ED-6AA5-4BD2-B055-A5922D15D26F}"/>
              </a:ext>
            </a:extLst>
          </p:cNvPr>
          <p:cNvPicPr>
            <a:picLocks noRot="1" noChangeAspect="1"/>
          </p:cNvPicPr>
          <p:nvPr>
            <a:videoFile r:link="rId1"/>
          </p:nvPr>
        </p:nvPicPr>
        <p:blipFill>
          <a:blip r:embed="rId4"/>
          <a:stretch>
            <a:fillRect/>
          </a:stretch>
        </p:blipFill>
        <p:spPr>
          <a:xfrm>
            <a:off x="1339273" y="314107"/>
            <a:ext cx="5920509" cy="4440382"/>
          </a:xfrm>
          <a:prstGeom prst="rect">
            <a:avLst/>
          </a:prstGeom>
        </p:spPr>
      </p:pic>
    </p:spTree>
    <p:extLst>
      <p:ext uri="{BB962C8B-B14F-4D97-AF65-F5344CB8AC3E}">
        <p14:creationId xmlns:p14="http://schemas.microsoft.com/office/powerpoint/2010/main" val="9671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1941534" y="814192"/>
            <a:ext cx="5448822" cy="353234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400" b="1" dirty="0">
                <a:latin typeface="Open Sans Semibold" panose="020B0706030804020204" pitchFamily="34" charset="0"/>
                <a:ea typeface="Open Sans Semibold" panose="020B0706030804020204" pitchFamily="34" charset="0"/>
                <a:cs typeface="Open Sans Semibold" panose="020B0706030804020204" pitchFamily="34" charset="0"/>
              </a:rPr>
              <a:t>Enhancing Your Resume: </a:t>
            </a:r>
            <a:br>
              <a:rPr lang="en-US" sz="34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34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Make your resume stand out</a:t>
            </a:r>
            <a:br>
              <a:rPr lang="en-US" sz="3600" dirty="0">
                <a:solidFill>
                  <a:schemeClr val="accent6"/>
                </a:solidFill>
              </a:rPr>
            </a:br>
            <a:br>
              <a:rPr lang="en-US" sz="1800" dirty="0"/>
            </a:br>
            <a:r>
              <a:rPr lang="en-US" sz="2700" dirty="0">
                <a:latin typeface="Calibri Light" panose="020F0302020204030204" pitchFamily="34" charset="0"/>
                <a:cs typeface="Calibri Light" panose="020F0302020204030204" pitchFamily="34" charset="0"/>
              </a:rPr>
              <a:t>1) Align your resume with the position</a:t>
            </a:r>
            <a:br>
              <a:rPr lang="en-US" sz="2700" dirty="0">
                <a:latin typeface="Calibri Light" panose="020F0302020204030204" pitchFamily="34" charset="0"/>
                <a:cs typeface="Calibri Light" panose="020F0302020204030204" pitchFamily="34" charset="0"/>
              </a:rPr>
            </a:br>
            <a:r>
              <a:rPr lang="en-US" sz="2700" dirty="0">
                <a:latin typeface="Calibri Light" panose="020F0302020204030204" pitchFamily="34" charset="0"/>
                <a:cs typeface="Calibri Light" panose="020F0302020204030204" pitchFamily="34" charset="0"/>
              </a:rPr>
              <a:t>2) Write stronger bullet points</a:t>
            </a:r>
            <a:endParaRPr sz="2700" dirty="0"/>
          </a:p>
        </p:txBody>
      </p:sp>
    </p:spTree>
    <p:extLst>
      <p:ext uri="{BB962C8B-B14F-4D97-AF65-F5344CB8AC3E}">
        <p14:creationId xmlns:p14="http://schemas.microsoft.com/office/powerpoint/2010/main" val="139614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8"/>
          <p:cNvSpPr txBox="1">
            <a:spLocks noGrp="1"/>
          </p:cNvSpPr>
          <p:nvPr>
            <p:ph type="subTitle" idx="4294967295"/>
          </p:nvPr>
        </p:nvSpPr>
        <p:spPr>
          <a:xfrm>
            <a:off x="829492" y="543910"/>
            <a:ext cx="6903494" cy="1954450"/>
          </a:xfrm>
          <a:prstGeom prst="rect">
            <a:avLst/>
          </a:prstGeom>
        </p:spPr>
        <p:txBody>
          <a:bodyPr spcFirstLastPara="1" wrap="square" lIns="0" tIns="0" rIns="0" bIns="0" anchor="t" anchorCtr="0">
            <a:noAutofit/>
          </a:bodyPr>
          <a:lstStyle/>
          <a:p>
            <a:pPr marL="0" lvl="0" indent="0" algn="ctr">
              <a:buNone/>
            </a:pP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Create a comprehensive resume focused on the key skills and experiences for your field. </a:t>
            </a:r>
          </a:p>
          <a:p>
            <a:pPr marL="0" lvl="0" indent="0" algn="ctr">
              <a:buNone/>
            </a:pPr>
            <a:r>
              <a:rPr lang="en-US" dirty="0">
                <a:solidFill>
                  <a:schemeClr val="bg1"/>
                </a:solidFill>
                <a:latin typeface="Calibri Light" panose="020F0302020204030204" pitchFamily="34" charset="0"/>
                <a:cs typeface="Calibri Light" panose="020F0302020204030204" pitchFamily="34" charset="0"/>
              </a:rPr>
              <a:t>Make your resume stand out from the stack by targeting it to each position. </a:t>
            </a:r>
          </a:p>
        </p:txBody>
      </p:sp>
      <p:sp>
        <p:nvSpPr>
          <p:cNvPr id="79" name="Google Shape;79;p1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cxnSp>
        <p:nvCxnSpPr>
          <p:cNvPr id="3" name="Straight Connector 2">
            <a:extLst>
              <a:ext uri="{FF2B5EF4-FFF2-40B4-BE49-F238E27FC236}">
                <a16:creationId xmlns:a16="http://schemas.microsoft.com/office/drawing/2014/main" id="{612A85BF-6E1E-45DC-BFFF-B397D98B606F}"/>
              </a:ext>
            </a:extLst>
          </p:cNvPr>
          <p:cNvCxnSpPr>
            <a:cxnSpLocks/>
          </p:cNvCxnSpPr>
          <p:nvPr/>
        </p:nvCxnSpPr>
        <p:spPr>
          <a:xfrm>
            <a:off x="2562564" y="2111545"/>
            <a:ext cx="340176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C86D39-3C20-4700-A575-603A9DC7F067}"/>
              </a:ext>
            </a:extLst>
          </p:cNvPr>
          <p:cNvCxnSpPr>
            <a:cxnSpLocks/>
          </p:cNvCxnSpPr>
          <p:nvPr/>
        </p:nvCxnSpPr>
        <p:spPr>
          <a:xfrm>
            <a:off x="2375046" y="934538"/>
            <a:ext cx="34395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6D4B7F9-943B-4985-B9E2-3FE0F904ADAB}"/>
              </a:ext>
            </a:extLst>
          </p:cNvPr>
          <p:cNvPicPr>
            <a:picLocks noChangeAspect="1"/>
          </p:cNvPicPr>
          <p:nvPr/>
        </p:nvPicPr>
        <p:blipFill rotWithShape="1">
          <a:blip r:embed="rId3"/>
          <a:srcRect l="14479" b="7749"/>
          <a:stretch/>
        </p:blipFill>
        <p:spPr>
          <a:xfrm rot="21139360">
            <a:off x="1755979" y="2271689"/>
            <a:ext cx="1751650" cy="1387291"/>
          </a:xfrm>
          <a:prstGeom prst="rect">
            <a:avLst/>
          </a:prstGeom>
        </p:spPr>
      </p:pic>
      <p:pic>
        <p:nvPicPr>
          <p:cNvPr id="13" name="Picture 12">
            <a:extLst>
              <a:ext uri="{FF2B5EF4-FFF2-40B4-BE49-F238E27FC236}">
                <a16:creationId xmlns:a16="http://schemas.microsoft.com/office/drawing/2014/main" id="{77C1C196-B033-4334-B98E-70A029EED84C}"/>
              </a:ext>
            </a:extLst>
          </p:cNvPr>
          <p:cNvPicPr>
            <a:picLocks noChangeAspect="1"/>
          </p:cNvPicPr>
          <p:nvPr/>
        </p:nvPicPr>
        <p:blipFill rotWithShape="1">
          <a:blip r:embed="rId4"/>
          <a:srcRect l="2489" t="6390" r="4431" b="2497"/>
          <a:stretch/>
        </p:blipFill>
        <p:spPr>
          <a:xfrm>
            <a:off x="2341077" y="3311784"/>
            <a:ext cx="2451538" cy="1339312"/>
          </a:xfrm>
          <a:prstGeom prst="rect">
            <a:avLst/>
          </a:prstGeom>
        </p:spPr>
      </p:pic>
      <p:pic>
        <p:nvPicPr>
          <p:cNvPr id="15" name="Picture 14">
            <a:extLst>
              <a:ext uri="{FF2B5EF4-FFF2-40B4-BE49-F238E27FC236}">
                <a16:creationId xmlns:a16="http://schemas.microsoft.com/office/drawing/2014/main" id="{7C0E69FD-C6ED-4F11-8BA7-0FAB2B0374F5}"/>
              </a:ext>
            </a:extLst>
          </p:cNvPr>
          <p:cNvPicPr>
            <a:picLocks noChangeAspect="1"/>
          </p:cNvPicPr>
          <p:nvPr/>
        </p:nvPicPr>
        <p:blipFill rotWithShape="1">
          <a:blip r:embed="rId5"/>
          <a:srcRect l="6208" r="8569"/>
          <a:stretch/>
        </p:blipFill>
        <p:spPr>
          <a:xfrm rot="21139858">
            <a:off x="5152484" y="2119298"/>
            <a:ext cx="2163240" cy="1522265"/>
          </a:xfrm>
          <a:prstGeom prst="rect">
            <a:avLst/>
          </a:prstGeom>
        </p:spPr>
      </p:pic>
      <p:pic>
        <p:nvPicPr>
          <p:cNvPr id="14" name="Picture 13">
            <a:extLst>
              <a:ext uri="{FF2B5EF4-FFF2-40B4-BE49-F238E27FC236}">
                <a16:creationId xmlns:a16="http://schemas.microsoft.com/office/drawing/2014/main" id="{F089D454-53D4-434B-8C4B-2FDC2EBF2537}"/>
              </a:ext>
            </a:extLst>
          </p:cNvPr>
          <p:cNvPicPr>
            <a:picLocks noChangeAspect="1"/>
          </p:cNvPicPr>
          <p:nvPr/>
        </p:nvPicPr>
        <p:blipFill rotWithShape="1">
          <a:blip r:embed="rId6"/>
          <a:srcRect l="5972" t="3965" r="5171" b="7070"/>
          <a:stretch/>
        </p:blipFill>
        <p:spPr>
          <a:xfrm rot="595214">
            <a:off x="4844674" y="3459591"/>
            <a:ext cx="2104475" cy="1609774"/>
          </a:xfrm>
          <a:prstGeom prst="rect">
            <a:avLst/>
          </a:prstGeom>
        </p:spPr>
      </p:pic>
    </p:spTree>
    <p:extLst>
      <p:ext uri="{BB962C8B-B14F-4D97-AF65-F5344CB8AC3E}">
        <p14:creationId xmlns:p14="http://schemas.microsoft.com/office/powerpoint/2010/main" val="24670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Mining a Job Description</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256300"/>
            <a:ext cx="5887500" cy="33905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gt;"/>
            </a:pPr>
            <a:r>
              <a:rPr lang="en-US" sz="1800" dirty="0">
                <a:latin typeface="Calibri Light" panose="020F0302020204030204" pitchFamily="34" charset="0"/>
                <a:cs typeface="Calibri Light" panose="020F0302020204030204" pitchFamily="34" charset="0"/>
              </a:rPr>
              <a:t>The best way to have your resume stand out from the rest is to clearly demonstrate that you have the skills necessary for this position</a:t>
            </a:r>
          </a:p>
          <a:p>
            <a:pPr marL="457200" lvl="0" indent="-381000" algn="l" rtl="0">
              <a:spcBef>
                <a:spcPts val="600"/>
              </a:spcBef>
              <a:spcAft>
                <a:spcPts val="0"/>
              </a:spcAft>
              <a:buSzPts val="2400"/>
              <a:buChar char="&gt;"/>
            </a:pPr>
            <a:r>
              <a:rPr lang="en" sz="1800" dirty="0">
                <a:latin typeface="Calibri Light" panose="020F0302020204030204" pitchFamily="34" charset="0"/>
                <a:cs typeface="Calibri Light" panose="020F0302020204030204" pitchFamily="34" charset="0"/>
              </a:rPr>
              <a:t>Read job descriptions closely for key skills and experiences</a:t>
            </a:r>
          </a:p>
          <a:p>
            <a:pPr lvl="1">
              <a:spcBef>
                <a:spcPts val="600"/>
              </a:spcBef>
              <a:buChar char="&gt;"/>
            </a:pPr>
            <a:r>
              <a:rPr lang="en" sz="1800" dirty="0">
                <a:latin typeface="Calibri Light" panose="020F0302020204030204" pitchFamily="34" charset="0"/>
                <a:cs typeface="Calibri Light" panose="020F0302020204030204" pitchFamily="34" charset="0"/>
              </a:rPr>
              <a:t>If the job description is minimal, reasearch similar jobs </a:t>
            </a:r>
            <a:r>
              <a:rPr lang="en-US" sz="1800" dirty="0">
                <a:latin typeface="Calibri Light" panose="020F0302020204030204" pitchFamily="34" charset="0"/>
                <a:cs typeface="Calibri Light" panose="020F0302020204030204" pitchFamily="34" charset="0"/>
              </a:rPr>
              <a:t>with other organizations, on O*NET, or by networking with professionals to fill in gaps of what is most important in this position</a:t>
            </a:r>
          </a:p>
          <a:p>
            <a:r>
              <a:rPr lang="en-US" sz="1800" dirty="0">
                <a:latin typeface="Calibri Light" panose="020F0302020204030204" pitchFamily="34" charset="0"/>
                <a:cs typeface="Calibri Light" panose="020F0302020204030204" pitchFamily="34" charset="0"/>
              </a:rPr>
              <a:t>Circle, highlight, or write down what stands out</a:t>
            </a:r>
          </a:p>
          <a:p>
            <a:pPr lvl="1"/>
            <a:r>
              <a:rPr lang="en-US" sz="1800" dirty="0">
                <a:latin typeface="Calibri Light" panose="020F0302020204030204" pitchFamily="34" charset="0"/>
                <a:cs typeface="Calibri Light" panose="020F0302020204030204" pitchFamily="34" charset="0"/>
              </a:rPr>
              <a:t>This same process will help with writing cover letters and preparing for interviews</a:t>
            </a: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92025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5" name="Google Shape;77;p18">
            <a:extLst>
              <a:ext uri="{FF2B5EF4-FFF2-40B4-BE49-F238E27FC236}">
                <a16:creationId xmlns:a16="http://schemas.microsoft.com/office/drawing/2014/main" id="{E276BD81-F8B7-4FF9-8572-F151AE19CA97}"/>
              </a:ext>
            </a:extLst>
          </p:cNvPr>
          <p:cNvSpPr txBox="1">
            <a:spLocks/>
          </p:cNvSpPr>
          <p:nvPr/>
        </p:nvSpPr>
        <p:spPr>
          <a:xfrm>
            <a:off x="369455" y="25052"/>
            <a:ext cx="8599181" cy="51356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32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Entry Level Molecular Scientist</a:t>
            </a:r>
          </a:p>
        </p:txBody>
      </p:sp>
      <p:pic>
        <p:nvPicPr>
          <p:cNvPr id="2" name="Picture 1">
            <a:extLst>
              <a:ext uri="{FF2B5EF4-FFF2-40B4-BE49-F238E27FC236}">
                <a16:creationId xmlns:a16="http://schemas.microsoft.com/office/drawing/2014/main" id="{7B44A6D3-0FEE-4560-ADCC-535042F29100}"/>
              </a:ext>
            </a:extLst>
          </p:cNvPr>
          <p:cNvPicPr>
            <a:picLocks noChangeAspect="1"/>
          </p:cNvPicPr>
          <p:nvPr/>
        </p:nvPicPr>
        <p:blipFill rotWithShape="1">
          <a:blip r:embed="rId3"/>
          <a:srcRect t="9974"/>
          <a:stretch/>
        </p:blipFill>
        <p:spPr>
          <a:xfrm>
            <a:off x="1459433" y="538619"/>
            <a:ext cx="6419224" cy="4446740"/>
          </a:xfrm>
          <a:prstGeom prst="rect">
            <a:avLst/>
          </a:prstGeom>
        </p:spPr>
      </p:pic>
      <p:sp>
        <p:nvSpPr>
          <p:cNvPr id="4" name="Rectangle 3">
            <a:extLst>
              <a:ext uri="{FF2B5EF4-FFF2-40B4-BE49-F238E27FC236}">
                <a16:creationId xmlns:a16="http://schemas.microsoft.com/office/drawing/2014/main" id="{DACE09F1-C776-4911-B0D3-2F89B70682F7}"/>
              </a:ext>
            </a:extLst>
          </p:cNvPr>
          <p:cNvSpPr/>
          <p:nvPr/>
        </p:nvSpPr>
        <p:spPr>
          <a:xfrm>
            <a:off x="5037083" y="1143000"/>
            <a:ext cx="2112579" cy="141890"/>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A0D9F5-DFC5-4A95-BAA6-713D652F8C89}"/>
              </a:ext>
            </a:extLst>
          </p:cNvPr>
          <p:cNvSpPr/>
          <p:nvPr/>
        </p:nvSpPr>
        <p:spPr>
          <a:xfrm>
            <a:off x="4803229" y="1324304"/>
            <a:ext cx="1203434" cy="149771"/>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E2E4F4-7F4B-4B58-9C29-A81FA737DD7C}"/>
              </a:ext>
            </a:extLst>
          </p:cNvPr>
          <p:cNvSpPr/>
          <p:nvPr/>
        </p:nvSpPr>
        <p:spPr>
          <a:xfrm>
            <a:off x="4669045" y="1822104"/>
            <a:ext cx="2330845" cy="165538"/>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60FB8C-C4BB-43F6-8A8E-433A726B179A}"/>
              </a:ext>
            </a:extLst>
          </p:cNvPr>
          <p:cNvSpPr/>
          <p:nvPr/>
        </p:nvSpPr>
        <p:spPr>
          <a:xfrm>
            <a:off x="4401207" y="2011288"/>
            <a:ext cx="3087414" cy="148587"/>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1ED7AF-1764-4176-BB57-87109305AD82}"/>
              </a:ext>
            </a:extLst>
          </p:cNvPr>
          <p:cNvSpPr/>
          <p:nvPr/>
        </p:nvSpPr>
        <p:spPr>
          <a:xfrm>
            <a:off x="4101662" y="2335670"/>
            <a:ext cx="3678621" cy="1716067"/>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17D6F2-F37A-4324-9E01-FF724EB122A7}"/>
              </a:ext>
            </a:extLst>
          </p:cNvPr>
          <p:cNvSpPr/>
          <p:nvPr/>
        </p:nvSpPr>
        <p:spPr>
          <a:xfrm>
            <a:off x="4401207" y="4575561"/>
            <a:ext cx="2598683" cy="335398"/>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6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5" name="Google Shape;77;p18">
            <a:extLst>
              <a:ext uri="{FF2B5EF4-FFF2-40B4-BE49-F238E27FC236}">
                <a16:creationId xmlns:a16="http://schemas.microsoft.com/office/drawing/2014/main" id="{E276BD81-F8B7-4FF9-8572-F151AE19CA97}"/>
              </a:ext>
            </a:extLst>
          </p:cNvPr>
          <p:cNvSpPr txBox="1">
            <a:spLocks/>
          </p:cNvSpPr>
          <p:nvPr/>
        </p:nvSpPr>
        <p:spPr>
          <a:xfrm>
            <a:off x="0" y="-12526"/>
            <a:ext cx="9143999" cy="51380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3200"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Editorial Assistant</a:t>
            </a:r>
          </a:p>
        </p:txBody>
      </p:sp>
      <p:pic>
        <p:nvPicPr>
          <p:cNvPr id="5" name="Picture 4">
            <a:extLst>
              <a:ext uri="{FF2B5EF4-FFF2-40B4-BE49-F238E27FC236}">
                <a16:creationId xmlns:a16="http://schemas.microsoft.com/office/drawing/2014/main" id="{6DCCF664-F752-42BF-AA5E-448541914943}"/>
              </a:ext>
            </a:extLst>
          </p:cNvPr>
          <p:cNvPicPr>
            <a:picLocks noChangeAspect="1"/>
          </p:cNvPicPr>
          <p:nvPr/>
        </p:nvPicPr>
        <p:blipFill>
          <a:blip r:embed="rId3"/>
          <a:stretch>
            <a:fillRect/>
          </a:stretch>
        </p:blipFill>
        <p:spPr>
          <a:xfrm>
            <a:off x="936319" y="1562507"/>
            <a:ext cx="7271358" cy="1588083"/>
          </a:xfrm>
          <a:prstGeom prst="rect">
            <a:avLst/>
          </a:prstGeom>
        </p:spPr>
      </p:pic>
      <p:pic>
        <p:nvPicPr>
          <p:cNvPr id="6" name="Picture 5">
            <a:extLst>
              <a:ext uri="{FF2B5EF4-FFF2-40B4-BE49-F238E27FC236}">
                <a16:creationId xmlns:a16="http://schemas.microsoft.com/office/drawing/2014/main" id="{2ADD5968-4724-48AE-A092-6D312A113F34}"/>
              </a:ext>
            </a:extLst>
          </p:cNvPr>
          <p:cNvPicPr>
            <a:picLocks noChangeAspect="1"/>
          </p:cNvPicPr>
          <p:nvPr/>
        </p:nvPicPr>
        <p:blipFill>
          <a:blip r:embed="rId4"/>
          <a:stretch>
            <a:fillRect/>
          </a:stretch>
        </p:blipFill>
        <p:spPr>
          <a:xfrm>
            <a:off x="936319" y="2800936"/>
            <a:ext cx="7271358" cy="2286959"/>
          </a:xfrm>
          <a:prstGeom prst="rect">
            <a:avLst/>
          </a:prstGeom>
        </p:spPr>
      </p:pic>
      <p:sp>
        <p:nvSpPr>
          <p:cNvPr id="9" name="Rectangle 8">
            <a:extLst>
              <a:ext uri="{FF2B5EF4-FFF2-40B4-BE49-F238E27FC236}">
                <a16:creationId xmlns:a16="http://schemas.microsoft.com/office/drawing/2014/main" id="{5C4E3797-19EE-47A1-B8DF-37E8B61627B0}"/>
              </a:ext>
            </a:extLst>
          </p:cNvPr>
          <p:cNvSpPr/>
          <p:nvPr/>
        </p:nvSpPr>
        <p:spPr>
          <a:xfrm>
            <a:off x="1340069" y="2142091"/>
            <a:ext cx="1844565" cy="471432"/>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06285A-1076-4E26-BC1A-357C42148BC4}"/>
              </a:ext>
            </a:extLst>
          </p:cNvPr>
          <p:cNvSpPr/>
          <p:nvPr/>
        </p:nvSpPr>
        <p:spPr>
          <a:xfrm>
            <a:off x="1852448" y="3039344"/>
            <a:ext cx="1521373" cy="143942"/>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8E21C6-E9BD-4259-87AF-165A240E83CE}"/>
              </a:ext>
            </a:extLst>
          </p:cNvPr>
          <p:cNvSpPr/>
          <p:nvPr/>
        </p:nvSpPr>
        <p:spPr>
          <a:xfrm>
            <a:off x="1852449" y="3370699"/>
            <a:ext cx="622738" cy="137128"/>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6829E7-58BB-43D5-A10D-1BC56A1F937C}"/>
              </a:ext>
            </a:extLst>
          </p:cNvPr>
          <p:cNvSpPr/>
          <p:nvPr/>
        </p:nvSpPr>
        <p:spPr>
          <a:xfrm>
            <a:off x="1340069" y="3917914"/>
            <a:ext cx="5368159" cy="1119167"/>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0111FEB-C76A-48CC-A761-57B98E2D6E0E}"/>
              </a:ext>
            </a:extLst>
          </p:cNvPr>
          <p:cNvPicPr>
            <a:picLocks noChangeAspect="1"/>
          </p:cNvPicPr>
          <p:nvPr/>
        </p:nvPicPr>
        <p:blipFill>
          <a:blip r:embed="rId5"/>
          <a:stretch>
            <a:fillRect/>
          </a:stretch>
        </p:blipFill>
        <p:spPr>
          <a:xfrm>
            <a:off x="936319" y="563489"/>
            <a:ext cx="7271358" cy="1027153"/>
          </a:xfrm>
          <a:prstGeom prst="rect">
            <a:avLst/>
          </a:prstGeom>
        </p:spPr>
      </p:pic>
      <p:sp>
        <p:nvSpPr>
          <p:cNvPr id="15" name="Rectangle 14">
            <a:extLst>
              <a:ext uri="{FF2B5EF4-FFF2-40B4-BE49-F238E27FC236}">
                <a16:creationId xmlns:a16="http://schemas.microsoft.com/office/drawing/2014/main" id="{EC8756E8-2240-4331-836A-946EAC16283E}"/>
              </a:ext>
            </a:extLst>
          </p:cNvPr>
          <p:cNvSpPr/>
          <p:nvPr/>
        </p:nvSpPr>
        <p:spPr>
          <a:xfrm>
            <a:off x="5536324" y="574324"/>
            <a:ext cx="1723697" cy="158772"/>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F67640-6491-43A9-946D-2C3F3305708E}"/>
              </a:ext>
            </a:extLst>
          </p:cNvPr>
          <p:cNvSpPr/>
          <p:nvPr/>
        </p:nvSpPr>
        <p:spPr>
          <a:xfrm>
            <a:off x="6847491" y="1246409"/>
            <a:ext cx="1137744" cy="119638"/>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50F1DC-EE23-432E-9AAF-762880B61B07}"/>
              </a:ext>
            </a:extLst>
          </p:cNvPr>
          <p:cNvSpPr/>
          <p:nvPr/>
        </p:nvSpPr>
        <p:spPr>
          <a:xfrm>
            <a:off x="1065488" y="1406028"/>
            <a:ext cx="1764422" cy="131665"/>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24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5" name="Google Shape;77;p18">
            <a:extLst>
              <a:ext uri="{FF2B5EF4-FFF2-40B4-BE49-F238E27FC236}">
                <a16:creationId xmlns:a16="http://schemas.microsoft.com/office/drawing/2014/main" id="{E276BD81-F8B7-4FF9-8572-F151AE19CA97}"/>
              </a:ext>
            </a:extLst>
          </p:cNvPr>
          <p:cNvSpPr txBox="1">
            <a:spLocks/>
          </p:cNvSpPr>
          <p:nvPr/>
        </p:nvSpPr>
        <p:spPr>
          <a:xfrm>
            <a:off x="0" y="-12526"/>
            <a:ext cx="9143999" cy="51380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0" i="0" u="none" strike="noStrike" cap="none">
                <a:solidFill>
                  <a:schemeClr val="dk1"/>
                </a:solidFill>
                <a:latin typeface="Patrick Hand SC"/>
                <a:ea typeface="Patrick Hand SC"/>
                <a:cs typeface="Patrick Hand SC"/>
                <a:sym typeface="Patrick Hand SC"/>
              </a:defRPr>
            </a:lvl9pPr>
          </a:lstStyle>
          <a:p>
            <a:r>
              <a:rPr lang="en-US" sz="3600" dirty="0">
                <a:solidFill>
                  <a:schemeClr val="accent6"/>
                </a:solidFill>
              </a:rPr>
              <a:t>Social Worker 1</a:t>
            </a:r>
          </a:p>
        </p:txBody>
      </p:sp>
      <p:pic>
        <p:nvPicPr>
          <p:cNvPr id="2" name="Picture 1">
            <a:extLst>
              <a:ext uri="{FF2B5EF4-FFF2-40B4-BE49-F238E27FC236}">
                <a16:creationId xmlns:a16="http://schemas.microsoft.com/office/drawing/2014/main" id="{11F28FD5-71F4-46E1-9EC1-7399CF42FA52}"/>
              </a:ext>
            </a:extLst>
          </p:cNvPr>
          <p:cNvPicPr>
            <a:picLocks noChangeAspect="1"/>
          </p:cNvPicPr>
          <p:nvPr/>
        </p:nvPicPr>
        <p:blipFill>
          <a:blip r:embed="rId3"/>
          <a:stretch>
            <a:fillRect/>
          </a:stretch>
        </p:blipFill>
        <p:spPr>
          <a:xfrm>
            <a:off x="922283" y="501280"/>
            <a:ext cx="7550047" cy="4597306"/>
          </a:xfrm>
          <a:prstGeom prst="rect">
            <a:avLst/>
          </a:prstGeom>
        </p:spPr>
      </p:pic>
      <p:sp>
        <p:nvSpPr>
          <p:cNvPr id="8" name="Rectangle 7">
            <a:extLst>
              <a:ext uri="{FF2B5EF4-FFF2-40B4-BE49-F238E27FC236}">
                <a16:creationId xmlns:a16="http://schemas.microsoft.com/office/drawing/2014/main" id="{AC34CA20-6E91-4E81-97F3-2C1182AF9E98}"/>
              </a:ext>
            </a:extLst>
          </p:cNvPr>
          <p:cNvSpPr/>
          <p:nvPr/>
        </p:nvSpPr>
        <p:spPr>
          <a:xfrm>
            <a:off x="977462" y="4438005"/>
            <a:ext cx="7118131" cy="599078"/>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6980A3-F81D-42BD-A0AD-7ADB0F40D5A9}"/>
              </a:ext>
            </a:extLst>
          </p:cNvPr>
          <p:cNvSpPr/>
          <p:nvPr/>
        </p:nvSpPr>
        <p:spPr>
          <a:xfrm>
            <a:off x="5454869" y="656908"/>
            <a:ext cx="2446283" cy="170782"/>
          </a:xfrm>
          <a:prstGeom prst="rect">
            <a:avLst/>
          </a:prstGeom>
          <a:no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89B4683-8D09-43B0-A8CF-D95FCD91A54D}"/>
              </a:ext>
            </a:extLst>
          </p:cNvPr>
          <p:cNvCxnSpPr/>
          <p:nvPr/>
        </p:nvCxnSpPr>
        <p:spPr>
          <a:xfrm>
            <a:off x="2120462" y="969580"/>
            <a:ext cx="6180083"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A930D048-1380-40F3-9C90-DFBC0CFC9F70}"/>
              </a:ext>
            </a:extLst>
          </p:cNvPr>
          <p:cNvCxnSpPr>
            <a:cxnSpLocks/>
          </p:cNvCxnSpPr>
          <p:nvPr/>
        </p:nvCxnSpPr>
        <p:spPr>
          <a:xfrm>
            <a:off x="977462" y="1129863"/>
            <a:ext cx="3673366"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9066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779268"/>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Aligning Your Resume</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458310"/>
            <a:ext cx="5887500" cy="3188489"/>
          </a:xfrm>
          <a:prstGeom prst="rect">
            <a:avLst/>
          </a:prstGeom>
        </p:spPr>
        <p:txBody>
          <a:bodyPr spcFirstLastPara="1" wrap="square" lIns="0" tIns="0" rIns="0" bIns="0" anchor="t" anchorCtr="0">
            <a:noAutofit/>
          </a:bodyPr>
          <a:lstStyle/>
          <a:p>
            <a:pPr>
              <a:spcBef>
                <a:spcPts val="0"/>
              </a:spcBef>
            </a:pPr>
            <a:r>
              <a:rPr lang="en-US" sz="1600" dirty="0">
                <a:latin typeface="Calibri Light" panose="020F0302020204030204" pitchFamily="34" charset="0"/>
                <a:cs typeface="Calibri Light" panose="020F0302020204030204" pitchFamily="34" charset="0"/>
              </a:rPr>
              <a:t>Review the annotated job description and identify which skills and experiences you can showcase</a:t>
            </a:r>
          </a:p>
          <a:p>
            <a:pPr>
              <a:spcBef>
                <a:spcPts val="0"/>
              </a:spcBef>
            </a:pPr>
            <a:r>
              <a:rPr lang="en-US" sz="1600" dirty="0">
                <a:latin typeface="Calibri Light" panose="020F0302020204030204" pitchFamily="34" charset="0"/>
                <a:cs typeface="Calibri Light" panose="020F0302020204030204" pitchFamily="34" charset="0"/>
              </a:rPr>
              <a:t>Prioritize this information on your resume</a:t>
            </a:r>
          </a:p>
          <a:p>
            <a:pPr lvl="1"/>
            <a:r>
              <a:rPr lang="en-US" sz="1600" dirty="0">
                <a:latin typeface="Calibri Light" panose="020F0302020204030204" pitchFamily="34" charset="0"/>
                <a:cs typeface="Calibri Light" panose="020F0302020204030204" pitchFamily="34" charset="0"/>
              </a:rPr>
              <a:t>Make sure your </a:t>
            </a:r>
            <a:r>
              <a:rPr lang="en-US" sz="1600" i="1" dirty="0">
                <a:latin typeface="Calibri Light" panose="020F0302020204030204" pitchFamily="34" charset="0"/>
                <a:cs typeface="Calibri Light" panose="020F0302020204030204" pitchFamily="34" charset="0"/>
              </a:rPr>
              <a:t>most relevant</a:t>
            </a:r>
            <a:r>
              <a:rPr lang="en-US" sz="1600" dirty="0">
                <a:latin typeface="Calibri Light" panose="020F0302020204030204" pitchFamily="34" charset="0"/>
                <a:cs typeface="Calibri Light" panose="020F0302020204030204" pitchFamily="34" charset="0"/>
              </a:rPr>
              <a:t> experiences are at the top of your document (remember the section heading options!)</a:t>
            </a:r>
          </a:p>
          <a:p>
            <a:pPr lvl="1"/>
            <a:r>
              <a:rPr lang="en-US" sz="1600" dirty="0">
                <a:latin typeface="Calibri Light" panose="020F0302020204030204" pitchFamily="34" charset="0"/>
                <a:cs typeface="Calibri Light" panose="020F0302020204030204" pitchFamily="34" charset="0"/>
              </a:rPr>
              <a:t>Move the most relevant bullet points to the top of the list under each experience</a:t>
            </a:r>
          </a:p>
          <a:p>
            <a:pPr lvl="1"/>
            <a:r>
              <a:rPr lang="en-US" sz="1600" dirty="0">
                <a:latin typeface="Calibri Light" panose="020F0302020204030204" pitchFamily="34" charset="0"/>
                <a:cs typeface="Calibri Light" panose="020F0302020204030204" pitchFamily="34" charset="0"/>
              </a:rPr>
              <a:t>Parallel their language where appropriate (be sure </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to add details to make it signature to you)</a:t>
            </a:r>
          </a:p>
          <a:p>
            <a:pPr lvl="1"/>
            <a:r>
              <a:rPr lang="en-US" sz="1600" dirty="0">
                <a:latin typeface="Calibri Light" panose="020F0302020204030204" pitchFamily="34" charset="0"/>
                <a:cs typeface="Calibri Light" panose="020F0302020204030204" pitchFamily="34" charset="0"/>
              </a:rPr>
              <a:t>Look at what’s left on your resume and keep things that add breadth/depth and delete what feels like a distraction</a:t>
            </a:r>
            <a:endParaRPr sz="16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23517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3135950" y="922850"/>
            <a:ext cx="2872200" cy="35883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Strong Bullet Points</a:t>
            </a:r>
          </a:p>
          <a:p>
            <a:pPr marL="0" lvl="0" indent="0" algn="ctr" rtl="0">
              <a:spcBef>
                <a:spcPts val="0"/>
              </a:spcBef>
              <a:spcAft>
                <a:spcPts val="0"/>
              </a:spcAft>
              <a:buNone/>
            </a:pP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0" lvl="0" indent="0" algn="ctr" rtl="0">
              <a:spcBef>
                <a:spcPts val="0"/>
              </a:spcBef>
              <a:spcAft>
                <a:spcPts val="0"/>
              </a:spcAft>
              <a:buNone/>
            </a:pPr>
            <a:r>
              <a:rPr lang="en-US" sz="1800" dirty="0">
                <a:latin typeface="Calibri Light" panose="020F0302020204030204" pitchFamily="34" charset="0"/>
                <a:cs typeface="Calibri Light" panose="020F0302020204030204" pitchFamily="34" charset="0"/>
              </a:rPr>
              <a:t>Bullet points are the heart of the resume. They express the breadth and depth of your experiences. </a:t>
            </a:r>
          </a:p>
          <a:p>
            <a:pPr marL="0" lvl="0" indent="0" algn="ctr" rtl="0">
              <a:spcBef>
                <a:spcPts val="0"/>
              </a:spcBef>
              <a:spcAft>
                <a:spcPts val="0"/>
              </a:spcAft>
              <a:buNone/>
            </a:pPr>
            <a:endParaRPr lang="en-US" sz="1400" dirty="0">
              <a:latin typeface="Calibri Light" panose="020F0302020204030204" pitchFamily="34" charset="0"/>
              <a:cs typeface="Calibri Light" panose="020F0302020204030204" pitchFamily="34" charset="0"/>
            </a:endParaRPr>
          </a:p>
          <a:p>
            <a:pPr marL="0" lvl="0" indent="0" algn="ctr" rtl="0">
              <a:spcBef>
                <a:spcPts val="0"/>
              </a:spcBef>
              <a:spcAft>
                <a:spcPts val="0"/>
              </a:spcAft>
              <a:buNone/>
            </a:pPr>
            <a:r>
              <a:rPr lang="en-US" sz="1800" dirty="0">
                <a:latin typeface="Calibri Light" panose="020F0302020204030204" pitchFamily="34" charset="0"/>
                <a:cs typeface="Calibri Light" panose="020F0302020204030204" pitchFamily="34" charset="0"/>
              </a:rPr>
              <a:t>Strong bullet points are concise yet detailed, and paint a clear picture of your experience. </a:t>
            </a:r>
            <a:endParaRPr sz="1800" dirty="0">
              <a:latin typeface="Calibri Light" panose="020F0302020204030204" pitchFamily="34" charset="0"/>
              <a:cs typeface="Calibri Light" panose="020F0302020204030204" pitchFamily="34" charset="0"/>
            </a:endParaRPr>
          </a:p>
        </p:txBody>
      </p:sp>
      <p:sp>
        <p:nvSpPr>
          <p:cNvPr id="91" name="Google Shape;91;p20"/>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42850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A Resume is</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a:spcAft>
                <a:spcPts val="1200"/>
              </a:spcAft>
            </a:pPr>
            <a:r>
              <a:rPr lang="en-US" sz="2200" dirty="0">
                <a:latin typeface="Calibri Light" panose="020F0302020204030204" pitchFamily="34" charset="0"/>
                <a:cs typeface="Calibri Light" panose="020F0302020204030204" pitchFamily="34" charset="0"/>
              </a:rPr>
              <a:t>A self-marketing tool that highlights your skills. </a:t>
            </a:r>
          </a:p>
          <a:p>
            <a:pPr>
              <a:spcAft>
                <a:spcPts val="1200"/>
              </a:spcAft>
            </a:pPr>
            <a:r>
              <a:rPr lang="en-US" sz="2200" dirty="0">
                <a:latin typeface="Calibri Light" panose="020F0302020204030204" pitchFamily="34" charset="0"/>
                <a:cs typeface="Calibri Light" panose="020F0302020204030204" pitchFamily="34" charset="0"/>
              </a:rPr>
              <a:t>It is a one-page document summarizing your experiences in an easy to read format.</a:t>
            </a:r>
          </a:p>
          <a:p>
            <a:pPr>
              <a:spcAft>
                <a:spcPts val="1200"/>
              </a:spcAft>
            </a:pPr>
            <a:r>
              <a:rPr lang="en-US" sz="2200" dirty="0">
                <a:latin typeface="Calibri Light" panose="020F0302020204030204" pitchFamily="34" charset="0"/>
                <a:cs typeface="Calibri Light" panose="020F0302020204030204" pitchFamily="34" charset="0"/>
              </a:rPr>
              <a:t>The purpose of a resume is to get an interview by answering one very important question… </a:t>
            </a: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19622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Bullet Point Formula</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76200" lvl="0" indent="0" algn="ctr" rtl="0">
              <a:spcBef>
                <a:spcPts val="0"/>
              </a:spcBef>
              <a:spcAft>
                <a:spcPts val="0"/>
              </a:spcAft>
              <a:buSzPts val="2400"/>
              <a:buNone/>
            </a:pPr>
            <a:r>
              <a:rPr lang="en" sz="2000" b="1" dirty="0">
                <a:solidFill>
                  <a:schemeClr val="tx1"/>
                </a:solidFill>
                <a:latin typeface="Calibri Light" panose="020F0302020204030204" pitchFamily="34" charset="0"/>
                <a:cs typeface="Calibri Light" panose="020F0302020204030204" pitchFamily="34" charset="0"/>
              </a:rPr>
              <a:t>(</a:t>
            </a:r>
            <a:r>
              <a:rPr lang="en-US" sz="2000" b="1" dirty="0">
                <a:solidFill>
                  <a:schemeClr val="tx1"/>
                </a:solidFill>
                <a:latin typeface="Calibri Light" panose="020F0302020204030204" pitchFamily="34" charset="0"/>
                <a:cs typeface="Calibri Light" panose="020F0302020204030204" pitchFamily="34" charset="0"/>
              </a:rPr>
              <a:t>action verb) + (job responsibility) + (how/why/results)</a:t>
            </a:r>
          </a:p>
          <a:p>
            <a:pPr marL="76200" lvl="0" indent="0">
              <a:spcBef>
                <a:spcPts val="0"/>
              </a:spcBef>
              <a:buNone/>
            </a:pPr>
            <a:endParaRPr lang="en-US" sz="1600" dirty="0">
              <a:latin typeface="Calibri Light" panose="020F0302020204030204" pitchFamily="34" charset="0"/>
              <a:cs typeface="Calibri Light" panose="020F0302020204030204" pitchFamily="34" charset="0"/>
            </a:endParaRP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1: Made a documentary</a:t>
            </a: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1A: Produced 7-minute documentary using the Canon c3000 camera and Adobe Premier Elements editing software (how)</a:t>
            </a: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1B: Produced 7-minute documentary on the traditional crafts of Western North Carolina for exhibit at Mountain Heritage Center </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on preserving Appalachian craftsmanship (why)</a:t>
            </a:r>
          </a:p>
          <a:p>
            <a:pPr marL="76200" lvl="0" indent="0" rtl="0">
              <a:spcBef>
                <a:spcPts val="0"/>
              </a:spcBef>
              <a:spcAft>
                <a:spcPts val="0"/>
              </a:spcAft>
              <a:buSzPts val="2400"/>
              <a:buNone/>
            </a:pPr>
            <a:endParaRPr lang="en" sz="18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cxnSp>
        <p:nvCxnSpPr>
          <p:cNvPr id="3" name="Straight Connector 2">
            <a:extLst>
              <a:ext uri="{FF2B5EF4-FFF2-40B4-BE49-F238E27FC236}">
                <a16:creationId xmlns:a16="http://schemas.microsoft.com/office/drawing/2014/main" id="{25103758-B86A-406F-9F1F-A8F37AFF5466}"/>
              </a:ext>
            </a:extLst>
          </p:cNvPr>
          <p:cNvCxnSpPr/>
          <p:nvPr/>
        </p:nvCxnSpPr>
        <p:spPr>
          <a:xfrm>
            <a:off x="1876097" y="1726324"/>
            <a:ext cx="5470634" cy="0"/>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1114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lvl="0"/>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Bullet Point Formula</a:t>
            </a:r>
            <a:endParaRPr sz="3200" dirty="0"/>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76200" lvl="0" indent="0" algn="ctr" rtl="0">
              <a:spcBef>
                <a:spcPts val="0"/>
              </a:spcBef>
              <a:spcAft>
                <a:spcPts val="0"/>
              </a:spcAft>
              <a:buSzPts val="2400"/>
              <a:buNone/>
            </a:pPr>
            <a:r>
              <a:rPr lang="en" sz="2000" b="1" dirty="0">
                <a:solidFill>
                  <a:schemeClr val="tx1"/>
                </a:solidFill>
                <a:latin typeface="Calibri Light" panose="020F0302020204030204" pitchFamily="34" charset="0"/>
                <a:cs typeface="Calibri Light" panose="020F0302020204030204" pitchFamily="34" charset="0"/>
              </a:rPr>
              <a:t>(</a:t>
            </a:r>
            <a:r>
              <a:rPr lang="en-US" sz="2000" b="1" dirty="0">
                <a:solidFill>
                  <a:schemeClr val="tx1"/>
                </a:solidFill>
                <a:latin typeface="Calibri Light" panose="020F0302020204030204" pitchFamily="34" charset="0"/>
                <a:cs typeface="Calibri Light" panose="020F0302020204030204" pitchFamily="34" charset="0"/>
              </a:rPr>
              <a:t>action verb) + (job responsibility) + (how/why/results)</a:t>
            </a:r>
          </a:p>
          <a:p>
            <a:pPr marL="76200" lvl="0" indent="0">
              <a:spcBef>
                <a:spcPts val="0"/>
              </a:spcBef>
              <a:buNone/>
            </a:pPr>
            <a:endParaRPr lang="en-US" sz="1600" dirty="0">
              <a:latin typeface="Calibri Light" panose="020F0302020204030204" pitchFamily="34" charset="0"/>
              <a:cs typeface="Calibri Light" panose="020F0302020204030204" pitchFamily="34" charset="0"/>
            </a:endParaRP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2: Contacted alumni to solicit donations</a:t>
            </a: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2A: Called alumni on provided contact list to fundraise for the annual campaign (how &amp; why)</a:t>
            </a: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Example 2B: Raised a total of $14,500 for the institution by targeting solicitation to individual alumni interests, developing a strategy for </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use by peers (how &amp; results)</a:t>
            </a:r>
          </a:p>
          <a:p>
            <a:pPr marL="76200" lvl="0" indent="0" rtl="0">
              <a:spcBef>
                <a:spcPts val="0"/>
              </a:spcBef>
              <a:spcAft>
                <a:spcPts val="0"/>
              </a:spcAft>
              <a:buSzPts val="2400"/>
              <a:buNone/>
            </a:pPr>
            <a:endParaRPr lang="en" sz="18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cxnSp>
        <p:nvCxnSpPr>
          <p:cNvPr id="3" name="Straight Connector 2">
            <a:extLst>
              <a:ext uri="{FF2B5EF4-FFF2-40B4-BE49-F238E27FC236}">
                <a16:creationId xmlns:a16="http://schemas.microsoft.com/office/drawing/2014/main" id="{25103758-B86A-406F-9F1F-A8F37AFF5466}"/>
              </a:ext>
            </a:extLst>
          </p:cNvPr>
          <p:cNvCxnSpPr/>
          <p:nvPr/>
        </p:nvCxnSpPr>
        <p:spPr>
          <a:xfrm>
            <a:off x="1876097" y="1726324"/>
            <a:ext cx="5470634" cy="0"/>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4355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lvl="0"/>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Bullet Point Formula</a:t>
            </a:r>
            <a:endParaRPr sz="3200" dirty="0"/>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76200" lvl="0" indent="0" algn="ctr" rtl="0">
              <a:spcBef>
                <a:spcPts val="0"/>
              </a:spcBef>
              <a:spcAft>
                <a:spcPts val="0"/>
              </a:spcAft>
              <a:buSzPts val="2400"/>
              <a:buNone/>
            </a:pPr>
            <a:r>
              <a:rPr lang="en" sz="2000" b="1" dirty="0">
                <a:solidFill>
                  <a:schemeClr val="tx1"/>
                </a:solidFill>
                <a:latin typeface="Calibri Light" panose="020F0302020204030204" pitchFamily="34" charset="0"/>
                <a:cs typeface="Calibri Light" panose="020F0302020204030204" pitchFamily="34" charset="0"/>
              </a:rPr>
              <a:t>(</a:t>
            </a:r>
            <a:r>
              <a:rPr lang="en-US" sz="2000" b="1" dirty="0">
                <a:solidFill>
                  <a:schemeClr val="tx1"/>
                </a:solidFill>
                <a:latin typeface="Calibri Light" panose="020F0302020204030204" pitchFamily="34" charset="0"/>
                <a:cs typeface="Calibri Light" panose="020F0302020204030204" pitchFamily="34" charset="0"/>
              </a:rPr>
              <a:t>action verb) + (job responsibility) + (how/why/results)</a:t>
            </a:r>
          </a:p>
          <a:p>
            <a:pPr marL="76200" lvl="0" indent="0">
              <a:spcBef>
                <a:spcPts val="0"/>
              </a:spcBef>
              <a:buNone/>
            </a:pPr>
            <a:endParaRPr lang="en-US" sz="1600" dirty="0">
              <a:latin typeface="Calibri Light" panose="020F0302020204030204" pitchFamily="34" charset="0"/>
              <a:cs typeface="Calibri Light" panose="020F0302020204030204" pitchFamily="34" charset="0"/>
            </a:endParaRPr>
          </a:p>
          <a:p>
            <a:pPr marL="76200" lvl="0" indent="0">
              <a:spcBef>
                <a:spcPts val="0"/>
              </a:spcBef>
              <a:spcAft>
                <a:spcPts val="1200"/>
              </a:spcAft>
              <a:buNone/>
            </a:pPr>
            <a:r>
              <a:rPr lang="en-US" sz="1600" dirty="0">
                <a:latin typeface="Calibri Light" panose="020F0302020204030204" pitchFamily="34" charset="0"/>
                <a:cs typeface="Calibri Light" panose="020F0302020204030204" pitchFamily="34" charset="0"/>
              </a:rPr>
              <a:t>Not creating documentaries or fundraising but those tasks were big pieces of the work you did? Highlight the </a:t>
            </a:r>
            <a:r>
              <a:rPr lang="en-US" sz="1600" i="1" dirty="0">
                <a:latin typeface="Calibri Light" panose="020F0302020204030204" pitchFamily="34" charset="0"/>
                <a:cs typeface="Calibri Light" panose="020F0302020204030204" pitchFamily="34" charset="0"/>
              </a:rPr>
              <a:t>relevant</a:t>
            </a:r>
            <a:r>
              <a:rPr lang="en-US" sz="1600" dirty="0">
                <a:latin typeface="Calibri Light" panose="020F0302020204030204" pitchFamily="34" charset="0"/>
                <a:cs typeface="Calibri Light" panose="020F0302020204030204" pitchFamily="34" charset="0"/>
              </a:rPr>
              <a:t> skills:</a:t>
            </a:r>
          </a:p>
          <a:p>
            <a:pPr>
              <a:spcBef>
                <a:spcPts val="0"/>
              </a:spcBef>
            </a:pPr>
            <a:r>
              <a:rPr lang="en-US" sz="1600" dirty="0">
                <a:latin typeface="Calibri Light" panose="020F0302020204030204" pitchFamily="34" charset="0"/>
                <a:cs typeface="Calibri Light" panose="020F0302020204030204" pitchFamily="34" charset="0"/>
              </a:rPr>
              <a:t>Collaborated with colleagues to create a 7-minute documentary highlighting the overarching goals and message of the exhibit</a:t>
            </a:r>
            <a:br>
              <a:rPr lang="en-US" sz="1600" dirty="0">
                <a:latin typeface="Calibri Light" panose="020F0302020204030204" pitchFamily="34" charset="0"/>
                <a:cs typeface="Calibri Light" panose="020F0302020204030204" pitchFamily="34" charset="0"/>
              </a:rPr>
            </a:br>
            <a:endParaRPr lang="en-US" sz="1000" dirty="0">
              <a:latin typeface="Calibri Light" panose="020F0302020204030204" pitchFamily="34" charset="0"/>
              <a:cs typeface="Calibri Light" panose="020F0302020204030204" pitchFamily="34" charset="0"/>
            </a:endParaRPr>
          </a:p>
          <a:p>
            <a:pPr>
              <a:spcBef>
                <a:spcPts val="0"/>
              </a:spcBef>
            </a:pPr>
            <a:r>
              <a:rPr lang="en-US" sz="1600" dirty="0">
                <a:latin typeface="Calibri Light" panose="020F0302020204030204" pitchFamily="34" charset="0"/>
                <a:cs typeface="Calibri Light" panose="020F0302020204030204" pitchFamily="34" charset="0"/>
              </a:rPr>
              <a:t>Strengthened institution’s relationship with alumni by fostering engaging conversations when calling for the annual campaign fundraising efforts</a:t>
            </a:r>
            <a:endParaRPr lang="en" sz="16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cxnSp>
        <p:nvCxnSpPr>
          <p:cNvPr id="3" name="Straight Connector 2">
            <a:extLst>
              <a:ext uri="{FF2B5EF4-FFF2-40B4-BE49-F238E27FC236}">
                <a16:creationId xmlns:a16="http://schemas.microsoft.com/office/drawing/2014/main" id="{25103758-B86A-406F-9F1F-A8F37AFF5466}"/>
              </a:ext>
            </a:extLst>
          </p:cNvPr>
          <p:cNvCxnSpPr/>
          <p:nvPr/>
        </p:nvCxnSpPr>
        <p:spPr>
          <a:xfrm>
            <a:off x="1876097" y="1726324"/>
            <a:ext cx="5470634" cy="0"/>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05756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Bullet Points: Adding Details</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395248" y="1324302"/>
            <a:ext cx="6321973" cy="3322497"/>
          </a:xfrm>
          <a:prstGeom prst="rect">
            <a:avLst/>
          </a:prstGeom>
        </p:spPr>
        <p:txBody>
          <a:bodyPr spcFirstLastPara="1" wrap="square" lIns="0" tIns="0" rIns="0" bIns="0" anchor="t" anchorCtr="0">
            <a:noAutofit/>
          </a:bodyPr>
          <a:lstStyle/>
          <a:p>
            <a:pPr marL="76200" lvl="0" indent="0" algn="ctr" rtl="0">
              <a:spcBef>
                <a:spcPts val="0"/>
              </a:spcBef>
              <a:spcAft>
                <a:spcPts val="0"/>
              </a:spcAft>
              <a:buSzPts val="2400"/>
              <a:buNone/>
            </a:pPr>
            <a:r>
              <a:rPr lang="en-US" sz="2000"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Use the 5 W’s</a:t>
            </a:r>
          </a:p>
          <a:p>
            <a:pPr marL="76200" lvl="0" indent="0">
              <a:spcBef>
                <a:spcPts val="0"/>
              </a:spcBef>
              <a:buNone/>
            </a:pPr>
            <a:endParaRPr lang="en-US" sz="1200" dirty="0">
              <a:latin typeface="Calibri Light" panose="020F0302020204030204" pitchFamily="34" charset="0"/>
              <a:cs typeface="Calibri Light" panose="020F0302020204030204" pitchFamily="34" charset="0"/>
            </a:endParaRPr>
          </a:p>
          <a:p>
            <a:pPr marL="76200" lvl="0" indent="0">
              <a:spcBef>
                <a:spcPts val="0"/>
              </a:spcBef>
              <a:spcAft>
                <a:spcPts val="1200"/>
              </a:spcAft>
              <a:buNone/>
            </a:pPr>
            <a:r>
              <a:rPr lang="en-US" sz="1400" b="1" dirty="0">
                <a:latin typeface="Calibri Light" panose="020F0302020204030204" pitchFamily="34" charset="0"/>
                <a:cs typeface="Calibri Light" panose="020F0302020204030204" pitchFamily="34" charset="0"/>
              </a:rPr>
              <a:t>WHO</a:t>
            </a:r>
            <a:r>
              <a:rPr lang="en-US" sz="1400" dirty="0">
                <a:latin typeface="Calibri Light" panose="020F0302020204030204" pitchFamily="34" charset="0"/>
                <a:cs typeface="Calibri Light" panose="020F0302020204030204" pitchFamily="34" charset="0"/>
              </a:rPr>
              <a:t> </a:t>
            </a:r>
            <a:r>
              <a:rPr lang="en-US" sz="1400" dirty="0" err="1">
                <a:latin typeface="Calibri Light" panose="020F0302020204030204" pitchFamily="34" charset="0"/>
                <a:cs typeface="Calibri Light" panose="020F0302020204030204" pitchFamily="34" charset="0"/>
              </a:rPr>
              <a:t>Who</a:t>
            </a:r>
            <a:r>
              <a:rPr lang="en-US" sz="1400" dirty="0">
                <a:latin typeface="Calibri Light" panose="020F0302020204030204" pitchFamily="34" charset="0"/>
                <a:cs typeface="Calibri Light" panose="020F0302020204030204" pitchFamily="34" charset="0"/>
              </a:rPr>
              <a:t> did your job help? The organization? Clients? Customers?</a:t>
            </a:r>
          </a:p>
          <a:p>
            <a:pPr marL="76200" lvl="0" indent="0">
              <a:spcBef>
                <a:spcPts val="0"/>
              </a:spcBef>
              <a:spcAft>
                <a:spcPts val="1200"/>
              </a:spcAft>
              <a:buNone/>
            </a:pPr>
            <a:r>
              <a:rPr lang="en-US" sz="1400" b="1" dirty="0">
                <a:latin typeface="Calibri Light" panose="020F0302020204030204" pitchFamily="34" charset="0"/>
                <a:cs typeface="Calibri Light" panose="020F0302020204030204" pitchFamily="34" charset="0"/>
              </a:rPr>
              <a:t>WHAT</a:t>
            </a:r>
            <a:r>
              <a:rPr lang="en-US" sz="1400" dirty="0">
                <a:latin typeface="Calibri Light" panose="020F0302020204030204" pitchFamily="34" charset="0"/>
                <a:cs typeface="Calibri Light" panose="020F0302020204030204" pitchFamily="34" charset="0"/>
              </a:rPr>
              <a:t> </a:t>
            </a:r>
            <a:r>
              <a:rPr lang="en-US" sz="1400" dirty="0" err="1">
                <a:latin typeface="Calibri Light" panose="020F0302020204030204" pitchFamily="34" charset="0"/>
                <a:cs typeface="Calibri Light" panose="020F0302020204030204" pitchFamily="34" charset="0"/>
              </a:rPr>
              <a:t>What</a:t>
            </a:r>
            <a:r>
              <a:rPr lang="en-US" sz="1400" dirty="0">
                <a:latin typeface="Calibri Light" panose="020F0302020204030204" pitchFamily="34" charset="0"/>
                <a:cs typeface="Calibri Light" panose="020F0302020204030204" pitchFamily="34" charset="0"/>
              </a:rPr>
              <a:t> happened as a result of your position? How did the organization benefit because you were there? What positive feedback did you receive? If you did research, are you published? If you did a report, what was done with that information?</a:t>
            </a:r>
          </a:p>
          <a:p>
            <a:pPr marL="76200" lvl="0" indent="0">
              <a:spcBef>
                <a:spcPts val="0"/>
              </a:spcBef>
              <a:spcAft>
                <a:spcPts val="1200"/>
              </a:spcAft>
              <a:buNone/>
            </a:pPr>
            <a:r>
              <a:rPr lang="en-US" sz="1400" b="1" dirty="0">
                <a:latin typeface="Calibri Light" panose="020F0302020204030204" pitchFamily="34" charset="0"/>
                <a:cs typeface="Calibri Light" panose="020F0302020204030204" pitchFamily="34" charset="0"/>
              </a:rPr>
              <a:t>WHEN</a:t>
            </a:r>
            <a:r>
              <a:rPr lang="en-US" sz="1400" dirty="0">
                <a:latin typeface="Calibri Light" panose="020F0302020204030204" pitchFamily="34" charset="0"/>
                <a:cs typeface="Calibri Light" panose="020F0302020204030204" pitchFamily="34" charset="0"/>
              </a:rPr>
              <a:t> </a:t>
            </a:r>
            <a:r>
              <a:rPr lang="en-US" sz="1400" dirty="0" err="1">
                <a:latin typeface="Calibri Light" panose="020F0302020204030204" pitchFamily="34" charset="0"/>
                <a:cs typeface="Calibri Light" panose="020F0302020204030204" pitchFamily="34" charset="0"/>
              </a:rPr>
              <a:t>When</a:t>
            </a:r>
            <a:r>
              <a:rPr lang="en-US" sz="1400" dirty="0">
                <a:latin typeface="Calibri Light" panose="020F0302020204030204" pitchFamily="34" charset="0"/>
                <a:cs typeface="Calibri Light" panose="020F0302020204030204" pitchFamily="34" charset="0"/>
              </a:rPr>
              <a:t> did this happen? Daily, weekly, monthly? Talking about how often you did something is an easy way to show productivity in your job.</a:t>
            </a:r>
          </a:p>
          <a:p>
            <a:pPr marL="76200" lvl="0" indent="0">
              <a:spcBef>
                <a:spcPts val="0"/>
              </a:spcBef>
              <a:spcAft>
                <a:spcPts val="1200"/>
              </a:spcAft>
              <a:buNone/>
            </a:pPr>
            <a:r>
              <a:rPr lang="en-US" sz="1400" b="1" dirty="0">
                <a:latin typeface="Calibri Light" panose="020F0302020204030204" pitchFamily="34" charset="0"/>
                <a:cs typeface="Calibri Light" panose="020F0302020204030204" pitchFamily="34" charset="0"/>
              </a:rPr>
              <a:t>WHERE</a:t>
            </a:r>
            <a:r>
              <a:rPr lang="en-US" sz="1400" dirty="0">
                <a:latin typeface="Calibri Light" panose="020F0302020204030204" pitchFamily="34" charset="0"/>
                <a:cs typeface="Calibri Light" panose="020F0302020204030204" pitchFamily="34" charset="0"/>
              </a:rPr>
              <a:t> </a:t>
            </a:r>
            <a:r>
              <a:rPr lang="en-US" sz="1400" dirty="0" err="1">
                <a:latin typeface="Calibri Light" panose="020F0302020204030204" pitchFamily="34" charset="0"/>
                <a:cs typeface="Calibri Light" panose="020F0302020204030204" pitchFamily="34" charset="0"/>
              </a:rPr>
              <a:t>Where</a:t>
            </a:r>
            <a:r>
              <a:rPr lang="en-US" sz="1400" dirty="0">
                <a:latin typeface="Calibri Light" panose="020F0302020204030204" pitchFamily="34" charset="0"/>
                <a:cs typeface="Calibri Light" panose="020F0302020204030204" pitchFamily="34" charset="0"/>
              </a:rPr>
              <a:t> did your duties occur? Did you travel? Were you responsible for interacting with people outside of your organization?</a:t>
            </a:r>
          </a:p>
          <a:p>
            <a:pPr marL="76200" lvl="0" indent="0">
              <a:spcBef>
                <a:spcPts val="0"/>
              </a:spcBef>
              <a:spcAft>
                <a:spcPts val="1200"/>
              </a:spcAft>
              <a:buNone/>
            </a:pPr>
            <a:r>
              <a:rPr lang="en-US" sz="1400" b="1" dirty="0">
                <a:latin typeface="Calibri Light" panose="020F0302020204030204" pitchFamily="34" charset="0"/>
                <a:cs typeface="Calibri Light" panose="020F0302020204030204" pitchFamily="34" charset="0"/>
              </a:rPr>
              <a:t>WHY/HOW </a:t>
            </a:r>
            <a:r>
              <a:rPr lang="en-US" sz="1400" dirty="0">
                <a:latin typeface="Calibri Light" panose="020F0302020204030204" pitchFamily="34" charset="0"/>
                <a:cs typeface="Calibri Light" panose="020F0302020204030204" pitchFamily="34" charset="0"/>
              </a:rPr>
              <a:t>Why did you do this? How did your job duties help or add to the success of the organization or its ability to function?</a:t>
            </a:r>
            <a:endParaRPr lang="en" sz="14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cxnSp>
        <p:nvCxnSpPr>
          <p:cNvPr id="3" name="Straight Connector 2">
            <a:extLst>
              <a:ext uri="{FF2B5EF4-FFF2-40B4-BE49-F238E27FC236}">
                <a16:creationId xmlns:a16="http://schemas.microsoft.com/office/drawing/2014/main" id="{25103758-B86A-406F-9F1F-A8F37AFF5466}"/>
              </a:ext>
            </a:extLst>
          </p:cNvPr>
          <p:cNvCxnSpPr>
            <a:cxnSpLocks/>
          </p:cNvCxnSpPr>
          <p:nvPr/>
        </p:nvCxnSpPr>
        <p:spPr>
          <a:xfrm>
            <a:off x="3783724" y="1608079"/>
            <a:ext cx="1623848" cy="0"/>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4190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2916621" y="764629"/>
            <a:ext cx="3239813" cy="3793819"/>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3000" dirty="0">
                <a:latin typeface="Open Sans Semibold" panose="020B0706030804020204" pitchFamily="34" charset="0"/>
                <a:ea typeface="Open Sans Semibold" panose="020B0706030804020204" pitchFamily="34" charset="0"/>
                <a:cs typeface="Open Sans Semibold" panose="020B0706030804020204" pitchFamily="34" charset="0"/>
              </a:rPr>
              <a:t>Bullet Point Tips:</a:t>
            </a:r>
          </a:p>
          <a:p>
            <a:pPr marL="0" lvl="0" indent="0" algn="ctr" rtl="0">
              <a:spcBef>
                <a:spcPts val="0"/>
              </a:spcBef>
              <a:spcAft>
                <a:spcPts val="0"/>
              </a:spcAft>
              <a:buNone/>
            </a:pP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346075" indent="-228600" algn="l"/>
            <a:r>
              <a:rPr lang="en-US" sz="1600" dirty="0">
                <a:latin typeface="Calibri Light" panose="020F0302020204030204" pitchFamily="34" charset="0"/>
                <a:cs typeface="Calibri Light" panose="020F0302020204030204" pitchFamily="34" charset="0"/>
              </a:rPr>
              <a:t>Diversify your action verbs to show a strong array of skills. You can look up lists online and find one in our Professional Handbook:</a:t>
            </a:r>
          </a:p>
          <a:p>
            <a:pPr marL="117475" indent="0" algn="l">
              <a:spcBef>
                <a:spcPts val="0"/>
              </a:spcBef>
              <a:buNone/>
            </a:pPr>
            <a:r>
              <a:rPr lang="en-US" sz="1100" dirty="0">
                <a:latin typeface="Calibri Light" panose="020F0302020204030204" pitchFamily="34" charset="0"/>
                <a:cs typeface="Calibri Light" panose="020F0302020204030204" pitchFamily="34" charset="0"/>
                <a:hlinkClick r:id="rId3"/>
              </a:rPr>
              <a:t>wcu.edu/WebFiles/Professional_Handbook_2018.pdf</a:t>
            </a:r>
            <a:endParaRPr lang="en-US" sz="1100" dirty="0">
              <a:latin typeface="Calibri Light" panose="020F0302020204030204" pitchFamily="34" charset="0"/>
              <a:cs typeface="Calibri Light" panose="020F0302020204030204" pitchFamily="34" charset="0"/>
            </a:endParaRPr>
          </a:p>
          <a:p>
            <a:pPr marL="346075" indent="-228600" algn="l">
              <a:spcBef>
                <a:spcPts val="1200"/>
              </a:spcBef>
            </a:pPr>
            <a:r>
              <a:rPr lang="en-US" sz="1600" dirty="0">
                <a:latin typeface="Calibri Light" panose="020F0302020204030204" pitchFamily="34" charset="0"/>
                <a:cs typeface="Calibri Light" panose="020F0302020204030204" pitchFamily="34" charset="0"/>
              </a:rPr>
              <a:t>Quantify wherever possible – numbers pack a punch by adding clarity and detail</a:t>
            </a:r>
          </a:p>
          <a:p>
            <a:pPr marL="346075" indent="-228600" algn="l">
              <a:spcBef>
                <a:spcPts val="1200"/>
              </a:spcBef>
            </a:pPr>
            <a:r>
              <a:rPr lang="en-US" sz="1600" dirty="0">
                <a:latin typeface="Calibri Light" panose="020F0302020204030204" pitchFamily="34" charset="0"/>
                <a:cs typeface="Calibri Light" panose="020F0302020204030204" pitchFamily="34" charset="0"/>
              </a:rPr>
              <a:t>Use a variety of lengths – keep some short and only use longer bullets for highly relevant tasks</a:t>
            </a:r>
          </a:p>
        </p:txBody>
      </p:sp>
      <p:sp>
        <p:nvSpPr>
          <p:cNvPr id="91" name="Google Shape;91;p20"/>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2058825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body" idx="1"/>
          </p:nvPr>
        </p:nvSpPr>
        <p:spPr>
          <a:xfrm>
            <a:off x="1521372" y="1316421"/>
            <a:ext cx="6093373" cy="3021204"/>
          </a:xfrm>
          <a:prstGeom prst="rect">
            <a:avLst/>
          </a:prstGeom>
        </p:spPr>
        <p:txBody>
          <a:bodyPr spcFirstLastPara="1" wrap="square" lIns="0" tIns="0" rIns="0" bIns="0" anchor="t" anchorCtr="0">
            <a:noAutofit/>
          </a:bodyPr>
          <a:lstStyle/>
          <a:p>
            <a:r>
              <a:rPr lang="en-US" sz="1800" dirty="0">
                <a:latin typeface="Calibri Light" panose="020F0302020204030204" pitchFamily="34" charset="0"/>
                <a:ea typeface="Nunito"/>
                <a:cs typeface="Calibri Light" panose="020F0302020204030204" pitchFamily="34" charset="0"/>
                <a:sym typeface="Nunito"/>
              </a:rPr>
              <a:t>Have a comprehensive resume, then tailor to each position</a:t>
            </a:r>
          </a:p>
          <a:p>
            <a:r>
              <a:rPr lang="en-US" sz="1800" dirty="0">
                <a:latin typeface="Calibri Light" panose="020F0302020204030204" pitchFamily="34" charset="0"/>
                <a:ea typeface="Nunito"/>
                <a:cs typeface="Calibri Light" panose="020F0302020204030204" pitchFamily="34" charset="0"/>
                <a:sym typeface="Nunito"/>
              </a:rPr>
              <a:t>Objective statements are optional, but generally discouraged</a:t>
            </a:r>
          </a:p>
          <a:p>
            <a:r>
              <a:rPr lang="en-US" sz="1800" dirty="0">
                <a:latin typeface="Calibri Light" panose="020F0302020204030204" pitchFamily="34" charset="0"/>
                <a:ea typeface="Nunito"/>
                <a:cs typeface="Calibri Light" panose="020F0302020204030204" pitchFamily="34" charset="0"/>
                <a:sym typeface="Nunito"/>
              </a:rPr>
              <a:t>Do not include “References Available Upon Request”</a:t>
            </a:r>
          </a:p>
          <a:p>
            <a:r>
              <a:rPr lang="en-US" sz="1800" dirty="0">
                <a:latin typeface="Calibri Light" panose="020F0302020204030204" pitchFamily="34" charset="0"/>
                <a:ea typeface="Nunito"/>
                <a:cs typeface="Calibri Light" panose="020F0302020204030204" pitchFamily="34" charset="0"/>
                <a:sym typeface="Nunito"/>
              </a:rPr>
              <a:t>Edit, edit, edit</a:t>
            </a:r>
          </a:p>
          <a:p>
            <a:r>
              <a:rPr lang="en-US" sz="1800" dirty="0">
                <a:latin typeface="Calibri Light" panose="020F0302020204030204" pitchFamily="34" charset="0"/>
                <a:ea typeface="Nunito"/>
                <a:cs typeface="Calibri Light" panose="020F0302020204030204" pitchFamily="34" charset="0"/>
                <a:sym typeface="Nunito"/>
              </a:rPr>
              <a:t>Get a second pair of eyes</a:t>
            </a:r>
          </a:p>
          <a:p>
            <a:r>
              <a:rPr lang="en-US" sz="1800" dirty="0">
                <a:latin typeface="Calibri Light" panose="020F0302020204030204" pitchFamily="34" charset="0"/>
                <a:ea typeface="Nunito"/>
                <a:cs typeface="Calibri Light" panose="020F0302020204030204" pitchFamily="34" charset="0"/>
                <a:sym typeface="Nunito"/>
              </a:rPr>
              <a:t>Change to a pdf</a:t>
            </a:r>
          </a:p>
          <a:p>
            <a:r>
              <a:rPr lang="en-US" sz="1800" dirty="0">
                <a:latin typeface="Calibri Light" panose="020F0302020204030204" pitchFamily="34" charset="0"/>
                <a:ea typeface="Nunito"/>
                <a:cs typeface="Calibri Light" panose="020F0302020204030204" pitchFamily="34" charset="0"/>
                <a:sym typeface="Nunito"/>
              </a:rPr>
              <a:t>Title appropriately: First Initial Last Name Resume</a:t>
            </a:r>
          </a:p>
          <a:p>
            <a:pPr lvl="1"/>
            <a:r>
              <a:rPr lang="en-US" sz="1800" dirty="0" err="1">
                <a:latin typeface="Calibri Light" panose="020F0302020204030204" pitchFamily="34" charset="0"/>
                <a:ea typeface="Nunito"/>
                <a:cs typeface="Calibri Light" panose="020F0302020204030204" pitchFamily="34" charset="0"/>
                <a:sym typeface="Nunito"/>
              </a:rPr>
              <a:t>JAiken</a:t>
            </a:r>
            <a:r>
              <a:rPr lang="en-US" sz="1800" dirty="0">
                <a:latin typeface="Calibri Light" panose="020F0302020204030204" pitchFamily="34" charset="0"/>
                <a:ea typeface="Nunito"/>
                <a:cs typeface="Calibri Light" panose="020F0302020204030204" pitchFamily="34" charset="0"/>
                <a:sym typeface="Nunito"/>
              </a:rPr>
              <a:t> Resume</a:t>
            </a:r>
          </a:p>
          <a:p>
            <a:pPr marL="101600" indent="0">
              <a:spcBef>
                <a:spcPts val="0"/>
              </a:spcBef>
              <a:buNone/>
            </a:pPr>
            <a:endParaRPr lang="en-US" sz="1600" dirty="0">
              <a:latin typeface="Calibri Light" panose="020F0302020204030204" pitchFamily="34" charset="0"/>
              <a:ea typeface="Nunito"/>
              <a:cs typeface="Calibri Light" panose="020F0302020204030204" pitchFamily="34" charset="0"/>
              <a:sym typeface="Nunito"/>
            </a:endParaRPr>
          </a:p>
        </p:txBody>
      </p:sp>
      <p:sp>
        <p:nvSpPr>
          <p:cNvPr id="115" name="Google Shape;115;p23"/>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Final Tips</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7" name="Google Shape;117;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2556502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1623848" y="630621"/>
            <a:ext cx="2822027" cy="94593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Work with the Center for Career and Professional Development:</a:t>
            </a:r>
            <a:endParaRPr sz="1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2" name="Google Shape;132;p25"/>
          <p:cNvSpPr txBox="1">
            <a:spLocks noGrp="1"/>
          </p:cNvSpPr>
          <p:nvPr>
            <p:ph type="body" idx="1"/>
          </p:nvPr>
        </p:nvSpPr>
        <p:spPr>
          <a:xfrm>
            <a:off x="1623848" y="1679027"/>
            <a:ext cx="2822027" cy="238847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600" dirty="0">
                <a:latin typeface="Calibri Light" panose="020F0302020204030204" pitchFamily="34" charset="0"/>
                <a:cs typeface="Calibri Light" panose="020F0302020204030204" pitchFamily="34" charset="0"/>
              </a:rPr>
              <a:t>Schedule an appointment with a counselor via myWCU &gt; Advising/ Tutoring &gt; Get Assistance.</a:t>
            </a:r>
          </a:p>
          <a:p>
            <a:pPr marL="0" lvl="0" indent="0" algn="l" rtl="0">
              <a:spcBef>
                <a:spcPts val="0"/>
              </a:spcBef>
              <a:spcAft>
                <a:spcPts val="0"/>
              </a:spcAft>
              <a:buNone/>
            </a:pPr>
            <a:endParaRPr lang="en-US" sz="1600" dirty="0">
              <a:latin typeface="Calibri Light" panose="020F0302020204030204" pitchFamily="34" charset="0"/>
              <a:cs typeface="Calibri Light" panose="020F0302020204030204" pitchFamily="34" charset="0"/>
            </a:endParaRPr>
          </a:p>
          <a:p>
            <a:pPr marL="0" lvl="0" indent="0" algn="l" rtl="0">
              <a:spcBef>
                <a:spcPts val="600"/>
              </a:spcBef>
              <a:spcAft>
                <a:spcPts val="0"/>
              </a:spcAft>
              <a:buNone/>
            </a:pPr>
            <a:r>
              <a:rPr lang="en-US" sz="1600" dirty="0">
                <a:latin typeface="Calibri Light" panose="020F0302020204030204" pitchFamily="34" charset="0"/>
                <a:cs typeface="Calibri Light" panose="020F0302020204030204" pitchFamily="34" charset="0"/>
              </a:rPr>
              <a:t>Meet with a Peer Mentor for a drop-in review. Normally offered in our office, drop-ins are virtual via careerservices@wcu.edu for Fall 2020. </a:t>
            </a:r>
          </a:p>
        </p:txBody>
      </p:sp>
      <p:sp>
        <p:nvSpPr>
          <p:cNvPr id="133" name="Google Shape;133;p25"/>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134" name="Google Shape;134;p25"/>
          <p:cNvPicPr preferRelativeResize="0"/>
          <p:nvPr/>
        </p:nvPicPr>
        <p:blipFill rotWithShape="1">
          <a:blip r:embed="rId3"/>
          <a:srcRect l="5886" t="2179" r="5336" b="-485"/>
          <a:stretch/>
        </p:blipFill>
        <p:spPr>
          <a:xfrm rot="603864">
            <a:off x="5601926" y="1332013"/>
            <a:ext cx="1882948" cy="1940223"/>
          </a:xfrm>
          <a:prstGeom prst="rect">
            <a:avLst/>
          </a:prstGeom>
          <a:noFill/>
          <a:ln>
            <a:noFill/>
          </a:ln>
        </p:spPr>
      </p:pic>
    </p:spTree>
    <p:extLst>
      <p:ext uri="{BB962C8B-B14F-4D97-AF65-F5344CB8AC3E}">
        <p14:creationId xmlns:p14="http://schemas.microsoft.com/office/powerpoint/2010/main" val="13266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Next Steps</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gt;"/>
            </a:pPr>
            <a:r>
              <a:rPr lang="en" sz="1800" dirty="0">
                <a:latin typeface="Calibri Light" panose="020F0302020204030204" pitchFamily="34" charset="0"/>
                <a:cs typeface="Calibri Light" panose="020F0302020204030204" pitchFamily="34" charset="0"/>
              </a:rPr>
              <a:t>Use this slide for any assignments or reminders for your class</a:t>
            </a:r>
            <a:endParaRPr sz="1800" dirty="0">
              <a:latin typeface="Calibri Light" panose="020F0302020204030204" pitchFamily="34" charset="0"/>
              <a:cs typeface="Calibri Light" panose="020F0302020204030204" pitchFamily="34" charset="0"/>
            </a:endParaRPr>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1520376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413016-848C-4DFC-AF14-A188DF9CA7FF}"/>
              </a:ext>
            </a:extLst>
          </p:cNvPr>
          <p:cNvSpPr/>
          <p:nvPr/>
        </p:nvSpPr>
        <p:spPr>
          <a:xfrm>
            <a:off x="1" y="0"/>
            <a:ext cx="9141714" cy="29420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9DC3CF1B-6F2E-411F-A6DA-AAB453C45553}"/>
              </a:ext>
            </a:extLst>
          </p:cNvPr>
          <p:cNvPicPr>
            <a:picLocks noChangeAspect="1"/>
          </p:cNvPicPr>
          <p:nvPr/>
        </p:nvPicPr>
        <p:blipFill rotWithShape="1">
          <a:blip r:embed="rId2"/>
          <a:srcRect t="23465" b="23778"/>
          <a:stretch/>
        </p:blipFill>
        <p:spPr>
          <a:xfrm>
            <a:off x="2021266" y="1250213"/>
            <a:ext cx="5020353" cy="1728209"/>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
        <p:nvSpPr>
          <p:cNvPr id="6" name="Rectangle 5">
            <a:extLst>
              <a:ext uri="{FF2B5EF4-FFF2-40B4-BE49-F238E27FC236}">
                <a16:creationId xmlns:a16="http://schemas.microsoft.com/office/drawing/2014/main" id="{8B49415D-A405-4CF6-B03F-E55148C89A36}"/>
              </a:ext>
            </a:extLst>
          </p:cNvPr>
          <p:cNvSpPr/>
          <p:nvPr/>
        </p:nvSpPr>
        <p:spPr>
          <a:xfrm>
            <a:off x="0" y="2942082"/>
            <a:ext cx="9144000" cy="2201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35C3F-711D-46C5-9364-DBE84D3FE1EB}"/>
              </a:ext>
            </a:extLst>
          </p:cNvPr>
          <p:cNvSpPr>
            <a:spLocks noGrp="1"/>
          </p:cNvSpPr>
          <p:nvPr>
            <p:ph type="ctrTitle"/>
          </p:nvPr>
        </p:nvSpPr>
        <p:spPr>
          <a:xfrm>
            <a:off x="480061" y="3030121"/>
            <a:ext cx="8181594" cy="802386"/>
          </a:xfrm>
        </p:spPr>
        <p:txBody>
          <a:bodyPr anchor="ctr">
            <a:noAutofit/>
          </a:bodyPr>
          <a:lstStyle/>
          <a:p>
            <a:pPr algn="ctr"/>
            <a:r>
              <a:rPr lang="en-US" sz="2400" dirty="0">
                <a:latin typeface="Nunito" panose="020B0604020202020204" charset="0"/>
                <a:cs typeface="Nunito" panose="020B0604020202020204" charset="0"/>
              </a:rPr>
              <a:t>Visit the Center for Career and Professional Development</a:t>
            </a:r>
          </a:p>
        </p:txBody>
      </p:sp>
      <p:cxnSp>
        <p:nvCxnSpPr>
          <p:cNvPr id="7" name="Straight Connector 6">
            <a:extLst>
              <a:ext uri="{FF2B5EF4-FFF2-40B4-BE49-F238E27FC236}">
                <a16:creationId xmlns:a16="http://schemas.microsoft.com/office/drawing/2014/main" id="{5D091134-D3AA-4D16-89D8-BE6622324DCC}"/>
              </a:ext>
            </a:extLst>
          </p:cNvPr>
          <p:cNvCxnSpPr>
            <a:cxnSpLocks/>
          </p:cNvCxnSpPr>
          <p:nvPr/>
        </p:nvCxnSpPr>
        <p:spPr>
          <a:xfrm>
            <a:off x="661798" y="3663666"/>
            <a:ext cx="7818120" cy="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10" name="Subtitle 2">
            <a:extLst>
              <a:ext uri="{FF2B5EF4-FFF2-40B4-BE49-F238E27FC236}">
                <a16:creationId xmlns:a16="http://schemas.microsoft.com/office/drawing/2014/main" id="{E4E9A1C3-6481-49D3-BD1C-A9A683E9B4BA}"/>
              </a:ext>
            </a:extLst>
          </p:cNvPr>
          <p:cNvSpPr txBox="1">
            <a:spLocks/>
          </p:cNvSpPr>
          <p:nvPr/>
        </p:nvSpPr>
        <p:spPr>
          <a:xfrm>
            <a:off x="4387978" y="3789726"/>
            <a:ext cx="4091940" cy="1223889"/>
          </a:xfrm>
          <a:prstGeom prst="rect">
            <a:avLst/>
          </a:prstGeom>
        </p:spPr>
        <p:txBody>
          <a:bodyPr vert="horz" lIns="68580" tIns="34290" rIns="68580" bIns="3429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400" dirty="0">
                <a:latin typeface="Nunito" panose="020B0604020202020204" charset="0"/>
                <a:cs typeface="Nunito" panose="020B0604020202020204" charset="0"/>
              </a:rPr>
              <a:t>We can help with resumes, interviews, career fair prep, job searching, internships, selecting a major, and more!</a:t>
            </a:r>
          </a:p>
        </p:txBody>
      </p:sp>
      <p:sp>
        <p:nvSpPr>
          <p:cNvPr id="3" name="Subtitle 2">
            <a:extLst>
              <a:ext uri="{FF2B5EF4-FFF2-40B4-BE49-F238E27FC236}">
                <a16:creationId xmlns:a16="http://schemas.microsoft.com/office/drawing/2014/main" id="{6B8CC1CD-9780-4BEA-A1E9-31DE897E0356}"/>
              </a:ext>
            </a:extLst>
          </p:cNvPr>
          <p:cNvSpPr>
            <a:spLocks noGrp="1"/>
          </p:cNvSpPr>
          <p:nvPr>
            <p:ph type="subTitle" idx="1"/>
          </p:nvPr>
        </p:nvSpPr>
        <p:spPr>
          <a:xfrm>
            <a:off x="-2284" y="3753181"/>
            <a:ext cx="4091940" cy="1223889"/>
          </a:xfrm>
        </p:spPr>
        <p:txBody>
          <a:bodyPr anchor="ctr">
            <a:normAutofit/>
          </a:bodyPr>
          <a:lstStyle/>
          <a:p>
            <a:pPr algn="ctr"/>
            <a:r>
              <a:rPr lang="en-US" sz="1400" dirty="0">
                <a:latin typeface="Nunito" panose="020B0604020202020204" charset="0"/>
                <a:cs typeface="Nunito" panose="020B0604020202020204" charset="0"/>
              </a:rPr>
              <a:t>careers.wcu.edu </a:t>
            </a:r>
          </a:p>
          <a:p>
            <a:pPr algn="ctr"/>
            <a:r>
              <a:rPr lang="en-US" sz="1400" dirty="0">
                <a:latin typeface="Nunito" panose="020B0604020202020204" charset="0"/>
                <a:cs typeface="Nunito" panose="020B0604020202020204" charset="0"/>
              </a:rPr>
              <a:t>careerservices@wcu.edu </a:t>
            </a:r>
          </a:p>
          <a:p>
            <a:pPr algn="ctr"/>
            <a:r>
              <a:rPr lang="en-US" sz="1400" dirty="0">
                <a:latin typeface="Nunito" panose="020B0604020202020204" charset="0"/>
                <a:cs typeface="Nunito" panose="020B0604020202020204" charset="0"/>
              </a:rPr>
              <a:t>828.227.7133</a:t>
            </a:r>
          </a:p>
        </p:txBody>
      </p:sp>
    </p:spTree>
    <p:extLst>
      <p:ext uri="{BB962C8B-B14F-4D97-AF65-F5344CB8AC3E}">
        <p14:creationId xmlns:p14="http://schemas.microsoft.com/office/powerpoint/2010/main" val="41279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3135950" y="740979"/>
            <a:ext cx="2872200" cy="3770171"/>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US" sz="5400" dirty="0">
                <a:latin typeface="Open Sans Semibold" panose="020B0706030804020204" pitchFamily="34" charset="0"/>
                <a:ea typeface="Open Sans Semibold" panose="020B0706030804020204" pitchFamily="34" charset="0"/>
                <a:cs typeface="Open Sans Semibold" panose="020B0706030804020204" pitchFamily="34" charset="0"/>
              </a:rPr>
              <a:t>Can they do this job?</a:t>
            </a:r>
            <a:endParaRPr sz="5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1" name="Google Shape;91;p20"/>
          <p:cNvSpPr txBox="1">
            <a:spLocks noGrp="1"/>
          </p:cNvSpPr>
          <p:nvPr>
            <p:ph type="sldNum" idx="12"/>
          </p:nvPr>
        </p:nvSpPr>
        <p:spPr>
          <a:xfrm>
            <a:off x="4297650" y="4726525"/>
            <a:ext cx="548700" cy="416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02901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8"/>
          <p:cNvSpPr txBox="1">
            <a:spLocks noGrp="1"/>
          </p:cNvSpPr>
          <p:nvPr>
            <p:ph type="subTitle" idx="4294967295"/>
          </p:nvPr>
        </p:nvSpPr>
        <p:spPr>
          <a:xfrm>
            <a:off x="1182414" y="641060"/>
            <a:ext cx="6550571" cy="1857300"/>
          </a:xfrm>
          <a:prstGeom prst="rect">
            <a:avLst/>
          </a:prstGeom>
        </p:spPr>
        <p:txBody>
          <a:bodyPr spcFirstLastPara="1" wrap="square" lIns="0" tIns="0" rIns="0" bIns="0" anchor="t" anchorCtr="0">
            <a:noAutofit/>
          </a:bodyPr>
          <a:lstStyle/>
          <a:p>
            <a:pPr marL="0" lvl="0" indent="0" algn="ctr">
              <a:buNone/>
            </a:pPr>
            <a:r>
              <a:rPr lang="en-US"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What skills and experiences are key for your field? </a:t>
            </a:r>
          </a:p>
          <a:p>
            <a:pPr marL="0" lvl="0" indent="0" algn="ctr">
              <a:buNone/>
            </a:pPr>
            <a:r>
              <a:rPr lang="en-US" dirty="0">
                <a:solidFill>
                  <a:schemeClr val="bg1"/>
                </a:solidFill>
                <a:latin typeface="Calibri Light" panose="020F0302020204030204" pitchFamily="34" charset="0"/>
                <a:cs typeface="Calibri Light" panose="020F0302020204030204" pitchFamily="34" charset="0"/>
              </a:rPr>
              <a:t>Think about field specific and transferable skills</a:t>
            </a:r>
          </a:p>
        </p:txBody>
      </p:sp>
      <p:sp>
        <p:nvSpPr>
          <p:cNvPr id="79" name="Google Shape;79;p18"/>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cxnSp>
        <p:nvCxnSpPr>
          <p:cNvPr id="3" name="Straight Connector 2">
            <a:extLst>
              <a:ext uri="{FF2B5EF4-FFF2-40B4-BE49-F238E27FC236}">
                <a16:creationId xmlns:a16="http://schemas.microsoft.com/office/drawing/2014/main" id="{612A85BF-6E1E-45DC-BFFF-B397D98B606F}"/>
              </a:ext>
            </a:extLst>
          </p:cNvPr>
          <p:cNvCxnSpPr/>
          <p:nvPr/>
        </p:nvCxnSpPr>
        <p:spPr>
          <a:xfrm>
            <a:off x="3065833" y="2198255"/>
            <a:ext cx="15674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C86D39-3C20-4700-A575-603A9DC7F067}"/>
              </a:ext>
            </a:extLst>
          </p:cNvPr>
          <p:cNvCxnSpPr>
            <a:cxnSpLocks/>
          </p:cNvCxnSpPr>
          <p:nvPr/>
        </p:nvCxnSpPr>
        <p:spPr>
          <a:xfrm>
            <a:off x="5184225" y="2198255"/>
            <a:ext cx="21659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A3AB312-97E7-427A-BB22-D08100165A5A}"/>
              </a:ext>
            </a:extLst>
          </p:cNvPr>
          <p:cNvPicPr>
            <a:picLocks noChangeAspect="1"/>
          </p:cNvPicPr>
          <p:nvPr/>
        </p:nvPicPr>
        <p:blipFill>
          <a:blip r:embed="rId3"/>
          <a:stretch>
            <a:fillRect/>
          </a:stretch>
        </p:blipFill>
        <p:spPr>
          <a:xfrm rot="21005530">
            <a:off x="1828150" y="2394398"/>
            <a:ext cx="1521940" cy="2137406"/>
          </a:xfrm>
          <a:prstGeom prst="rect">
            <a:avLst/>
          </a:prstGeom>
        </p:spPr>
      </p:pic>
      <p:pic>
        <p:nvPicPr>
          <p:cNvPr id="10" name="Picture 9">
            <a:extLst>
              <a:ext uri="{FF2B5EF4-FFF2-40B4-BE49-F238E27FC236}">
                <a16:creationId xmlns:a16="http://schemas.microsoft.com/office/drawing/2014/main" id="{60F818DC-949A-4EB8-8DCF-1118689C35C8}"/>
              </a:ext>
            </a:extLst>
          </p:cNvPr>
          <p:cNvPicPr>
            <a:picLocks noChangeAspect="1"/>
          </p:cNvPicPr>
          <p:nvPr/>
        </p:nvPicPr>
        <p:blipFill>
          <a:blip r:embed="rId4"/>
          <a:stretch>
            <a:fillRect/>
          </a:stretch>
        </p:blipFill>
        <p:spPr>
          <a:xfrm rot="392617">
            <a:off x="3248718" y="2552296"/>
            <a:ext cx="2168200" cy="1821610"/>
          </a:xfrm>
          <a:prstGeom prst="rect">
            <a:avLst/>
          </a:prstGeom>
        </p:spPr>
      </p:pic>
      <p:pic>
        <p:nvPicPr>
          <p:cNvPr id="11" name="Picture 10">
            <a:extLst>
              <a:ext uri="{FF2B5EF4-FFF2-40B4-BE49-F238E27FC236}">
                <a16:creationId xmlns:a16="http://schemas.microsoft.com/office/drawing/2014/main" id="{797E7774-A867-400F-8709-D3BD549A5918}"/>
              </a:ext>
            </a:extLst>
          </p:cNvPr>
          <p:cNvPicPr>
            <a:picLocks noChangeAspect="1"/>
          </p:cNvPicPr>
          <p:nvPr/>
        </p:nvPicPr>
        <p:blipFill>
          <a:blip r:embed="rId5"/>
          <a:stretch>
            <a:fillRect/>
          </a:stretch>
        </p:blipFill>
        <p:spPr>
          <a:xfrm rot="20591975">
            <a:off x="5150589" y="3040084"/>
            <a:ext cx="1972407" cy="1594550"/>
          </a:xfrm>
          <a:prstGeom prst="rect">
            <a:avLst/>
          </a:prstGeom>
        </p:spPr>
      </p:pic>
    </p:spTree>
    <p:extLst>
      <p:ext uri="{BB962C8B-B14F-4D97-AF65-F5344CB8AC3E}">
        <p14:creationId xmlns:p14="http://schemas.microsoft.com/office/powerpoint/2010/main" val="321122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1941534" y="814192"/>
            <a:ext cx="5448822" cy="353234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Refresher on </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Resume Basics</a:t>
            </a:r>
            <a:endParaRPr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8555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628275" y="810800"/>
            <a:ext cx="5887500"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A Well-Written Resume</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Google Shape;97;p21"/>
          <p:cNvSpPr txBox="1">
            <a:spLocks noGrp="1"/>
          </p:cNvSpPr>
          <p:nvPr>
            <p:ph type="body" idx="1"/>
          </p:nvPr>
        </p:nvSpPr>
        <p:spPr>
          <a:xfrm>
            <a:off x="1628275" y="1428825"/>
            <a:ext cx="5887500" cy="2908800"/>
          </a:xfrm>
          <a:prstGeom prst="rect">
            <a:avLst/>
          </a:prstGeom>
        </p:spPr>
        <p:txBody>
          <a:bodyPr spcFirstLastPara="1" wrap="square" lIns="0" tIns="0" rIns="0" bIns="0" anchor="t" anchorCtr="0">
            <a:noAutofit/>
          </a:bodyPr>
          <a:lstStyle/>
          <a:p>
            <a:pPr lvl="0"/>
            <a:r>
              <a:rPr lang="en-US" sz="2000" dirty="0">
                <a:latin typeface="Calibri Light" panose="020F0302020204030204" pitchFamily="34" charset="0"/>
                <a:cs typeface="Calibri Light" panose="020F0302020204030204" pitchFamily="34" charset="0"/>
              </a:rPr>
              <a:t>Is easy to read and visually appealing </a:t>
            </a:r>
          </a:p>
          <a:p>
            <a:pPr lvl="0"/>
            <a:r>
              <a:rPr lang="en-US" sz="2000" dirty="0">
                <a:latin typeface="Calibri Light" panose="020F0302020204030204" pitchFamily="34" charset="0"/>
                <a:cs typeface="Calibri Light" panose="020F0302020204030204" pitchFamily="34" charset="0"/>
              </a:rPr>
              <a:t>Makes good use of white space </a:t>
            </a:r>
          </a:p>
          <a:p>
            <a:pPr lvl="1"/>
            <a:r>
              <a:rPr lang="en-US" sz="2000" dirty="0">
                <a:latin typeface="Calibri Light" panose="020F0302020204030204" pitchFamily="34" charset="0"/>
                <a:cs typeface="Calibri Light" panose="020F0302020204030204" pitchFamily="34" charset="0"/>
              </a:rPr>
              <a:t>(margins should be between 1” and .5”)</a:t>
            </a:r>
          </a:p>
          <a:p>
            <a:pPr lvl="0"/>
            <a:r>
              <a:rPr lang="en-US" sz="2000" dirty="0">
                <a:latin typeface="Calibri Light" panose="020F0302020204030204" pitchFamily="34" charset="0"/>
                <a:cs typeface="Calibri Light" panose="020F0302020204030204" pitchFamily="34" charset="0"/>
              </a:rPr>
              <a:t>Uses reverse chronological order in each section so employers can see what you are currently doing or the most recent experience in that section first</a:t>
            </a:r>
          </a:p>
          <a:p>
            <a:pPr lvl="0"/>
            <a:r>
              <a:rPr lang="en-US" sz="2000" dirty="0">
                <a:latin typeface="Calibri Light" panose="020F0302020204030204" pitchFamily="34" charset="0"/>
                <a:cs typeface="Calibri Light" panose="020F0302020204030204" pitchFamily="34" charset="0"/>
              </a:rPr>
              <a:t>Connects what you have to offer to the employer’s needs</a:t>
            </a:r>
          </a:p>
          <a:p>
            <a:pPr marL="457200" lvl="0" indent="-381000" algn="l" rtl="0">
              <a:spcBef>
                <a:spcPts val="600"/>
              </a:spcBef>
              <a:spcAft>
                <a:spcPts val="0"/>
              </a:spcAft>
              <a:buSzPts val="2400"/>
              <a:buChar char="&gt;"/>
            </a:pPr>
            <a:endParaRPr dirty="0"/>
          </a:p>
        </p:txBody>
      </p:sp>
      <p:sp>
        <p:nvSpPr>
          <p:cNvPr id="98" name="Google Shape;98;p21"/>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55173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body" idx="1"/>
          </p:nvPr>
        </p:nvSpPr>
        <p:spPr>
          <a:xfrm>
            <a:off x="1431636" y="1428825"/>
            <a:ext cx="3251199" cy="2908800"/>
          </a:xfrm>
          <a:prstGeom prst="rect">
            <a:avLst/>
          </a:prstGeom>
        </p:spPr>
        <p:txBody>
          <a:bodyPr spcFirstLastPara="1" wrap="square" lIns="0" tIns="0" rIns="0" bIns="0" anchor="t" anchorCtr="0">
            <a:noAutofit/>
          </a:bodyPr>
          <a:lstStyle/>
          <a:p>
            <a:pPr marL="0" lv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Educational institutions</a:t>
            </a:r>
          </a:p>
          <a:p>
            <a:pPr marL="0" lv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Full-time, part-time, summer jobs</a:t>
            </a:r>
          </a:p>
          <a:p>
            <a:pPr marL="0" lv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Internships </a:t>
            </a:r>
          </a:p>
          <a:p>
            <a:pPr marL="0" lv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Community service</a:t>
            </a:r>
          </a:p>
          <a:p>
            <a:pPr marL="0" lv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Committee involvement</a:t>
            </a:r>
          </a:p>
          <a:p>
            <a:pPr marL="0" lvl="0" indent="0">
              <a:spcBef>
                <a:spcPts val="0"/>
              </a:spcBef>
              <a:spcAft>
                <a:spcPts val="1200"/>
              </a:spcAft>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Student organizations, athletics, theatre, band, </a:t>
            </a:r>
            <a:r>
              <a:rPr lang="en-US" sz="1600">
                <a:solidFill>
                  <a:schemeClr val="tx1"/>
                </a:solidFill>
                <a:latin typeface="Calibri Light" panose="020F0302020204030204" pitchFamily="34" charset="0"/>
                <a:ea typeface="Nunito"/>
                <a:cs typeface="Calibri Light" panose="020F0302020204030204" pitchFamily="34" charset="0"/>
                <a:sym typeface="Nunito"/>
              </a:rPr>
              <a:t>&amp; </a:t>
            </a:r>
            <a:r>
              <a:rPr lang="en-US" sz="1600" dirty="0">
                <a:solidFill>
                  <a:schemeClr val="tx1"/>
                </a:solidFill>
                <a:latin typeface="Calibri Light" panose="020F0302020204030204" pitchFamily="34" charset="0"/>
                <a:ea typeface="Nunito"/>
                <a:cs typeface="Calibri Light" panose="020F0302020204030204" pitchFamily="34" charset="0"/>
                <a:sym typeface="Nunito"/>
              </a:rPr>
              <a:t>G</a:t>
            </a:r>
            <a:r>
              <a:rPr lang="en-US" sz="1600">
                <a:solidFill>
                  <a:schemeClr val="tx1"/>
                </a:solidFill>
                <a:latin typeface="Calibri Light" panose="020F0302020204030204" pitchFamily="34" charset="0"/>
                <a:ea typeface="Nunito"/>
                <a:cs typeface="Calibri Light" panose="020F0302020204030204" pitchFamily="34" charset="0"/>
                <a:sym typeface="Nunito"/>
              </a:rPr>
              <a:t>reek </a:t>
            </a:r>
            <a:r>
              <a:rPr lang="en-US" sz="1600" dirty="0">
                <a:solidFill>
                  <a:schemeClr val="tx1"/>
                </a:solidFill>
                <a:latin typeface="Calibri Light" panose="020F0302020204030204" pitchFamily="34" charset="0"/>
                <a:ea typeface="Nunito"/>
                <a:cs typeface="Calibri Light" panose="020F0302020204030204" pitchFamily="34" charset="0"/>
                <a:sym typeface="Nunito"/>
              </a:rPr>
              <a:t>life</a:t>
            </a:r>
          </a:p>
          <a:p>
            <a:pPr marL="0" lvl="0" indent="0" algn="l" rtl="0">
              <a:spcBef>
                <a:spcPts val="0"/>
              </a:spcBef>
              <a:spcAft>
                <a:spcPts val="1200"/>
              </a:spcAft>
              <a:buNone/>
            </a:pPr>
            <a:endParaRPr sz="1600" dirty="0">
              <a:solidFill>
                <a:schemeClr val="tx1"/>
              </a:solidFill>
              <a:latin typeface="Calibri Light" panose="020F0302020204030204" pitchFamily="34" charset="0"/>
              <a:cs typeface="Calibri Light" panose="020F0302020204030204" pitchFamily="34" charset="0"/>
            </a:endParaRPr>
          </a:p>
        </p:txBody>
      </p:sp>
      <p:sp>
        <p:nvSpPr>
          <p:cNvPr id="115" name="Google Shape;115;p23"/>
          <p:cNvSpPr txBox="1">
            <a:spLocks noGrp="1"/>
          </p:cNvSpPr>
          <p:nvPr>
            <p:ph type="title"/>
          </p:nvPr>
        </p:nvSpPr>
        <p:spPr>
          <a:xfrm>
            <a:off x="1431636" y="810800"/>
            <a:ext cx="6084139" cy="445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Resumes Include Experiences Like:</a:t>
            </a:r>
            <a:endParaRPr sz="2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6" name="Google Shape;116;p23"/>
          <p:cNvSpPr txBox="1">
            <a:spLocks noGrp="1"/>
          </p:cNvSpPr>
          <p:nvPr>
            <p:ph type="body" idx="2"/>
          </p:nvPr>
        </p:nvSpPr>
        <p:spPr>
          <a:xfrm>
            <a:off x="4794549" y="1428825"/>
            <a:ext cx="2721300" cy="2908800"/>
          </a:xfrm>
          <a:prstGeom prst="rect">
            <a:avLst/>
          </a:prstGeom>
        </p:spPr>
        <p:txBody>
          <a:bodyPr spcFirstLastPara="1" wrap="square" lIns="0" tIns="0" rIns="0" bIns="0" anchor="t" anchorCtr="0">
            <a:noAutofit/>
          </a:bodyPr>
          <a:lstStyle/>
          <a:p>
            <a:pPr mar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Leadership activities</a:t>
            </a:r>
          </a:p>
          <a:p>
            <a:pPr mar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Relevant coursework, research, study abroad</a:t>
            </a:r>
          </a:p>
          <a:p>
            <a:pPr marL="0" indent="0">
              <a:spcBef>
                <a:spcPts val="0"/>
              </a:spcBef>
              <a:spcAft>
                <a:spcPts val="1200"/>
              </a:spcAft>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Language, lab, computer skills</a:t>
            </a:r>
          </a:p>
          <a:p>
            <a:pPr marL="0" indent="0">
              <a:spcBef>
                <a:spcPts val="0"/>
              </a:spcBef>
              <a:spcAft>
                <a:spcPts val="1200"/>
              </a:spcAft>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Trainings and certifications</a:t>
            </a:r>
          </a:p>
          <a:p>
            <a:pPr mar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Professional associations &amp;  conferences</a:t>
            </a:r>
          </a:p>
          <a:p>
            <a:pPr mar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Presentations &amp; publications</a:t>
            </a:r>
          </a:p>
          <a:p>
            <a:pPr marL="0" indent="0">
              <a:spcBef>
                <a:spcPts val="0"/>
              </a:spcBef>
              <a:spcAft>
                <a:spcPts val="1200"/>
              </a:spcAft>
              <a:buSzPts val="1400"/>
              <a:buNone/>
            </a:pPr>
            <a:r>
              <a:rPr lang="en-US" sz="1600" dirty="0">
                <a:solidFill>
                  <a:schemeClr val="tx1"/>
                </a:solidFill>
                <a:latin typeface="Calibri Light" panose="020F0302020204030204" pitchFamily="34" charset="0"/>
                <a:ea typeface="Nunito"/>
                <a:cs typeface="Calibri Light" panose="020F0302020204030204" pitchFamily="34" charset="0"/>
                <a:sym typeface="Nunito"/>
              </a:rPr>
              <a:t>Honors &amp; awards</a:t>
            </a:r>
          </a:p>
          <a:p>
            <a:pPr marL="0" indent="0">
              <a:spcBef>
                <a:spcPts val="0"/>
              </a:spcBef>
              <a:spcAft>
                <a:spcPts val="600"/>
              </a:spcAft>
              <a:buNone/>
            </a:pPr>
            <a:endParaRPr sz="1600" dirty="0">
              <a:solidFill>
                <a:schemeClr val="tx1"/>
              </a:solidFill>
              <a:latin typeface="Calibri Light" panose="020F0302020204030204" pitchFamily="34" charset="0"/>
              <a:cs typeface="Calibri Light" panose="020F0302020204030204" pitchFamily="34" charset="0"/>
            </a:endParaRPr>
          </a:p>
        </p:txBody>
      </p:sp>
      <p:sp>
        <p:nvSpPr>
          <p:cNvPr id="117" name="Google Shape;117;p23"/>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8420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idx="4294967295"/>
          </p:nvPr>
        </p:nvSpPr>
        <p:spPr>
          <a:xfrm>
            <a:off x="5695725" y="717825"/>
            <a:ext cx="1996500" cy="905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2000" b="0">
                <a:solidFill>
                  <a:schemeClr val="lt1"/>
                </a:solidFill>
              </a:rPr>
              <a:t>Want big impact?</a:t>
            </a:r>
            <a:endParaRPr sz="2000" b="0">
              <a:solidFill>
                <a:schemeClr val="lt1"/>
              </a:solidFill>
            </a:endParaRPr>
          </a:p>
          <a:p>
            <a:pPr marL="0" lvl="0" indent="0" algn="r" rtl="0">
              <a:spcBef>
                <a:spcPts val="0"/>
              </a:spcBef>
              <a:spcAft>
                <a:spcPts val="0"/>
              </a:spcAft>
              <a:buNone/>
            </a:pPr>
            <a:r>
              <a:rPr lang="en" sz="2000">
                <a:solidFill>
                  <a:schemeClr val="lt1"/>
                </a:solidFill>
              </a:rPr>
              <a:t>Use big image.</a:t>
            </a:r>
            <a:endParaRPr sz="2000">
              <a:solidFill>
                <a:schemeClr val="lt1"/>
              </a:solidFill>
            </a:endParaRPr>
          </a:p>
        </p:txBody>
      </p:sp>
      <p:sp>
        <p:nvSpPr>
          <p:cNvPr id="140" name="Google Shape;140;p26"/>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4" name="Picture Placeholder 16">
            <a:extLst>
              <a:ext uri="{FF2B5EF4-FFF2-40B4-BE49-F238E27FC236}">
                <a16:creationId xmlns:a16="http://schemas.microsoft.com/office/drawing/2014/main" id="{E6548889-4D62-488D-B413-8023035E86FE}"/>
              </a:ext>
            </a:extLst>
          </p:cNvPr>
          <p:cNvPicPr>
            <a:picLocks noChangeAspect="1"/>
          </p:cNvPicPr>
          <p:nvPr/>
        </p:nvPicPr>
        <p:blipFill rotWithShape="1">
          <a:blip r:embed="rId4"/>
          <a:srcRect l="19013" r="17359"/>
          <a:stretch/>
        </p:blipFill>
        <p:spPr>
          <a:xfrm>
            <a:off x="977938" y="432374"/>
            <a:ext cx="4504280" cy="4308872"/>
          </a:xfrm>
          <a:prstGeom prst="rect">
            <a:avLst/>
          </a:prstGeom>
        </p:spPr>
      </p:pic>
      <p:sp>
        <p:nvSpPr>
          <p:cNvPr id="2" name="TextBox 1">
            <a:extLst>
              <a:ext uri="{FF2B5EF4-FFF2-40B4-BE49-F238E27FC236}">
                <a16:creationId xmlns:a16="http://schemas.microsoft.com/office/drawing/2014/main" id="{D0F77510-CE21-485B-AD6F-D02C5EE70483}"/>
              </a:ext>
            </a:extLst>
          </p:cNvPr>
          <p:cNvSpPr txBox="1"/>
          <p:nvPr/>
        </p:nvSpPr>
        <p:spPr>
          <a:xfrm>
            <a:off x="5393915" y="424491"/>
            <a:ext cx="2835685" cy="4293483"/>
          </a:xfrm>
          <a:prstGeom prst="rect">
            <a:avLst/>
          </a:prstGeom>
          <a:solidFill>
            <a:schemeClr val="tx2"/>
          </a:solidFill>
        </p:spPr>
        <p:txBody>
          <a:bodyPr wrap="square" rtlCol="0">
            <a:spAutoFit/>
          </a:bodyPr>
          <a:lstStyle/>
          <a:p>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Including Relevant Academic Experience </a:t>
            </a:r>
          </a:p>
          <a:p>
            <a:endParaRPr lang="en-US" sz="11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Employers appreciate that for many students their most relevant experience might come from academic coursework including:</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Courses</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Research</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Field Work</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Academic Projects</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Lab Work</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Capstones</a:t>
            </a:r>
          </a:p>
          <a:p>
            <a:pPr marL="171450" indent="-171450">
              <a:spcAft>
                <a:spcPts val="600"/>
              </a:spcAft>
              <a:buClr>
                <a:schemeClr val="bg1"/>
              </a:buClr>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And more</a:t>
            </a:r>
          </a:p>
        </p:txBody>
      </p:sp>
    </p:spTree>
    <p:extLst>
      <p:ext uri="{BB962C8B-B14F-4D97-AF65-F5344CB8AC3E}">
        <p14:creationId xmlns:p14="http://schemas.microsoft.com/office/powerpoint/2010/main" val="177717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628275" y="810800"/>
            <a:ext cx="5887500" cy="41102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3200" dirty="0">
                <a:latin typeface="Open Sans Semibold" panose="020B0706030804020204" pitchFamily="34" charset="0"/>
                <a:ea typeface="Open Sans Semibold" panose="020B0706030804020204" pitchFamily="34" charset="0"/>
                <a:cs typeface="Open Sans Semibold" panose="020B0706030804020204" pitchFamily="34" charset="0"/>
              </a:rPr>
              <a:t>Use Smart Section Headings</a:t>
            </a:r>
            <a:endParaRPr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6" name="Google Shape;126;p24"/>
          <p:cNvSpPr txBox="1">
            <a:spLocks noGrp="1"/>
          </p:cNvSpPr>
          <p:nvPr>
            <p:ph type="sldNum" idx="12"/>
          </p:nvPr>
        </p:nvSpPr>
        <p:spPr>
          <a:xfrm>
            <a:off x="4297650" y="4646800"/>
            <a:ext cx="548700" cy="49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aphicFrame>
        <p:nvGraphicFramePr>
          <p:cNvPr id="13" name="Google Shape;151;p26">
            <a:extLst>
              <a:ext uri="{FF2B5EF4-FFF2-40B4-BE49-F238E27FC236}">
                <a16:creationId xmlns:a16="http://schemas.microsoft.com/office/drawing/2014/main" id="{F29C67E4-4AF8-4614-9616-36FCDBE20898}"/>
              </a:ext>
            </a:extLst>
          </p:cNvPr>
          <p:cNvGraphicFramePr/>
          <p:nvPr>
            <p:extLst>
              <p:ext uri="{D42A27DB-BD31-4B8C-83A1-F6EECF244321}">
                <p14:modId xmlns:p14="http://schemas.microsoft.com/office/powerpoint/2010/main" val="3539300060"/>
              </p:ext>
            </p:extLst>
          </p:nvPr>
        </p:nvGraphicFramePr>
        <p:xfrm>
          <a:off x="1376217" y="1333474"/>
          <a:ext cx="6139557" cy="3291720"/>
        </p:xfrm>
        <a:graphic>
          <a:graphicData uri="http://schemas.openxmlformats.org/drawingml/2006/table">
            <a:tbl>
              <a:tblPr>
                <a:noFill/>
              </a:tblPr>
              <a:tblGrid>
                <a:gridCol w="1136074">
                  <a:extLst>
                    <a:ext uri="{9D8B030D-6E8A-4147-A177-3AD203B41FA5}">
                      <a16:colId xmlns:a16="http://schemas.microsoft.com/office/drawing/2014/main" val="20000"/>
                    </a:ext>
                  </a:extLst>
                </a:gridCol>
                <a:gridCol w="2410691">
                  <a:extLst>
                    <a:ext uri="{9D8B030D-6E8A-4147-A177-3AD203B41FA5}">
                      <a16:colId xmlns:a16="http://schemas.microsoft.com/office/drawing/2014/main" val="20001"/>
                    </a:ext>
                  </a:extLst>
                </a:gridCol>
                <a:gridCol w="2592792">
                  <a:extLst>
                    <a:ext uri="{9D8B030D-6E8A-4147-A177-3AD203B41FA5}">
                      <a16:colId xmlns:a16="http://schemas.microsoft.com/office/drawing/2014/main" val="20002"/>
                    </a:ext>
                  </a:extLst>
                </a:gridCol>
              </a:tblGrid>
              <a:tr h="587872">
                <a:tc>
                  <a:txBody>
                    <a:bodyPr/>
                    <a:lstStyle/>
                    <a:p>
                      <a:pPr marL="0" marR="0" lvl="0" indent="0" algn="l" rtl="0">
                        <a:lnSpc>
                          <a:spcPct val="100000"/>
                        </a:lnSpc>
                        <a:spcBef>
                          <a:spcPts val="0"/>
                        </a:spcBef>
                        <a:spcAft>
                          <a:spcPts val="0"/>
                        </a:spcAft>
                        <a:buClr>
                          <a:schemeClr val="dk1"/>
                        </a:buClr>
                        <a:buSzPts val="1300"/>
                        <a:buFont typeface="Source Code Pro"/>
                        <a:buNone/>
                      </a:pPr>
                      <a:r>
                        <a:rPr lang="en" sz="1400" u="none" strike="noStrike" cap="none" dirty="0">
                          <a:solidFill>
                            <a:schemeClr val="tx1"/>
                          </a:solidFill>
                          <a:latin typeface="Calibri Light" panose="020F0302020204030204" pitchFamily="34" charset="0"/>
                          <a:ea typeface="Source Code Pro"/>
                          <a:cs typeface="Calibri Light" panose="020F0302020204030204" pitchFamily="34" charset="0"/>
                          <a:sym typeface="Source Code Pro"/>
                        </a:rPr>
                        <a:t>Education/</a:t>
                      </a:r>
                      <a:br>
                        <a:rPr lang="en" sz="1400" u="none" strike="noStrike" cap="none" dirty="0">
                          <a:solidFill>
                            <a:schemeClr val="tx1"/>
                          </a:solidFill>
                          <a:latin typeface="Calibri Light" panose="020F0302020204030204" pitchFamily="34" charset="0"/>
                          <a:ea typeface="Source Code Pro"/>
                          <a:cs typeface="Calibri Light" panose="020F0302020204030204" pitchFamily="34" charset="0"/>
                          <a:sym typeface="Source Code Pro"/>
                        </a:rPr>
                      </a:br>
                      <a:r>
                        <a:rPr lang="en-US" sz="1400" u="none" strike="noStrike" cap="none" dirty="0">
                          <a:solidFill>
                            <a:schemeClr val="tx1"/>
                          </a:solidFill>
                          <a:latin typeface="Calibri Light" panose="020F0302020204030204" pitchFamily="34" charset="0"/>
                          <a:ea typeface="Source Code Pro"/>
                          <a:cs typeface="Calibri Light" panose="020F0302020204030204" pitchFamily="34" charset="0"/>
                          <a:sym typeface="Source Code Pro"/>
                        </a:rPr>
                        <a:t>Academic</a:t>
                      </a:r>
                      <a:endParaRPr sz="1400" dirty="0">
                        <a:solidFill>
                          <a:schemeClr val="tx1"/>
                        </a:solidFill>
                        <a:latin typeface="Calibri Light" panose="020F0302020204030204" pitchFamily="34" charset="0"/>
                        <a:cs typeface="Calibri Light" panose="020F0302020204030204" pitchFamily="34" charset="0"/>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Education</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Certifications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Relevant</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 Coursework</a:t>
                      </a: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Research</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extLst>
                  <a:ext uri="{0D108BD9-81ED-4DB2-BD59-A6C34878D82A}">
                    <a16:rowId xmlns:a16="http://schemas.microsoft.com/office/drawing/2014/main" val="10001"/>
                  </a:ext>
                </a:extLst>
              </a:tr>
              <a:tr h="1030110">
                <a:tc>
                  <a:txBody>
                    <a:bodyPr/>
                    <a:lstStyle/>
                    <a:p>
                      <a:pPr marL="0" marR="0" lvl="0" indent="0" algn="l" rtl="0">
                        <a:lnSpc>
                          <a:spcPct val="100000"/>
                        </a:lnSpc>
                        <a:spcBef>
                          <a:spcPts val="0"/>
                        </a:spcBef>
                        <a:spcAft>
                          <a:spcPts val="0"/>
                        </a:spcAft>
                        <a:buClr>
                          <a:schemeClr val="dk1"/>
                        </a:buClr>
                        <a:buSzPts val="1300"/>
                        <a:buFont typeface="Source Code Pro"/>
                        <a:buNone/>
                      </a:pPr>
                      <a:r>
                        <a:rPr lang="en" sz="1400" u="none" strike="noStrike" cap="none" dirty="0">
                          <a:solidFill>
                            <a:schemeClr val="tx1"/>
                          </a:solidFill>
                          <a:latin typeface="Calibri Light" panose="020F0302020204030204" pitchFamily="34" charset="0"/>
                          <a:ea typeface="Source Code Pro"/>
                          <a:cs typeface="Calibri Light" panose="020F0302020204030204" pitchFamily="34" charset="0"/>
                          <a:sym typeface="Source Code Pro"/>
                        </a:rPr>
                        <a:t>Experience</a:t>
                      </a:r>
                      <a:endParaRPr sz="1400" dirty="0">
                        <a:solidFill>
                          <a:schemeClr val="tx1"/>
                        </a:solidFill>
                        <a:latin typeface="Calibri Light" panose="020F0302020204030204" pitchFamily="34" charset="0"/>
                        <a:cs typeface="Calibri Light" panose="020F0302020204030204" pitchFamily="34" charset="0"/>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Experience</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Work History</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Relevant E</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xperience</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X</a:t>
                      </a:r>
                      <a:r>
                        <a:rPr lang="en" sz="1400" dirty="0">
                          <a:solidFill>
                            <a:schemeClr val="tx1"/>
                          </a:solidFill>
                          <a:latin typeface="Calibri Light" panose="020F0302020204030204" pitchFamily="34" charset="0"/>
                          <a:ea typeface="Nunito"/>
                          <a:cs typeface="Calibri Light" panose="020F0302020204030204" pitchFamily="34" charset="0"/>
                          <a:sym typeface="Nunito"/>
                        </a:rPr>
                        <a:t>YZ</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 </a:t>
                      </a: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E</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xperience (</a:t>
                      </a: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Field Experience, Customer Service Experience, Tutoring Experience)</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extLst>
                  <a:ext uri="{0D108BD9-81ED-4DB2-BD59-A6C34878D82A}">
                    <a16:rowId xmlns:a16="http://schemas.microsoft.com/office/drawing/2014/main" val="10002"/>
                  </a:ext>
                </a:extLst>
              </a:tr>
              <a:tr h="600885">
                <a:tc>
                  <a:txBody>
                    <a:bodyPr/>
                    <a:lstStyle/>
                    <a:p>
                      <a:pPr marL="0" marR="0" lvl="0" indent="0" algn="l" rtl="0">
                        <a:lnSpc>
                          <a:spcPct val="100000"/>
                        </a:lnSpc>
                        <a:spcBef>
                          <a:spcPts val="0"/>
                        </a:spcBef>
                        <a:spcAft>
                          <a:spcPts val="0"/>
                        </a:spcAft>
                        <a:buClr>
                          <a:schemeClr val="dk1"/>
                        </a:buClr>
                        <a:buSzPts val="1300"/>
                        <a:buFont typeface="Source Code Pro"/>
                        <a:buNone/>
                      </a:pPr>
                      <a:r>
                        <a:rPr lang="en" sz="1400" u="none" strike="noStrike" cap="none">
                          <a:solidFill>
                            <a:schemeClr val="tx1"/>
                          </a:solidFill>
                          <a:latin typeface="Calibri Light" panose="020F0302020204030204" pitchFamily="34" charset="0"/>
                          <a:ea typeface="Source Code Pro"/>
                          <a:cs typeface="Calibri Light" panose="020F0302020204030204" pitchFamily="34" charset="0"/>
                          <a:sym typeface="Source Code Pro"/>
                        </a:rPr>
                        <a:t>Skills</a:t>
                      </a:r>
                      <a:endParaRPr sz="1400">
                        <a:solidFill>
                          <a:schemeClr val="tx1"/>
                        </a:solidFill>
                        <a:latin typeface="Calibri Light" panose="020F0302020204030204" pitchFamily="34" charset="0"/>
                        <a:cs typeface="Calibri Light" panose="020F0302020204030204" pitchFamily="34" charset="0"/>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Skills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Areas of </a:t>
                      </a: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E</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xpertise</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Technical skills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Lab skills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extLst>
                  <a:ext uri="{0D108BD9-81ED-4DB2-BD59-A6C34878D82A}">
                    <a16:rowId xmlns:a16="http://schemas.microsoft.com/office/drawing/2014/main" val="10003"/>
                  </a:ext>
                </a:extLst>
              </a:tr>
              <a:tr h="1030110">
                <a:tc>
                  <a:txBody>
                    <a:bodyPr/>
                    <a:lstStyle/>
                    <a:p>
                      <a:pPr marL="0" marR="0" lvl="0" indent="0" algn="l" rtl="0">
                        <a:lnSpc>
                          <a:spcPct val="100000"/>
                        </a:lnSpc>
                        <a:spcBef>
                          <a:spcPts val="0"/>
                        </a:spcBef>
                        <a:spcAft>
                          <a:spcPts val="0"/>
                        </a:spcAft>
                        <a:buClr>
                          <a:schemeClr val="dk1"/>
                        </a:buClr>
                        <a:buSzPts val="1300"/>
                        <a:buFont typeface="Source Code Pro"/>
                        <a:buNone/>
                      </a:pPr>
                      <a:r>
                        <a:rPr lang="en" sz="1400" u="none" strike="noStrike" cap="none">
                          <a:solidFill>
                            <a:schemeClr val="tx1"/>
                          </a:solidFill>
                          <a:latin typeface="Calibri Light" panose="020F0302020204030204" pitchFamily="34" charset="0"/>
                          <a:ea typeface="Source Code Pro"/>
                          <a:cs typeface="Calibri Light" panose="020F0302020204030204" pitchFamily="34" charset="0"/>
                          <a:sym typeface="Source Code Pro"/>
                        </a:rPr>
                        <a:t>Other</a:t>
                      </a:r>
                      <a:endParaRPr sz="1400">
                        <a:solidFill>
                          <a:schemeClr val="tx1"/>
                        </a:solidFill>
                        <a:latin typeface="Calibri Light" panose="020F0302020204030204" pitchFamily="34" charset="0"/>
                        <a:cs typeface="Calibri Light" panose="020F0302020204030204" pitchFamily="34" charset="0"/>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Honors and </a:t>
                      </a: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A</a:t>
                      </a: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wards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Leadership</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Campus Involvement</a:t>
                      </a: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Community Involvement</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tc>
                  <a:txBody>
                    <a:bodyPr/>
                    <a:lstStyle/>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Volunteer Experience</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p>
                      <a:pPr marL="230188" marR="0" lvl="0" indent="-174625" algn="l" rtl="0">
                        <a:lnSpc>
                          <a:spcPct val="100000"/>
                        </a:lnSpc>
                        <a:spcBef>
                          <a:spcPts val="0"/>
                        </a:spcBef>
                        <a:spcAft>
                          <a:spcPts val="0"/>
                        </a:spcAft>
                        <a:buClr>
                          <a:schemeClr val="dk2"/>
                        </a:buClr>
                        <a:buSzPts val="1300"/>
                        <a:buFont typeface="Nunito"/>
                        <a:buChar char="●"/>
                      </a:pPr>
                      <a:r>
                        <a:rPr lang="en-US"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Conferences</a:t>
                      </a:r>
                    </a:p>
                    <a:p>
                      <a:pPr marL="230188" marR="0" lvl="0" indent="-174625" algn="l" rtl="0">
                        <a:lnSpc>
                          <a:spcPct val="100000"/>
                        </a:lnSpc>
                        <a:spcBef>
                          <a:spcPts val="0"/>
                        </a:spcBef>
                        <a:spcAft>
                          <a:spcPts val="0"/>
                        </a:spcAft>
                        <a:buClr>
                          <a:schemeClr val="dk2"/>
                        </a:buClr>
                        <a:buSzPts val="1300"/>
                        <a:buFont typeface="Nunito"/>
                        <a:buChar char="●"/>
                      </a:pPr>
                      <a:r>
                        <a:rPr lang="en" sz="1400" u="none" strike="noStrike" cap="none" dirty="0">
                          <a:solidFill>
                            <a:schemeClr val="tx1"/>
                          </a:solidFill>
                          <a:latin typeface="Calibri Light" panose="020F0302020204030204" pitchFamily="34" charset="0"/>
                          <a:ea typeface="Nunito"/>
                          <a:cs typeface="Calibri Light" panose="020F0302020204030204" pitchFamily="34" charset="0"/>
                          <a:sym typeface="Nunito"/>
                        </a:rPr>
                        <a:t>Presentations</a:t>
                      </a:r>
                      <a:endParaRPr sz="1400" dirty="0">
                        <a:solidFill>
                          <a:schemeClr val="tx1"/>
                        </a:solidFill>
                        <a:latin typeface="Calibri Light" panose="020F0302020204030204" pitchFamily="34" charset="0"/>
                        <a:ea typeface="Nunito"/>
                        <a:cs typeface="Calibri Light" panose="020F0302020204030204" pitchFamily="34" charset="0"/>
                        <a:sym typeface="Nunito"/>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Talbot template">
  <a:themeElements>
    <a:clrScheme name="Custom 347">
      <a:dk1>
        <a:srgbClr val="393B44"/>
      </a:dk1>
      <a:lt1>
        <a:srgbClr val="FFFFFF"/>
      </a:lt1>
      <a:dk2>
        <a:srgbClr val="98ADBE"/>
      </a:dk2>
      <a:lt2>
        <a:srgbClr val="CDD6DD"/>
      </a:lt2>
      <a:accent1>
        <a:srgbClr val="2768CF"/>
      </a:accent1>
      <a:accent2>
        <a:srgbClr val="39B5D8"/>
      </a:accent2>
      <a:accent3>
        <a:srgbClr val="F16A39"/>
      </a:accent3>
      <a:accent4>
        <a:srgbClr val="DA2323"/>
      </a:accent4>
      <a:accent5>
        <a:srgbClr val="FFE599"/>
      </a:accent5>
      <a:accent6>
        <a:srgbClr val="FFD451"/>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2775</Words>
  <Application>Microsoft Office PowerPoint</Application>
  <PresentationFormat>On-screen Show (16:9)</PresentationFormat>
  <Paragraphs>207</Paragraphs>
  <Slides>28</Slides>
  <Notes>27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Open Sans Semibold</vt:lpstr>
      <vt:lpstr>Arial</vt:lpstr>
      <vt:lpstr>Calibri Light</vt:lpstr>
      <vt:lpstr>Source Code Pro</vt:lpstr>
      <vt:lpstr>Patrick Hand</vt:lpstr>
      <vt:lpstr>Nunito</vt:lpstr>
      <vt:lpstr>Patrick Hand SC</vt:lpstr>
      <vt:lpstr>Talbot template</vt:lpstr>
      <vt:lpstr>Enhancing Your Resume</vt:lpstr>
      <vt:lpstr>A Resume is</vt:lpstr>
      <vt:lpstr>PowerPoint Presentation</vt:lpstr>
      <vt:lpstr>PowerPoint Presentation</vt:lpstr>
      <vt:lpstr>Refresher on  Resume Basics</vt:lpstr>
      <vt:lpstr>A Well-Written Resume</vt:lpstr>
      <vt:lpstr>Resumes Include Experiences Like:</vt:lpstr>
      <vt:lpstr>Want big impact? Use big image.</vt:lpstr>
      <vt:lpstr>Use Smart Section Headings</vt:lpstr>
      <vt:lpstr>PowerPoint Presentation</vt:lpstr>
      <vt:lpstr>PowerPoint Presentation</vt:lpstr>
      <vt:lpstr>Enhancing Your Resume:  Make your resume stand out  1) Align your resume with the position 2) Write stronger bullet points</vt:lpstr>
      <vt:lpstr>PowerPoint Presentation</vt:lpstr>
      <vt:lpstr>Mining a Job Description</vt:lpstr>
      <vt:lpstr>PowerPoint Presentation</vt:lpstr>
      <vt:lpstr>PowerPoint Presentation</vt:lpstr>
      <vt:lpstr>PowerPoint Presentation</vt:lpstr>
      <vt:lpstr>Aligning Your Resume</vt:lpstr>
      <vt:lpstr>PowerPoint Presentation</vt:lpstr>
      <vt:lpstr>Bullet Point Formula</vt:lpstr>
      <vt:lpstr>Bullet Point Formula</vt:lpstr>
      <vt:lpstr>Bullet Point Formula</vt:lpstr>
      <vt:lpstr>Bullet Points: Adding Details</vt:lpstr>
      <vt:lpstr>PowerPoint Presentation</vt:lpstr>
      <vt:lpstr>Final Tips</vt:lpstr>
      <vt:lpstr>Work with the Center for Career and Professional Development:</vt:lpstr>
      <vt:lpstr>Next Steps</vt:lpstr>
      <vt:lpstr>Visit the Center for Career and 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Your Resume</dc:title>
  <dc:creator>Courtney Gauthier</dc:creator>
  <cp:lastModifiedBy>Courtney Gauthier</cp:lastModifiedBy>
  <cp:revision>45</cp:revision>
  <dcterms:modified xsi:type="dcterms:W3CDTF">2020-07-16T12:12:56Z</dcterms:modified>
</cp:coreProperties>
</file>