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7"/>
  </p:notesMasterIdLst>
  <p:sldIdLst>
    <p:sldId id="256" r:id="rId2"/>
    <p:sldId id="300" r:id="rId3"/>
    <p:sldId id="261" r:id="rId4"/>
    <p:sldId id="315" r:id="rId5"/>
    <p:sldId id="301" r:id="rId6"/>
    <p:sldId id="259" r:id="rId7"/>
    <p:sldId id="284" r:id="rId8"/>
    <p:sldId id="264" r:id="rId9"/>
    <p:sldId id="285" r:id="rId10"/>
    <p:sldId id="288" r:id="rId11"/>
    <p:sldId id="286" r:id="rId12"/>
    <p:sldId id="262" r:id="rId13"/>
    <p:sldId id="311" r:id="rId14"/>
    <p:sldId id="287" r:id="rId15"/>
    <p:sldId id="312" r:id="rId16"/>
    <p:sldId id="289" r:id="rId17"/>
    <p:sldId id="313" r:id="rId18"/>
    <p:sldId id="290" r:id="rId19"/>
    <p:sldId id="314" r:id="rId20"/>
    <p:sldId id="305" r:id="rId21"/>
    <p:sldId id="306" r:id="rId22"/>
    <p:sldId id="307" r:id="rId23"/>
    <p:sldId id="308" r:id="rId24"/>
    <p:sldId id="309" r:id="rId25"/>
    <p:sldId id="310" r:id="rId26"/>
  </p:sldIdLst>
  <p:sldSz cx="9144000" cy="5143500" type="screen16x9"/>
  <p:notesSz cx="6858000" cy="9144000"/>
  <p:embeddedFontLst>
    <p:embeddedFont>
      <p:font typeface="Lato" panose="020B0604020202020204" charset="0"/>
      <p:regular r:id="rId28"/>
      <p:bold r:id="rId29"/>
      <p:italic r:id="rId30"/>
      <p:boldItalic r:id="rId31"/>
    </p:embeddedFont>
    <p:embeddedFont>
      <p:font typeface="Raleway ExtraBold" panose="020B0604020202020204" charset="0"/>
      <p:bold r:id="rId32"/>
      <p:boldItalic r:id="rId33"/>
    </p:embeddedFont>
    <p:embeddedFont>
      <p:font typeface="Raleway Ligh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D9782D-5DC0-4086-B9B6-1F62A2F7BA4B}">
  <a:tblStyle styleId="{61D9782D-5DC0-4086-B9B6-1F62A2F7BA4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2016" autoAdjust="0"/>
  </p:normalViewPr>
  <p:slideViewPr>
    <p:cSldViewPr snapToGrid="0">
      <p:cViewPr varScale="1">
        <p:scale>
          <a:sx n="46" d="100"/>
          <a:sy n="46" d="100"/>
        </p:scale>
        <p:origin x="18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589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NOTES: Transition from happenstance to career planning.  Now that we know we need to be developing curiosity, flexibility, persistence, optimism and risk taking throughout our lives, we’re now going to be talking about the career development process. </a:t>
            </a:r>
            <a:endParaRPr dirty="0"/>
          </a:p>
        </p:txBody>
      </p:sp>
    </p:spTree>
    <p:extLst>
      <p:ext uri="{BB962C8B-B14F-4D97-AF65-F5344CB8AC3E}">
        <p14:creationId xmlns:p14="http://schemas.microsoft.com/office/powerpoint/2010/main" val="995093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Although Planned Happenstance celebrates curiosity, flexibility, risk taking, etc. we </a:t>
            </a:r>
            <a:r>
              <a:rPr lang="en-US" i="1" dirty="0"/>
              <a:t>do </a:t>
            </a:r>
            <a:r>
              <a:rPr lang="en-US" i="0" dirty="0"/>
              <a:t>need to be taking the first steps in exploring and developing our career paths – or our first career path, as the case may be. </a:t>
            </a:r>
            <a:r>
              <a:rPr lang="en-US" dirty="0"/>
              <a:t>Ask students ways they might explore their career interests. Start a discussion on types of ways they can explore careers before the next slide. (Try to plug DegreePlus as well so that students know that’s also an option – degreeplus.wcu.edu)  NOTE: the career development process can often happen simultaneously.  A first-year student could focus on exploring, or they could be developing and connecting at the same time that they’re exploring and reflecting. In general, though, we recommend first- and second-year students really devote the bulk of their time in figuring out who they are or want to be, their skill sets and interests, </a:t>
            </a:r>
            <a:r>
              <a:rPr lang="en-US" dirty="0" err="1"/>
              <a:t>etc</a:t>
            </a:r>
            <a:r>
              <a:rPr lang="en-US" dirty="0"/>
              <a:t> – so focusing on Exploring and Reflecting; third- and fourth-year students usually focus more on developing and connecting.</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Ask students for examples of things they have done so far to explore their career interests. Invite them to share how their example(s) have altered or strengthened their initial career interests. </a:t>
            </a:r>
            <a:endParaRPr dirty="0"/>
          </a:p>
        </p:txBody>
      </p:sp>
    </p:spTree>
    <p:extLst>
      <p:ext uri="{BB962C8B-B14F-4D97-AF65-F5344CB8AC3E}">
        <p14:creationId xmlns:p14="http://schemas.microsoft.com/office/powerpoint/2010/main" val="1823277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Same as previous – ask students how they might go about reflecting on the things they’ve explored?</a:t>
            </a:r>
            <a:endParaRPr dirty="0"/>
          </a:p>
        </p:txBody>
      </p:sp>
    </p:spTree>
    <p:extLst>
      <p:ext uri="{BB962C8B-B14F-4D97-AF65-F5344CB8AC3E}">
        <p14:creationId xmlns:p14="http://schemas.microsoft.com/office/powerpoint/2010/main" val="225792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Same as previous</a:t>
            </a:r>
            <a:endParaRPr dirty="0"/>
          </a:p>
        </p:txBody>
      </p:sp>
    </p:spTree>
    <p:extLst>
      <p:ext uri="{BB962C8B-B14F-4D97-AF65-F5344CB8AC3E}">
        <p14:creationId xmlns:p14="http://schemas.microsoft.com/office/powerpoint/2010/main" val="170969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Same as previous</a:t>
            </a:r>
            <a:endParaRPr dirty="0"/>
          </a:p>
        </p:txBody>
      </p:sp>
    </p:spTree>
    <p:extLst>
      <p:ext uri="{BB962C8B-B14F-4D97-AF65-F5344CB8AC3E}">
        <p14:creationId xmlns:p14="http://schemas.microsoft.com/office/powerpoint/2010/main" val="1960526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Same as previous</a:t>
            </a:r>
            <a:endParaRPr dirty="0"/>
          </a:p>
        </p:txBody>
      </p:sp>
    </p:spTree>
    <p:extLst>
      <p:ext uri="{BB962C8B-B14F-4D97-AF65-F5344CB8AC3E}">
        <p14:creationId xmlns:p14="http://schemas.microsoft.com/office/powerpoint/2010/main" val="202722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Same as previous.  </a:t>
            </a:r>
            <a:endParaRPr dirty="0"/>
          </a:p>
        </p:txBody>
      </p:sp>
    </p:spTree>
    <p:extLst>
      <p:ext uri="{BB962C8B-B14F-4D97-AF65-F5344CB8AC3E}">
        <p14:creationId xmlns:p14="http://schemas.microsoft.com/office/powerpoint/2010/main" val="346399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Same as previous.  </a:t>
            </a:r>
            <a:endParaRPr dirty="0"/>
          </a:p>
        </p:txBody>
      </p:sp>
    </p:spTree>
    <p:extLst>
      <p:ext uri="{BB962C8B-B14F-4D97-AF65-F5344CB8AC3E}">
        <p14:creationId xmlns:p14="http://schemas.microsoft.com/office/powerpoint/2010/main" val="332221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 NOTES: We offer appointments through Navigate (</a:t>
            </a:r>
            <a:r>
              <a:rPr lang="en-US" dirty="0" err="1"/>
              <a:t>MyWCU</a:t>
            </a:r>
            <a:r>
              <a:rPr lang="en-US" dirty="0"/>
              <a:t> </a:t>
            </a:r>
            <a:r>
              <a:rPr lang="en-US" dirty="0">
                <a:sym typeface="Wingdings" panose="05000000000000000000" pitchFamily="2" charset="2"/>
              </a:rPr>
              <a:t> Advising/ Tutoring  Get Assistance  CCPD) as well as drop-in hours 2 to 4 p.m. Monday through Friday via Zoom (at least through Fall 2020) or 6 to 8 p.m. Tuesdays. The CCPD is located at the </a:t>
            </a:r>
            <a:r>
              <a:rPr lang="en-US" b="1" dirty="0">
                <a:sym typeface="Wingdings" panose="05000000000000000000" pitchFamily="2" charset="2"/>
              </a:rPr>
              <a:t>very back </a:t>
            </a:r>
            <a:r>
              <a:rPr lang="en-US" b="0" dirty="0">
                <a:sym typeface="Wingdings" panose="05000000000000000000" pitchFamily="2" charset="2"/>
              </a:rPr>
              <a:t>of Reid Gym; our entrance faces the metered lot.  Students can GPS Lot #30 and it’ll take them right to us.  A note about JobCat – that’s where they go to find student employment, as well as internships, part-time local work, and full-time opportunities. Our employment fairs also include our volunteer fair and graduate school fair – virtual only for Fall 2020</a:t>
            </a:r>
            <a:endParaRPr dirty="0"/>
          </a:p>
        </p:txBody>
      </p:sp>
    </p:spTree>
    <p:extLst>
      <p:ext uri="{BB962C8B-B14F-4D97-AF65-F5344CB8AC3E}">
        <p14:creationId xmlns:p14="http://schemas.microsoft.com/office/powerpoint/2010/main" val="311555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NOTES: Lead a discussion on how being engaged in all these activities ties back into happenstance; creating more opportunities to spark interests, grow skills, etc.</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OPTIONAL: Have students start filling out a professional development plan. Students should choose a few activities they want to achieve or do each year they are here at WCU.  It’s better if students do this with a career counselor, but if you wanted them to do this on their own as a brainstorming activity before visiting a career counselor, that’s an option as well.</a:t>
            </a:r>
            <a:endParaRPr dirty="0"/>
          </a:p>
        </p:txBody>
      </p:sp>
    </p:spTree>
    <p:extLst>
      <p:ext uri="{BB962C8B-B14F-4D97-AF65-F5344CB8AC3E}">
        <p14:creationId xmlns:p14="http://schemas.microsoft.com/office/powerpoint/2010/main" val="2309928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NOTES: Remind students that what they should be doing now is exploring their interests, skills, values, </a:t>
            </a:r>
            <a:r>
              <a:rPr lang="en-US" sz="1100" b="0" i="0" u="none" strike="noStrike" cap="none" dirty="0" err="1">
                <a:solidFill>
                  <a:srgbClr val="000000"/>
                </a:solidFill>
                <a:effectLst/>
                <a:latin typeface="Arial"/>
                <a:ea typeface="Arial"/>
                <a:cs typeface="Arial"/>
                <a:sym typeface="Arial"/>
              </a:rPr>
              <a:t>etc</a:t>
            </a:r>
            <a:r>
              <a:rPr lang="en-US" sz="1100" b="0" i="0" u="none" strike="noStrike" cap="none" dirty="0">
                <a:solidFill>
                  <a:srgbClr val="000000"/>
                </a:solidFill>
                <a:effectLst/>
                <a:latin typeface="Arial"/>
                <a:ea typeface="Arial"/>
                <a:cs typeface="Arial"/>
                <a:sym typeface="Arial"/>
              </a:rPr>
              <a:t> (first pie slice in the career development cycle).  Introduce the FOUCS 2 assignment as a way for them to begin doing that by completing FOCUS 2 assessments and meeting with a career counselor to go over those results.</a:t>
            </a:r>
          </a:p>
        </p:txBody>
      </p:sp>
    </p:spTree>
    <p:extLst>
      <p:ext uri="{BB962C8B-B14F-4D97-AF65-F5344CB8AC3E}">
        <p14:creationId xmlns:p14="http://schemas.microsoft.com/office/powerpoint/2010/main" val="3537037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INSTRUCTOR’S NOTES: If you decide to have your students complete a different assignment, please change these instructions to reflect. See the Career Exploration Lesson Plan for other ideas</a:t>
            </a:r>
            <a:endParaRPr dirty="0"/>
          </a:p>
        </p:txBody>
      </p:sp>
    </p:spTree>
    <p:extLst>
      <p:ext uri="{BB962C8B-B14F-4D97-AF65-F5344CB8AC3E}">
        <p14:creationId xmlns:p14="http://schemas.microsoft.com/office/powerpoint/2010/main" val="1896935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1197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6380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04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NOTES: Play from beginning to 5:13.  Invite students to discuss their thoughts on this video (they can watch the full video later if they wish – it’s a great video!) do they feel confident they have one true calling or do they feel pressure to choose when they don’t necessarily have a clear vision?  It’s important that you point out (as Emilie does later in the video) that if you don’t have one true calling – that’s OK.  But if you DO have a clear vision for your career and life’s work, that’s great, too!</a:t>
            </a:r>
            <a:endParaRPr dirty="0"/>
          </a:p>
        </p:txBody>
      </p:sp>
    </p:spTree>
    <p:extLst>
      <p:ext uri="{BB962C8B-B14F-4D97-AF65-F5344CB8AC3E}">
        <p14:creationId xmlns:p14="http://schemas.microsoft.com/office/powerpoint/2010/main" val="36206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r>
              <a:rPr lang="en-US" dirty="0"/>
              <a:t>INSTRUCTOR’S NOTES:  Society puts pressure on us from a very early age to figure out what our career will be and to be in that career throughout our lives. In reality, though, for most people, our career interests change over time. This generation of students will have </a:t>
            </a:r>
            <a:r>
              <a:rPr lang="en-US" b="1" dirty="0"/>
              <a:t>more than 40 years</a:t>
            </a:r>
            <a:r>
              <a:rPr lang="en-US" b="0" dirty="0"/>
              <a:t> of career development before they’re able to retire (most likely); to think someone </a:t>
            </a:r>
            <a:r>
              <a:rPr lang="en-US" b="0" i="1" dirty="0"/>
              <a:t>has</a:t>
            </a:r>
            <a:r>
              <a:rPr lang="en-US" b="0" i="0" dirty="0"/>
              <a:t> to stay in that same career path for that long is not realistic. It’s also extremely important to point out that not all majors will equal linear career paths.  Sometimes students major in something simply because they’re interested in the subject.  The skill sets a particular major teaches and integrates can always be transferred to any number of career paths. NOTE: If you are someone who has changed careers over time, or has altered your career path over time, share your story with your students.  Some questions you might use to share your story include: </a:t>
            </a:r>
            <a:r>
              <a:rPr lang="en-US" sz="1100" b="0" i="0" u="none" strike="noStrike" cap="none" dirty="0">
                <a:solidFill>
                  <a:srgbClr val="000000"/>
                </a:solidFill>
                <a:effectLst/>
                <a:latin typeface="Arial"/>
                <a:ea typeface="Arial"/>
                <a:cs typeface="Arial"/>
                <a:sym typeface="Arial"/>
              </a:rPr>
              <a:t>What was your major in your undergraduate experience? Did you change majors, and if so, how many times?  If you changed majors, what were the majors you had declared? What brought you to make those decisions? What was your first job after your undergraduate experience, or did you go to graduate school right after your undergraduate experience? Did your graduate degree directly correspond with your undergraduate degree, and if so how? If not, how did you come to obtain a master’s or higher level degree in the field you chose?  How many jobs/ careers have you held before now?  </a:t>
            </a:r>
            <a:endParaRPr dirty="0"/>
          </a:p>
        </p:txBody>
      </p:sp>
    </p:spTree>
    <p:extLst>
      <p:ext uri="{BB962C8B-B14F-4D97-AF65-F5344CB8AC3E}">
        <p14:creationId xmlns:p14="http://schemas.microsoft.com/office/powerpoint/2010/main" val="101495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Introduce Planned Happenstance, which is a fundamental career development theory.</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INSTRUCTOR’S NOTES: It’s important for students to understand if they don’t have their life figured out by now – it’s really OK.  Most people don’t.  75% of incoming first-year students will change their major at least once.  If you changed your major in college, you might share your story about what you initially started with, what you changed it to, and why you made those decisions.  ASK: Ask a student or two share planned or unplanned events they have seen in their lives so far and the results of these events; these planned or unplanned do not have to be tied to career, major, or college decisions. The idea is to brainstorm types of planned or unplanned events.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7844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INSTRUCTOR’S NOTE: Unlike other career development theories where you take a test and it populates linear career choices, Planned Happenstance focuses on having an open mind throughout our lives. While it’s great that some students have a clear vision for what they want to do, we challenge our students in this way: How do you </a:t>
            </a:r>
            <a:r>
              <a:rPr lang="en-US" i="1" dirty="0"/>
              <a:t>know</a:t>
            </a:r>
            <a:r>
              <a:rPr lang="en-US" i="0" dirty="0"/>
              <a:t> that’s what you want to do until you’ve explored other options?  We encourage students to keep an open mind when it comes to their career interests, at least at this stage of their college experience. Life is full of changes – some events are planned (like getting married for example, or starting a family) and some are unplanned and they just happen (hello, global pandemic! or a company downsizing, or winning the lottery) that might affect our careers over a lifetime.  ASK: What are some other planned or unplanned events that might change a person’s career path? It’s imperative that we look at these planned/ unplanned events as opportunity rather than set backs, and to be as flexible as possible.  But our career paths aren’t just luck either – one opportunity could lead to several different paths one might take.  The more opportunities and activities we engage in, the more people we connect with and the more opportunities we might have later on.  NOTE: You might share, if you haven’t already, the types of experiences you engaged in while in college that led to bigger and greater things.  For example, an internship might have led to your first full-time job.  A college job might have altered your career interests.  Volunteer work may have allowed you to discover new passions, etc..</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INSTRUCTOR’s NOTES: Instead of </a:t>
            </a:r>
            <a:r>
              <a:rPr lang="en-US" i="1" dirty="0"/>
              <a:t>only</a:t>
            </a:r>
            <a:r>
              <a:rPr lang="en-US" i="0" dirty="0"/>
              <a:t> focusing on career-related skills, Planned Happenstance says we should be developing these 5 traits throughout our lives.  ASK: Ask a student to share one example for each trait, not related to careers or majors. ASK: Ask a student to share one example for each trait, not related to careers or majors. You might share how you see Planned Happenstance traits in yourself. How did planned or unplanned events shape your career and/or personal life?  Were you optimistic during changes?  Did you persist even through hard times?  Or were you flexible and willing to change courses?  What risks did you take to get to where you are today?</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80544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B600"/>
        </a:solidFill>
        <a:effectLst/>
      </p:bgPr>
    </p:bg>
    <p:spTree>
      <p:nvGrpSpPr>
        <p:cNvPr id="1" name="Shape 9"/>
        <p:cNvGrpSpPr/>
        <p:nvPr/>
      </p:nvGrpSpPr>
      <p:grpSpPr>
        <a:xfrm>
          <a:off x="0" y="0"/>
          <a:ext cx="0" cy="0"/>
          <a:chOff x="0" y="0"/>
          <a:chExt cx="0" cy="0"/>
        </a:xfrm>
      </p:grpSpPr>
      <p:sp>
        <p:nvSpPr>
          <p:cNvPr id="10" name="Google Shape;10;p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FFFF"/>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B600"/>
        </a:solidFill>
        <a:effectLst/>
      </p:bgPr>
    </p:bg>
    <p:spTree>
      <p:nvGrpSpPr>
        <p:cNvPr id="1" name="Shape 12"/>
        <p:cNvGrpSpPr/>
        <p:nvPr/>
      </p:nvGrpSpPr>
      <p:grpSpPr>
        <a:xfrm>
          <a:off x="0" y="0"/>
          <a:ext cx="0" cy="0"/>
          <a:chOff x="0" y="0"/>
          <a:chExt cx="0" cy="0"/>
        </a:xfrm>
      </p:grpSpPr>
      <p:sp>
        <p:nvSpPr>
          <p:cNvPr id="13" name="Google Shape;13;p3"/>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434343"/>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18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Char char="●"/>
              <a:defRPr/>
            </a:lvl1pPr>
            <a:lvl2pPr marL="914400" lvl="1" indent="-342900">
              <a:spcBef>
                <a:spcPts val="0"/>
              </a:spcBef>
              <a:spcAft>
                <a:spcPts val="0"/>
              </a:spcAft>
              <a:buClr>
                <a:srgbClr val="FFB600"/>
              </a:buClr>
              <a:buSzPts val="1800"/>
              <a:buChar char="○"/>
              <a:defRPr/>
            </a:lvl2pPr>
            <a:lvl3pPr marL="1371600" lvl="2" indent="-342900">
              <a:spcBef>
                <a:spcPts val="0"/>
              </a:spcBef>
              <a:spcAft>
                <a:spcPts val="0"/>
              </a:spcAft>
              <a:buClr>
                <a:srgbClr val="FFB600"/>
              </a:buClr>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0"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6" name="Google Shape;36;p7"/>
          <p:cNvSpPr txBox="1">
            <a:spLocks noGrp="1"/>
          </p:cNvSpPr>
          <p:nvPr>
            <p:ph type="body" idx="2"/>
          </p:nvPr>
        </p:nvSpPr>
        <p:spPr>
          <a:xfrm>
            <a:off x="3373778"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body" idx="3"/>
          </p:nvPr>
        </p:nvSpPr>
        <p:spPr>
          <a:xfrm>
            <a:off x="5825557"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8" name="Google Shape;38;p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49" name="Google Shape;49;p10"/>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1pPr>
            <a:lvl2pPr lvl="1">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2pPr>
            <a:lvl3pPr lvl="2">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3pPr>
            <a:lvl4pPr lvl="3">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4pPr>
            <a:lvl5pPr lvl="4">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5pPr>
            <a:lvl6pPr lvl="5">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6pPr>
            <a:lvl7pPr lvl="6">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7pPr>
            <a:lvl8pPr lvl="7">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8pPr>
            <a:lvl9pPr lvl="8">
              <a:spcBef>
                <a:spcPts val="0"/>
              </a:spcBef>
              <a:spcAft>
                <a:spcPts val="0"/>
              </a:spcAft>
              <a:buClr>
                <a:srgbClr val="434343"/>
              </a:buClr>
              <a:buSzPts val="5800"/>
              <a:buFont typeface="Raleway ExtraBold"/>
              <a:buNone/>
              <a:defRPr sz="5800">
                <a:solidFill>
                  <a:srgbClr val="434343"/>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1pPr>
            <a:lvl2pPr marL="914400" lvl="1"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2pPr>
            <a:lvl3pPr marL="1371600" lvl="2" indent="-342900">
              <a:spcBef>
                <a:spcPts val="0"/>
              </a:spcBef>
              <a:spcAft>
                <a:spcPts val="0"/>
              </a:spcAft>
              <a:buClr>
                <a:srgbClr val="FFB600"/>
              </a:buClr>
              <a:buSzPts val="1800"/>
              <a:buFont typeface="Raleway Light"/>
              <a:buChar char="■"/>
              <a:defRPr sz="1800">
                <a:solidFill>
                  <a:srgbClr val="666666"/>
                </a:solidFill>
                <a:latin typeface="Raleway Light"/>
                <a:ea typeface="Raleway Light"/>
                <a:cs typeface="Raleway Light"/>
                <a:sym typeface="Raleway Light"/>
              </a:defRPr>
            </a:lvl3pPr>
            <a:lvl4pPr marL="1828800" lvl="3"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4pPr>
            <a:lvl5pPr marL="2286000" lvl="4"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5pPr>
            <a:lvl6pPr marL="2743200" lvl="5"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6pPr>
            <a:lvl7pPr marL="3200400" lvl="6"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7pPr>
            <a:lvl8pPr marL="3657600" lvl="7"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8pPr>
            <a:lvl9pPr marL="4114800" lvl="8" indent="-342900">
              <a:spcBef>
                <a:spcPts val="0"/>
              </a:spcBef>
              <a:spcAft>
                <a:spcPts val="0"/>
              </a:spcAft>
              <a:buClr>
                <a:srgbClr val="666666"/>
              </a:buClr>
              <a:buSzPts val="1800"/>
              <a:buFont typeface="Raleway Light"/>
              <a:buChar char="■"/>
              <a:defRPr sz="1800">
                <a:solidFill>
                  <a:srgbClr val="666666"/>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rgbClr val="FFB600"/>
                </a:solidFill>
                <a:latin typeface="Raleway ExtraBold"/>
                <a:ea typeface="Raleway ExtraBold"/>
                <a:cs typeface="Raleway ExtraBold"/>
                <a:sym typeface="Raleway ExtraBold"/>
              </a:defRPr>
            </a:lvl1pPr>
            <a:lvl2pPr lvl="1" algn="ctr">
              <a:buNone/>
              <a:defRPr sz="1300">
                <a:solidFill>
                  <a:srgbClr val="FFB600"/>
                </a:solidFill>
                <a:latin typeface="Raleway ExtraBold"/>
                <a:ea typeface="Raleway ExtraBold"/>
                <a:cs typeface="Raleway ExtraBold"/>
                <a:sym typeface="Raleway ExtraBold"/>
              </a:defRPr>
            </a:lvl2pPr>
            <a:lvl3pPr lvl="2" algn="ctr">
              <a:buNone/>
              <a:defRPr sz="1300">
                <a:solidFill>
                  <a:srgbClr val="FFB600"/>
                </a:solidFill>
                <a:latin typeface="Raleway ExtraBold"/>
                <a:ea typeface="Raleway ExtraBold"/>
                <a:cs typeface="Raleway ExtraBold"/>
                <a:sym typeface="Raleway ExtraBold"/>
              </a:defRPr>
            </a:lvl3pPr>
            <a:lvl4pPr lvl="3" algn="ctr">
              <a:buNone/>
              <a:defRPr sz="1300">
                <a:solidFill>
                  <a:srgbClr val="FFB600"/>
                </a:solidFill>
                <a:latin typeface="Raleway ExtraBold"/>
                <a:ea typeface="Raleway ExtraBold"/>
                <a:cs typeface="Raleway ExtraBold"/>
                <a:sym typeface="Raleway ExtraBold"/>
              </a:defRPr>
            </a:lvl4pPr>
            <a:lvl5pPr lvl="4" algn="ctr">
              <a:buNone/>
              <a:defRPr sz="1300">
                <a:solidFill>
                  <a:srgbClr val="FFB600"/>
                </a:solidFill>
                <a:latin typeface="Raleway ExtraBold"/>
                <a:ea typeface="Raleway ExtraBold"/>
                <a:cs typeface="Raleway ExtraBold"/>
                <a:sym typeface="Raleway ExtraBold"/>
              </a:defRPr>
            </a:lvl5pPr>
            <a:lvl6pPr lvl="5" algn="ctr">
              <a:buNone/>
              <a:defRPr sz="1300">
                <a:solidFill>
                  <a:srgbClr val="FFB600"/>
                </a:solidFill>
                <a:latin typeface="Raleway ExtraBold"/>
                <a:ea typeface="Raleway ExtraBold"/>
                <a:cs typeface="Raleway ExtraBold"/>
                <a:sym typeface="Raleway ExtraBold"/>
              </a:defRPr>
            </a:lvl6pPr>
            <a:lvl7pPr lvl="6" algn="ctr">
              <a:buNone/>
              <a:defRPr sz="1300">
                <a:solidFill>
                  <a:srgbClr val="FFB600"/>
                </a:solidFill>
                <a:latin typeface="Raleway ExtraBold"/>
                <a:ea typeface="Raleway ExtraBold"/>
                <a:cs typeface="Raleway ExtraBold"/>
                <a:sym typeface="Raleway ExtraBold"/>
              </a:defRPr>
            </a:lvl7pPr>
            <a:lvl8pPr lvl="7" algn="ctr">
              <a:buNone/>
              <a:defRPr sz="1300">
                <a:solidFill>
                  <a:srgbClr val="FFB600"/>
                </a:solidFill>
                <a:latin typeface="Raleway ExtraBold"/>
                <a:ea typeface="Raleway ExtraBold"/>
                <a:cs typeface="Raleway ExtraBold"/>
                <a:sym typeface="Raleway ExtraBold"/>
              </a:defRPr>
            </a:lvl8pPr>
            <a:lvl9pPr lvl="8" algn="ctr">
              <a:buNone/>
              <a:defRPr sz="1300">
                <a:solidFill>
                  <a:srgbClr val="FFB600"/>
                </a:solidFill>
                <a:latin typeface="Raleway ExtraBold"/>
                <a:ea typeface="Raleway ExtraBold"/>
                <a:cs typeface="Raleway ExtraBold"/>
                <a:sym typeface="Raleway ExtraBold"/>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4.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vmlDrawing" Target="../drawings/vmlDrawing5.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vmlDrawing" Target="../drawings/vmlDrawing7.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mlDrawing" Target="../drawings/vmlDrawing8.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4sZdcB6bjI8"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Career </a:t>
            </a:r>
            <a:r>
              <a:rPr lang="en-US" sz="4800" dirty="0"/>
              <a:t>Exploration, Development</a:t>
            </a:r>
            <a:r>
              <a:rPr lang="en" sz="4800" dirty="0"/>
              <a:t> &amp; Planning</a:t>
            </a:r>
            <a:endParaRPr sz="4800" dirty="0">
              <a:solidFill>
                <a:schemeClr val="tx1">
                  <a:lumMod val="75000"/>
                  <a:lumOff val="25000"/>
                </a:schemeClr>
              </a:solidFill>
            </a:endParaRPr>
          </a:p>
        </p:txBody>
      </p:sp>
      <p:grpSp>
        <p:nvGrpSpPr>
          <p:cNvPr id="58" name="Google Shape;58;p12"/>
          <p:cNvGrpSpPr/>
          <p:nvPr/>
        </p:nvGrpSpPr>
        <p:grpSpPr>
          <a:xfrm>
            <a:off x="7864658" y="371176"/>
            <a:ext cx="896264" cy="896314"/>
            <a:chOff x="570875" y="4322250"/>
            <a:chExt cx="443300" cy="443325"/>
          </a:xfrm>
        </p:grpSpPr>
        <p:sp>
          <p:nvSpPr>
            <p:cNvPr id="59" name="Google Shape;59;p12"/>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2"/>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2"/>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7" name="Google Shape;147;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sp>
        <p:nvSpPr>
          <p:cNvPr id="148" name="Google Shape;148;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p:cNvSpPr txBox="1"/>
          <p:nvPr/>
        </p:nvSpPr>
        <p:spPr>
          <a:xfrm>
            <a:off x="880533" y="973667"/>
            <a:ext cx="6580664" cy="2739211"/>
          </a:xfrm>
          <a:prstGeom prst="rect">
            <a:avLst/>
          </a:prstGeom>
          <a:noFill/>
        </p:spPr>
        <p:txBody>
          <a:bodyPr wrap="square" rtlCol="0">
            <a:spAutoFit/>
          </a:bodyPr>
          <a:lstStyle/>
          <a:p>
            <a:r>
              <a:rPr lang="en-US" sz="1800" b="1" dirty="0"/>
              <a:t>Small group discussion (5-7 minutes): </a:t>
            </a:r>
          </a:p>
          <a:p>
            <a:endParaRPr lang="en-US" dirty="0"/>
          </a:p>
          <a:p>
            <a:r>
              <a:rPr lang="en-US" dirty="0">
                <a:solidFill>
                  <a:schemeClr val="tx1">
                    <a:lumMod val="65000"/>
                    <a:lumOff val="35000"/>
                  </a:schemeClr>
                </a:solidFill>
              </a:rPr>
              <a:t>Get into groups of 2 or 3 and answer the following:</a:t>
            </a:r>
          </a:p>
          <a:p>
            <a:endParaRPr lang="en-US" dirty="0">
              <a:solidFill>
                <a:schemeClr val="tx1">
                  <a:lumMod val="65000"/>
                  <a:lumOff val="35000"/>
                </a:schemeClr>
              </a:solidFill>
            </a:endParaRPr>
          </a:p>
          <a:p>
            <a:pPr marL="342900" indent="-342900">
              <a:buAutoNum type="arabicPeriod"/>
            </a:pPr>
            <a:r>
              <a:rPr lang="en-US" dirty="0">
                <a:solidFill>
                  <a:schemeClr val="tx1">
                    <a:lumMod val="65000"/>
                    <a:lumOff val="35000"/>
                  </a:schemeClr>
                </a:solidFill>
              </a:rPr>
              <a:t>Reflect on an unplanned or planned experience (or a “lucky break”) that impacted your career/ education journey so far. Briefly describe the situation. (e.g.: why do you want to major in _____? What influenced you? Or how you came to enroll at WCU?)</a:t>
            </a:r>
          </a:p>
          <a:p>
            <a:pPr marL="342900" indent="-342900">
              <a:buAutoNum type="arabicPeriod"/>
            </a:pPr>
            <a:r>
              <a:rPr lang="en-US" dirty="0">
                <a:solidFill>
                  <a:schemeClr val="tx1">
                    <a:lumMod val="65000"/>
                    <a:lumOff val="35000"/>
                  </a:schemeClr>
                </a:solidFill>
              </a:rPr>
              <a:t>Reflect on which of the 5 traits of Planned Happenstance (Curiosity, Perseverance, Optimism, Flexibility, Risk-Taking) were evident in your situation.</a:t>
            </a:r>
          </a:p>
          <a:p>
            <a:pPr marL="342900" indent="-342900">
              <a:buAutoNum type="arabicPeriod"/>
            </a:pPr>
            <a:r>
              <a:rPr lang="en-US" dirty="0">
                <a:solidFill>
                  <a:schemeClr val="tx1">
                    <a:lumMod val="65000"/>
                    <a:lumOff val="35000"/>
                  </a:schemeClr>
                </a:solidFill>
              </a:rPr>
              <a:t>How did the planned/ unplanned experience shape your career interests?</a:t>
            </a:r>
          </a:p>
        </p:txBody>
      </p:sp>
    </p:spTree>
    <p:extLst>
      <p:ext uri="{BB962C8B-B14F-4D97-AF65-F5344CB8AC3E}">
        <p14:creationId xmlns:p14="http://schemas.microsoft.com/office/powerpoint/2010/main" val="1141159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668866" y="3297387"/>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Career </a:t>
            </a:r>
            <a:r>
              <a:rPr lang="en" dirty="0">
                <a:solidFill>
                  <a:schemeClr val="bg1"/>
                </a:solidFill>
              </a:rPr>
              <a:t>Development</a:t>
            </a:r>
            <a:r>
              <a:rPr lang="en" dirty="0"/>
              <a:t> Process</a:t>
            </a:r>
            <a:endParaRPr dirty="0"/>
          </a:p>
        </p:txBody>
      </p:sp>
      <p:sp>
        <p:nvSpPr>
          <p:cNvPr id="90"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rgbClr val="434343"/>
                </a:solidFill>
                <a:latin typeface="Raleway ExtraBold"/>
                <a:ea typeface="Raleway ExtraBold"/>
                <a:cs typeface="Raleway ExtraBold"/>
                <a:sym typeface="Raleway ExtraBold"/>
              </a:rPr>
              <a:t>2</a:t>
            </a:r>
            <a:endParaRPr sz="9600" dirty="0">
              <a:solidFill>
                <a:srgbClr val="434343"/>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111811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971163111"/>
              </p:ext>
            </p:extLst>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1070" r:id="rId4" imgW="5486400" imgH="4572000" progId="">
                  <p:embed/>
                </p:oleObj>
              </mc:Choice>
              <mc:Fallback>
                <p:oleObj r:id="rId4" imgW="5486400" imgH="4572000" progId="">
                  <p:embed/>
                  <p:pic>
                    <p:nvPicPr>
                      <p:cNvPr id="0" name=""/>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297964"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Explore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graphicFrame>
        <p:nvGraphicFramePr>
          <p:cNvPr id="3" name="Object 2"/>
          <p:cNvGraphicFramePr>
            <a:graphicFrameLocks noChangeAspect="1"/>
          </p:cNvGraphicFramePr>
          <p:nvPr>
            <p:extLst/>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5135" r:id="rId4" imgW="5486400" imgH="4572000" progId="">
                  <p:embed/>
                </p:oleObj>
              </mc:Choice>
              <mc:Fallback>
                <p:oleObj r:id="rId4" imgW="5486400" imgH="4572000" progId="">
                  <p:embed/>
                  <p:pic>
                    <p:nvPicPr>
                      <p:cNvPr id="3" name="Object 2"/>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297964"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Explore</a:t>
            </a:r>
          </a:p>
        </p:txBody>
      </p:sp>
      <p:sp>
        <p:nvSpPr>
          <p:cNvPr id="22" name="Google Shape;154;p20"/>
          <p:cNvSpPr txBox="1">
            <a:spLocks/>
          </p:cNvSpPr>
          <p:nvPr/>
        </p:nvSpPr>
        <p:spPr>
          <a:xfrm>
            <a:off x="5486400" y="990600"/>
            <a:ext cx="2965503" cy="2208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dirty="0">
                <a:solidFill>
                  <a:schemeClr val="tx1">
                    <a:lumMod val="65000"/>
                    <a:lumOff val="35000"/>
                  </a:schemeClr>
                </a:solidFill>
              </a:rPr>
              <a:t>Volunteering/ student employment</a:t>
            </a:r>
          </a:p>
          <a:p>
            <a:pPr marL="0" indent="0">
              <a:buFont typeface="Lato"/>
              <a:buNone/>
            </a:pPr>
            <a:r>
              <a:rPr lang="en-US" sz="1600" dirty="0">
                <a:solidFill>
                  <a:schemeClr val="tx1">
                    <a:lumMod val="65000"/>
                    <a:lumOff val="35000"/>
                  </a:schemeClr>
                </a:solidFill>
              </a:rPr>
              <a:t>Job shadowing</a:t>
            </a:r>
          </a:p>
          <a:p>
            <a:pPr marL="0" indent="0">
              <a:buFont typeface="Lato"/>
              <a:buNone/>
            </a:pPr>
            <a:r>
              <a:rPr lang="en-US" sz="1600" dirty="0">
                <a:solidFill>
                  <a:schemeClr val="tx1">
                    <a:lumMod val="65000"/>
                    <a:lumOff val="35000"/>
                  </a:schemeClr>
                </a:solidFill>
              </a:rPr>
              <a:t>Taking a variety of classes</a:t>
            </a:r>
          </a:p>
          <a:p>
            <a:pPr marL="0" indent="0">
              <a:buFont typeface="Lato"/>
              <a:buNone/>
            </a:pPr>
            <a:r>
              <a:rPr lang="en-US" sz="1600" dirty="0">
                <a:solidFill>
                  <a:schemeClr val="tx1">
                    <a:lumMod val="65000"/>
                    <a:lumOff val="35000"/>
                  </a:schemeClr>
                </a:solidFill>
              </a:rPr>
              <a:t>Vault*</a:t>
            </a:r>
          </a:p>
          <a:p>
            <a:pPr marL="0" indent="0">
              <a:buFont typeface="Lato"/>
              <a:buNone/>
            </a:pPr>
            <a:r>
              <a:rPr lang="en-US" sz="1600" dirty="0">
                <a:solidFill>
                  <a:schemeClr val="tx1">
                    <a:lumMod val="65000"/>
                    <a:lumOff val="35000"/>
                  </a:schemeClr>
                </a:solidFill>
              </a:rPr>
              <a:t>YouTube (search: A Day in the Life of ______)</a:t>
            </a:r>
          </a:p>
          <a:p>
            <a:pPr marL="0" indent="0">
              <a:buFont typeface="Lato"/>
              <a:buNone/>
            </a:pPr>
            <a:r>
              <a:rPr lang="en-US" sz="1600" dirty="0">
                <a:solidFill>
                  <a:schemeClr val="tx1">
                    <a:lumMod val="65000"/>
                    <a:lumOff val="35000"/>
                  </a:schemeClr>
                </a:solidFill>
              </a:rPr>
              <a:t>LinkedIn – informational interviews</a:t>
            </a:r>
          </a:p>
          <a:p>
            <a:pPr marL="0" indent="0">
              <a:buNone/>
            </a:pPr>
            <a:r>
              <a:rPr lang="en-US" sz="1600" dirty="0">
                <a:solidFill>
                  <a:schemeClr val="tx1">
                    <a:lumMod val="65000"/>
                    <a:lumOff val="35000"/>
                  </a:schemeClr>
                </a:solidFill>
              </a:rPr>
              <a:t>Focus 2 assessments/ Visit a career counselor</a:t>
            </a:r>
          </a:p>
          <a:p>
            <a:pPr marL="0" indent="0">
              <a:buFont typeface="Lato"/>
              <a:buNone/>
            </a:pPr>
            <a:r>
              <a:rPr lang="en-US" sz="1600" dirty="0">
                <a:solidFill>
                  <a:schemeClr val="tx1">
                    <a:lumMod val="65000"/>
                    <a:lumOff val="35000"/>
                  </a:schemeClr>
                </a:solidFill>
              </a:rPr>
              <a:t>DegreePlus</a:t>
            </a:r>
          </a:p>
        </p:txBody>
      </p:sp>
    </p:spTree>
    <p:extLst>
      <p:ext uri="{BB962C8B-B14F-4D97-AF65-F5344CB8AC3E}">
        <p14:creationId xmlns:p14="http://schemas.microsoft.com/office/powerpoint/2010/main" val="302568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graphicFrame>
        <p:nvGraphicFramePr>
          <p:cNvPr id="3" name="Object 2"/>
          <p:cNvGraphicFramePr>
            <a:graphicFrameLocks noChangeAspect="1"/>
          </p:cNvGraphicFramePr>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2094" r:id="rId4" imgW="5486400" imgH="4572000" progId="">
                  <p:embed/>
                </p:oleObj>
              </mc:Choice>
              <mc:Fallback>
                <p:oleObj r:id="rId4" imgW="5486400" imgH="4572000" progId="">
                  <p:embed/>
                  <p:pic>
                    <p:nvPicPr>
                      <p:cNvPr id="3" name="Object 2"/>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486400"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Reflect</a:t>
            </a:r>
          </a:p>
        </p:txBody>
      </p:sp>
    </p:spTree>
    <p:extLst>
      <p:ext uri="{BB962C8B-B14F-4D97-AF65-F5344CB8AC3E}">
        <p14:creationId xmlns:p14="http://schemas.microsoft.com/office/powerpoint/2010/main" val="31402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a:p>
        </p:txBody>
      </p:sp>
      <p:graphicFrame>
        <p:nvGraphicFramePr>
          <p:cNvPr id="3" name="Object 2"/>
          <p:cNvGraphicFramePr>
            <a:graphicFrameLocks noChangeAspect="1"/>
          </p:cNvGraphicFramePr>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6159" r:id="rId4" imgW="5486400" imgH="4572000" progId="">
                  <p:embed/>
                </p:oleObj>
              </mc:Choice>
              <mc:Fallback>
                <p:oleObj r:id="rId4" imgW="5486400" imgH="4572000" progId="">
                  <p:embed/>
                  <p:pic>
                    <p:nvPicPr>
                      <p:cNvPr id="3" name="Object 2"/>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486400"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Reflect</a:t>
            </a:r>
          </a:p>
        </p:txBody>
      </p:sp>
      <p:sp>
        <p:nvSpPr>
          <p:cNvPr id="22" name="Google Shape;154;p20"/>
          <p:cNvSpPr txBox="1">
            <a:spLocks/>
          </p:cNvSpPr>
          <p:nvPr/>
        </p:nvSpPr>
        <p:spPr>
          <a:xfrm>
            <a:off x="5562648" y="990600"/>
            <a:ext cx="2965503" cy="2208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dirty="0">
                <a:solidFill>
                  <a:schemeClr val="tx1">
                    <a:lumMod val="65000"/>
                    <a:lumOff val="35000"/>
                  </a:schemeClr>
                </a:solidFill>
              </a:rPr>
              <a:t>Journaling/ blogging</a:t>
            </a:r>
          </a:p>
          <a:p>
            <a:pPr marL="0" indent="0">
              <a:buFont typeface="Lato"/>
              <a:buNone/>
            </a:pPr>
            <a:r>
              <a:rPr lang="en-US" sz="1600" dirty="0">
                <a:solidFill>
                  <a:schemeClr val="tx1">
                    <a:lumMod val="65000"/>
                    <a:lumOff val="35000"/>
                  </a:schemeClr>
                </a:solidFill>
              </a:rPr>
              <a:t>Assignments</a:t>
            </a:r>
          </a:p>
          <a:p>
            <a:pPr marL="0" indent="0">
              <a:buFont typeface="Lato"/>
              <a:buNone/>
            </a:pPr>
            <a:r>
              <a:rPr lang="en-US" sz="1600" dirty="0">
                <a:solidFill>
                  <a:schemeClr val="tx1">
                    <a:lumMod val="65000"/>
                    <a:lumOff val="35000"/>
                  </a:schemeClr>
                </a:solidFill>
              </a:rPr>
              <a:t>Talking with a friend or family member</a:t>
            </a:r>
          </a:p>
          <a:p>
            <a:pPr marL="0" indent="0">
              <a:buFont typeface="Lato"/>
              <a:buNone/>
            </a:pPr>
            <a:r>
              <a:rPr lang="en-US" sz="1600" dirty="0">
                <a:solidFill>
                  <a:schemeClr val="tx1">
                    <a:lumMod val="65000"/>
                    <a:lumOff val="35000"/>
                  </a:schemeClr>
                </a:solidFill>
              </a:rPr>
              <a:t>Reflecting with a faculty member/ career counselor/ advisor/ other students in program</a:t>
            </a:r>
          </a:p>
        </p:txBody>
      </p:sp>
    </p:spTree>
    <p:extLst>
      <p:ext uri="{BB962C8B-B14F-4D97-AF65-F5344CB8AC3E}">
        <p14:creationId xmlns:p14="http://schemas.microsoft.com/office/powerpoint/2010/main" val="175735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a:p>
        </p:txBody>
      </p:sp>
      <p:graphicFrame>
        <p:nvGraphicFramePr>
          <p:cNvPr id="3" name="Object 2"/>
          <p:cNvGraphicFramePr>
            <a:graphicFrameLocks noChangeAspect="1"/>
          </p:cNvGraphicFramePr>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3117" r:id="rId4" imgW="5486400" imgH="4572000" progId="">
                  <p:embed/>
                </p:oleObj>
              </mc:Choice>
              <mc:Fallback>
                <p:oleObj r:id="rId4" imgW="5486400" imgH="4572000" progId="">
                  <p:embed/>
                  <p:pic>
                    <p:nvPicPr>
                      <p:cNvPr id="3" name="Object 2"/>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486400"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Develop</a:t>
            </a:r>
          </a:p>
        </p:txBody>
      </p:sp>
    </p:spTree>
    <p:extLst>
      <p:ext uri="{BB962C8B-B14F-4D97-AF65-F5344CB8AC3E}">
        <p14:creationId xmlns:p14="http://schemas.microsoft.com/office/powerpoint/2010/main" val="183377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17</a:t>
            </a:fld>
            <a:endParaRPr/>
          </a:p>
        </p:txBody>
      </p:sp>
      <p:graphicFrame>
        <p:nvGraphicFramePr>
          <p:cNvPr id="3" name="Object 2"/>
          <p:cNvGraphicFramePr>
            <a:graphicFrameLocks noChangeAspect="1"/>
          </p:cNvGraphicFramePr>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7183" r:id="rId4" imgW="5486400" imgH="4572000" progId="">
                  <p:embed/>
                </p:oleObj>
              </mc:Choice>
              <mc:Fallback>
                <p:oleObj r:id="rId4" imgW="5486400" imgH="4572000" progId="">
                  <p:embed/>
                  <p:pic>
                    <p:nvPicPr>
                      <p:cNvPr id="3" name="Object 2"/>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486400"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Develop</a:t>
            </a:r>
          </a:p>
        </p:txBody>
      </p:sp>
      <p:sp>
        <p:nvSpPr>
          <p:cNvPr id="22" name="Google Shape;154;p20"/>
          <p:cNvSpPr txBox="1">
            <a:spLocks/>
          </p:cNvSpPr>
          <p:nvPr/>
        </p:nvSpPr>
        <p:spPr>
          <a:xfrm>
            <a:off x="5562648" y="990600"/>
            <a:ext cx="2965503" cy="2208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dirty="0">
                <a:solidFill>
                  <a:schemeClr val="tx1">
                    <a:lumMod val="65000"/>
                    <a:lumOff val="35000"/>
                  </a:schemeClr>
                </a:solidFill>
              </a:rPr>
              <a:t>Internships</a:t>
            </a:r>
          </a:p>
          <a:p>
            <a:pPr marL="0" indent="0">
              <a:buFont typeface="Lato"/>
              <a:buNone/>
            </a:pPr>
            <a:r>
              <a:rPr lang="en-US" sz="1600" dirty="0">
                <a:solidFill>
                  <a:schemeClr val="tx1">
                    <a:lumMod val="65000"/>
                    <a:lumOff val="35000"/>
                  </a:schemeClr>
                </a:solidFill>
              </a:rPr>
              <a:t>On-campus employment</a:t>
            </a:r>
          </a:p>
          <a:p>
            <a:pPr marL="0" indent="0">
              <a:buFont typeface="Lato"/>
              <a:buNone/>
            </a:pPr>
            <a:r>
              <a:rPr lang="en-US" sz="1600" dirty="0">
                <a:solidFill>
                  <a:schemeClr val="tx1">
                    <a:lumMod val="65000"/>
                    <a:lumOff val="35000"/>
                  </a:schemeClr>
                </a:solidFill>
              </a:rPr>
              <a:t>In-class assignments</a:t>
            </a:r>
          </a:p>
          <a:p>
            <a:pPr marL="0" indent="0">
              <a:buFont typeface="Lato"/>
              <a:buNone/>
            </a:pPr>
            <a:r>
              <a:rPr lang="en-US" sz="1600" dirty="0">
                <a:solidFill>
                  <a:schemeClr val="tx1">
                    <a:lumMod val="65000"/>
                    <a:lumOff val="35000"/>
                  </a:schemeClr>
                </a:solidFill>
              </a:rPr>
              <a:t>Community engagement/ Service learning/ volunteering</a:t>
            </a:r>
          </a:p>
          <a:p>
            <a:pPr marL="0" indent="0">
              <a:buFont typeface="Lato"/>
              <a:buNone/>
            </a:pPr>
            <a:r>
              <a:rPr lang="en-US" sz="1600" dirty="0">
                <a:solidFill>
                  <a:schemeClr val="tx1">
                    <a:lumMod val="65000"/>
                    <a:lumOff val="35000"/>
                  </a:schemeClr>
                </a:solidFill>
              </a:rPr>
              <a:t>DegreePlus</a:t>
            </a:r>
          </a:p>
        </p:txBody>
      </p:sp>
    </p:spTree>
    <p:extLst>
      <p:ext uri="{BB962C8B-B14F-4D97-AF65-F5344CB8AC3E}">
        <p14:creationId xmlns:p14="http://schemas.microsoft.com/office/powerpoint/2010/main" val="19525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graphicFrame>
        <p:nvGraphicFramePr>
          <p:cNvPr id="3" name="Object 2"/>
          <p:cNvGraphicFramePr>
            <a:graphicFrameLocks noChangeAspect="1"/>
          </p:cNvGraphicFramePr>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4141" r:id="rId4" imgW="5486400" imgH="4572000" progId="">
                  <p:embed/>
                </p:oleObj>
              </mc:Choice>
              <mc:Fallback>
                <p:oleObj r:id="rId4" imgW="5486400" imgH="4572000" progId="">
                  <p:embed/>
                  <p:pic>
                    <p:nvPicPr>
                      <p:cNvPr id="3" name="Object 2"/>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486400"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Connect</a:t>
            </a:r>
          </a:p>
        </p:txBody>
      </p:sp>
    </p:spTree>
    <p:extLst>
      <p:ext uri="{BB962C8B-B14F-4D97-AF65-F5344CB8AC3E}">
        <p14:creationId xmlns:p14="http://schemas.microsoft.com/office/powerpoint/2010/main" val="154793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graphicFrame>
        <p:nvGraphicFramePr>
          <p:cNvPr id="3" name="Object 2"/>
          <p:cNvGraphicFramePr>
            <a:graphicFrameLocks noChangeAspect="1"/>
          </p:cNvGraphicFramePr>
          <p:nvPr/>
        </p:nvGraphicFramePr>
        <p:xfrm>
          <a:off x="0" y="294900"/>
          <a:ext cx="5486400" cy="4572000"/>
        </p:xfrm>
        <a:graphic>
          <a:graphicData uri="http://schemas.openxmlformats.org/presentationml/2006/ole">
            <mc:AlternateContent xmlns:mc="http://schemas.openxmlformats.org/markup-compatibility/2006">
              <mc:Choice xmlns:v="urn:schemas-microsoft-com:vml" Requires="v">
                <p:oleObj spid="_x0000_s8207" r:id="rId4" imgW="5486400" imgH="4572000" progId="">
                  <p:embed/>
                </p:oleObj>
              </mc:Choice>
              <mc:Fallback>
                <p:oleObj r:id="rId4" imgW="5486400" imgH="4572000" progId="">
                  <p:embed/>
                  <p:pic>
                    <p:nvPicPr>
                      <p:cNvPr id="3" name="Object 2"/>
                      <p:cNvPicPr/>
                      <p:nvPr/>
                    </p:nvPicPr>
                    <p:blipFill>
                      <a:blip r:embed="rId5"/>
                      <a:stretch>
                        <a:fillRect/>
                      </a:stretch>
                    </p:blipFill>
                    <p:spPr>
                      <a:xfrm>
                        <a:off x="0" y="294900"/>
                        <a:ext cx="5486400" cy="4572000"/>
                      </a:xfrm>
                      <a:prstGeom prst="rect">
                        <a:avLst/>
                      </a:prstGeom>
                    </p:spPr>
                  </p:pic>
                </p:oleObj>
              </mc:Fallback>
            </mc:AlternateContent>
          </a:graphicData>
        </a:graphic>
      </p:graphicFrame>
      <p:sp>
        <p:nvSpPr>
          <p:cNvPr id="21" name="Google Shape;154;p20"/>
          <p:cNvSpPr txBox="1">
            <a:spLocks/>
          </p:cNvSpPr>
          <p:nvPr/>
        </p:nvSpPr>
        <p:spPr>
          <a:xfrm>
            <a:off x="5486400" y="465666"/>
            <a:ext cx="1060504" cy="52493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chemeClr val="tx1">
                    <a:lumMod val="65000"/>
                    <a:lumOff val="35000"/>
                  </a:schemeClr>
                </a:solidFill>
              </a:rPr>
              <a:t>Connect</a:t>
            </a:r>
          </a:p>
        </p:txBody>
      </p:sp>
      <p:sp>
        <p:nvSpPr>
          <p:cNvPr id="22" name="Google Shape;154;p20"/>
          <p:cNvSpPr txBox="1">
            <a:spLocks/>
          </p:cNvSpPr>
          <p:nvPr/>
        </p:nvSpPr>
        <p:spPr>
          <a:xfrm>
            <a:off x="5562648" y="990600"/>
            <a:ext cx="2965503" cy="220836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dirty="0">
                <a:solidFill>
                  <a:schemeClr val="tx1">
                    <a:lumMod val="65000"/>
                    <a:lumOff val="35000"/>
                  </a:schemeClr>
                </a:solidFill>
              </a:rPr>
              <a:t>Professors</a:t>
            </a:r>
          </a:p>
          <a:p>
            <a:pPr marL="0" indent="0">
              <a:buFont typeface="Lato"/>
              <a:buNone/>
            </a:pPr>
            <a:r>
              <a:rPr lang="en-US" sz="1600" dirty="0">
                <a:solidFill>
                  <a:schemeClr val="tx1">
                    <a:lumMod val="65000"/>
                    <a:lumOff val="35000"/>
                  </a:schemeClr>
                </a:solidFill>
              </a:rPr>
              <a:t>On-/ off-campus supervisors</a:t>
            </a:r>
          </a:p>
          <a:p>
            <a:pPr marL="0" indent="0">
              <a:buFont typeface="Lato"/>
              <a:buNone/>
            </a:pPr>
            <a:r>
              <a:rPr lang="en-US" sz="1600" dirty="0">
                <a:solidFill>
                  <a:schemeClr val="tx1">
                    <a:lumMod val="65000"/>
                    <a:lumOff val="35000"/>
                  </a:schemeClr>
                </a:solidFill>
              </a:rPr>
              <a:t>Family members</a:t>
            </a:r>
          </a:p>
          <a:p>
            <a:pPr marL="0" indent="0">
              <a:buFont typeface="Lato"/>
              <a:buNone/>
            </a:pPr>
            <a:r>
              <a:rPr lang="en-US" sz="1600" dirty="0">
                <a:solidFill>
                  <a:schemeClr val="tx1">
                    <a:lumMod val="65000"/>
                    <a:lumOff val="35000"/>
                  </a:schemeClr>
                </a:solidFill>
              </a:rPr>
              <a:t>Friends</a:t>
            </a:r>
          </a:p>
          <a:p>
            <a:pPr marL="0" indent="0">
              <a:buFont typeface="Lato"/>
              <a:buNone/>
            </a:pPr>
            <a:r>
              <a:rPr lang="en-US" sz="1600" dirty="0">
                <a:solidFill>
                  <a:schemeClr val="tx1">
                    <a:lumMod val="65000"/>
                    <a:lumOff val="35000"/>
                  </a:schemeClr>
                </a:solidFill>
              </a:rPr>
              <a:t>Classmates</a:t>
            </a:r>
          </a:p>
          <a:p>
            <a:pPr marL="0" indent="0">
              <a:buFont typeface="Lato"/>
              <a:buNone/>
            </a:pPr>
            <a:r>
              <a:rPr lang="en-US" sz="1600" dirty="0">
                <a:solidFill>
                  <a:schemeClr val="tx1">
                    <a:lumMod val="65000"/>
                    <a:lumOff val="35000"/>
                  </a:schemeClr>
                </a:solidFill>
              </a:rPr>
              <a:t>Alumni via LinkedIn</a:t>
            </a:r>
          </a:p>
          <a:p>
            <a:pPr marL="0" indent="0">
              <a:buFont typeface="Lato"/>
              <a:buNone/>
            </a:pPr>
            <a:r>
              <a:rPr lang="en-US" sz="1600" dirty="0">
                <a:solidFill>
                  <a:schemeClr val="tx1">
                    <a:lumMod val="65000"/>
                    <a:lumOff val="35000"/>
                  </a:schemeClr>
                </a:solidFill>
              </a:rPr>
              <a:t>Employers at career fairs</a:t>
            </a:r>
          </a:p>
          <a:p>
            <a:pPr marL="0" indent="0">
              <a:buFont typeface="Lato"/>
              <a:buNone/>
            </a:pPr>
            <a:r>
              <a:rPr lang="en-US" sz="1600" dirty="0">
                <a:solidFill>
                  <a:schemeClr val="tx1">
                    <a:lumMod val="65000"/>
                    <a:lumOff val="35000"/>
                  </a:schemeClr>
                </a:solidFill>
              </a:rPr>
              <a:t>Specialized job boards (apply between 4 and 6 months before graduation)</a:t>
            </a:r>
          </a:p>
        </p:txBody>
      </p:sp>
    </p:spTree>
    <p:extLst>
      <p:ext uri="{BB962C8B-B14F-4D97-AF65-F5344CB8AC3E}">
        <p14:creationId xmlns:p14="http://schemas.microsoft.com/office/powerpoint/2010/main" val="366254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 name="Picture 14">
            <a:extLst>
              <a:ext uri="{FF2B5EF4-FFF2-40B4-BE49-F238E27FC236}">
                <a16:creationId xmlns:a16="http://schemas.microsoft.com/office/drawing/2014/main" id="{5A324671-330D-4159-B47C-D337B01D925D}"/>
              </a:ext>
            </a:extLst>
          </p:cNvPr>
          <p:cNvPicPr>
            <a:picLocks noChangeAspect="1"/>
          </p:cNvPicPr>
          <p:nvPr/>
        </p:nvPicPr>
        <p:blipFill>
          <a:blip r:embed="rId3"/>
          <a:stretch>
            <a:fillRect/>
          </a:stretch>
        </p:blipFill>
        <p:spPr>
          <a:xfrm>
            <a:off x="1373124" y="1074256"/>
            <a:ext cx="5947960" cy="3402435"/>
          </a:xfrm>
          <a:prstGeom prst="rect">
            <a:avLst/>
          </a:prstGeom>
        </p:spPr>
      </p:pic>
      <p:sp>
        <p:nvSpPr>
          <p:cNvPr id="11" name="Google Shape;101;p17">
            <a:extLst>
              <a:ext uri="{FF2B5EF4-FFF2-40B4-BE49-F238E27FC236}">
                <a16:creationId xmlns:a16="http://schemas.microsoft.com/office/drawing/2014/main" id="{C3700673-74C4-4A1D-AC7A-55003F392D82}"/>
              </a:ext>
            </a:extLst>
          </p:cNvPr>
          <p:cNvSpPr txBox="1">
            <a:spLocks noGrp="1"/>
          </p:cNvSpPr>
          <p:nvPr>
            <p:ph type="title"/>
          </p:nvPr>
        </p:nvSpPr>
        <p:spPr>
          <a:xfrm>
            <a:off x="773078" y="238109"/>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400" dirty="0"/>
              <a:t>CCPD services</a:t>
            </a:r>
            <a:endParaRPr sz="4400" dirty="0"/>
          </a:p>
        </p:txBody>
      </p:sp>
      <p:sp>
        <p:nvSpPr>
          <p:cNvPr id="2" name="TextBox 1">
            <a:extLst>
              <a:ext uri="{FF2B5EF4-FFF2-40B4-BE49-F238E27FC236}">
                <a16:creationId xmlns:a16="http://schemas.microsoft.com/office/drawing/2014/main" id="{5959E753-7FE9-45CE-9864-033936DDE446}"/>
              </a:ext>
            </a:extLst>
          </p:cNvPr>
          <p:cNvSpPr txBox="1"/>
          <p:nvPr/>
        </p:nvSpPr>
        <p:spPr>
          <a:xfrm>
            <a:off x="487109" y="2344911"/>
            <a:ext cx="2375731" cy="954107"/>
          </a:xfrm>
          <a:prstGeom prst="rect">
            <a:avLst/>
          </a:prstGeom>
          <a:noFill/>
        </p:spPr>
        <p:txBody>
          <a:bodyPr wrap="square" rtlCol="0">
            <a:spAutoFit/>
          </a:bodyPr>
          <a:lstStyle/>
          <a:p>
            <a:r>
              <a:rPr lang="en-US" b="1" dirty="0"/>
              <a:t>NOTE: </a:t>
            </a:r>
            <a:r>
              <a:rPr lang="en-US" dirty="0"/>
              <a:t>These services are available to you as a student </a:t>
            </a:r>
            <a:r>
              <a:rPr lang="en-US" b="1" dirty="0"/>
              <a:t>and </a:t>
            </a:r>
            <a:r>
              <a:rPr lang="en-US" dirty="0"/>
              <a:t>as an alum of WCU!</a:t>
            </a:r>
          </a:p>
        </p:txBody>
      </p:sp>
    </p:spTree>
    <p:extLst>
      <p:ext uri="{BB962C8B-B14F-4D97-AF65-F5344CB8AC3E}">
        <p14:creationId xmlns:p14="http://schemas.microsoft.com/office/powerpoint/2010/main" val="255365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29" name="Google Shape;129;p1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20</a:t>
            </a:fld>
            <a:endParaRPr/>
          </a:p>
        </p:txBody>
      </p:sp>
      <p:sp>
        <p:nvSpPr>
          <p:cNvPr id="8" name="Shape 154">
            <a:extLst>
              <a:ext uri="{FF2B5EF4-FFF2-40B4-BE49-F238E27FC236}">
                <a16:creationId xmlns:a16="http://schemas.microsoft.com/office/drawing/2014/main" id="{51D5F0D5-D054-47F8-9ADC-F999C842A07B}"/>
              </a:ext>
            </a:extLst>
          </p:cNvPr>
          <p:cNvSpPr txBox="1">
            <a:spLocks/>
          </p:cNvSpPr>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1pPr>
            <a:lvl2pPr marR="0" lvl="1"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2pPr>
            <a:lvl3pPr marR="0" lvl="2"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3pPr>
            <a:lvl4pPr marR="0" lvl="3"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4pPr>
            <a:lvl5pPr marR="0" lvl="4"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5pPr>
            <a:lvl6pPr marR="0" lvl="5"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6pPr>
            <a:lvl7pPr marR="0" lvl="6"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7pPr>
            <a:lvl8pPr marR="0" lvl="7"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8pPr>
            <a:lvl9pPr marR="0" lvl="8" algn="ctr" rtl="0">
              <a:lnSpc>
                <a:spcPct val="100000"/>
              </a:lnSpc>
              <a:spcBef>
                <a:spcPts val="0"/>
              </a:spcBef>
              <a:spcAft>
                <a:spcPts val="0"/>
              </a:spcAft>
              <a:buClr>
                <a:srgbClr val="000000"/>
              </a:buClr>
              <a:buFont typeface="Arial"/>
              <a:buNone/>
              <a:defRPr sz="1300" b="0" i="0" u="none" strike="noStrike" cap="none">
                <a:solidFill>
                  <a:srgbClr val="FFB600"/>
                </a:solidFill>
                <a:latin typeface="Raleway ExtraBold"/>
                <a:ea typeface="Raleway ExtraBold"/>
                <a:cs typeface="Raleway ExtraBold"/>
                <a:sym typeface="Raleway ExtraBold"/>
              </a:defRPr>
            </a:lvl9pPr>
          </a:lstStyle>
          <a:p>
            <a:pPr>
              <a:buSzPts val="1300"/>
            </a:pPr>
            <a:fld id="{00000000-1234-1234-1234-123412341234}" type="slidenum">
              <a:rPr lang="en" smtClean="0"/>
              <a:pPr>
                <a:buSzPts val="1300"/>
              </a:pPr>
              <a:t>20</a:t>
            </a:fld>
            <a:endParaRPr lang="en"/>
          </a:p>
        </p:txBody>
      </p:sp>
      <p:grpSp>
        <p:nvGrpSpPr>
          <p:cNvPr id="9" name="Shape 155">
            <a:extLst>
              <a:ext uri="{FF2B5EF4-FFF2-40B4-BE49-F238E27FC236}">
                <a16:creationId xmlns:a16="http://schemas.microsoft.com/office/drawing/2014/main" id="{8DDD8547-3B89-45F4-904C-9CFBBFE45A0F}"/>
              </a:ext>
            </a:extLst>
          </p:cNvPr>
          <p:cNvGrpSpPr/>
          <p:nvPr/>
        </p:nvGrpSpPr>
        <p:grpSpPr>
          <a:xfrm>
            <a:off x="8119638" y="225980"/>
            <a:ext cx="539546" cy="879605"/>
            <a:chOff x="6730350" y="2315900"/>
            <a:chExt cx="257700" cy="420100"/>
          </a:xfrm>
        </p:grpSpPr>
        <p:sp>
          <p:nvSpPr>
            <p:cNvPr id="10" name="Shape 156">
              <a:extLst>
                <a:ext uri="{FF2B5EF4-FFF2-40B4-BE49-F238E27FC236}">
                  <a16:creationId xmlns:a16="http://schemas.microsoft.com/office/drawing/2014/main" id="{DAA57E6B-792B-4B01-ACC4-0FFD151539BD}"/>
                </a:ext>
              </a:extLst>
            </p:cNvPr>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Shape 157">
              <a:extLst>
                <a:ext uri="{FF2B5EF4-FFF2-40B4-BE49-F238E27FC236}">
                  <a16:creationId xmlns:a16="http://schemas.microsoft.com/office/drawing/2014/main" id="{734398C7-AB94-4AD3-8425-69726555DB3C}"/>
                </a:ext>
              </a:extLst>
            </p:cNvPr>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Shape 158">
              <a:extLst>
                <a:ext uri="{FF2B5EF4-FFF2-40B4-BE49-F238E27FC236}">
                  <a16:creationId xmlns:a16="http://schemas.microsoft.com/office/drawing/2014/main" id="{2B624950-6609-41E3-9060-F4D5CDB0A220}"/>
                </a:ext>
              </a:extLst>
            </p:cNvPr>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Shape 159">
              <a:extLst>
                <a:ext uri="{FF2B5EF4-FFF2-40B4-BE49-F238E27FC236}">
                  <a16:creationId xmlns:a16="http://schemas.microsoft.com/office/drawing/2014/main" id="{43A04AEE-6480-423D-913E-0D6C9D7439D0}"/>
                </a:ext>
              </a:extLst>
            </p:cNvPr>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Shape 160">
              <a:extLst>
                <a:ext uri="{FF2B5EF4-FFF2-40B4-BE49-F238E27FC236}">
                  <a16:creationId xmlns:a16="http://schemas.microsoft.com/office/drawing/2014/main" id="{618CED31-7338-4C43-86F2-6BD4639871D8}"/>
                </a:ext>
              </a:extLst>
            </p:cNvPr>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 name="TextBox 1">
            <a:extLst>
              <a:ext uri="{FF2B5EF4-FFF2-40B4-BE49-F238E27FC236}">
                <a16:creationId xmlns:a16="http://schemas.microsoft.com/office/drawing/2014/main" id="{80752219-3C60-4985-9D3B-2CEC062BA3F6}"/>
              </a:ext>
            </a:extLst>
          </p:cNvPr>
          <p:cNvSpPr txBox="1"/>
          <p:nvPr/>
        </p:nvSpPr>
        <p:spPr>
          <a:xfrm>
            <a:off x="546932" y="658026"/>
            <a:ext cx="2221906" cy="3539430"/>
          </a:xfrm>
          <a:prstGeom prst="rect">
            <a:avLst/>
          </a:prstGeom>
          <a:noFill/>
        </p:spPr>
        <p:txBody>
          <a:bodyPr wrap="square" rtlCol="0">
            <a:spAutoFit/>
          </a:bodyPr>
          <a:lstStyle/>
          <a:p>
            <a:pPr marL="0" indent="0">
              <a:buFont typeface="Lato"/>
              <a:buNone/>
            </a:pPr>
            <a:r>
              <a:rPr lang="en-US" b="1" dirty="0">
                <a:solidFill>
                  <a:schemeClr val="tx1">
                    <a:lumMod val="65000"/>
                    <a:lumOff val="35000"/>
                  </a:schemeClr>
                </a:solidFill>
              </a:rPr>
              <a:t>Explore</a:t>
            </a:r>
          </a:p>
          <a:p>
            <a:pPr marL="285750" indent="-285750">
              <a:buFont typeface="Arial" panose="020B0604020202020204" pitchFamily="34" charset="0"/>
              <a:buChar char="•"/>
            </a:pPr>
            <a:r>
              <a:rPr lang="en-US" dirty="0">
                <a:solidFill>
                  <a:schemeClr val="tx1">
                    <a:lumMod val="65000"/>
                    <a:lumOff val="35000"/>
                  </a:schemeClr>
                </a:solidFill>
              </a:rPr>
              <a:t>Volunteering/ student employment</a:t>
            </a:r>
          </a:p>
          <a:p>
            <a:pPr marL="285750" indent="-285750">
              <a:buFont typeface="Arial" panose="020B0604020202020204" pitchFamily="34" charset="0"/>
              <a:buChar char="•"/>
            </a:pPr>
            <a:r>
              <a:rPr lang="en-US" dirty="0">
                <a:solidFill>
                  <a:schemeClr val="tx1">
                    <a:lumMod val="65000"/>
                    <a:lumOff val="35000"/>
                  </a:schemeClr>
                </a:solidFill>
              </a:rPr>
              <a:t>Job shadowing</a:t>
            </a:r>
          </a:p>
          <a:p>
            <a:pPr marL="285750" indent="-285750">
              <a:buFont typeface="Arial" panose="020B0604020202020204" pitchFamily="34" charset="0"/>
              <a:buChar char="•"/>
            </a:pPr>
            <a:r>
              <a:rPr lang="en-US" dirty="0">
                <a:solidFill>
                  <a:schemeClr val="tx1">
                    <a:lumMod val="65000"/>
                    <a:lumOff val="35000"/>
                  </a:schemeClr>
                </a:solidFill>
              </a:rPr>
              <a:t>Taking a variety of classes</a:t>
            </a:r>
          </a:p>
          <a:p>
            <a:pPr marL="285750" indent="-285750">
              <a:buFont typeface="Arial" panose="020B0604020202020204" pitchFamily="34" charset="0"/>
              <a:buChar char="•"/>
            </a:pPr>
            <a:r>
              <a:rPr lang="en-US" dirty="0">
                <a:solidFill>
                  <a:schemeClr val="tx1">
                    <a:lumMod val="65000"/>
                    <a:lumOff val="35000"/>
                  </a:schemeClr>
                </a:solidFill>
              </a:rPr>
              <a:t>Vault*</a:t>
            </a:r>
          </a:p>
          <a:p>
            <a:pPr marL="285750" indent="-285750">
              <a:buFont typeface="Arial" panose="020B0604020202020204" pitchFamily="34" charset="0"/>
              <a:buChar char="•"/>
            </a:pPr>
            <a:r>
              <a:rPr lang="en-US" dirty="0">
                <a:solidFill>
                  <a:schemeClr val="tx1">
                    <a:lumMod val="65000"/>
                    <a:lumOff val="35000"/>
                  </a:schemeClr>
                </a:solidFill>
              </a:rPr>
              <a:t>YouTube (search: A Day in the Life of __)</a:t>
            </a:r>
          </a:p>
          <a:p>
            <a:pPr marL="285750" indent="-285750">
              <a:buFont typeface="Arial" panose="020B0604020202020204" pitchFamily="34" charset="0"/>
              <a:buChar char="•"/>
            </a:pPr>
            <a:r>
              <a:rPr lang="en-US" dirty="0">
                <a:solidFill>
                  <a:schemeClr val="tx1">
                    <a:lumMod val="65000"/>
                    <a:lumOff val="35000"/>
                  </a:schemeClr>
                </a:solidFill>
              </a:rPr>
              <a:t>LinkedIn – informational interviews</a:t>
            </a:r>
          </a:p>
          <a:p>
            <a:pPr marL="285750" indent="-285750">
              <a:buFont typeface="Arial" panose="020B0604020202020204" pitchFamily="34" charset="0"/>
              <a:buChar char="•"/>
            </a:pPr>
            <a:r>
              <a:rPr lang="en-US" dirty="0">
                <a:solidFill>
                  <a:schemeClr val="tx1">
                    <a:lumMod val="65000"/>
                    <a:lumOff val="35000"/>
                  </a:schemeClr>
                </a:solidFill>
              </a:rPr>
              <a:t>Focus 2 assessments</a:t>
            </a:r>
          </a:p>
          <a:p>
            <a:pPr marL="285750" indent="-285750">
              <a:buFont typeface="Arial" panose="020B0604020202020204" pitchFamily="34" charset="0"/>
              <a:buChar char="•"/>
            </a:pPr>
            <a:r>
              <a:rPr lang="en-US" dirty="0">
                <a:solidFill>
                  <a:schemeClr val="tx1">
                    <a:lumMod val="65000"/>
                    <a:lumOff val="35000"/>
                  </a:schemeClr>
                </a:solidFill>
              </a:rPr>
              <a:t>DegreePlus</a:t>
            </a:r>
          </a:p>
          <a:p>
            <a:pPr marL="285750" indent="-285750">
              <a:buFont typeface="Arial" panose="020B0604020202020204" pitchFamily="34" charset="0"/>
              <a:buChar char="•"/>
            </a:pPr>
            <a:r>
              <a:rPr lang="en-US" dirty="0">
                <a:solidFill>
                  <a:schemeClr val="tx1">
                    <a:lumMod val="65000"/>
                    <a:lumOff val="35000"/>
                  </a:schemeClr>
                </a:solidFill>
              </a:rPr>
              <a:t>Join club/s organizations</a:t>
            </a:r>
            <a:endParaRPr lang="en-US" dirty="0"/>
          </a:p>
        </p:txBody>
      </p:sp>
      <p:sp>
        <p:nvSpPr>
          <p:cNvPr id="3" name="Rectangle 2">
            <a:extLst>
              <a:ext uri="{FF2B5EF4-FFF2-40B4-BE49-F238E27FC236}">
                <a16:creationId xmlns:a16="http://schemas.microsoft.com/office/drawing/2014/main" id="{CA47F0B5-960C-47AA-9E4E-9641CFA775C6}"/>
              </a:ext>
            </a:extLst>
          </p:cNvPr>
          <p:cNvSpPr/>
          <p:nvPr/>
        </p:nvSpPr>
        <p:spPr>
          <a:xfrm>
            <a:off x="2840049" y="658026"/>
            <a:ext cx="1884348" cy="2893100"/>
          </a:xfrm>
          <a:prstGeom prst="rect">
            <a:avLst/>
          </a:prstGeom>
        </p:spPr>
        <p:txBody>
          <a:bodyPr wrap="square">
            <a:spAutoFit/>
          </a:bodyPr>
          <a:lstStyle/>
          <a:p>
            <a:pPr marL="0" indent="0">
              <a:buFont typeface="Lato"/>
              <a:buNone/>
            </a:pPr>
            <a:r>
              <a:rPr lang="en-US" b="1" dirty="0">
                <a:solidFill>
                  <a:schemeClr val="tx1">
                    <a:lumMod val="65000"/>
                    <a:lumOff val="35000"/>
                  </a:schemeClr>
                </a:solidFill>
              </a:rPr>
              <a:t>Reflect</a:t>
            </a:r>
          </a:p>
          <a:p>
            <a:pPr marL="285750" indent="-285750">
              <a:buFont typeface="Arial" panose="020B0604020202020204" pitchFamily="34" charset="0"/>
              <a:buChar char="•"/>
            </a:pPr>
            <a:r>
              <a:rPr lang="en-US" dirty="0">
                <a:solidFill>
                  <a:schemeClr val="tx1">
                    <a:lumMod val="65000"/>
                    <a:lumOff val="35000"/>
                  </a:schemeClr>
                </a:solidFill>
              </a:rPr>
              <a:t>Journaling/ blogging</a:t>
            </a:r>
          </a:p>
          <a:p>
            <a:pPr marL="285750" indent="-285750">
              <a:buFont typeface="Arial" panose="020B0604020202020204" pitchFamily="34" charset="0"/>
              <a:buChar char="•"/>
            </a:pPr>
            <a:r>
              <a:rPr lang="en-US" dirty="0">
                <a:solidFill>
                  <a:schemeClr val="tx1">
                    <a:lumMod val="65000"/>
                    <a:lumOff val="35000"/>
                  </a:schemeClr>
                </a:solidFill>
              </a:rPr>
              <a:t>Assignments</a:t>
            </a:r>
          </a:p>
          <a:p>
            <a:pPr marL="285750" indent="-285750">
              <a:buFont typeface="Arial" panose="020B0604020202020204" pitchFamily="34" charset="0"/>
              <a:buChar char="•"/>
            </a:pPr>
            <a:r>
              <a:rPr lang="en-US" dirty="0">
                <a:solidFill>
                  <a:schemeClr val="tx1">
                    <a:lumMod val="65000"/>
                    <a:lumOff val="35000"/>
                  </a:schemeClr>
                </a:solidFill>
              </a:rPr>
              <a:t>Talking with a friend or family member</a:t>
            </a:r>
          </a:p>
          <a:p>
            <a:pPr marL="285750" indent="-285750">
              <a:buFont typeface="Arial" panose="020B0604020202020204" pitchFamily="34" charset="0"/>
              <a:buChar char="•"/>
            </a:pPr>
            <a:r>
              <a:rPr lang="en-US" dirty="0">
                <a:solidFill>
                  <a:schemeClr val="tx1">
                    <a:lumMod val="65000"/>
                    <a:lumOff val="35000"/>
                  </a:schemeClr>
                </a:solidFill>
              </a:rPr>
              <a:t>Reflecting with a faculty member/ career counselor/ advisor/ other students in program</a:t>
            </a:r>
          </a:p>
        </p:txBody>
      </p:sp>
      <p:sp>
        <p:nvSpPr>
          <p:cNvPr id="4" name="Rectangle 3">
            <a:extLst>
              <a:ext uri="{FF2B5EF4-FFF2-40B4-BE49-F238E27FC236}">
                <a16:creationId xmlns:a16="http://schemas.microsoft.com/office/drawing/2014/main" id="{C543FF63-0F44-4E10-B163-FCDB1A74241F}"/>
              </a:ext>
            </a:extLst>
          </p:cNvPr>
          <p:cNvSpPr/>
          <p:nvPr/>
        </p:nvSpPr>
        <p:spPr>
          <a:xfrm>
            <a:off x="4894458" y="649480"/>
            <a:ext cx="1544225" cy="2462213"/>
          </a:xfrm>
          <a:prstGeom prst="rect">
            <a:avLst/>
          </a:prstGeom>
        </p:spPr>
        <p:txBody>
          <a:bodyPr wrap="square">
            <a:spAutoFit/>
          </a:bodyPr>
          <a:lstStyle/>
          <a:p>
            <a:pPr marL="0" indent="0">
              <a:buFont typeface="Lato"/>
              <a:buNone/>
            </a:pPr>
            <a:r>
              <a:rPr lang="en-US" b="1" dirty="0">
                <a:solidFill>
                  <a:schemeClr val="tx1">
                    <a:lumMod val="65000"/>
                    <a:lumOff val="35000"/>
                  </a:schemeClr>
                </a:solidFill>
              </a:rPr>
              <a:t>Develop</a:t>
            </a:r>
          </a:p>
          <a:p>
            <a:pPr marL="285750" indent="-285750">
              <a:buFont typeface="Arial" panose="020B0604020202020204" pitchFamily="34" charset="0"/>
              <a:buChar char="•"/>
            </a:pPr>
            <a:r>
              <a:rPr lang="en-US" dirty="0">
                <a:solidFill>
                  <a:schemeClr val="tx1">
                    <a:lumMod val="65000"/>
                    <a:lumOff val="35000"/>
                  </a:schemeClr>
                </a:solidFill>
              </a:rPr>
              <a:t>Internships</a:t>
            </a:r>
          </a:p>
          <a:p>
            <a:pPr marL="285750" indent="-285750">
              <a:buFont typeface="Arial" panose="020B0604020202020204" pitchFamily="34" charset="0"/>
              <a:buChar char="•"/>
            </a:pPr>
            <a:r>
              <a:rPr lang="en-US" dirty="0">
                <a:solidFill>
                  <a:schemeClr val="tx1">
                    <a:lumMod val="65000"/>
                    <a:lumOff val="35000"/>
                  </a:schemeClr>
                </a:solidFill>
              </a:rPr>
              <a:t>On-campus employment</a:t>
            </a:r>
          </a:p>
          <a:p>
            <a:pPr marL="285750" indent="-285750">
              <a:buFont typeface="Arial" panose="020B0604020202020204" pitchFamily="34" charset="0"/>
              <a:buChar char="•"/>
            </a:pPr>
            <a:r>
              <a:rPr lang="en-US" dirty="0">
                <a:solidFill>
                  <a:schemeClr val="tx1">
                    <a:lumMod val="65000"/>
                    <a:lumOff val="35000"/>
                  </a:schemeClr>
                </a:solidFill>
              </a:rPr>
              <a:t>In-class assignments</a:t>
            </a:r>
          </a:p>
          <a:p>
            <a:pPr marL="285750" indent="-285750">
              <a:buFont typeface="Arial" panose="020B0604020202020204" pitchFamily="34" charset="0"/>
              <a:buChar char="•"/>
            </a:pPr>
            <a:r>
              <a:rPr lang="en-US" dirty="0">
                <a:solidFill>
                  <a:schemeClr val="tx1">
                    <a:lumMod val="65000"/>
                    <a:lumOff val="35000"/>
                  </a:schemeClr>
                </a:solidFill>
              </a:rPr>
              <a:t>Community engagement/ Service learning</a:t>
            </a:r>
          </a:p>
          <a:p>
            <a:pPr marL="285750" indent="-285750">
              <a:buFont typeface="Arial" panose="020B0604020202020204" pitchFamily="34" charset="0"/>
              <a:buChar char="•"/>
            </a:pPr>
            <a:r>
              <a:rPr lang="en-US" dirty="0">
                <a:solidFill>
                  <a:schemeClr val="tx1">
                    <a:lumMod val="65000"/>
                    <a:lumOff val="35000"/>
                  </a:schemeClr>
                </a:solidFill>
              </a:rPr>
              <a:t>DegreePlus</a:t>
            </a:r>
          </a:p>
        </p:txBody>
      </p:sp>
      <p:sp>
        <p:nvSpPr>
          <p:cNvPr id="5" name="Rectangle 4">
            <a:extLst>
              <a:ext uri="{FF2B5EF4-FFF2-40B4-BE49-F238E27FC236}">
                <a16:creationId xmlns:a16="http://schemas.microsoft.com/office/drawing/2014/main" id="{64C8B3B2-304C-4CD1-91C4-C4211B72C5AA}"/>
              </a:ext>
            </a:extLst>
          </p:cNvPr>
          <p:cNvSpPr/>
          <p:nvPr/>
        </p:nvSpPr>
        <p:spPr>
          <a:xfrm>
            <a:off x="6612469" y="658026"/>
            <a:ext cx="1884348" cy="3539430"/>
          </a:xfrm>
          <a:prstGeom prst="rect">
            <a:avLst/>
          </a:prstGeom>
        </p:spPr>
        <p:txBody>
          <a:bodyPr wrap="square">
            <a:spAutoFit/>
          </a:bodyPr>
          <a:lstStyle/>
          <a:p>
            <a:pPr marL="0" indent="0">
              <a:buFont typeface="Lato"/>
              <a:buNone/>
            </a:pPr>
            <a:r>
              <a:rPr lang="en-US" b="1" dirty="0">
                <a:solidFill>
                  <a:schemeClr val="tx1">
                    <a:lumMod val="65000"/>
                    <a:lumOff val="35000"/>
                  </a:schemeClr>
                </a:solidFill>
              </a:rPr>
              <a:t>Connect</a:t>
            </a:r>
          </a:p>
          <a:p>
            <a:pPr marL="285750" indent="-285750">
              <a:buFont typeface="Arial" panose="020B0604020202020204" pitchFamily="34" charset="0"/>
              <a:buChar char="•"/>
            </a:pPr>
            <a:r>
              <a:rPr lang="en-US" dirty="0">
                <a:solidFill>
                  <a:schemeClr val="tx1">
                    <a:lumMod val="65000"/>
                    <a:lumOff val="35000"/>
                  </a:schemeClr>
                </a:solidFill>
              </a:rPr>
              <a:t>Professors</a:t>
            </a:r>
          </a:p>
          <a:p>
            <a:pPr marL="285750" indent="-285750">
              <a:buFont typeface="Arial" panose="020B0604020202020204" pitchFamily="34" charset="0"/>
              <a:buChar char="•"/>
            </a:pPr>
            <a:r>
              <a:rPr lang="en-US" dirty="0">
                <a:solidFill>
                  <a:schemeClr val="tx1">
                    <a:lumMod val="65000"/>
                    <a:lumOff val="35000"/>
                  </a:schemeClr>
                </a:solidFill>
              </a:rPr>
              <a:t>On-/ off-campus supervisors</a:t>
            </a:r>
          </a:p>
          <a:p>
            <a:pPr marL="285750" indent="-285750">
              <a:buFont typeface="Arial" panose="020B0604020202020204" pitchFamily="34" charset="0"/>
              <a:buChar char="•"/>
            </a:pPr>
            <a:r>
              <a:rPr lang="en-US" dirty="0">
                <a:solidFill>
                  <a:schemeClr val="tx1">
                    <a:lumMod val="65000"/>
                    <a:lumOff val="35000"/>
                  </a:schemeClr>
                </a:solidFill>
              </a:rPr>
              <a:t>Family members</a:t>
            </a:r>
          </a:p>
          <a:p>
            <a:pPr marL="285750" indent="-285750">
              <a:buFont typeface="Arial" panose="020B0604020202020204" pitchFamily="34" charset="0"/>
              <a:buChar char="•"/>
            </a:pPr>
            <a:r>
              <a:rPr lang="en-US" dirty="0">
                <a:solidFill>
                  <a:schemeClr val="tx1">
                    <a:lumMod val="65000"/>
                    <a:lumOff val="35000"/>
                  </a:schemeClr>
                </a:solidFill>
              </a:rPr>
              <a:t>Friends</a:t>
            </a:r>
          </a:p>
          <a:p>
            <a:pPr marL="285750" indent="-285750">
              <a:buFont typeface="Arial" panose="020B0604020202020204" pitchFamily="34" charset="0"/>
              <a:buChar char="•"/>
            </a:pPr>
            <a:r>
              <a:rPr lang="en-US" dirty="0">
                <a:solidFill>
                  <a:schemeClr val="tx1">
                    <a:lumMod val="65000"/>
                    <a:lumOff val="35000"/>
                  </a:schemeClr>
                </a:solidFill>
              </a:rPr>
              <a:t>Classmates</a:t>
            </a:r>
          </a:p>
          <a:p>
            <a:pPr marL="285750" indent="-285750">
              <a:buFont typeface="Arial" panose="020B0604020202020204" pitchFamily="34" charset="0"/>
              <a:buChar char="•"/>
            </a:pPr>
            <a:r>
              <a:rPr lang="en-US" dirty="0">
                <a:solidFill>
                  <a:schemeClr val="tx1">
                    <a:lumMod val="65000"/>
                    <a:lumOff val="35000"/>
                  </a:schemeClr>
                </a:solidFill>
              </a:rPr>
              <a:t>Alumni via LinkedIn</a:t>
            </a:r>
          </a:p>
          <a:p>
            <a:pPr marL="285750" indent="-285750">
              <a:buFont typeface="Arial" panose="020B0604020202020204" pitchFamily="34" charset="0"/>
              <a:buChar char="•"/>
            </a:pPr>
            <a:r>
              <a:rPr lang="en-US" dirty="0">
                <a:solidFill>
                  <a:schemeClr val="tx1">
                    <a:lumMod val="65000"/>
                    <a:lumOff val="35000"/>
                  </a:schemeClr>
                </a:solidFill>
              </a:rPr>
              <a:t>Employers at career fairs</a:t>
            </a:r>
          </a:p>
          <a:p>
            <a:pPr marL="285750" indent="-285750">
              <a:buFont typeface="Arial" panose="020B0604020202020204" pitchFamily="34" charset="0"/>
              <a:buChar char="•"/>
            </a:pPr>
            <a:r>
              <a:rPr lang="en-US" dirty="0">
                <a:solidFill>
                  <a:schemeClr val="tx1">
                    <a:lumMod val="65000"/>
                    <a:lumOff val="35000"/>
                  </a:schemeClr>
                </a:solidFill>
              </a:rPr>
              <a:t>Specialized job boards (apply between 4 and 6 months before graduation)</a:t>
            </a:r>
          </a:p>
        </p:txBody>
      </p:sp>
      <p:sp>
        <p:nvSpPr>
          <p:cNvPr id="6" name="TextBox 5">
            <a:extLst>
              <a:ext uri="{FF2B5EF4-FFF2-40B4-BE49-F238E27FC236}">
                <a16:creationId xmlns:a16="http://schemas.microsoft.com/office/drawing/2014/main" id="{3AA21AEA-D172-4F25-B641-06A55B3DA136}"/>
              </a:ext>
            </a:extLst>
          </p:cNvPr>
          <p:cNvSpPr txBox="1"/>
          <p:nvPr/>
        </p:nvSpPr>
        <p:spPr>
          <a:xfrm>
            <a:off x="2768838" y="4119073"/>
            <a:ext cx="4777098" cy="307777"/>
          </a:xfrm>
          <a:prstGeom prst="rect">
            <a:avLst/>
          </a:prstGeom>
          <a:noFill/>
        </p:spPr>
        <p:txBody>
          <a:bodyPr wrap="square" rtlCol="0">
            <a:spAutoFit/>
          </a:bodyPr>
          <a:lstStyle/>
          <a:p>
            <a:r>
              <a:rPr lang="en-US" dirty="0"/>
              <a:t>And more! This is </a:t>
            </a:r>
            <a:r>
              <a:rPr lang="en-US" b="1" dirty="0"/>
              <a:t>not</a:t>
            </a:r>
            <a:r>
              <a:rPr lang="en-US" dirty="0"/>
              <a:t> an exhaustive list!</a:t>
            </a:r>
          </a:p>
        </p:txBody>
      </p:sp>
    </p:spTree>
    <p:extLst>
      <p:ext uri="{BB962C8B-B14F-4D97-AF65-F5344CB8AC3E}">
        <p14:creationId xmlns:p14="http://schemas.microsoft.com/office/powerpoint/2010/main" val="1347005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668866" y="3297387"/>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Assignment Instructions</a:t>
            </a:r>
            <a:endParaRPr dirty="0"/>
          </a:p>
        </p:txBody>
      </p:sp>
      <p:sp>
        <p:nvSpPr>
          <p:cNvPr id="90"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dirty="0">
                <a:solidFill>
                  <a:srgbClr val="434343"/>
                </a:solidFill>
                <a:latin typeface="Raleway ExtraBold"/>
                <a:ea typeface="Raleway ExtraBold"/>
                <a:cs typeface="Raleway ExtraBold"/>
                <a:sym typeface="Raleway ExtraBold"/>
              </a:rPr>
              <a:t>3</a:t>
            </a:r>
            <a:endParaRPr sz="9600" dirty="0">
              <a:solidFill>
                <a:srgbClr val="434343"/>
              </a:solidFill>
              <a:latin typeface="Raleway ExtraBold"/>
              <a:ea typeface="Raleway ExtraBold"/>
              <a:cs typeface="Raleway ExtraBold"/>
              <a:sym typeface="Raleway ExtraBold"/>
            </a:endParaRPr>
          </a:p>
        </p:txBody>
      </p:sp>
    </p:spTree>
    <p:extLst>
      <p:ext uri="{BB962C8B-B14F-4D97-AF65-F5344CB8AC3E}">
        <p14:creationId xmlns:p14="http://schemas.microsoft.com/office/powerpoint/2010/main" val="3230843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759630" y="492133"/>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Assignment:</a:t>
            </a:r>
            <a:endParaRPr sz="3600" dirty="0"/>
          </a:p>
        </p:txBody>
      </p:sp>
      <p:sp>
        <p:nvSpPr>
          <p:cNvPr id="102" name="Google Shape;102;p17"/>
          <p:cNvSpPr txBox="1">
            <a:spLocks noGrp="1"/>
          </p:cNvSpPr>
          <p:nvPr>
            <p:ph type="body" idx="1"/>
          </p:nvPr>
        </p:nvSpPr>
        <p:spPr>
          <a:xfrm>
            <a:off x="922000" y="1349533"/>
            <a:ext cx="6866100" cy="290251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Step 1: </a:t>
            </a:r>
            <a:r>
              <a:rPr lang="en-US" dirty="0"/>
              <a:t>Create an account on Focus 2 (Access code: Catamount  (with a capital C)) and complete the Work Interest, Personality, Skills, and Values assessments.  This should take about 15 to 20 minutes to do.</a:t>
            </a:r>
          </a:p>
          <a:p>
            <a:pPr marL="0" lvl="0" indent="0" algn="l" rtl="0">
              <a:spcBef>
                <a:spcPts val="600"/>
              </a:spcBef>
              <a:spcAft>
                <a:spcPts val="0"/>
              </a:spcAft>
              <a:buNone/>
            </a:pPr>
            <a:endParaRPr lang="en-US" dirty="0"/>
          </a:p>
          <a:p>
            <a:pPr marL="0" lvl="0" indent="0" algn="l" rtl="0">
              <a:spcBef>
                <a:spcPts val="600"/>
              </a:spcBef>
              <a:spcAft>
                <a:spcPts val="0"/>
              </a:spcAft>
              <a:buNone/>
            </a:pPr>
            <a:r>
              <a:rPr lang="en-US" b="1" dirty="0"/>
              <a:t>Step 2: </a:t>
            </a:r>
            <a:r>
              <a:rPr lang="en-US" dirty="0"/>
              <a:t>Review your results.  Read through what it says about you and any suggested careers it generates. Think about </a:t>
            </a:r>
            <a:r>
              <a:rPr lang="en-US" i="1" dirty="0"/>
              <a:t>why</a:t>
            </a:r>
            <a:r>
              <a:rPr lang="en-US" dirty="0"/>
              <a:t> you might be getting some of your results (</a:t>
            </a:r>
            <a:r>
              <a:rPr lang="en-US" b="1" dirty="0"/>
              <a:t>NOTE</a:t>
            </a:r>
            <a:r>
              <a:rPr lang="en-US" dirty="0"/>
              <a:t>: If you don’t see your intended career path listed, don’t worry; This is just a list to get your started – it won’t list every single career available)</a:t>
            </a:r>
            <a:endParaRPr b="1" dirty="0"/>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9117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759630" y="492133"/>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Assignment:</a:t>
            </a:r>
            <a:endParaRPr sz="3600" dirty="0"/>
          </a:p>
        </p:txBody>
      </p:sp>
      <p:sp>
        <p:nvSpPr>
          <p:cNvPr id="102" name="Google Shape;102;p17"/>
          <p:cNvSpPr txBox="1">
            <a:spLocks noGrp="1"/>
          </p:cNvSpPr>
          <p:nvPr>
            <p:ph type="body" idx="1"/>
          </p:nvPr>
        </p:nvSpPr>
        <p:spPr>
          <a:xfrm>
            <a:off x="922000" y="1349533"/>
            <a:ext cx="6866100" cy="290251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Step 3: </a:t>
            </a:r>
            <a:r>
              <a:rPr lang="en-US" dirty="0"/>
              <a:t>Identify at least 2 career options Focus 2 is suggesting for you and the corresponding majors it lists.  Read about those career options in Focus 2 (you can also search online, or search on onetonline.org or Vault through careers.wcu.edu)</a:t>
            </a:r>
          </a:p>
          <a:p>
            <a:pPr marL="0" lvl="0" indent="0" algn="l" rtl="0">
              <a:spcBef>
                <a:spcPts val="600"/>
              </a:spcBef>
              <a:spcAft>
                <a:spcPts val="0"/>
              </a:spcAft>
              <a:buNone/>
            </a:pPr>
            <a:endParaRPr lang="en-US" dirty="0"/>
          </a:p>
          <a:p>
            <a:pPr marL="0" lvl="0" indent="0" algn="l" rtl="0">
              <a:spcBef>
                <a:spcPts val="600"/>
              </a:spcBef>
              <a:spcAft>
                <a:spcPts val="0"/>
              </a:spcAft>
              <a:buNone/>
            </a:pPr>
            <a:r>
              <a:rPr lang="en-US" b="1" dirty="0"/>
              <a:t>Step 4: </a:t>
            </a:r>
            <a:r>
              <a:rPr lang="en-US" dirty="0"/>
              <a:t>Do a bit of research on the possible majors (or your declared major) on WCU’s website and complete the Career and Major Exploration worksheet.  Pay close attention to the 8-semester plan, or any required or elective courses you’ll be taking.</a:t>
            </a:r>
            <a:endParaRPr b="1" dirty="0"/>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48456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759630" y="492133"/>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Assignment:</a:t>
            </a:r>
            <a:endParaRPr sz="3600" dirty="0"/>
          </a:p>
        </p:txBody>
      </p:sp>
      <p:sp>
        <p:nvSpPr>
          <p:cNvPr id="102" name="Google Shape;102;p17"/>
          <p:cNvSpPr txBox="1">
            <a:spLocks noGrp="1"/>
          </p:cNvSpPr>
          <p:nvPr>
            <p:ph type="body" idx="1"/>
          </p:nvPr>
        </p:nvSpPr>
        <p:spPr>
          <a:xfrm>
            <a:off x="922000" y="1349533"/>
            <a:ext cx="6866100" cy="290251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Step 5: </a:t>
            </a:r>
            <a:r>
              <a:rPr lang="en-US" dirty="0"/>
              <a:t>Write a 2 – 3 page reflection on what you’ve learned through Focus 2, the careers you selected, and the majors you could declare. To help you with your reflection, choose at least 4 questions on the next slide to answer</a:t>
            </a:r>
            <a:endParaRPr b="1" dirty="0"/>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75960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759630" y="492133"/>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600" dirty="0"/>
              <a:t>Reflection Questions</a:t>
            </a:r>
            <a:endParaRPr sz="3600" dirty="0"/>
          </a:p>
        </p:txBody>
      </p:sp>
      <p:sp>
        <p:nvSpPr>
          <p:cNvPr id="102" name="Google Shape;102;p17"/>
          <p:cNvSpPr txBox="1">
            <a:spLocks noGrp="1"/>
          </p:cNvSpPr>
          <p:nvPr>
            <p:ph type="body" idx="1"/>
          </p:nvPr>
        </p:nvSpPr>
        <p:spPr>
          <a:xfrm>
            <a:off x="439551" y="1156064"/>
            <a:ext cx="8434699" cy="2902518"/>
          </a:xfrm>
          <a:prstGeom prst="rect">
            <a:avLst/>
          </a:prstGeom>
        </p:spPr>
        <p:txBody>
          <a:bodyPr spcFirstLastPara="1" wrap="square" lIns="91425" tIns="91425" rIns="91425" bIns="91425" anchor="t" anchorCtr="0">
            <a:noAutofit/>
          </a:bodyPr>
          <a:lstStyle/>
          <a:p>
            <a:pPr lvl="0"/>
            <a:r>
              <a:rPr lang="en-US" sz="1100" dirty="0"/>
              <a:t>What aspects of the Focus 2 assessment pieces surprised you? </a:t>
            </a:r>
          </a:p>
          <a:p>
            <a:pPr lvl="0"/>
            <a:r>
              <a:rPr lang="en-US" sz="1100" dirty="0"/>
              <a:t>Do you think the assessments accurately reflect who you feel you are? What areas of the assessments did you disagree with? Agree with?</a:t>
            </a:r>
          </a:p>
          <a:p>
            <a:pPr lvl="0"/>
            <a:r>
              <a:rPr lang="en-US" sz="1100" dirty="0"/>
              <a:t>What career paths did you further explore? What did you like or not like about the descriptions of the careers? </a:t>
            </a:r>
          </a:p>
          <a:p>
            <a:pPr lvl="0"/>
            <a:r>
              <a:rPr lang="en-US" sz="1100" dirty="0"/>
              <a:t>What majors might correspond with some of the career paths you selected? What did you discover through your research of that major and any required or elective courses you would take in that major?</a:t>
            </a:r>
          </a:p>
          <a:p>
            <a:pPr lvl="0"/>
            <a:r>
              <a:rPr lang="en-US" sz="1100" dirty="0"/>
              <a:t>What transferable skill sets will you need to have in order to be successful in the careers you selected? (e.g. communication skills, time management, customer service, </a:t>
            </a:r>
            <a:r>
              <a:rPr lang="en-US" sz="1100" dirty="0" err="1"/>
              <a:t>etc</a:t>
            </a:r>
            <a:r>
              <a:rPr lang="en-US" sz="1100" dirty="0"/>
              <a:t>). Through what activities on or off campus can engage in to start developing those skills? (for example, holding a position within a student club, organization or Greek life could help you develop leadership and communication skills)</a:t>
            </a:r>
          </a:p>
          <a:p>
            <a:pPr lvl="0"/>
            <a:r>
              <a:rPr lang="en-US" sz="1100" dirty="0"/>
              <a:t>Are there certain areas of employment you’re now considering as a result of having taken the assessments?</a:t>
            </a:r>
          </a:p>
          <a:p>
            <a:pPr lvl="0"/>
            <a:r>
              <a:rPr lang="en-US" sz="1100" dirty="0"/>
              <a:t>In thinking about our class discussion on career planning (Exploring, Reflecting, Developing, and Connecting) and the importance of engaging in a variety of activities, what are some actions you can do today/ near future that will help you with your career plan?</a:t>
            </a:r>
          </a:p>
          <a:p>
            <a:pPr lvl="0"/>
            <a:r>
              <a:rPr lang="en-US" sz="1100" dirty="0"/>
              <a:t>What questions do you have about narrowing career options?</a:t>
            </a:r>
          </a:p>
          <a:p>
            <a:pPr lvl="0"/>
            <a:r>
              <a:rPr lang="en-US" sz="1100" dirty="0"/>
              <a:t>What questions do you have in general with regards to thinking about your future career?</a:t>
            </a:r>
          </a:p>
          <a:p>
            <a:pPr marL="0" lvl="0" indent="0" algn="l" rtl="0">
              <a:spcBef>
                <a:spcPts val="600"/>
              </a:spcBef>
              <a:spcAft>
                <a:spcPts val="0"/>
              </a:spcAft>
              <a:buNone/>
            </a:pPr>
            <a:endParaRPr dirty="0"/>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40156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Overview</a:t>
            </a:r>
            <a:endParaRPr dirty="0"/>
          </a:p>
        </p:txBody>
      </p:sp>
      <p:sp>
        <p:nvSpPr>
          <p:cNvPr id="102" name="Google Shape;102;p17"/>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Char char="●"/>
            </a:pPr>
            <a:r>
              <a:rPr lang="en-US" dirty="0"/>
              <a:t>Career development (Planned Happenstance)</a:t>
            </a:r>
          </a:p>
          <a:p>
            <a:pPr marL="457200" lvl="0" indent="-342900" algn="l" rtl="0">
              <a:spcBef>
                <a:spcPts val="600"/>
              </a:spcBef>
              <a:spcAft>
                <a:spcPts val="0"/>
              </a:spcAft>
              <a:buSzPts val="1800"/>
              <a:buChar char="●"/>
            </a:pPr>
            <a:r>
              <a:rPr lang="en-US" dirty="0"/>
              <a:t>Career planning process</a:t>
            </a:r>
          </a:p>
          <a:p>
            <a:pPr marL="457200" lvl="0" indent="-342900" algn="l" rtl="0">
              <a:spcBef>
                <a:spcPts val="600"/>
              </a:spcBef>
              <a:spcAft>
                <a:spcPts val="0"/>
              </a:spcAft>
              <a:buSzPts val="1800"/>
              <a:buChar char="●"/>
            </a:pPr>
            <a:r>
              <a:rPr lang="en-US" dirty="0"/>
              <a:t>Ideas on what to do while you’re here</a:t>
            </a:r>
          </a:p>
          <a:p>
            <a:pPr marL="457200" lvl="0" indent="-342900" algn="l" rtl="0">
              <a:spcBef>
                <a:spcPts val="600"/>
              </a:spcBef>
              <a:spcAft>
                <a:spcPts val="0"/>
              </a:spcAft>
              <a:buSzPts val="1800"/>
              <a:buChar char="●"/>
            </a:pPr>
            <a:r>
              <a:rPr lang="en-US" dirty="0"/>
              <a:t>Assignment</a:t>
            </a:r>
          </a:p>
          <a:p>
            <a:pPr marL="0" lvl="0" indent="0" algn="l" rtl="0">
              <a:spcBef>
                <a:spcPts val="600"/>
              </a:spcBef>
              <a:spcAft>
                <a:spcPts val="0"/>
              </a:spcAft>
              <a:buNone/>
            </a:pPr>
            <a:endParaRPr dirty="0"/>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Online Media 5" title="Why some of us don&amp;#39;t have one true calling | Emilie Wapnick">
            <a:hlinkClick r:id="" action="ppaction://media"/>
            <a:extLst>
              <a:ext uri="{FF2B5EF4-FFF2-40B4-BE49-F238E27FC236}">
                <a16:creationId xmlns:a16="http://schemas.microsoft.com/office/drawing/2014/main" id="{10DD9262-9788-4143-91E0-14EB085D2A96}"/>
              </a:ext>
            </a:extLst>
          </p:cNvPr>
          <p:cNvPicPr>
            <a:picLocks noRot="1" noChangeAspect="1"/>
          </p:cNvPicPr>
          <p:nvPr>
            <a:videoFile r:link="rId1"/>
          </p:nvPr>
        </p:nvPicPr>
        <p:blipFill>
          <a:blip r:embed="rId4"/>
          <a:stretch>
            <a:fillRect/>
          </a:stretch>
        </p:blipFill>
        <p:spPr>
          <a:xfrm>
            <a:off x="895617" y="703523"/>
            <a:ext cx="6784146" cy="3816082"/>
          </a:xfrm>
          <a:prstGeom prst="rect">
            <a:avLst/>
          </a:prstGeom>
        </p:spPr>
      </p:pic>
    </p:spTree>
    <p:extLst>
      <p:ext uri="{BB962C8B-B14F-4D97-AF65-F5344CB8AC3E}">
        <p14:creationId xmlns:p14="http://schemas.microsoft.com/office/powerpoint/2010/main" val="307555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 name="Picture 6" descr="Career expectation reality">
            <a:extLst>
              <a:ext uri="{FF2B5EF4-FFF2-40B4-BE49-F238E27FC236}">
                <a16:creationId xmlns:a16="http://schemas.microsoft.com/office/drawing/2014/main" id="{B54EC998-7AE2-41B3-9429-479D032462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851" y="535391"/>
            <a:ext cx="6795227" cy="3817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53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Planned Happenstance</a:t>
            </a:r>
            <a:endParaRPr dirty="0"/>
          </a:p>
        </p:txBody>
      </p:sp>
      <p:sp>
        <p:nvSpPr>
          <p:cNvPr id="89" name="Google Shape;89;p15"/>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Because things just happen – or </a:t>
            </a:r>
            <a:r>
              <a:rPr lang="en" i="1" dirty="0"/>
              <a:t>do</a:t>
            </a:r>
            <a:r>
              <a:rPr lang="en" dirty="0"/>
              <a:t> they?</a:t>
            </a:r>
            <a:endParaRPr dirty="0"/>
          </a:p>
        </p:txBody>
      </p:sp>
      <p:sp>
        <p:nvSpPr>
          <p:cNvPr id="90" name="Google Shape;90;p15"/>
          <p:cNvSpPr txBox="1"/>
          <p:nvPr/>
        </p:nvSpPr>
        <p:spPr>
          <a:xfrm>
            <a:off x="7811325" y="0"/>
            <a:ext cx="960900" cy="1390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600">
                <a:solidFill>
                  <a:srgbClr val="434343"/>
                </a:solidFill>
                <a:latin typeface="Raleway ExtraBold"/>
                <a:ea typeface="Raleway ExtraBold"/>
                <a:cs typeface="Raleway ExtraBold"/>
                <a:sym typeface="Raleway ExtraBold"/>
              </a:rPr>
              <a:t>1</a:t>
            </a:r>
            <a:endParaRPr sz="9600">
              <a:solidFill>
                <a:srgbClr val="434343"/>
              </a:solidFill>
              <a:latin typeface="Raleway ExtraBold"/>
              <a:ea typeface="Raleway ExtraBold"/>
              <a:cs typeface="Raleway ExtraBold"/>
              <a:sym typeface="Raleway Extra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t>What is Planned Happenstance</a:t>
            </a:r>
            <a:endParaRPr sz="3200" dirty="0"/>
          </a:p>
        </p:txBody>
      </p:sp>
      <p:sp>
        <p:nvSpPr>
          <p:cNvPr id="102" name="Google Shape;102;p17"/>
          <p:cNvSpPr txBox="1">
            <a:spLocks noGrp="1"/>
          </p:cNvSpPr>
          <p:nvPr>
            <p:ph type="body" idx="1"/>
          </p:nvPr>
        </p:nvSpPr>
        <p:spPr>
          <a:xfrm>
            <a:off x="922000" y="1603179"/>
            <a:ext cx="4208800" cy="2366100"/>
          </a:xfrm>
          <a:prstGeom prst="rect">
            <a:avLst/>
          </a:prstGeom>
        </p:spPr>
        <p:txBody>
          <a:bodyPr spcFirstLastPara="1" wrap="square" lIns="91425" tIns="91425" rIns="91425" bIns="91425" anchor="t" anchorCtr="0">
            <a:noAutofit/>
          </a:bodyPr>
          <a:lstStyle/>
          <a:p>
            <a:pPr marL="0" lvl="0" indent="0">
              <a:buNone/>
            </a:pPr>
            <a:r>
              <a:rPr lang="en-US" sz="2400" b="1" dirty="0"/>
              <a:t>It’s OK to not know</a:t>
            </a:r>
          </a:p>
          <a:p>
            <a:pPr marL="114300" indent="0">
              <a:buNone/>
            </a:pPr>
            <a:endParaRPr lang="en-US" dirty="0"/>
          </a:p>
          <a:p>
            <a:pPr marL="114300" indent="0">
              <a:buNone/>
            </a:pPr>
            <a:r>
              <a:rPr lang="en-US" dirty="0"/>
              <a:t>Planned Happenstance encourages a </a:t>
            </a:r>
            <a:r>
              <a:rPr lang="en-US" b="1" dirty="0"/>
              <a:t>positive career exploratory viewpoint.</a:t>
            </a:r>
          </a:p>
          <a:p>
            <a:pPr marL="114300" indent="0">
              <a:buNone/>
            </a:pPr>
            <a:endParaRPr lang="en-US" b="1" dirty="0"/>
          </a:p>
          <a:p>
            <a:pPr marL="114300" indent="0">
              <a:buNone/>
            </a:pPr>
            <a:r>
              <a:rPr lang="en-US" b="1" dirty="0"/>
              <a:t>Planned </a:t>
            </a:r>
            <a:r>
              <a:rPr lang="en-US" dirty="0"/>
              <a:t>and </a:t>
            </a:r>
            <a:r>
              <a:rPr lang="en-US" b="1" dirty="0"/>
              <a:t>Unplanned events </a:t>
            </a:r>
            <a:r>
              <a:rPr lang="en-US" dirty="0"/>
              <a:t>can shape our futures, including our career decisions</a:t>
            </a:r>
          </a:p>
          <a:p>
            <a:pPr marL="114300" indent="0">
              <a:buNone/>
            </a:pPr>
            <a:endParaRPr dirty="0"/>
          </a:p>
        </p:txBody>
      </p:sp>
      <p:sp>
        <p:nvSpPr>
          <p:cNvPr id="103" name="Google Shape;103;p1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pSp>
        <p:nvGrpSpPr>
          <p:cNvPr id="104" name="Google Shape;104;p17"/>
          <p:cNvGrpSpPr/>
          <p:nvPr/>
        </p:nvGrpSpPr>
        <p:grpSpPr>
          <a:xfrm>
            <a:off x="8119638" y="225980"/>
            <a:ext cx="539546" cy="879605"/>
            <a:chOff x="6730350" y="2315900"/>
            <a:chExt cx="257700" cy="420100"/>
          </a:xfrm>
        </p:grpSpPr>
        <p:sp>
          <p:nvSpPr>
            <p:cNvPr id="105" name="Google Shape;105;p17"/>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stretch>
            <a:fillRect/>
          </a:stretch>
        </p:blipFill>
        <p:spPr>
          <a:xfrm>
            <a:off x="5387887" y="1749175"/>
            <a:ext cx="2663913" cy="2663913"/>
          </a:xfrm>
          <a:prstGeom prst="rect">
            <a:avLst/>
          </a:prstGeom>
        </p:spPr>
      </p:pic>
    </p:spTree>
    <p:extLst>
      <p:ext uri="{BB962C8B-B14F-4D97-AF65-F5344CB8AC3E}">
        <p14:creationId xmlns:p14="http://schemas.microsoft.com/office/powerpoint/2010/main" val="425364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922000" y="575733"/>
            <a:ext cx="6866100" cy="1173442"/>
          </a:xfrm>
          <a:prstGeom prst="rect">
            <a:avLst/>
          </a:prstGeom>
        </p:spPr>
        <p:txBody>
          <a:bodyPr spcFirstLastPara="1" wrap="square" lIns="91425" tIns="91425" rIns="91425" bIns="91425" anchor="t" anchorCtr="0">
            <a:noAutofit/>
          </a:bodyPr>
          <a:lstStyle/>
          <a:p>
            <a:pPr lvl="0"/>
            <a:r>
              <a:rPr lang="en-US" sz="4800" dirty="0"/>
              <a:t>O</a:t>
            </a:r>
            <a:r>
              <a:rPr lang="en" sz="4800" dirty="0"/>
              <a:t>bjectives of </a:t>
            </a:r>
            <a:r>
              <a:rPr lang="en" sz="4800" dirty="0">
                <a:solidFill>
                  <a:srgbClr val="FFB600"/>
                </a:solidFill>
              </a:rPr>
              <a:t>Happenstance </a:t>
            </a:r>
            <a:endParaRPr sz="4800" dirty="0"/>
          </a:p>
        </p:txBody>
      </p:sp>
      <p:sp>
        <p:nvSpPr>
          <p:cNvPr id="144" name="Google Shape;144;p20"/>
          <p:cNvSpPr txBox="1">
            <a:spLocks noGrp="1"/>
          </p:cNvSpPr>
          <p:nvPr>
            <p:ph type="body" idx="1"/>
          </p:nvPr>
        </p:nvSpPr>
        <p:spPr>
          <a:xfrm>
            <a:off x="922000" y="2175933"/>
            <a:ext cx="2332200" cy="2673567"/>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solidFill>
                  <a:srgbClr val="0070C0"/>
                </a:solidFill>
              </a:rPr>
              <a:t>Indecision is the new Decision</a:t>
            </a:r>
            <a:endParaRPr b="1" dirty="0">
              <a:solidFill>
                <a:srgbClr val="0070C0"/>
              </a:solidFill>
            </a:endParaRPr>
          </a:p>
          <a:p>
            <a:pPr marL="0" lvl="0" indent="0">
              <a:buNone/>
            </a:pPr>
            <a:r>
              <a:rPr lang="en-US" dirty="0"/>
              <a:t>Indecision is </a:t>
            </a:r>
            <a:r>
              <a:rPr lang="en-US" b="1" dirty="0"/>
              <a:t>desirable and sensible </a:t>
            </a:r>
            <a:r>
              <a:rPr lang="en-US" dirty="0"/>
              <a:t>as it enables one to use unplanned events to make career decisions.</a:t>
            </a:r>
          </a:p>
          <a:p>
            <a:pPr marL="0" lvl="0" indent="0">
              <a:buNone/>
            </a:pPr>
            <a:r>
              <a:rPr lang="en-US" dirty="0"/>
              <a:t>Indecision = open-mindedness</a:t>
            </a:r>
          </a:p>
        </p:txBody>
      </p:sp>
      <p:sp>
        <p:nvSpPr>
          <p:cNvPr id="145" name="Google Shape;145;p20"/>
          <p:cNvSpPr txBox="1">
            <a:spLocks noGrp="1"/>
          </p:cNvSpPr>
          <p:nvPr>
            <p:ph type="body" idx="2"/>
          </p:nvPr>
        </p:nvSpPr>
        <p:spPr>
          <a:xfrm>
            <a:off x="3312799" y="2175933"/>
            <a:ext cx="2332200" cy="2673567"/>
          </a:xfrm>
          <a:prstGeom prst="rect">
            <a:avLst/>
          </a:prstGeom>
        </p:spPr>
        <p:txBody>
          <a:bodyPr spcFirstLastPara="1" wrap="square" lIns="91425" tIns="91425" rIns="91425" bIns="91425" anchor="t" anchorCtr="0">
            <a:noAutofit/>
          </a:bodyPr>
          <a:lstStyle/>
          <a:p>
            <a:pPr marL="0" lvl="0" indent="0">
              <a:buNone/>
            </a:pPr>
            <a:r>
              <a:rPr lang="en-US" sz="1600" b="1" dirty="0">
                <a:solidFill>
                  <a:srgbClr val="FF9715"/>
                </a:solidFill>
              </a:rPr>
              <a:t>Change – it’s going to happen</a:t>
            </a:r>
          </a:p>
          <a:p>
            <a:pPr marL="0" lvl="0" indent="0">
              <a:buNone/>
            </a:pPr>
            <a:r>
              <a:rPr lang="en-US" dirty="0"/>
              <a:t>Managing life transitions is essential to career management. </a:t>
            </a:r>
          </a:p>
          <a:p>
            <a:pPr marL="0" lvl="0" indent="0">
              <a:buNone/>
            </a:pPr>
            <a:r>
              <a:rPr lang="en-US" dirty="0"/>
              <a:t>"An optimistic outlook can help turn </a:t>
            </a:r>
            <a:r>
              <a:rPr lang="en-US" b="1" dirty="0"/>
              <a:t>serendipity into opportunity“</a:t>
            </a:r>
          </a:p>
          <a:p>
            <a:pPr marL="0" lvl="0" indent="0">
              <a:buNone/>
            </a:pPr>
            <a:r>
              <a:rPr lang="en-US" dirty="0"/>
              <a:t>Flexibility is key</a:t>
            </a:r>
            <a:endParaRPr dirty="0"/>
          </a:p>
        </p:txBody>
      </p:sp>
      <p:sp>
        <p:nvSpPr>
          <p:cNvPr id="146" name="Google Shape;146;p20"/>
          <p:cNvSpPr txBox="1">
            <a:spLocks noGrp="1"/>
          </p:cNvSpPr>
          <p:nvPr>
            <p:ph type="body" idx="3"/>
          </p:nvPr>
        </p:nvSpPr>
        <p:spPr>
          <a:xfrm>
            <a:off x="5960532" y="2175933"/>
            <a:ext cx="2328335" cy="2673567"/>
          </a:xfrm>
          <a:prstGeom prst="rect">
            <a:avLst/>
          </a:prstGeom>
        </p:spPr>
        <p:txBody>
          <a:bodyPr spcFirstLastPara="1" wrap="square" lIns="91425" tIns="91425" rIns="91425" bIns="91425" anchor="t" anchorCtr="0">
            <a:noAutofit/>
          </a:bodyPr>
          <a:lstStyle/>
          <a:p>
            <a:pPr marL="0" indent="0">
              <a:buNone/>
            </a:pPr>
            <a:r>
              <a:rPr lang="en-US" sz="1600" b="1" dirty="0">
                <a:solidFill>
                  <a:srgbClr val="FF0000"/>
                </a:solidFill>
              </a:rPr>
              <a:t>Not just “luck,” either</a:t>
            </a:r>
            <a:endParaRPr lang="en-US" sz="1600" b="1" cap="all" dirty="0">
              <a:solidFill>
                <a:srgbClr val="FF0000"/>
              </a:solidFill>
            </a:endParaRPr>
          </a:p>
          <a:p>
            <a:pPr marL="0" lvl="0" indent="0">
              <a:buNone/>
            </a:pPr>
            <a:r>
              <a:rPr lang="en-US" dirty="0"/>
              <a:t>This is where the "planned" part comes into play: The </a:t>
            </a:r>
            <a:r>
              <a:rPr lang="en-US" b="1" dirty="0"/>
              <a:t>more opportunities</a:t>
            </a:r>
            <a:r>
              <a:rPr lang="en-US" dirty="0"/>
              <a:t> one takes, the more doors that are open to them.</a:t>
            </a:r>
          </a:p>
          <a:p>
            <a:pPr marL="0" lvl="0" indent="0" algn="l" rtl="0">
              <a:spcBef>
                <a:spcPts val="600"/>
              </a:spcBef>
              <a:spcAft>
                <a:spcPts val="0"/>
              </a:spcAft>
              <a:buNone/>
            </a:pPr>
            <a:endParaRPr dirty="0"/>
          </a:p>
        </p:txBody>
      </p:sp>
      <p:sp>
        <p:nvSpPr>
          <p:cNvPr id="147" name="Google Shape;147;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148" name="Google Shape;148;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5">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5">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6">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uiExpand="1" build="p"/>
      <p:bldP spid="145" grpId="0" uiExpand="1" build="p"/>
      <p:bldP spid="14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921999" y="575733"/>
            <a:ext cx="7248333" cy="1173442"/>
          </a:xfrm>
          <a:prstGeom prst="rect">
            <a:avLst/>
          </a:prstGeom>
        </p:spPr>
        <p:txBody>
          <a:bodyPr spcFirstLastPara="1" wrap="square" lIns="91425" tIns="91425" rIns="91425" bIns="91425" anchor="t" anchorCtr="0">
            <a:noAutofit/>
          </a:bodyPr>
          <a:lstStyle/>
          <a:p>
            <a:pPr lvl="0"/>
            <a:r>
              <a:rPr lang="en-US" sz="4800" dirty="0"/>
              <a:t>Traits </a:t>
            </a:r>
            <a:r>
              <a:rPr lang="en" sz="4800" dirty="0"/>
              <a:t>of </a:t>
            </a:r>
            <a:r>
              <a:rPr lang="en" sz="4800" dirty="0">
                <a:solidFill>
                  <a:srgbClr val="FFB600"/>
                </a:solidFill>
              </a:rPr>
              <a:t>Happenstance </a:t>
            </a:r>
            <a:endParaRPr sz="4800" dirty="0"/>
          </a:p>
        </p:txBody>
      </p:sp>
      <p:sp>
        <p:nvSpPr>
          <p:cNvPr id="144" name="Google Shape;144;p20"/>
          <p:cNvSpPr txBox="1">
            <a:spLocks noGrp="1"/>
          </p:cNvSpPr>
          <p:nvPr>
            <p:ph type="body" idx="1"/>
          </p:nvPr>
        </p:nvSpPr>
        <p:spPr>
          <a:xfrm>
            <a:off x="921999" y="1557866"/>
            <a:ext cx="2332200" cy="1236134"/>
          </a:xfrm>
          <a:prstGeom prst="rect">
            <a:avLst/>
          </a:prstGeom>
        </p:spPr>
        <p:txBody>
          <a:bodyPr spcFirstLastPara="1" wrap="square" lIns="91425" tIns="91425" rIns="91425" bIns="91425" anchor="t" anchorCtr="0">
            <a:noAutofit/>
          </a:bodyPr>
          <a:lstStyle/>
          <a:p>
            <a:pPr marL="139700" indent="0">
              <a:buNone/>
            </a:pPr>
            <a:r>
              <a:rPr lang="en-US" sz="1600" b="1" dirty="0">
                <a:solidFill>
                  <a:srgbClr val="F20253"/>
                </a:solidFill>
              </a:rPr>
              <a:t>Curiosity</a:t>
            </a:r>
          </a:p>
          <a:p>
            <a:pPr marL="139700" indent="0">
              <a:buNone/>
            </a:pPr>
            <a:r>
              <a:rPr lang="en-US" dirty="0"/>
              <a:t>Exploring new learning opportunities and new ideas</a:t>
            </a:r>
          </a:p>
        </p:txBody>
      </p:sp>
      <p:sp>
        <p:nvSpPr>
          <p:cNvPr id="147" name="Google Shape;147;p2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148" name="Google Shape;148;p20"/>
          <p:cNvSpPr/>
          <p:nvPr/>
        </p:nvSpPr>
        <p:spPr>
          <a:xfrm>
            <a:off x="8055177" y="292676"/>
            <a:ext cx="796167" cy="796157"/>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4;p20"/>
          <p:cNvSpPr txBox="1">
            <a:spLocks noGrp="1"/>
          </p:cNvSpPr>
          <p:nvPr>
            <p:ph type="body" idx="2"/>
          </p:nvPr>
        </p:nvSpPr>
        <p:spPr>
          <a:xfrm>
            <a:off x="3572112" y="1557866"/>
            <a:ext cx="2246755" cy="1853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a:solidFill>
                  <a:srgbClr val="FF9715"/>
                </a:solidFill>
              </a:rPr>
              <a:t>Persistence</a:t>
            </a:r>
          </a:p>
          <a:p>
            <a:pPr marL="0" lvl="0" indent="0" algn="l" rtl="0">
              <a:spcBef>
                <a:spcPts val="600"/>
              </a:spcBef>
              <a:spcAft>
                <a:spcPts val="0"/>
              </a:spcAft>
              <a:buNone/>
            </a:pPr>
            <a:r>
              <a:rPr lang="en-US" dirty="0"/>
              <a:t>Exerting effort despite setbacks</a:t>
            </a:r>
          </a:p>
          <a:p>
            <a:pPr marL="0" lvl="0" indent="0" algn="l" rtl="0">
              <a:spcBef>
                <a:spcPts val="600"/>
              </a:spcBef>
              <a:spcAft>
                <a:spcPts val="0"/>
              </a:spcAft>
              <a:buNone/>
            </a:pPr>
            <a:r>
              <a:rPr lang="en-US" dirty="0"/>
              <a:t>Persevere through hard times</a:t>
            </a:r>
          </a:p>
          <a:p>
            <a:pPr marL="0" lvl="0" indent="0">
              <a:buNone/>
            </a:pPr>
            <a:endParaRPr lang="en-US" b="1" dirty="0"/>
          </a:p>
        </p:txBody>
      </p:sp>
      <p:sp>
        <p:nvSpPr>
          <p:cNvPr id="11" name="Google Shape;155;p20"/>
          <p:cNvSpPr txBox="1">
            <a:spLocks noGrp="1"/>
          </p:cNvSpPr>
          <p:nvPr>
            <p:ph type="body" idx="3"/>
          </p:nvPr>
        </p:nvSpPr>
        <p:spPr>
          <a:xfrm>
            <a:off x="6010443" y="1557866"/>
            <a:ext cx="2371200" cy="1853100"/>
          </a:xfrm>
          <a:prstGeom prst="rect">
            <a:avLst/>
          </a:prstGeom>
        </p:spPr>
        <p:txBody>
          <a:bodyPr spcFirstLastPara="1" wrap="square" lIns="91425" tIns="91425" rIns="91425" bIns="91425" anchor="t" anchorCtr="0">
            <a:noAutofit/>
          </a:bodyPr>
          <a:lstStyle/>
          <a:p>
            <a:pPr marL="0" indent="0">
              <a:buNone/>
            </a:pPr>
            <a:r>
              <a:rPr lang="en-US" sz="1600" b="1" dirty="0">
                <a:solidFill>
                  <a:srgbClr val="2185C5"/>
                </a:solidFill>
              </a:rPr>
              <a:t>Flexibility</a:t>
            </a:r>
            <a:endParaRPr lang="en-US" sz="1600" b="1" cap="all" dirty="0">
              <a:solidFill>
                <a:srgbClr val="2185C5"/>
              </a:solidFill>
            </a:endParaRPr>
          </a:p>
          <a:p>
            <a:pPr marL="0" lvl="0" indent="0">
              <a:buNone/>
            </a:pPr>
            <a:r>
              <a:rPr lang="en-US" dirty="0"/>
              <a:t>Adaptive to the unknown ; able to go with the flow and change courses when needed</a:t>
            </a:r>
          </a:p>
        </p:txBody>
      </p:sp>
      <p:sp>
        <p:nvSpPr>
          <p:cNvPr id="12" name="Google Shape;154;p20"/>
          <p:cNvSpPr txBox="1">
            <a:spLocks/>
          </p:cNvSpPr>
          <p:nvPr/>
        </p:nvSpPr>
        <p:spPr>
          <a:xfrm>
            <a:off x="1074399" y="3157105"/>
            <a:ext cx="2650113" cy="3040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60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1pPr>
            <a:lvl2pPr marL="914400" marR="0" lvl="1"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2pPr>
            <a:lvl3pPr marL="1371600" marR="0" lvl="2"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3pPr>
            <a:lvl4pPr marL="1828800" marR="0" lvl="3"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4pPr>
            <a:lvl5pPr marL="2286000" marR="0" lvl="4"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5pPr>
            <a:lvl6pPr marL="2743200" marR="0" lvl="5"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6pPr>
            <a:lvl7pPr marL="3200400" marR="0" lvl="6"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7pPr>
            <a:lvl8pPr marL="3657600" marR="0" lvl="7"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8pPr>
            <a:lvl9pPr marL="4114800" marR="0" lvl="8" indent="-317500" algn="l" rtl="0">
              <a:lnSpc>
                <a:spcPct val="100000"/>
              </a:lnSpc>
              <a:spcBef>
                <a:spcPts val="0"/>
              </a:spcBef>
              <a:spcAft>
                <a:spcPts val="0"/>
              </a:spcAft>
              <a:buClr>
                <a:srgbClr val="677480"/>
              </a:buClr>
              <a:buSzPts val="1400"/>
              <a:buFont typeface="Lato"/>
              <a:buChar char="■"/>
              <a:defRPr sz="1400" b="0" i="0" u="none" strike="noStrike" cap="none">
                <a:solidFill>
                  <a:srgbClr val="677480"/>
                </a:solidFill>
                <a:latin typeface="Lato"/>
                <a:ea typeface="Lato"/>
                <a:cs typeface="Lato"/>
                <a:sym typeface="Lato"/>
              </a:defRPr>
            </a:lvl9pPr>
          </a:lstStyle>
          <a:p>
            <a:pPr marL="0" indent="0">
              <a:buFont typeface="Lato"/>
              <a:buNone/>
            </a:pPr>
            <a:r>
              <a:rPr lang="en-US" sz="1600" b="1" dirty="0">
                <a:solidFill>
                  <a:srgbClr val="FF9715"/>
                </a:solidFill>
              </a:rPr>
              <a:t>Optimism</a:t>
            </a:r>
          </a:p>
          <a:p>
            <a:pPr marL="0" indent="0">
              <a:buFont typeface="Lato"/>
              <a:buNone/>
            </a:pPr>
            <a:r>
              <a:rPr lang="en-US" dirty="0">
                <a:latin typeface="Raleway Light" panose="020B0604020202020204" charset="0"/>
              </a:rPr>
              <a:t>Viewing new opportunities as possible &amp; obtainable</a:t>
            </a:r>
          </a:p>
          <a:p>
            <a:pPr marL="0" indent="0">
              <a:buFont typeface="Lato"/>
              <a:buNone/>
            </a:pPr>
            <a:r>
              <a:rPr lang="en-US" dirty="0">
                <a:latin typeface="Raleway Light" panose="020B0604020202020204" charset="0"/>
              </a:rPr>
              <a:t>Setbacks = opportunity</a:t>
            </a:r>
          </a:p>
        </p:txBody>
      </p:sp>
      <p:sp>
        <p:nvSpPr>
          <p:cNvPr id="4" name="Rectangle 3"/>
          <p:cNvSpPr/>
          <p:nvPr/>
        </p:nvSpPr>
        <p:spPr>
          <a:xfrm>
            <a:off x="6010443" y="3261783"/>
            <a:ext cx="2648182" cy="1415772"/>
          </a:xfrm>
          <a:prstGeom prst="rect">
            <a:avLst/>
          </a:prstGeom>
        </p:spPr>
        <p:txBody>
          <a:bodyPr wrap="square">
            <a:spAutoFit/>
          </a:bodyPr>
          <a:lstStyle/>
          <a:p>
            <a:pPr marL="0" indent="0">
              <a:buFont typeface="Lato"/>
              <a:buNone/>
            </a:pPr>
            <a:r>
              <a:rPr lang="en-US" sz="1600" b="1" dirty="0">
                <a:solidFill>
                  <a:srgbClr val="F20253"/>
                </a:solidFill>
              </a:rPr>
              <a:t>Risk Taking</a:t>
            </a:r>
          </a:p>
          <a:p>
            <a:pPr marL="0" indent="0">
              <a:buFont typeface="Lato"/>
              <a:buNone/>
            </a:pPr>
            <a:r>
              <a:rPr lang="en-US" dirty="0">
                <a:solidFill>
                  <a:schemeClr val="tx1">
                    <a:lumMod val="50000"/>
                    <a:lumOff val="50000"/>
                  </a:schemeClr>
                </a:solidFill>
                <a:latin typeface="Raleway Light" panose="020B0604020202020204" charset="0"/>
              </a:rPr>
              <a:t>Taking action in the face of uncertainty</a:t>
            </a:r>
          </a:p>
          <a:p>
            <a:pPr marL="0" indent="0">
              <a:buFont typeface="Lato"/>
              <a:buNone/>
            </a:pPr>
            <a:r>
              <a:rPr lang="en-US" dirty="0">
                <a:solidFill>
                  <a:schemeClr val="tx1">
                    <a:lumMod val="50000"/>
                    <a:lumOff val="50000"/>
                  </a:schemeClr>
                </a:solidFill>
                <a:latin typeface="Raleway Light" panose="020B0604020202020204" charset="0"/>
              </a:rPr>
              <a:t>Healthy risk-taking can lead to new and greater paths, generate new ideas</a:t>
            </a:r>
          </a:p>
        </p:txBody>
      </p:sp>
    </p:spTree>
    <p:extLst>
      <p:ext uri="{BB962C8B-B14F-4D97-AF65-F5344CB8AC3E}">
        <p14:creationId xmlns:p14="http://schemas.microsoft.com/office/powerpoint/2010/main" val="305616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uiExpand="1" build="p"/>
      <p:bldP spid="10" grpId="0" uiExpand="1" build="p"/>
      <p:bldP spid="11" grpId="0" uiExpand="1" build="p"/>
      <p:bldP spid="12" grpId="0"/>
      <p:bldP spid="4" grpId="0"/>
    </p:bldLst>
  </p:timing>
</p:sld>
</file>

<file path=ppt/theme/theme1.xml><?xml version="1.0" encoding="utf-8"?>
<a:theme xmlns:a="http://schemas.openxmlformats.org/drawingml/2006/main" name="Oliv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2669</Words>
  <Application>Microsoft Office PowerPoint</Application>
  <PresentationFormat>On-screen Show (16:9)</PresentationFormat>
  <Paragraphs>179</Paragraphs>
  <Slides>25</Slides>
  <Notes>25</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30" baseType="lpstr">
      <vt:lpstr>Raleway ExtraBold</vt:lpstr>
      <vt:lpstr>Lato</vt:lpstr>
      <vt:lpstr>Raleway Light</vt:lpstr>
      <vt:lpstr>Arial</vt:lpstr>
      <vt:lpstr>Olivia template</vt:lpstr>
      <vt:lpstr>Career Exploration, Development &amp; Planning</vt:lpstr>
      <vt:lpstr>CCPD services</vt:lpstr>
      <vt:lpstr>Overview</vt:lpstr>
      <vt:lpstr>PowerPoint Presentation</vt:lpstr>
      <vt:lpstr>PowerPoint Presentation</vt:lpstr>
      <vt:lpstr>Planned Happenstance</vt:lpstr>
      <vt:lpstr>What is Planned Happenstance</vt:lpstr>
      <vt:lpstr>Objectives of Happenstance </vt:lpstr>
      <vt:lpstr>Traits of Happenstance </vt:lpstr>
      <vt:lpstr>PowerPoint Presentation</vt:lpstr>
      <vt:lpstr>Career Development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Assignment Instructions</vt:lpstr>
      <vt:lpstr>Assignment:</vt:lpstr>
      <vt:lpstr>Assignment:</vt:lpstr>
      <vt:lpstr>Assignment:</vt:lpstr>
      <vt:lpstr>Reflection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Connecting Passion with Purpose</dc:title>
  <dc:creator>Carrie Hachadurian</dc:creator>
  <cp:lastModifiedBy>Carrie Hachadurian</cp:lastModifiedBy>
  <cp:revision>48</cp:revision>
  <dcterms:modified xsi:type="dcterms:W3CDTF">2020-07-31T14:45:41Z</dcterms:modified>
</cp:coreProperties>
</file>