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Merriweather" panose="020B060402020202020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7218860f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7218860f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7218860f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d7218860f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3d37540cb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3d37540cb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3d37540cb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3d37540cb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3d37540cb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3d37540c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3d37540cb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3d37540c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3d37540cb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3d37540c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3d37540cb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3d37540cb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3d37540cb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3d37540cb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3d37540cb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3d37540cb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5bd374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5bd374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3d37540cb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3d37540c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6fef544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6fef544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6fef5442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6fef544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6fef5442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6fef5442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6fef5442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d6fef5442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5bd374826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5bd37482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3d37540cb_6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3d37540cb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5bd37482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d5bd37482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d6fef5442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d6fef5442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6fef5442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6fef5442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7218860f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7218860f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3d37540cb_6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3d37540cb_6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749a0c1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d749a0c1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3d37540cb_6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d3d37540cb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3d37540cb_6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3d37540cb_6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3d37540cb_6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3d37540cb_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5bd374826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d5bd37482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7218860f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7218860f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7218860f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7218860f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7218860f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7218860f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7218860f2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7218860f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3d37540c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3d37540c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7218860f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7218860f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b="1" u="sng"/>
              <a:t>State Employees Credit Union Project</a:t>
            </a:r>
            <a:endParaRPr sz="3400" b="1" u="sng"/>
          </a:p>
        </p:txBody>
      </p:sp>
      <p:sp>
        <p:nvSpPr>
          <p:cNvPr id="65" name="Google Shape;65;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p:txBody>
      </p:sp>
      <p:pic>
        <p:nvPicPr>
          <p:cNvPr id="66" name="Google Shape;66;p13"/>
          <p:cNvPicPr preferRelativeResize="0"/>
          <p:nvPr/>
        </p:nvPicPr>
        <p:blipFill>
          <a:blip r:embed="rId3">
            <a:alphaModFix/>
          </a:blip>
          <a:stretch>
            <a:fillRect/>
          </a:stretch>
        </p:blipFill>
        <p:spPr>
          <a:xfrm>
            <a:off x="76200" y="2571750"/>
            <a:ext cx="8991601" cy="2518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u="sng"/>
              <a:t>Front &amp; Rear Elevation View </a:t>
            </a:r>
            <a:endParaRPr sz="1900" b="1" u="sng"/>
          </a:p>
        </p:txBody>
      </p:sp>
      <p:sp>
        <p:nvSpPr>
          <p:cNvPr id="128" name="Google Shape;128;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129" name="Google Shape;129;p22"/>
          <p:cNvPicPr preferRelativeResize="0"/>
          <p:nvPr/>
        </p:nvPicPr>
        <p:blipFill>
          <a:blip r:embed="rId3">
            <a:alphaModFix/>
          </a:blip>
          <a:stretch>
            <a:fillRect/>
          </a:stretch>
        </p:blipFill>
        <p:spPr>
          <a:xfrm>
            <a:off x="348475" y="1166550"/>
            <a:ext cx="8462600" cy="2025525"/>
          </a:xfrm>
          <a:prstGeom prst="rect">
            <a:avLst/>
          </a:prstGeom>
          <a:noFill/>
          <a:ln>
            <a:noFill/>
          </a:ln>
        </p:spPr>
      </p:pic>
      <p:pic>
        <p:nvPicPr>
          <p:cNvPr id="130" name="Google Shape;130;p22"/>
          <p:cNvPicPr preferRelativeResize="0"/>
          <p:nvPr/>
        </p:nvPicPr>
        <p:blipFill>
          <a:blip r:embed="rId4">
            <a:alphaModFix/>
          </a:blip>
          <a:stretch>
            <a:fillRect/>
          </a:stretch>
        </p:blipFill>
        <p:spPr>
          <a:xfrm>
            <a:off x="348475" y="3192075"/>
            <a:ext cx="8298826" cy="1951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u="sng"/>
              <a:t>Left &amp; Right Elevation View </a:t>
            </a:r>
            <a:endParaRPr sz="2000" b="1" u="sng"/>
          </a:p>
        </p:txBody>
      </p:sp>
      <p:sp>
        <p:nvSpPr>
          <p:cNvPr id="136" name="Google Shape;136;p2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7" name="Google Shape;137;p23"/>
          <p:cNvPicPr preferRelativeResize="0"/>
          <p:nvPr/>
        </p:nvPicPr>
        <p:blipFill>
          <a:blip r:embed="rId3">
            <a:alphaModFix/>
          </a:blip>
          <a:stretch>
            <a:fillRect/>
          </a:stretch>
        </p:blipFill>
        <p:spPr>
          <a:xfrm>
            <a:off x="311725" y="1002475"/>
            <a:ext cx="8499350" cy="2236025"/>
          </a:xfrm>
          <a:prstGeom prst="rect">
            <a:avLst/>
          </a:prstGeom>
          <a:noFill/>
          <a:ln>
            <a:noFill/>
          </a:ln>
        </p:spPr>
      </p:pic>
      <p:pic>
        <p:nvPicPr>
          <p:cNvPr id="138" name="Google Shape;138;p23"/>
          <p:cNvPicPr preferRelativeResize="0"/>
          <p:nvPr/>
        </p:nvPicPr>
        <p:blipFill>
          <a:blip r:embed="rId4">
            <a:alphaModFix/>
          </a:blip>
          <a:stretch>
            <a:fillRect/>
          </a:stretch>
        </p:blipFill>
        <p:spPr>
          <a:xfrm>
            <a:off x="311725" y="3238500"/>
            <a:ext cx="8499351"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Site Work Phasing Plan </a:t>
            </a:r>
            <a:endParaRPr sz="2300" b="1" u="sng"/>
          </a:p>
        </p:txBody>
      </p:sp>
      <p:sp>
        <p:nvSpPr>
          <p:cNvPr id="144" name="Google Shape;144;p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1:  All work pertained to Belle Area Road which does include curb and gutter installation, sidewalk installation, and Asphalt installation. Sediment Basin Installation will take place in Phase 1 as well. </a:t>
            </a:r>
            <a:endParaRPr/>
          </a:p>
          <a:p>
            <a:pPr marL="457200" lvl="0" indent="-311150" algn="l" rtl="0">
              <a:spcBef>
                <a:spcPts val="0"/>
              </a:spcBef>
              <a:spcAft>
                <a:spcPts val="0"/>
              </a:spcAft>
              <a:buSzPts val="1300"/>
              <a:buChar char="●"/>
            </a:pPr>
            <a:r>
              <a:rPr lang="en"/>
              <a:t>Phase 2: Will pertain site work that includes rough grading and column and spread footing excavation. </a:t>
            </a:r>
            <a:endParaRPr/>
          </a:p>
          <a:p>
            <a:pPr marL="457200" lvl="0" indent="-311150" algn="l" rtl="0">
              <a:spcBef>
                <a:spcPts val="0"/>
              </a:spcBef>
              <a:spcAft>
                <a:spcPts val="0"/>
              </a:spcAft>
              <a:buSzPts val="1300"/>
              <a:buChar char="●"/>
            </a:pPr>
            <a:r>
              <a:rPr lang="en"/>
              <a:t>Phase 3: Site work will include rough grading of the parking lot areas along with gravel install to eliminate mess on the jobsite and layout. </a:t>
            </a:r>
            <a:endParaRPr/>
          </a:p>
          <a:p>
            <a:pPr marL="457200" lvl="0" indent="-311150" algn="l" rtl="0">
              <a:spcBef>
                <a:spcPts val="0"/>
              </a:spcBef>
              <a:spcAft>
                <a:spcPts val="0"/>
              </a:spcAft>
              <a:buSzPts val="1300"/>
              <a:buChar char="●"/>
            </a:pPr>
            <a:r>
              <a:rPr lang="en"/>
              <a:t>Phase 4: Once the building is near completion we will go back out and finish installation of sidewalk, curb and gutter, asphalt installation, along with the dumpster enclosure. </a:t>
            </a:r>
            <a:endParaRPr/>
          </a:p>
        </p:txBody>
      </p:sp>
      <p:pic>
        <p:nvPicPr>
          <p:cNvPr id="145" name="Google Shape;145;p24"/>
          <p:cNvPicPr preferRelativeResize="0"/>
          <p:nvPr/>
        </p:nvPicPr>
        <p:blipFill>
          <a:blip r:embed="rId3">
            <a:alphaModFix/>
          </a:blip>
          <a:stretch>
            <a:fillRect/>
          </a:stretch>
        </p:blipFill>
        <p:spPr>
          <a:xfrm>
            <a:off x="152400" y="1224700"/>
            <a:ext cx="4077900" cy="376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Column &amp; Spread Footings</a:t>
            </a:r>
            <a:r>
              <a:rPr lang="en" sz="1800"/>
              <a:t> </a:t>
            </a:r>
            <a:endParaRPr sz="1800"/>
          </a:p>
        </p:txBody>
      </p:sp>
      <p:sp>
        <p:nvSpPr>
          <p:cNvPr id="151" name="Google Shape;151;p2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A: Focuses strictly around the vault area getting these column footing and spread footing in the ground will allow us to begin steel erection done around the vault area</a:t>
            </a:r>
            <a:endParaRPr/>
          </a:p>
          <a:p>
            <a:pPr marL="457200" lvl="0" indent="-311150" algn="l" rtl="0">
              <a:spcBef>
                <a:spcPts val="0"/>
              </a:spcBef>
              <a:spcAft>
                <a:spcPts val="0"/>
              </a:spcAft>
              <a:buSzPts val="1300"/>
              <a:buChar char="●"/>
            </a:pPr>
            <a:r>
              <a:rPr lang="en"/>
              <a:t>Phase B: This area is a wider area with less complications that we will begin placing after completion of Phase A. </a:t>
            </a:r>
            <a:endParaRPr/>
          </a:p>
          <a:p>
            <a:pPr marL="457200" lvl="0" indent="-311150" algn="l" rtl="0">
              <a:spcBef>
                <a:spcPts val="0"/>
              </a:spcBef>
              <a:spcAft>
                <a:spcPts val="0"/>
              </a:spcAft>
              <a:buSzPts val="1300"/>
              <a:buChar char="●"/>
            </a:pPr>
            <a:r>
              <a:rPr lang="en"/>
              <a:t>Phase C: The far East side of the building will allow us to completely close out the building except for our entrance way. </a:t>
            </a:r>
            <a:endParaRPr/>
          </a:p>
          <a:p>
            <a:pPr marL="457200" lvl="0" indent="-311150" algn="l" rtl="0">
              <a:spcBef>
                <a:spcPts val="0"/>
              </a:spcBef>
              <a:spcAft>
                <a:spcPts val="0"/>
              </a:spcAft>
              <a:buSzPts val="1300"/>
              <a:buChar char="●"/>
            </a:pPr>
            <a:r>
              <a:rPr lang="en"/>
              <a:t>Phase D: Will be the last placement and is relatively small both in column or continuous footings. </a:t>
            </a:r>
            <a:endParaRPr/>
          </a:p>
          <a:p>
            <a:pPr marL="457200" lvl="0" indent="-311150" algn="l" rtl="0">
              <a:spcBef>
                <a:spcPts val="0"/>
              </a:spcBef>
              <a:spcAft>
                <a:spcPts val="0"/>
              </a:spcAft>
              <a:buSzPts val="1300"/>
              <a:buChar char="●"/>
            </a:pPr>
            <a:r>
              <a:rPr lang="en"/>
              <a:t>Pump truck will be onsite for both Column and Continuous footing placements. </a:t>
            </a:r>
            <a:endParaRPr/>
          </a:p>
        </p:txBody>
      </p:sp>
      <p:pic>
        <p:nvPicPr>
          <p:cNvPr id="152" name="Google Shape;152;p25"/>
          <p:cNvPicPr preferRelativeResize="0"/>
          <p:nvPr/>
        </p:nvPicPr>
        <p:blipFill>
          <a:blip r:embed="rId3">
            <a:alphaModFix/>
          </a:blip>
          <a:stretch>
            <a:fillRect/>
          </a:stretch>
        </p:blipFill>
        <p:spPr>
          <a:xfrm>
            <a:off x="189525" y="1500475"/>
            <a:ext cx="4332950" cy="3574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11725" y="500925"/>
            <a:ext cx="3851400" cy="2829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b="1" u="sng"/>
              <a:t>Slab Plan </a:t>
            </a:r>
            <a:endParaRPr sz="2320" b="1" u="sng"/>
          </a:p>
          <a:p>
            <a:pPr marL="457200" lvl="0" indent="-325120" algn="l" rtl="0">
              <a:spcBef>
                <a:spcPts val="0"/>
              </a:spcBef>
              <a:spcAft>
                <a:spcPts val="0"/>
              </a:spcAft>
              <a:buSzPts val="1520"/>
              <a:buChar char="●"/>
            </a:pPr>
            <a:r>
              <a:rPr lang="en" sz="1520"/>
              <a:t>Broken down into 4 Phases for Construction Joint Installation. </a:t>
            </a:r>
            <a:endParaRPr sz="1520"/>
          </a:p>
          <a:p>
            <a:pPr marL="457200" lvl="0" indent="-325120" algn="l" rtl="0">
              <a:spcBef>
                <a:spcPts val="0"/>
              </a:spcBef>
              <a:spcAft>
                <a:spcPts val="0"/>
              </a:spcAft>
              <a:buSzPts val="1520"/>
              <a:buChar char="●"/>
            </a:pPr>
            <a:r>
              <a:rPr lang="en" sz="1520"/>
              <a:t>100 CY of concrete for the entire slab.</a:t>
            </a:r>
            <a:endParaRPr sz="1520"/>
          </a:p>
          <a:p>
            <a:pPr marL="457200" lvl="0" indent="-325120" algn="l" rtl="0">
              <a:spcBef>
                <a:spcPts val="0"/>
              </a:spcBef>
              <a:spcAft>
                <a:spcPts val="0"/>
              </a:spcAft>
              <a:buSzPts val="1520"/>
              <a:buChar char="●"/>
            </a:pPr>
            <a:r>
              <a:rPr lang="en" sz="1520"/>
              <a:t>7850 SF WWF to be installed</a:t>
            </a:r>
            <a:endParaRPr sz="1520"/>
          </a:p>
          <a:p>
            <a:pPr marL="457200" lvl="0" indent="-325120" algn="l" rtl="0">
              <a:spcBef>
                <a:spcPts val="0"/>
              </a:spcBef>
              <a:spcAft>
                <a:spcPts val="0"/>
              </a:spcAft>
              <a:buSzPts val="1520"/>
              <a:buChar char="●"/>
            </a:pPr>
            <a:r>
              <a:rPr lang="en" sz="1520"/>
              <a:t>7850 SF Vapor Barrier to be installed</a:t>
            </a:r>
            <a:endParaRPr sz="1520"/>
          </a:p>
          <a:p>
            <a:pPr marL="457200" lvl="0" indent="-325120" algn="l" rtl="0">
              <a:spcBef>
                <a:spcPts val="0"/>
              </a:spcBef>
              <a:spcAft>
                <a:spcPts val="0"/>
              </a:spcAft>
              <a:buSzPts val="1520"/>
              <a:buChar char="●"/>
            </a:pPr>
            <a:r>
              <a:rPr lang="en" sz="1520"/>
              <a:t>872 SY of crushed stone</a:t>
            </a:r>
            <a:endParaRPr sz="1520"/>
          </a:p>
          <a:p>
            <a:pPr marL="457200" lvl="0" indent="-325120" algn="l" rtl="0">
              <a:spcBef>
                <a:spcPts val="0"/>
              </a:spcBef>
              <a:spcAft>
                <a:spcPts val="0"/>
              </a:spcAft>
              <a:buSzPts val="1520"/>
              <a:buChar char="●"/>
            </a:pPr>
            <a:r>
              <a:rPr lang="en" sz="1520"/>
              <a:t>825 SFCA of Formwork.</a:t>
            </a:r>
            <a:endParaRPr sz="1520"/>
          </a:p>
        </p:txBody>
      </p:sp>
      <p:sp>
        <p:nvSpPr>
          <p:cNvPr id="158" name="Google Shape;158;p2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9" name="Google Shape;159;p26"/>
          <p:cNvPicPr preferRelativeResize="0"/>
          <p:nvPr/>
        </p:nvPicPr>
        <p:blipFill>
          <a:blip r:embed="rId3">
            <a:alphaModFix/>
          </a:blip>
          <a:stretch>
            <a:fillRect/>
          </a:stretch>
        </p:blipFill>
        <p:spPr>
          <a:xfrm>
            <a:off x="4324300" y="282025"/>
            <a:ext cx="4713749" cy="4780900"/>
          </a:xfrm>
          <a:prstGeom prst="rect">
            <a:avLst/>
          </a:prstGeom>
          <a:noFill/>
          <a:ln>
            <a:noFill/>
          </a:ln>
        </p:spPr>
      </p:pic>
      <p:pic>
        <p:nvPicPr>
          <p:cNvPr id="160" name="Google Shape;160;p26"/>
          <p:cNvPicPr preferRelativeResize="0"/>
          <p:nvPr/>
        </p:nvPicPr>
        <p:blipFill>
          <a:blip r:embed="rId4">
            <a:alphaModFix/>
          </a:blip>
          <a:stretch>
            <a:fillRect/>
          </a:stretch>
        </p:blipFill>
        <p:spPr>
          <a:xfrm>
            <a:off x="6943050" y="0"/>
            <a:ext cx="2200950" cy="1416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Exterior Framing Plan </a:t>
            </a:r>
            <a:endParaRPr sz="2300" b="1" u="sng"/>
          </a:p>
        </p:txBody>
      </p:sp>
      <p:sp>
        <p:nvSpPr>
          <p:cNvPr id="166" name="Google Shape;166;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1  was chosen so the vault area could be prepped due the vault having to be placed before when can go up with the structure. 108 LF is placed in this section</a:t>
            </a:r>
            <a:endParaRPr/>
          </a:p>
          <a:p>
            <a:pPr marL="457200" lvl="0" indent="-311150" algn="l" rtl="0">
              <a:spcBef>
                <a:spcPts val="0"/>
              </a:spcBef>
              <a:spcAft>
                <a:spcPts val="0"/>
              </a:spcAft>
              <a:buSzPts val="1300"/>
              <a:buChar char="●"/>
            </a:pPr>
            <a:r>
              <a:rPr lang="en"/>
              <a:t>Phase 2 will follow allowing the masonry crews to begin prep for the brick veneer. 138 LF is placed in this section.</a:t>
            </a:r>
            <a:endParaRPr/>
          </a:p>
          <a:p>
            <a:pPr marL="457200" lvl="0" indent="-311150" algn="l" rtl="0">
              <a:spcBef>
                <a:spcPts val="0"/>
              </a:spcBef>
              <a:spcAft>
                <a:spcPts val="0"/>
              </a:spcAft>
              <a:buSzPts val="1300"/>
              <a:buChar char="●"/>
            </a:pPr>
            <a:r>
              <a:rPr lang="en"/>
              <a:t>Phase 3 will round out the exterior framing and the masonry crew will follow when they finish with phase 2. 120 LF is placed in this section. </a:t>
            </a:r>
            <a:endParaRPr/>
          </a:p>
        </p:txBody>
      </p:sp>
      <p:pic>
        <p:nvPicPr>
          <p:cNvPr id="167" name="Google Shape;167;p27"/>
          <p:cNvPicPr preferRelativeResize="0"/>
          <p:nvPr/>
        </p:nvPicPr>
        <p:blipFill>
          <a:blip r:embed="rId3">
            <a:alphaModFix/>
          </a:blip>
          <a:stretch>
            <a:fillRect/>
          </a:stretch>
        </p:blipFill>
        <p:spPr>
          <a:xfrm>
            <a:off x="152400" y="1511244"/>
            <a:ext cx="3865825" cy="34798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Interior Framing Plan </a:t>
            </a:r>
            <a:endParaRPr sz="2300" b="1" u="sng"/>
          </a:p>
        </p:txBody>
      </p:sp>
      <p:sp>
        <p:nvSpPr>
          <p:cNvPr id="173" name="Google Shape;173;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1 </a:t>
            </a:r>
            <a:r>
              <a:rPr lang="en" sz="1200">
                <a:latin typeface="Times New Roman"/>
                <a:ea typeface="Times New Roman"/>
                <a:cs typeface="Times New Roman"/>
                <a:sym typeface="Times New Roman"/>
              </a:rPr>
              <a:t>We will start with the interior framing/walls in the cash and vault rooms. The reason we are starting in these rooms is because the precast concrete bank vault walls will need to be in place so the roof trusses can be set and the building enclosed</a:t>
            </a:r>
            <a:endParaRPr sz="1200">
              <a:latin typeface="Times New Roman"/>
              <a:ea typeface="Times New Roman"/>
              <a:cs typeface="Times New Roman"/>
              <a:sym typeface="Times New Roman"/>
            </a:endParaRPr>
          </a:p>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We will then began framing the bathrooms and working to the right to the utility until phase 1 is completed </a:t>
            </a:r>
            <a:endParaRPr sz="1200">
              <a:latin typeface="Times New Roman"/>
              <a:ea typeface="Times New Roman"/>
              <a:cs typeface="Times New Roman"/>
              <a:sym typeface="Times New Roman"/>
            </a:endParaRPr>
          </a:p>
          <a:p>
            <a:pPr marL="457200" lvl="0" indent="-311150" algn="l" rtl="0">
              <a:spcBef>
                <a:spcPts val="0"/>
              </a:spcBef>
              <a:spcAft>
                <a:spcPts val="0"/>
              </a:spcAft>
              <a:buSzPts val="1300"/>
              <a:buChar char="●"/>
            </a:pPr>
            <a:r>
              <a:rPr lang="en"/>
              <a:t>Phase 2 will began</a:t>
            </a:r>
            <a:r>
              <a:rPr lang="en" sz="1200">
                <a:latin typeface="Times New Roman"/>
                <a:ea typeface="Times New Roman"/>
                <a:cs typeface="Times New Roman"/>
                <a:sym typeface="Times New Roman"/>
              </a:rPr>
              <a:t> with the work/balance room and will work down and to the right until we reach the service desk and Managers Office. </a:t>
            </a:r>
            <a:endParaRPr/>
          </a:p>
          <a:p>
            <a:pPr marL="457200" lvl="0" indent="-311150" algn="l" rtl="0">
              <a:spcBef>
                <a:spcPts val="0"/>
              </a:spcBef>
              <a:spcAft>
                <a:spcPts val="0"/>
              </a:spcAft>
              <a:buSzPts val="1300"/>
              <a:buChar char="●"/>
            </a:pPr>
            <a:r>
              <a:rPr lang="en"/>
              <a:t>Phase 3 </a:t>
            </a:r>
            <a:r>
              <a:rPr lang="en" sz="1200">
                <a:latin typeface="Times New Roman"/>
                <a:ea typeface="Times New Roman"/>
                <a:cs typeface="Times New Roman"/>
                <a:sym typeface="Times New Roman"/>
              </a:rPr>
              <a:t>will finish up the rest of the interior walls starting in Office 115 working to the right to finish offices 115-113. Once the 3 offices have been completed, we will start in the member waiting area and work down and to the right until we reach office 108 which will complete </a:t>
            </a:r>
            <a:endParaRPr/>
          </a:p>
        </p:txBody>
      </p:sp>
      <p:pic>
        <p:nvPicPr>
          <p:cNvPr id="174" name="Google Shape;174;p28"/>
          <p:cNvPicPr preferRelativeResize="0"/>
          <p:nvPr/>
        </p:nvPicPr>
        <p:blipFill>
          <a:blip r:embed="rId3">
            <a:alphaModFix/>
          </a:blip>
          <a:stretch>
            <a:fillRect/>
          </a:stretch>
        </p:blipFill>
        <p:spPr>
          <a:xfrm>
            <a:off x="152400" y="1617500"/>
            <a:ext cx="4113825" cy="3373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Roof Framing Plan </a:t>
            </a:r>
            <a:endParaRPr sz="2300" b="1" u="sng"/>
          </a:p>
        </p:txBody>
      </p:sp>
      <p:sp>
        <p:nvSpPr>
          <p:cNvPr id="180" name="Google Shape;180;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1 is the drive through area and is offset form most of the building leading it to be set first.</a:t>
            </a:r>
            <a:endParaRPr/>
          </a:p>
          <a:p>
            <a:pPr marL="457200" lvl="0" indent="-311150" algn="l" rtl="0">
              <a:spcBef>
                <a:spcPts val="0"/>
              </a:spcBef>
              <a:spcAft>
                <a:spcPts val="0"/>
              </a:spcAft>
              <a:buSzPts val="1300"/>
              <a:buChar char="●"/>
            </a:pPr>
            <a:r>
              <a:rPr lang="en"/>
              <a:t>Phase 2, the main section of the roof will be set to allow the over framing for phases 3 &amp; 4 to begin.</a:t>
            </a:r>
            <a:endParaRPr/>
          </a:p>
          <a:p>
            <a:pPr marL="457200" lvl="0" indent="-311150" algn="l" rtl="0">
              <a:spcBef>
                <a:spcPts val="0"/>
              </a:spcBef>
              <a:spcAft>
                <a:spcPts val="0"/>
              </a:spcAft>
              <a:buSzPts val="1300"/>
              <a:buChar char="●"/>
            </a:pPr>
            <a:r>
              <a:rPr lang="en"/>
              <a:t>Phase 3 will begin after the beams in phase 4 are set.</a:t>
            </a:r>
            <a:endParaRPr/>
          </a:p>
          <a:p>
            <a:pPr marL="457200" lvl="0" indent="-311150" algn="l" rtl="0">
              <a:spcBef>
                <a:spcPts val="0"/>
              </a:spcBef>
              <a:spcAft>
                <a:spcPts val="0"/>
              </a:spcAft>
              <a:buSzPts val="1300"/>
              <a:buChar char="●"/>
            </a:pPr>
            <a:r>
              <a:rPr lang="en"/>
              <a:t>The beams for phase 4 for will be set prior to the trusses in phase 3 so that both dormir roofs will be developing simultaneously.</a:t>
            </a:r>
            <a:endParaRPr/>
          </a:p>
          <a:p>
            <a:pPr marL="457200" lvl="0" indent="-311150" algn="l" rtl="0">
              <a:spcBef>
                <a:spcPts val="0"/>
              </a:spcBef>
              <a:spcAft>
                <a:spcPts val="0"/>
              </a:spcAft>
              <a:buSzPts val="1300"/>
              <a:buChar char="●"/>
            </a:pPr>
            <a:r>
              <a:rPr lang="en"/>
              <a:t>Phase 5 trusses will be set following phase 3. </a:t>
            </a:r>
            <a:endParaRPr/>
          </a:p>
          <a:p>
            <a:pPr marL="457200" lvl="0" indent="-311150" algn="l" rtl="0">
              <a:spcBef>
                <a:spcPts val="0"/>
              </a:spcBef>
              <a:spcAft>
                <a:spcPts val="0"/>
              </a:spcAft>
              <a:buSzPts val="1300"/>
              <a:buChar char="●"/>
            </a:pPr>
            <a:r>
              <a:rPr lang="en"/>
              <a:t>Important to note that phase 4 area uses rafters instead of trusses.</a:t>
            </a:r>
            <a:endParaRPr/>
          </a:p>
          <a:p>
            <a:pPr marL="457200" lvl="0" indent="-311150" algn="l" rtl="0">
              <a:spcBef>
                <a:spcPts val="0"/>
              </a:spcBef>
              <a:spcAft>
                <a:spcPts val="0"/>
              </a:spcAft>
              <a:buSzPts val="1300"/>
              <a:buChar char="●"/>
            </a:pPr>
            <a:r>
              <a:rPr lang="en"/>
              <a:t>The trusses and rafters should take 14 days to complete. </a:t>
            </a:r>
            <a:endParaRPr/>
          </a:p>
        </p:txBody>
      </p:sp>
      <p:pic>
        <p:nvPicPr>
          <p:cNvPr id="181" name="Google Shape;181;p29"/>
          <p:cNvPicPr preferRelativeResize="0"/>
          <p:nvPr/>
        </p:nvPicPr>
        <p:blipFill>
          <a:blip r:embed="rId3">
            <a:alphaModFix/>
          </a:blip>
          <a:stretch>
            <a:fillRect/>
          </a:stretch>
        </p:blipFill>
        <p:spPr>
          <a:xfrm>
            <a:off x="152400" y="1072725"/>
            <a:ext cx="4102451" cy="391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Mechanical HVAC Plan</a:t>
            </a:r>
            <a:r>
              <a:rPr lang="en" sz="2300"/>
              <a:t> </a:t>
            </a:r>
            <a:endParaRPr sz="2300"/>
          </a:p>
        </p:txBody>
      </p:sp>
      <p:sp>
        <p:nvSpPr>
          <p:cNvPr id="187" name="Google Shape;187;p3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lnSpcReduction="10000"/>
          </a:bodyPr>
          <a:lstStyle/>
          <a:p>
            <a:pPr marL="457200" lvl="0" indent="-311150" algn="l" rtl="0">
              <a:spcBef>
                <a:spcPts val="0"/>
              </a:spcBef>
              <a:spcAft>
                <a:spcPts val="0"/>
              </a:spcAft>
              <a:buSzPts val="1300"/>
              <a:buChar char="●"/>
            </a:pPr>
            <a:r>
              <a:rPr lang="en"/>
              <a:t>Phase 1 will start in the Cash and Vault rooms because this is one of the most important task to complete</a:t>
            </a:r>
            <a:endParaRPr/>
          </a:p>
          <a:p>
            <a:pPr marL="457200" lvl="0" indent="-311150" algn="l" rtl="0">
              <a:spcBef>
                <a:spcPts val="0"/>
              </a:spcBef>
              <a:spcAft>
                <a:spcPts val="0"/>
              </a:spcAft>
              <a:buSzPts val="1300"/>
              <a:buChar char="●"/>
            </a:pPr>
            <a:r>
              <a:rPr lang="en"/>
              <a:t>The plan is to work to the right until reaching the utility room then will will move down into the corridor until completion of phase 1</a:t>
            </a:r>
            <a:endParaRPr/>
          </a:p>
          <a:p>
            <a:pPr marL="457200" lvl="0" indent="-311150" algn="l" rtl="0">
              <a:spcBef>
                <a:spcPts val="0"/>
              </a:spcBef>
              <a:spcAft>
                <a:spcPts val="0"/>
              </a:spcAft>
              <a:buSzPts val="1300"/>
              <a:buChar char="●"/>
            </a:pPr>
            <a:r>
              <a:rPr lang="en"/>
              <a:t>Phase 2 will start in the ATM room and move down to the Breck and Lounge rooms. Once thats complete we will began working to the right into the lobby and entrance of SECU until completion of phase 2 </a:t>
            </a:r>
            <a:endParaRPr/>
          </a:p>
          <a:p>
            <a:pPr marL="457200" lvl="0" indent="-311150" algn="l" rtl="0">
              <a:spcBef>
                <a:spcPts val="0"/>
              </a:spcBef>
              <a:spcAft>
                <a:spcPts val="0"/>
              </a:spcAft>
              <a:buSzPts val="1300"/>
              <a:buChar char="●"/>
            </a:pPr>
            <a:r>
              <a:rPr lang="en"/>
              <a:t>Phase 3 will start in Office 115 moving to offices 144 &amp; 113. After completion of the 3 offices the plan is to start in the service desk area and work down to Manager's office</a:t>
            </a:r>
            <a:endParaRPr/>
          </a:p>
          <a:p>
            <a:pPr marL="457200" lvl="0" indent="-311150" algn="l" rtl="0">
              <a:spcBef>
                <a:spcPts val="0"/>
              </a:spcBef>
              <a:spcAft>
                <a:spcPts val="0"/>
              </a:spcAft>
              <a:buSzPts val="1300"/>
              <a:buChar char="●"/>
            </a:pPr>
            <a:r>
              <a:rPr lang="en"/>
              <a:t>Once these tasks are completed we will work to the right until all necessary HVAC work is completed in Phase 3 </a:t>
            </a:r>
            <a:endParaRPr/>
          </a:p>
        </p:txBody>
      </p:sp>
      <p:pic>
        <p:nvPicPr>
          <p:cNvPr id="188" name="Google Shape;188;p30"/>
          <p:cNvPicPr preferRelativeResize="0"/>
          <p:nvPr/>
        </p:nvPicPr>
        <p:blipFill>
          <a:blip r:embed="rId3">
            <a:alphaModFix/>
          </a:blip>
          <a:stretch>
            <a:fillRect/>
          </a:stretch>
        </p:blipFill>
        <p:spPr>
          <a:xfrm>
            <a:off x="152400" y="1337250"/>
            <a:ext cx="3865825" cy="3653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232050" y="347350"/>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Electrical Plan </a:t>
            </a:r>
            <a:endParaRPr sz="2300" b="1" u="sng"/>
          </a:p>
        </p:txBody>
      </p:sp>
      <p:sp>
        <p:nvSpPr>
          <p:cNvPr id="194" name="Google Shape;194;p3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1 will start right after the mechanical/HVAC is completed in the Cash Room and Vault. We will began in the Vault room because it one of the most important tasks to complete </a:t>
            </a:r>
            <a:endParaRPr/>
          </a:p>
          <a:p>
            <a:pPr marL="457200" lvl="0" indent="-311150" algn="l" rtl="0">
              <a:spcBef>
                <a:spcPts val="0"/>
              </a:spcBef>
              <a:spcAft>
                <a:spcPts val="0"/>
              </a:spcAft>
              <a:buSzPts val="1300"/>
              <a:buChar char="●"/>
            </a:pPr>
            <a:r>
              <a:rPr lang="en"/>
              <a:t>Phase 2 we will start in the ATM Room and flow to the break room and lounge. </a:t>
            </a:r>
            <a:endParaRPr/>
          </a:p>
          <a:p>
            <a:pPr marL="457200" lvl="0" indent="-311150" algn="l" rtl="0">
              <a:spcBef>
                <a:spcPts val="0"/>
              </a:spcBef>
              <a:spcAft>
                <a:spcPts val="0"/>
              </a:spcAft>
              <a:buSzPts val="1300"/>
              <a:buChar char="●"/>
            </a:pPr>
            <a:r>
              <a:rPr lang="en"/>
              <a:t>Once all electrical is installed from the ATM room to the Lounge area we began working to the right until we get into phase 3 </a:t>
            </a:r>
            <a:endParaRPr/>
          </a:p>
          <a:p>
            <a:pPr marL="457200" lvl="0" indent="-311150" algn="l" rtl="0">
              <a:spcBef>
                <a:spcPts val="0"/>
              </a:spcBef>
              <a:spcAft>
                <a:spcPts val="0"/>
              </a:spcAft>
              <a:buSzPts val="1300"/>
              <a:buChar char="●"/>
            </a:pPr>
            <a:r>
              <a:rPr lang="en"/>
              <a:t>Phase 3 will start in office 115 and flow right until the office 114 &amp; 113 are completed</a:t>
            </a:r>
            <a:endParaRPr/>
          </a:p>
          <a:p>
            <a:pPr marL="457200" lvl="0" indent="-311150" algn="l" rtl="0">
              <a:spcBef>
                <a:spcPts val="0"/>
              </a:spcBef>
              <a:spcAft>
                <a:spcPts val="0"/>
              </a:spcAft>
              <a:buSzPts val="1300"/>
              <a:buChar char="●"/>
            </a:pPr>
            <a:r>
              <a:rPr lang="en"/>
              <a:t>Then we will work our way down throughout the rest of the building until the electrical is complete </a:t>
            </a:r>
            <a:endParaRPr/>
          </a:p>
          <a:p>
            <a:pPr marL="457200" lvl="0" indent="0" algn="l" rtl="0">
              <a:spcBef>
                <a:spcPts val="1200"/>
              </a:spcBef>
              <a:spcAft>
                <a:spcPts val="1200"/>
              </a:spcAft>
              <a:buNone/>
            </a:pPr>
            <a:endParaRPr/>
          </a:p>
        </p:txBody>
      </p:sp>
      <p:pic>
        <p:nvPicPr>
          <p:cNvPr id="195" name="Google Shape;195;p31"/>
          <p:cNvPicPr preferRelativeResize="0"/>
          <p:nvPr/>
        </p:nvPicPr>
        <p:blipFill>
          <a:blip r:embed="rId3">
            <a:alphaModFix/>
          </a:blip>
          <a:stretch>
            <a:fillRect/>
          </a:stretch>
        </p:blipFill>
        <p:spPr>
          <a:xfrm>
            <a:off x="152400" y="1471662"/>
            <a:ext cx="3865825" cy="35194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Team Introduction</a:t>
            </a:r>
            <a:endParaRPr sz="2300" b="1" u="sng"/>
          </a:p>
          <a:p>
            <a:pPr marL="0" lvl="0" indent="0" algn="l" rtl="0">
              <a:spcBef>
                <a:spcPts val="0"/>
              </a:spcBef>
              <a:spcAft>
                <a:spcPts val="0"/>
              </a:spcAft>
              <a:buNone/>
            </a:pPr>
            <a:endParaRPr/>
          </a:p>
        </p:txBody>
      </p:sp>
      <p:sp>
        <p:nvSpPr>
          <p:cNvPr id="72" name="Google Shape;72;p14"/>
          <p:cNvSpPr txBox="1">
            <a:spLocks noGrp="1"/>
          </p:cNvSpPr>
          <p:nvPr>
            <p:ph type="body" idx="1"/>
          </p:nvPr>
        </p:nvSpPr>
        <p:spPr>
          <a:xfrm>
            <a:off x="4401950" y="377025"/>
            <a:ext cx="4742100" cy="42225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 sz="2800" dirty="0">
                <a:solidFill>
                  <a:srgbClr val="000000"/>
                </a:solidFill>
                <a:latin typeface="Arial"/>
                <a:ea typeface="Arial"/>
                <a:cs typeface="Arial"/>
                <a:sym typeface="Arial"/>
              </a:rPr>
              <a:t>•CWV Construction</a:t>
            </a:r>
            <a:endParaRPr sz="2800" dirty="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800" dirty="0">
                <a:solidFill>
                  <a:srgbClr val="000000"/>
                </a:solidFill>
                <a:latin typeface="Arial"/>
                <a:ea typeface="Arial"/>
                <a:cs typeface="Arial"/>
                <a:sym typeface="Arial"/>
              </a:rPr>
              <a:t>•Aaron Welch Scheduler/Project Manager</a:t>
            </a:r>
            <a:endParaRPr sz="2800" dirty="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800" dirty="0">
                <a:solidFill>
                  <a:srgbClr val="000000"/>
                </a:solidFill>
                <a:latin typeface="Arial"/>
                <a:ea typeface="Arial"/>
                <a:cs typeface="Arial"/>
                <a:sym typeface="Arial"/>
              </a:rPr>
              <a:t>•Joe Coker Chief Estimator/ Superintendent</a:t>
            </a:r>
            <a:endParaRPr sz="2800" dirty="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800" dirty="0">
                <a:solidFill>
                  <a:srgbClr val="000000"/>
                </a:solidFill>
                <a:latin typeface="Arial"/>
                <a:ea typeface="Arial"/>
                <a:cs typeface="Arial"/>
                <a:sym typeface="Arial"/>
              </a:rPr>
              <a:t>•Austin Vanhoy: Assistant Project Manager/ Project Engineer </a:t>
            </a:r>
            <a:endParaRPr dirty="0"/>
          </a:p>
        </p:txBody>
      </p:sp>
      <p:pic>
        <p:nvPicPr>
          <p:cNvPr id="73" name="Google Shape;73;p14"/>
          <p:cNvPicPr preferRelativeResize="0"/>
          <p:nvPr/>
        </p:nvPicPr>
        <p:blipFill>
          <a:blip r:embed="rId3">
            <a:alphaModFix/>
          </a:blip>
          <a:stretch>
            <a:fillRect/>
          </a:stretch>
        </p:blipFill>
        <p:spPr>
          <a:xfrm>
            <a:off x="311728" y="1938094"/>
            <a:ext cx="3646725" cy="23654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Plumbing Plan</a:t>
            </a:r>
            <a:r>
              <a:rPr lang="en" sz="2300"/>
              <a:t> </a:t>
            </a:r>
            <a:endParaRPr sz="2300"/>
          </a:p>
        </p:txBody>
      </p:sp>
      <p:sp>
        <p:nvSpPr>
          <p:cNvPr id="201" name="Google Shape;201;p3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1 will began in the Womens &amp; Mens bathroom</a:t>
            </a:r>
            <a:endParaRPr/>
          </a:p>
          <a:p>
            <a:pPr marL="457200" lvl="0" indent="-311150" algn="l" rtl="0">
              <a:spcBef>
                <a:spcPts val="0"/>
              </a:spcBef>
              <a:spcAft>
                <a:spcPts val="0"/>
              </a:spcAft>
              <a:buSzPts val="1300"/>
              <a:buChar char="●"/>
            </a:pPr>
            <a:r>
              <a:rPr lang="en"/>
              <a:t>After completion of this area we will move into the corridor to finish out plumbing in phase 1 </a:t>
            </a:r>
            <a:endParaRPr/>
          </a:p>
          <a:p>
            <a:pPr marL="457200" lvl="0" indent="-311150" algn="l" rtl="0">
              <a:spcBef>
                <a:spcPts val="0"/>
              </a:spcBef>
              <a:spcAft>
                <a:spcPts val="0"/>
              </a:spcAft>
              <a:buSzPts val="1300"/>
              <a:buChar char="●"/>
            </a:pPr>
            <a:r>
              <a:rPr lang="en"/>
              <a:t>Phase 2 will began in in the lobby and will move down to the break room and lounge area</a:t>
            </a:r>
            <a:endParaRPr/>
          </a:p>
          <a:p>
            <a:pPr marL="457200" lvl="0" indent="-311150" algn="l" rtl="0">
              <a:spcBef>
                <a:spcPts val="0"/>
              </a:spcBef>
              <a:spcAft>
                <a:spcPts val="0"/>
              </a:spcAft>
              <a:buSzPts val="1300"/>
              <a:buChar char="●"/>
            </a:pPr>
            <a:r>
              <a:rPr lang="en"/>
              <a:t>After completion of this area we will continue  installing what's left of phase 2 until all necessary plumbing is complete throughout the building </a:t>
            </a:r>
            <a:endParaRPr/>
          </a:p>
        </p:txBody>
      </p:sp>
      <p:pic>
        <p:nvPicPr>
          <p:cNvPr id="202" name="Google Shape;202;p32"/>
          <p:cNvPicPr preferRelativeResize="0"/>
          <p:nvPr/>
        </p:nvPicPr>
        <p:blipFill>
          <a:blip r:embed="rId3">
            <a:alphaModFix/>
          </a:blip>
          <a:stretch>
            <a:fillRect/>
          </a:stretch>
        </p:blipFill>
        <p:spPr>
          <a:xfrm>
            <a:off x="71950" y="1416900"/>
            <a:ext cx="4166401" cy="3726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Cost Estimate - Division</a:t>
            </a:r>
            <a:endParaRPr b="1" u="sng"/>
          </a:p>
        </p:txBody>
      </p:sp>
      <p:sp>
        <p:nvSpPr>
          <p:cNvPr id="208" name="Google Shape;208;p33"/>
          <p:cNvSpPr txBox="1">
            <a:spLocks noGrp="1"/>
          </p:cNvSpPr>
          <p:nvPr>
            <p:ph type="body" idx="1"/>
          </p:nvPr>
        </p:nvSpPr>
        <p:spPr>
          <a:xfrm>
            <a:off x="311725" y="1505700"/>
            <a:ext cx="3999900" cy="3076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a:solidFill>
                  <a:schemeClr val="dk1"/>
                </a:solidFill>
                <a:highlight>
                  <a:srgbClr val="FFFFFF"/>
                </a:highlight>
              </a:rPr>
              <a:t>Cost Broken Down By Division</a:t>
            </a:r>
            <a:endParaRPr>
              <a:solidFill>
                <a:schemeClr val="dk1"/>
              </a:solidFill>
              <a:highlight>
                <a:srgbClr val="FFFFFF"/>
              </a:highlight>
            </a:endParaRPr>
          </a:p>
          <a:p>
            <a:pPr marL="457200" lvl="0" indent="-292100" algn="l" rtl="0">
              <a:spcBef>
                <a:spcPts val="0"/>
              </a:spcBef>
              <a:spcAft>
                <a:spcPts val="0"/>
              </a:spcAft>
              <a:buClr>
                <a:schemeClr val="dk1"/>
              </a:buClr>
              <a:buSzPts val="1000"/>
              <a:buChar char="○"/>
            </a:pPr>
            <a:r>
              <a:rPr lang="en">
                <a:solidFill>
                  <a:schemeClr val="dk1"/>
                </a:solidFill>
                <a:highlight>
                  <a:srgbClr val="FFFFFF"/>
                </a:highlight>
              </a:rPr>
              <a:t>Masonry and Electric are our most expensive divisions for this project.</a:t>
            </a:r>
            <a:endParaRPr>
              <a:solidFill>
                <a:schemeClr val="dk1"/>
              </a:solidFill>
              <a:highlight>
                <a:srgbClr val="FFFFFF"/>
              </a:highlight>
            </a:endParaRPr>
          </a:p>
          <a:p>
            <a:pPr marL="457200" lvl="0" indent="-292100" algn="l" rtl="0">
              <a:spcBef>
                <a:spcPts val="0"/>
              </a:spcBef>
              <a:spcAft>
                <a:spcPts val="0"/>
              </a:spcAft>
              <a:buClr>
                <a:schemeClr val="dk1"/>
              </a:buClr>
              <a:buSzPts val="1000"/>
              <a:buChar char="○"/>
            </a:pPr>
            <a:r>
              <a:rPr lang="en">
                <a:solidFill>
                  <a:schemeClr val="dk1"/>
                </a:solidFill>
                <a:highlight>
                  <a:srgbClr val="FFFFFF"/>
                </a:highlight>
              </a:rPr>
              <a:t>The electrical price is high due to the security systems and wiring for the computer systems.</a:t>
            </a:r>
            <a:endParaRPr>
              <a:solidFill>
                <a:schemeClr val="dk1"/>
              </a:solidFill>
              <a:highlight>
                <a:srgbClr val="FFFFFF"/>
              </a:highlight>
            </a:endParaRPr>
          </a:p>
          <a:p>
            <a:pPr marL="457200" lvl="0" indent="-292100" algn="l" rtl="0">
              <a:spcBef>
                <a:spcPts val="0"/>
              </a:spcBef>
              <a:spcAft>
                <a:spcPts val="0"/>
              </a:spcAft>
              <a:buClr>
                <a:schemeClr val="dk1"/>
              </a:buClr>
              <a:buSzPts val="1000"/>
              <a:buChar char="○"/>
            </a:pPr>
            <a:r>
              <a:rPr lang="en">
                <a:solidFill>
                  <a:schemeClr val="dk1"/>
                </a:solidFill>
                <a:highlight>
                  <a:srgbClr val="FFFFFF"/>
                </a:highlight>
              </a:rPr>
              <a:t>Masonry is high due to the large volume of brick required.</a:t>
            </a:r>
            <a:endParaRPr>
              <a:solidFill>
                <a:schemeClr val="dk1"/>
              </a:solidFill>
              <a:highlight>
                <a:srgbClr val="FFFFFF"/>
              </a:highlight>
            </a:endParaRPr>
          </a:p>
          <a:p>
            <a:pPr marL="0" lvl="0" indent="0" algn="l" rtl="0">
              <a:spcBef>
                <a:spcPts val="0"/>
              </a:spcBef>
              <a:spcAft>
                <a:spcPts val="1200"/>
              </a:spcAft>
              <a:buNone/>
            </a:pPr>
            <a:endParaRPr/>
          </a:p>
        </p:txBody>
      </p:sp>
      <p:pic>
        <p:nvPicPr>
          <p:cNvPr id="209" name="Google Shape;209;p33"/>
          <p:cNvPicPr preferRelativeResize="0"/>
          <p:nvPr/>
        </p:nvPicPr>
        <p:blipFill>
          <a:blip r:embed="rId3">
            <a:alphaModFix/>
          </a:blip>
          <a:stretch>
            <a:fillRect/>
          </a:stretch>
        </p:blipFill>
        <p:spPr>
          <a:xfrm>
            <a:off x="4513600" y="1538150"/>
            <a:ext cx="4075000" cy="3011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Cost Estimate- Job Overhead</a:t>
            </a:r>
            <a:endParaRPr b="1" u="sng"/>
          </a:p>
        </p:txBody>
      </p:sp>
      <p:sp>
        <p:nvSpPr>
          <p:cNvPr id="215" name="Google Shape;215;p34"/>
          <p:cNvSpPr txBox="1">
            <a:spLocks noGrp="1"/>
          </p:cNvSpPr>
          <p:nvPr>
            <p:ph type="body" idx="1"/>
          </p:nvPr>
        </p:nvSpPr>
        <p:spPr>
          <a:xfrm>
            <a:off x="311725" y="1505700"/>
            <a:ext cx="2886000" cy="3076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a:solidFill>
                  <a:schemeClr val="dk1"/>
                </a:solidFill>
                <a:highlight>
                  <a:srgbClr val="FFFFFF"/>
                </a:highlight>
              </a:rPr>
              <a:t>For this project, there is not much overhead required when compared to a larger commercial project. </a:t>
            </a:r>
            <a:endParaRPr sz="1300">
              <a:solidFill>
                <a:schemeClr val="dk1"/>
              </a:solidFill>
              <a:highlight>
                <a:srgbClr val="FFFFFF"/>
              </a:highlight>
            </a:endParaRPr>
          </a:p>
          <a:p>
            <a:pPr marL="0" lvl="0" indent="0" algn="l" rtl="0">
              <a:spcBef>
                <a:spcPts val="0"/>
              </a:spcBef>
              <a:spcAft>
                <a:spcPts val="1200"/>
              </a:spcAft>
              <a:buNone/>
            </a:pPr>
            <a:endParaRPr/>
          </a:p>
        </p:txBody>
      </p:sp>
      <p:pic>
        <p:nvPicPr>
          <p:cNvPr id="216" name="Google Shape;216;p34"/>
          <p:cNvPicPr preferRelativeResize="0"/>
          <p:nvPr/>
        </p:nvPicPr>
        <p:blipFill>
          <a:blip r:embed="rId3">
            <a:alphaModFix/>
          </a:blip>
          <a:stretch>
            <a:fillRect/>
          </a:stretch>
        </p:blipFill>
        <p:spPr>
          <a:xfrm>
            <a:off x="3461675" y="1829413"/>
            <a:ext cx="5194025" cy="242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Cost Estimate- Owner Quotes</a:t>
            </a:r>
            <a:endParaRPr b="1" u="sng"/>
          </a:p>
        </p:txBody>
      </p:sp>
      <p:sp>
        <p:nvSpPr>
          <p:cNvPr id="222" name="Google Shape;222;p35"/>
          <p:cNvSpPr txBox="1">
            <a:spLocks noGrp="1"/>
          </p:cNvSpPr>
          <p:nvPr>
            <p:ph type="body" idx="1"/>
          </p:nvPr>
        </p:nvSpPr>
        <p:spPr>
          <a:xfrm>
            <a:off x="311725" y="1505700"/>
            <a:ext cx="2886000" cy="3076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a:solidFill>
                  <a:schemeClr val="dk1"/>
                </a:solidFill>
                <a:highlight>
                  <a:srgbClr val="FFFFFF"/>
                </a:highlight>
              </a:rPr>
              <a:t>These expenses are owner provided and located in Division 00 of the contract.</a:t>
            </a:r>
            <a:endParaRPr sz="1300">
              <a:solidFill>
                <a:schemeClr val="dk1"/>
              </a:solidFill>
              <a:highlight>
                <a:srgbClr val="FFFFFF"/>
              </a:highlight>
            </a:endParaRPr>
          </a:p>
          <a:p>
            <a:pPr marL="0" lvl="0" indent="0" algn="l" rtl="0">
              <a:spcBef>
                <a:spcPts val="0"/>
              </a:spcBef>
              <a:spcAft>
                <a:spcPts val="1200"/>
              </a:spcAft>
              <a:buNone/>
            </a:pPr>
            <a:endParaRPr/>
          </a:p>
        </p:txBody>
      </p:sp>
      <p:pic>
        <p:nvPicPr>
          <p:cNvPr id="223" name="Google Shape;223;p35"/>
          <p:cNvPicPr preferRelativeResize="0"/>
          <p:nvPr/>
        </p:nvPicPr>
        <p:blipFill>
          <a:blip r:embed="rId3">
            <a:alphaModFix/>
          </a:blip>
          <a:stretch>
            <a:fillRect/>
          </a:stretch>
        </p:blipFill>
        <p:spPr>
          <a:xfrm>
            <a:off x="3697150" y="1636450"/>
            <a:ext cx="4940016" cy="3076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Cost Estimate- Cost Breakdown</a:t>
            </a:r>
            <a:endParaRPr b="1" u="sng"/>
          </a:p>
        </p:txBody>
      </p:sp>
      <p:sp>
        <p:nvSpPr>
          <p:cNvPr id="229" name="Google Shape;229;p36"/>
          <p:cNvSpPr txBox="1">
            <a:spLocks noGrp="1"/>
          </p:cNvSpPr>
          <p:nvPr>
            <p:ph type="body" idx="1"/>
          </p:nvPr>
        </p:nvSpPr>
        <p:spPr>
          <a:xfrm>
            <a:off x="311725" y="1505700"/>
            <a:ext cx="2886000" cy="3076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a:solidFill>
                  <a:schemeClr val="dk1"/>
                </a:solidFill>
                <a:highlight>
                  <a:srgbClr val="FFFFFF"/>
                </a:highlight>
              </a:rPr>
              <a:t>The cost breakdown for this job shows that material is the most expensive component to this job.</a:t>
            </a:r>
            <a:endParaRPr>
              <a:solidFill>
                <a:schemeClr val="dk1"/>
              </a:solidFill>
              <a:highlight>
                <a:srgbClr val="FFFFFF"/>
              </a:highlight>
            </a:endParaRPr>
          </a:p>
          <a:p>
            <a:pPr marL="457200" lvl="0" indent="-292100" algn="l" rtl="0">
              <a:spcBef>
                <a:spcPts val="0"/>
              </a:spcBef>
              <a:spcAft>
                <a:spcPts val="0"/>
              </a:spcAft>
              <a:buClr>
                <a:schemeClr val="dk1"/>
              </a:buClr>
              <a:buSzPts val="1000"/>
              <a:buChar char="○"/>
            </a:pPr>
            <a:r>
              <a:rPr lang="en">
                <a:solidFill>
                  <a:schemeClr val="dk1"/>
                </a:solidFill>
                <a:highlight>
                  <a:srgbClr val="FFFFFF"/>
                </a:highlight>
              </a:rPr>
              <a:t>Caused by the jump in prices during the pandemic</a:t>
            </a:r>
            <a:endParaRPr>
              <a:solidFill>
                <a:schemeClr val="dk1"/>
              </a:solidFill>
              <a:highlight>
                <a:srgbClr val="FFFFFF"/>
              </a:highlight>
            </a:endParaRPr>
          </a:p>
        </p:txBody>
      </p:sp>
      <p:pic>
        <p:nvPicPr>
          <p:cNvPr id="230" name="Google Shape;230;p36"/>
          <p:cNvPicPr preferRelativeResize="0"/>
          <p:nvPr/>
        </p:nvPicPr>
        <p:blipFill>
          <a:blip r:embed="rId3">
            <a:alphaModFix/>
          </a:blip>
          <a:stretch>
            <a:fillRect/>
          </a:stretch>
        </p:blipFill>
        <p:spPr>
          <a:xfrm>
            <a:off x="4639075" y="1807413"/>
            <a:ext cx="3796575" cy="2472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311725" y="1295775"/>
            <a:ext cx="3706500" cy="2508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u="sng"/>
              <a:t>Cost Estimate </a:t>
            </a:r>
            <a:endParaRPr b="1" u="sng"/>
          </a:p>
          <a:p>
            <a:pPr marL="0" lvl="0" indent="0" algn="ctr" rtl="0">
              <a:spcBef>
                <a:spcPts val="0"/>
              </a:spcBef>
              <a:spcAft>
                <a:spcPts val="0"/>
              </a:spcAft>
              <a:buNone/>
            </a:pPr>
            <a:r>
              <a:rPr lang="en" b="1" u="sng"/>
              <a:t>Total Price</a:t>
            </a:r>
            <a:endParaRPr b="1" u="sng"/>
          </a:p>
        </p:txBody>
      </p:sp>
      <p:sp>
        <p:nvSpPr>
          <p:cNvPr id="236" name="Google Shape;236;p3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Total Bid Price - $2,700,000</a:t>
            </a:r>
            <a:endParaRPr sz="1400">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sz="1400">
                <a:solidFill>
                  <a:schemeClr val="dk1"/>
                </a:solidFill>
                <a:highlight>
                  <a:srgbClr val="FFFFFF"/>
                </a:highlight>
              </a:rPr>
              <a:t>Profit Expected - $225,000</a:t>
            </a:r>
            <a:endParaRPr sz="1400">
              <a:solidFill>
                <a:schemeClr val="dk1"/>
              </a:solidFill>
              <a:highlight>
                <a:srgbClr val="FFFFFF"/>
              </a:highlight>
            </a:endParaRPr>
          </a:p>
          <a:p>
            <a:pPr marL="0" lvl="0" indent="0" algn="l" rtl="0">
              <a:spcBef>
                <a:spcPts val="0"/>
              </a:spcBef>
              <a:spcAft>
                <a:spcPts val="1200"/>
              </a:spcAft>
              <a:buNone/>
            </a:pPr>
            <a:endParaRPr/>
          </a:p>
        </p:txBody>
      </p:sp>
      <p:pic>
        <p:nvPicPr>
          <p:cNvPr id="237" name="Google Shape;237;p37"/>
          <p:cNvPicPr preferRelativeResize="0"/>
          <p:nvPr/>
        </p:nvPicPr>
        <p:blipFill>
          <a:blip r:embed="rId3">
            <a:alphaModFix/>
          </a:blip>
          <a:stretch>
            <a:fillRect/>
          </a:stretch>
        </p:blipFill>
        <p:spPr>
          <a:xfrm>
            <a:off x="4723263" y="1691125"/>
            <a:ext cx="4009225" cy="2405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43" name="Google Shape;243;p38"/>
          <p:cNvPicPr preferRelativeResize="0"/>
          <p:nvPr/>
        </p:nvPicPr>
        <p:blipFill>
          <a:blip r:embed="rId3">
            <a:alphaModFix/>
          </a:blip>
          <a:stretch>
            <a:fillRect/>
          </a:stretch>
        </p:blipFill>
        <p:spPr>
          <a:xfrm>
            <a:off x="311725" y="500925"/>
            <a:ext cx="8520599" cy="4490175"/>
          </a:xfrm>
          <a:prstGeom prst="rect">
            <a:avLst/>
          </a:prstGeom>
          <a:noFill/>
          <a:ln>
            <a:noFill/>
          </a:ln>
        </p:spPr>
      </p:pic>
      <p:sp>
        <p:nvSpPr>
          <p:cNvPr id="244" name="Google Shape;244;p38"/>
          <p:cNvSpPr/>
          <p:nvPr/>
        </p:nvSpPr>
        <p:spPr>
          <a:xfrm>
            <a:off x="288825" y="466575"/>
            <a:ext cx="8520600" cy="4554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Project Schedule</a:t>
            </a:r>
            <a:endParaRPr b="1" u="sng"/>
          </a:p>
        </p:txBody>
      </p:sp>
      <p:pic>
        <p:nvPicPr>
          <p:cNvPr id="250" name="Google Shape;250;p39"/>
          <p:cNvPicPr preferRelativeResize="0"/>
          <p:nvPr/>
        </p:nvPicPr>
        <p:blipFill>
          <a:blip r:embed="rId3">
            <a:alphaModFix/>
          </a:blip>
          <a:stretch>
            <a:fillRect/>
          </a:stretch>
        </p:blipFill>
        <p:spPr>
          <a:xfrm>
            <a:off x="658400" y="1124625"/>
            <a:ext cx="7424352" cy="37937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Project Schedule</a:t>
            </a:r>
            <a:endParaRPr b="1" u="sng"/>
          </a:p>
        </p:txBody>
      </p:sp>
      <p:pic>
        <p:nvPicPr>
          <p:cNvPr id="256" name="Google Shape;256;p40"/>
          <p:cNvPicPr preferRelativeResize="0"/>
          <p:nvPr/>
        </p:nvPicPr>
        <p:blipFill>
          <a:blip r:embed="rId3">
            <a:alphaModFix/>
          </a:blip>
          <a:stretch>
            <a:fillRect/>
          </a:stretch>
        </p:blipFill>
        <p:spPr>
          <a:xfrm>
            <a:off x="976750" y="1166200"/>
            <a:ext cx="7065824" cy="3866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Project Schedule</a:t>
            </a:r>
            <a:endParaRPr b="1" u="sng"/>
          </a:p>
        </p:txBody>
      </p:sp>
      <p:pic>
        <p:nvPicPr>
          <p:cNvPr id="262" name="Google Shape;262;p41"/>
          <p:cNvPicPr preferRelativeResize="0"/>
          <p:nvPr/>
        </p:nvPicPr>
        <p:blipFill>
          <a:blip r:embed="rId3">
            <a:alphaModFix/>
          </a:blip>
          <a:stretch>
            <a:fillRect/>
          </a:stretch>
        </p:blipFill>
        <p:spPr>
          <a:xfrm>
            <a:off x="1267700" y="1124625"/>
            <a:ext cx="6774875" cy="386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45850" y="500925"/>
            <a:ext cx="3706500" cy="376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300" b="1" u="sng"/>
              <a:t>Contract and</a:t>
            </a:r>
            <a:endParaRPr sz="2300" b="1" u="sng"/>
          </a:p>
          <a:p>
            <a:pPr marL="0" lvl="0" indent="0" algn="l" rtl="0">
              <a:spcBef>
                <a:spcPts val="0"/>
              </a:spcBef>
              <a:spcAft>
                <a:spcPts val="0"/>
              </a:spcAft>
              <a:buNone/>
            </a:pPr>
            <a:r>
              <a:rPr lang="en" sz="2300" b="1" u="sng"/>
              <a:t>Bid Information.</a:t>
            </a:r>
            <a:r>
              <a:rPr lang="en"/>
              <a:t> </a:t>
            </a:r>
            <a:endParaRPr/>
          </a:p>
        </p:txBody>
      </p:sp>
      <p:sp>
        <p:nvSpPr>
          <p:cNvPr id="79" name="Google Shape;79;p15"/>
          <p:cNvSpPr txBox="1">
            <a:spLocks noGrp="1"/>
          </p:cNvSpPr>
          <p:nvPr>
            <p:ph type="body" idx="1"/>
          </p:nvPr>
        </p:nvSpPr>
        <p:spPr>
          <a:xfrm>
            <a:off x="4644675" y="500925"/>
            <a:ext cx="4499400" cy="4098600"/>
          </a:xfrm>
          <a:prstGeom prst="rect">
            <a:avLst/>
          </a:prstGeom>
        </p:spPr>
        <p:txBody>
          <a:bodyPr spcFirstLastPara="1" wrap="square" lIns="91425" tIns="91425" rIns="91425" bIns="91425" anchor="t" anchorCtr="0">
            <a:normAutofit fontScale="55000" lnSpcReduction="20000"/>
          </a:bodyPr>
          <a:lstStyle/>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•Completion Date: Three Hundred (300) calendar days</a:t>
            </a:r>
            <a:endParaRPr sz="26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•Bid Type: Lump sum, Pre-qualified General Construction bidders</a:t>
            </a:r>
            <a:endParaRPr sz="26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•Bid Time and Date: 3:00 PM on Friday, May 7th, 2021 </a:t>
            </a:r>
            <a:endParaRPr sz="26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•Bid Location: SECU’s Administrative Office, 1000 Wade Avenue, Raleigh, NC</a:t>
            </a:r>
            <a:endParaRPr sz="26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•Bid Opening: Bids will be opened and read in the presence of those submitting a bid</a:t>
            </a:r>
            <a:endParaRPr sz="26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•Bid Security: 5% bid bond</a:t>
            </a:r>
            <a:endParaRPr sz="26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•Performance and Payment Bond required for 100%  of contract amount</a:t>
            </a:r>
            <a:endParaRPr sz="26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600">
                <a:solidFill>
                  <a:srgbClr val="000000"/>
                </a:solidFill>
                <a:latin typeface="Arial"/>
                <a:ea typeface="Arial"/>
                <a:cs typeface="Arial"/>
                <a:sym typeface="Arial"/>
              </a:rPr>
              <a:t>•Payment Applications submitted on the 15</a:t>
            </a:r>
            <a:r>
              <a:rPr lang="en" sz="4300" baseline="30000">
                <a:solidFill>
                  <a:srgbClr val="000000"/>
                </a:solidFill>
                <a:latin typeface="Arial"/>
                <a:ea typeface="Arial"/>
                <a:cs typeface="Arial"/>
                <a:sym typeface="Arial"/>
              </a:rPr>
              <a:t>th</a:t>
            </a:r>
            <a:r>
              <a:rPr lang="en" sz="2600">
                <a:solidFill>
                  <a:srgbClr val="000000"/>
                </a:solidFill>
                <a:latin typeface="Arial"/>
                <a:ea typeface="Arial"/>
                <a:cs typeface="Arial"/>
                <a:sym typeface="Arial"/>
              </a:rPr>
              <a:t> each month </a:t>
            </a:r>
            <a:endParaRPr sz="26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u="sng"/>
              <a:t>SECU Project Schedule Critical Path</a:t>
            </a:r>
            <a:endParaRPr b="1" u="sng"/>
          </a:p>
        </p:txBody>
      </p:sp>
      <p:sp>
        <p:nvSpPr>
          <p:cNvPr id="268" name="Google Shape;268;p42"/>
          <p:cNvSpPr txBox="1"/>
          <p:nvPr/>
        </p:nvSpPr>
        <p:spPr>
          <a:xfrm>
            <a:off x="411025" y="1455300"/>
            <a:ext cx="8421300" cy="1908600"/>
          </a:xfrm>
          <a:prstGeom prst="rect">
            <a:avLst/>
          </a:prstGeom>
          <a:noFill/>
          <a:ln>
            <a:noFill/>
          </a:ln>
        </p:spPr>
        <p:txBody>
          <a:bodyPr spcFirstLastPara="1" wrap="square" lIns="91425" tIns="91425" rIns="91425" bIns="91425" anchor="t" anchorCtr="0">
            <a:spAutoFit/>
          </a:bodyPr>
          <a:lstStyle/>
          <a:p>
            <a:pPr marL="457200" lvl="0" indent="-317500" algn="ctr" rtl="0">
              <a:spcBef>
                <a:spcPts val="0"/>
              </a:spcBef>
              <a:spcAft>
                <a:spcPts val="0"/>
              </a:spcAft>
              <a:buSzPts val="1400"/>
              <a:buFont typeface="Roboto"/>
              <a:buChar char="●"/>
            </a:pPr>
            <a:r>
              <a:rPr lang="en">
                <a:latin typeface="Roboto"/>
                <a:ea typeface="Roboto"/>
                <a:cs typeface="Roboto"/>
                <a:sym typeface="Roboto"/>
              </a:rPr>
              <a:t>Belle Area Roadway.</a:t>
            </a:r>
            <a:endParaRPr>
              <a:latin typeface="Roboto"/>
              <a:ea typeface="Roboto"/>
              <a:cs typeface="Roboto"/>
              <a:sym typeface="Roboto"/>
            </a:endParaRPr>
          </a:p>
          <a:p>
            <a:pPr marL="457200" lvl="0" indent="-317500" algn="ctr" rtl="0">
              <a:spcBef>
                <a:spcPts val="0"/>
              </a:spcBef>
              <a:spcAft>
                <a:spcPts val="0"/>
              </a:spcAft>
              <a:buSzPts val="1400"/>
              <a:buFont typeface="Roboto"/>
              <a:buChar char="●"/>
            </a:pPr>
            <a:r>
              <a:rPr lang="en">
                <a:latin typeface="Roboto"/>
                <a:ea typeface="Roboto"/>
                <a:cs typeface="Roboto"/>
                <a:sym typeface="Roboto"/>
              </a:rPr>
              <a:t>Column and Spread Footings.</a:t>
            </a:r>
            <a:endParaRPr>
              <a:latin typeface="Roboto"/>
              <a:ea typeface="Roboto"/>
              <a:cs typeface="Roboto"/>
              <a:sym typeface="Roboto"/>
            </a:endParaRPr>
          </a:p>
          <a:p>
            <a:pPr marL="457200" lvl="0" indent="-317500" algn="ctr" rtl="0">
              <a:spcBef>
                <a:spcPts val="0"/>
              </a:spcBef>
              <a:spcAft>
                <a:spcPts val="0"/>
              </a:spcAft>
              <a:buSzPts val="1400"/>
              <a:buFont typeface="Roboto"/>
              <a:buChar char="●"/>
            </a:pPr>
            <a:r>
              <a:rPr lang="en">
                <a:latin typeface="Roboto"/>
                <a:ea typeface="Roboto"/>
                <a:cs typeface="Roboto"/>
                <a:sym typeface="Roboto"/>
              </a:rPr>
              <a:t>Steel Columns and Beams.</a:t>
            </a:r>
            <a:endParaRPr>
              <a:latin typeface="Roboto"/>
              <a:ea typeface="Roboto"/>
              <a:cs typeface="Roboto"/>
              <a:sym typeface="Roboto"/>
            </a:endParaRPr>
          </a:p>
          <a:p>
            <a:pPr marL="457200" lvl="0" indent="-317500" algn="ctr" rtl="0">
              <a:spcBef>
                <a:spcPts val="0"/>
              </a:spcBef>
              <a:spcAft>
                <a:spcPts val="0"/>
              </a:spcAft>
              <a:buSzPts val="1400"/>
              <a:buFont typeface="Roboto"/>
              <a:buChar char="●"/>
            </a:pPr>
            <a:r>
              <a:rPr lang="en">
                <a:latin typeface="Roboto"/>
                <a:ea typeface="Roboto"/>
                <a:cs typeface="Roboto"/>
                <a:sym typeface="Roboto"/>
              </a:rPr>
              <a:t>Precast Vault.</a:t>
            </a:r>
            <a:endParaRPr>
              <a:latin typeface="Roboto"/>
              <a:ea typeface="Roboto"/>
              <a:cs typeface="Roboto"/>
              <a:sym typeface="Roboto"/>
            </a:endParaRPr>
          </a:p>
          <a:p>
            <a:pPr marL="457200" lvl="0" indent="-317500" algn="ctr" rtl="0">
              <a:spcBef>
                <a:spcPts val="0"/>
              </a:spcBef>
              <a:spcAft>
                <a:spcPts val="0"/>
              </a:spcAft>
              <a:buSzPts val="1400"/>
              <a:buFont typeface="Roboto"/>
              <a:buChar char="●"/>
            </a:pPr>
            <a:r>
              <a:rPr lang="en">
                <a:latin typeface="Roboto"/>
                <a:ea typeface="Roboto"/>
                <a:cs typeface="Roboto"/>
                <a:sym typeface="Roboto"/>
              </a:rPr>
              <a:t>Masonry Work.</a:t>
            </a:r>
            <a:endParaRPr>
              <a:latin typeface="Roboto"/>
              <a:ea typeface="Roboto"/>
              <a:cs typeface="Roboto"/>
              <a:sym typeface="Roboto"/>
            </a:endParaRPr>
          </a:p>
          <a:p>
            <a:pPr marL="457200" lvl="0" indent="-317500" algn="ctr" rtl="0">
              <a:spcBef>
                <a:spcPts val="0"/>
              </a:spcBef>
              <a:spcAft>
                <a:spcPts val="0"/>
              </a:spcAft>
              <a:buSzPts val="1400"/>
              <a:buFont typeface="Roboto"/>
              <a:buChar char="●"/>
            </a:pPr>
            <a:r>
              <a:rPr lang="en">
                <a:latin typeface="Roboto"/>
                <a:ea typeface="Roboto"/>
                <a:cs typeface="Roboto"/>
                <a:sym typeface="Roboto"/>
              </a:rPr>
              <a:t>Electrical Rough in.</a:t>
            </a:r>
            <a:endParaRPr>
              <a:latin typeface="Roboto"/>
              <a:ea typeface="Roboto"/>
              <a:cs typeface="Roboto"/>
              <a:sym typeface="Roboto"/>
            </a:endParaRPr>
          </a:p>
          <a:p>
            <a:pPr marL="457200" lvl="0" indent="-317500" algn="ctr" rtl="0">
              <a:spcBef>
                <a:spcPts val="0"/>
              </a:spcBef>
              <a:spcAft>
                <a:spcPts val="0"/>
              </a:spcAft>
              <a:buSzPts val="1400"/>
              <a:buFont typeface="Roboto"/>
              <a:buChar char="●"/>
            </a:pPr>
            <a:r>
              <a:rPr lang="en">
                <a:latin typeface="Roboto"/>
                <a:ea typeface="Roboto"/>
                <a:cs typeface="Roboto"/>
                <a:sym typeface="Roboto"/>
              </a:rPr>
              <a:t>Dumpster Enclosure.</a:t>
            </a:r>
            <a:endParaRPr>
              <a:latin typeface="Roboto"/>
              <a:ea typeface="Roboto"/>
              <a:cs typeface="Roboto"/>
              <a:sym typeface="Roboto"/>
            </a:endParaRPr>
          </a:p>
          <a:p>
            <a:pPr marL="457200" lvl="0" indent="-317500" algn="ctr" rtl="0">
              <a:spcBef>
                <a:spcPts val="0"/>
              </a:spcBef>
              <a:spcAft>
                <a:spcPts val="0"/>
              </a:spcAft>
              <a:buSzPts val="1400"/>
              <a:buFont typeface="Roboto"/>
              <a:buChar char="●"/>
            </a:pPr>
            <a:r>
              <a:rPr lang="en">
                <a:latin typeface="Roboto"/>
                <a:ea typeface="Roboto"/>
                <a:cs typeface="Roboto"/>
                <a:sym typeface="Roboto"/>
              </a:rPr>
              <a:t>Dumpster Concrete Pad. </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74" name="Google Shape;274;p4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500">
              <a:solidFill>
                <a:schemeClr val="dk1"/>
              </a:solidFill>
              <a:highlight>
                <a:srgbClr val="FFFFFF"/>
              </a:highlight>
            </a:endParaRPr>
          </a:p>
          <a:p>
            <a:pPr marL="0" lvl="0" indent="0" algn="l" rtl="0">
              <a:spcBef>
                <a:spcPts val="0"/>
              </a:spcBef>
              <a:spcAft>
                <a:spcPts val="1200"/>
              </a:spcAft>
              <a:buNone/>
            </a:pPr>
            <a:endParaRPr/>
          </a:p>
        </p:txBody>
      </p:sp>
      <p:sp>
        <p:nvSpPr>
          <p:cNvPr id="275" name="Google Shape;275;p43"/>
          <p:cNvSpPr txBox="1"/>
          <p:nvPr/>
        </p:nvSpPr>
        <p:spPr>
          <a:xfrm>
            <a:off x="6486450" y="2081575"/>
            <a:ext cx="7338000" cy="8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276" name="Google Shape;276;p43"/>
          <p:cNvPicPr preferRelativeResize="0"/>
          <p:nvPr/>
        </p:nvPicPr>
        <p:blipFill>
          <a:blip r:embed="rId3">
            <a:alphaModFix/>
          </a:blip>
          <a:stretch>
            <a:fillRect/>
          </a:stretch>
        </p:blipFill>
        <p:spPr>
          <a:xfrm>
            <a:off x="133300" y="500925"/>
            <a:ext cx="8965024" cy="4553701"/>
          </a:xfrm>
          <a:prstGeom prst="rect">
            <a:avLst/>
          </a:prstGeom>
          <a:noFill/>
          <a:ln>
            <a:noFill/>
          </a:ln>
        </p:spPr>
      </p:pic>
      <p:sp>
        <p:nvSpPr>
          <p:cNvPr id="277" name="Google Shape;277;p43"/>
          <p:cNvSpPr/>
          <p:nvPr/>
        </p:nvSpPr>
        <p:spPr>
          <a:xfrm>
            <a:off x="99975" y="466575"/>
            <a:ext cx="8987400" cy="467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83" name="Google Shape;283;p4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84" name="Google Shape;284;p44"/>
          <p:cNvPicPr preferRelativeResize="0"/>
          <p:nvPr/>
        </p:nvPicPr>
        <p:blipFill>
          <a:blip r:embed="rId3">
            <a:alphaModFix/>
          </a:blip>
          <a:stretch>
            <a:fillRect/>
          </a:stretch>
        </p:blipFill>
        <p:spPr>
          <a:xfrm>
            <a:off x="311725" y="500925"/>
            <a:ext cx="8499349" cy="4498150"/>
          </a:xfrm>
          <a:prstGeom prst="rect">
            <a:avLst/>
          </a:prstGeom>
          <a:noFill/>
          <a:ln>
            <a:noFill/>
          </a:ln>
        </p:spPr>
      </p:pic>
      <p:sp>
        <p:nvSpPr>
          <p:cNvPr id="285" name="Google Shape;285;p44"/>
          <p:cNvSpPr/>
          <p:nvPr/>
        </p:nvSpPr>
        <p:spPr>
          <a:xfrm>
            <a:off x="311050" y="488800"/>
            <a:ext cx="8499900" cy="453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91" name="Google Shape;291;p4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92" name="Google Shape;292;p45"/>
          <p:cNvPicPr preferRelativeResize="0"/>
          <p:nvPr/>
        </p:nvPicPr>
        <p:blipFill>
          <a:blip r:embed="rId3">
            <a:alphaModFix/>
          </a:blip>
          <a:stretch>
            <a:fillRect/>
          </a:stretch>
        </p:blipFill>
        <p:spPr>
          <a:xfrm>
            <a:off x="311725" y="500925"/>
            <a:ext cx="8499350" cy="4431500"/>
          </a:xfrm>
          <a:prstGeom prst="rect">
            <a:avLst/>
          </a:prstGeom>
          <a:noFill/>
          <a:ln>
            <a:noFill/>
          </a:ln>
        </p:spPr>
      </p:pic>
      <p:sp>
        <p:nvSpPr>
          <p:cNvPr id="293" name="Google Shape;293;p45"/>
          <p:cNvSpPr/>
          <p:nvPr/>
        </p:nvSpPr>
        <p:spPr>
          <a:xfrm>
            <a:off x="299950" y="488800"/>
            <a:ext cx="8511000" cy="4465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99" name="Google Shape;299;p4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00" name="Google Shape;300;p46"/>
          <p:cNvPicPr preferRelativeResize="0"/>
          <p:nvPr/>
        </p:nvPicPr>
        <p:blipFill>
          <a:blip r:embed="rId3">
            <a:alphaModFix/>
          </a:blip>
          <a:stretch>
            <a:fillRect/>
          </a:stretch>
        </p:blipFill>
        <p:spPr>
          <a:xfrm>
            <a:off x="311725" y="500925"/>
            <a:ext cx="8499350" cy="4316374"/>
          </a:xfrm>
          <a:prstGeom prst="rect">
            <a:avLst/>
          </a:prstGeom>
          <a:noFill/>
          <a:ln>
            <a:noFill/>
          </a:ln>
        </p:spPr>
      </p:pic>
      <p:sp>
        <p:nvSpPr>
          <p:cNvPr id="301" name="Google Shape;301;p46"/>
          <p:cNvSpPr/>
          <p:nvPr/>
        </p:nvSpPr>
        <p:spPr>
          <a:xfrm>
            <a:off x="311050" y="477700"/>
            <a:ext cx="8499900" cy="4354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Conclusion </a:t>
            </a:r>
            <a:endParaRPr b="1" u="sng"/>
          </a:p>
        </p:txBody>
      </p:sp>
      <p:sp>
        <p:nvSpPr>
          <p:cNvPr id="307" name="Google Shape;307;p4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Bid Price for this project is $2,700,000 with an expected profit of $225,000.</a:t>
            </a: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We expect the project to take 10 months</a:t>
            </a: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As a team we believe the company should bid this project because it may open doors to build more SECU locations in the future.</a:t>
            </a: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To improve the project we recommend sawing constructing joints in the slab rather than having keyways in the slab. This will cut down up to 4 days on the slab pour </a:t>
            </a:r>
            <a:endParaRPr sz="1400">
              <a:solidFill>
                <a:schemeClr val="dk1"/>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300" b="1" u="sng"/>
              <a:t>Owners</a:t>
            </a:r>
            <a:endParaRPr sz="2300" b="1" u="sng"/>
          </a:p>
          <a:p>
            <a:pPr marL="0" lvl="0" indent="0" algn="l" rtl="0">
              <a:spcBef>
                <a:spcPts val="0"/>
              </a:spcBef>
              <a:spcAft>
                <a:spcPts val="0"/>
              </a:spcAft>
              <a:buNone/>
            </a:pPr>
            <a:r>
              <a:rPr lang="en" sz="2300" b="1" u="sng"/>
              <a:t>And</a:t>
            </a:r>
            <a:endParaRPr sz="2300" b="1" u="sng"/>
          </a:p>
          <a:p>
            <a:pPr marL="0" lvl="0" indent="0" algn="l" rtl="0">
              <a:spcBef>
                <a:spcPts val="0"/>
              </a:spcBef>
              <a:spcAft>
                <a:spcPts val="0"/>
              </a:spcAft>
              <a:buNone/>
            </a:pPr>
            <a:r>
              <a:rPr lang="en" sz="2300" b="1" u="sng"/>
              <a:t>Partners</a:t>
            </a:r>
            <a:r>
              <a:rPr lang="en"/>
              <a:t> </a:t>
            </a:r>
            <a:endParaRPr/>
          </a:p>
        </p:txBody>
      </p:sp>
      <p:sp>
        <p:nvSpPr>
          <p:cNvPr id="85" name="Google Shape;85;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lnSpcReduction="10000"/>
          </a:bodyPr>
          <a:lstStyle/>
          <a:p>
            <a:pPr marL="0" lvl="0" indent="0" algn="l" rtl="0">
              <a:lnSpc>
                <a:spcPct val="90000"/>
              </a:lnSpc>
              <a:spcBef>
                <a:spcPts val="1000"/>
              </a:spcBef>
              <a:spcAft>
                <a:spcPts val="0"/>
              </a:spcAft>
              <a:buNone/>
            </a:pPr>
            <a:r>
              <a:rPr lang="en" sz="1500">
                <a:solidFill>
                  <a:srgbClr val="000000"/>
                </a:solidFill>
                <a:latin typeface="Arial"/>
                <a:ea typeface="Arial"/>
                <a:cs typeface="Arial"/>
                <a:sym typeface="Arial"/>
              </a:rPr>
              <a:t>•Owner: State Employees’ Credit Union</a:t>
            </a: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1500">
                <a:solidFill>
                  <a:srgbClr val="000000"/>
                </a:solidFill>
                <a:latin typeface="Arial"/>
                <a:ea typeface="Arial"/>
                <a:cs typeface="Arial"/>
                <a:sym typeface="Arial"/>
              </a:rPr>
              <a:t>•Owner’s Geotechnical Testing Service: GeoTechnical, Inc</a:t>
            </a: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1500">
                <a:solidFill>
                  <a:srgbClr val="000000"/>
                </a:solidFill>
                <a:latin typeface="Arial"/>
                <a:ea typeface="Arial"/>
                <a:cs typeface="Arial"/>
                <a:sym typeface="Arial"/>
              </a:rPr>
              <a:t>•Owner’s Geotechnical Testing Service: WPC</a:t>
            </a: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1500">
                <a:solidFill>
                  <a:srgbClr val="000000"/>
                </a:solidFill>
                <a:latin typeface="Arial"/>
                <a:ea typeface="Arial"/>
                <a:cs typeface="Arial"/>
                <a:sym typeface="Arial"/>
              </a:rPr>
              <a:t>•Lead Design Professional: William L O’Brain Jr</a:t>
            </a: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1500">
                <a:solidFill>
                  <a:srgbClr val="000000"/>
                </a:solidFill>
                <a:latin typeface="Arial"/>
                <a:ea typeface="Arial"/>
                <a:cs typeface="Arial"/>
                <a:sym typeface="Arial"/>
              </a:rPr>
              <a:t>•Architect, Interior Designer, Landscape Architect, Mechanical and Electrical Engineer: O’Brien/Atkins Associates, PA</a:t>
            </a: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1500">
                <a:solidFill>
                  <a:srgbClr val="000000"/>
                </a:solidFill>
                <a:latin typeface="Arial"/>
                <a:ea typeface="Arial"/>
                <a:cs typeface="Arial"/>
                <a:sym typeface="Arial"/>
              </a:rPr>
              <a:t>•Structural Engineer: GKC Associates, PA</a:t>
            </a:r>
            <a:endParaRPr sz="15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1500">
                <a:solidFill>
                  <a:srgbClr val="000000"/>
                </a:solidFill>
                <a:latin typeface="Arial"/>
                <a:ea typeface="Arial"/>
                <a:cs typeface="Arial"/>
                <a:sym typeface="Arial"/>
              </a:rPr>
              <a:t>•Civil Engineer: McKIM &amp; CREED </a:t>
            </a:r>
            <a:endParaRPr sz="15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86" name="Google Shape;86;p16"/>
          <p:cNvPicPr preferRelativeResize="0"/>
          <p:nvPr/>
        </p:nvPicPr>
        <p:blipFill>
          <a:blip r:embed="rId3">
            <a:alphaModFix/>
          </a:blip>
          <a:stretch>
            <a:fillRect/>
          </a:stretch>
        </p:blipFill>
        <p:spPr>
          <a:xfrm>
            <a:off x="2360000" y="0"/>
            <a:ext cx="1905000" cy="895350"/>
          </a:xfrm>
          <a:prstGeom prst="rect">
            <a:avLst/>
          </a:prstGeom>
          <a:noFill/>
          <a:ln>
            <a:noFill/>
          </a:ln>
        </p:spPr>
      </p:pic>
      <p:pic>
        <p:nvPicPr>
          <p:cNvPr id="87" name="Google Shape;87;p16"/>
          <p:cNvPicPr preferRelativeResize="0"/>
          <p:nvPr/>
        </p:nvPicPr>
        <p:blipFill>
          <a:blip r:embed="rId4">
            <a:alphaModFix/>
          </a:blip>
          <a:stretch>
            <a:fillRect/>
          </a:stretch>
        </p:blipFill>
        <p:spPr>
          <a:xfrm>
            <a:off x="2350475" y="1034275"/>
            <a:ext cx="1924050" cy="815050"/>
          </a:xfrm>
          <a:prstGeom prst="rect">
            <a:avLst/>
          </a:prstGeom>
          <a:noFill/>
          <a:ln>
            <a:noFill/>
          </a:ln>
        </p:spPr>
      </p:pic>
      <p:pic>
        <p:nvPicPr>
          <p:cNvPr id="88" name="Google Shape;88;p16"/>
          <p:cNvPicPr preferRelativeResize="0"/>
          <p:nvPr/>
        </p:nvPicPr>
        <p:blipFill>
          <a:blip r:embed="rId5">
            <a:alphaModFix/>
          </a:blip>
          <a:stretch>
            <a:fillRect/>
          </a:stretch>
        </p:blipFill>
        <p:spPr>
          <a:xfrm>
            <a:off x="2409225" y="2245000"/>
            <a:ext cx="1924050" cy="815050"/>
          </a:xfrm>
          <a:prstGeom prst="rect">
            <a:avLst/>
          </a:prstGeom>
          <a:noFill/>
          <a:ln>
            <a:noFill/>
          </a:ln>
        </p:spPr>
      </p:pic>
      <p:pic>
        <p:nvPicPr>
          <p:cNvPr id="89" name="Google Shape;89;p16"/>
          <p:cNvPicPr preferRelativeResize="0"/>
          <p:nvPr/>
        </p:nvPicPr>
        <p:blipFill>
          <a:blip r:embed="rId6">
            <a:alphaModFix/>
          </a:blip>
          <a:stretch>
            <a:fillRect/>
          </a:stretch>
        </p:blipFill>
        <p:spPr>
          <a:xfrm>
            <a:off x="504225" y="3986250"/>
            <a:ext cx="3829050" cy="847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6200" y="546450"/>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r>
              <a:rPr lang="en" sz="2200" b="1" u="sng"/>
              <a:t> Project Information:</a:t>
            </a:r>
            <a:endParaRPr sz="2200" b="1" u="sng"/>
          </a:p>
        </p:txBody>
      </p:sp>
      <p:sp>
        <p:nvSpPr>
          <p:cNvPr id="95" name="Google Shape;95;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62500" lnSpcReduction="10000"/>
          </a:bodyPr>
          <a:lstStyle/>
          <a:p>
            <a:pPr marL="0" lvl="0" indent="0" algn="l" rtl="0">
              <a:lnSpc>
                <a:spcPct val="90000"/>
              </a:lnSpc>
              <a:spcBef>
                <a:spcPts val="1000"/>
              </a:spcBef>
              <a:spcAft>
                <a:spcPts val="0"/>
              </a:spcAft>
              <a:buNone/>
            </a:pPr>
            <a:r>
              <a:rPr lang="en" sz="2800">
                <a:solidFill>
                  <a:srgbClr val="000000"/>
                </a:solidFill>
                <a:latin typeface="Arial"/>
                <a:ea typeface="Arial"/>
                <a:cs typeface="Arial"/>
                <a:sym typeface="Arial"/>
              </a:rPr>
              <a:t>•Location: The State Employees’ Credit Union is being constructed on a site at the corner of Providence Road Office Corner of Providence Road Allison Woods Drive Charlotte, North Carolina</a:t>
            </a:r>
            <a:endParaRPr sz="2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800">
                <a:solidFill>
                  <a:srgbClr val="000000"/>
                </a:solidFill>
                <a:latin typeface="Arial"/>
                <a:ea typeface="Arial"/>
                <a:cs typeface="Arial"/>
                <a:sym typeface="Arial"/>
              </a:rPr>
              <a:t>•The SECU is a single-story credit union office with a building area of 7,768 Square Feet plus the canopies of 2,031 Square Feet covering a four-lane drive-up area and front entry</a:t>
            </a:r>
            <a:endParaRPr sz="2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800">
                <a:solidFill>
                  <a:srgbClr val="000000"/>
                </a:solidFill>
                <a:latin typeface="Arial"/>
                <a:ea typeface="Arial"/>
                <a:cs typeface="Arial"/>
                <a:sym typeface="Arial"/>
              </a:rPr>
              <a:t>•Bella Rea Road is also included in the project, Bella Rea Road will be completed within the first 120 days of the project </a:t>
            </a:r>
            <a:endParaRPr sz="28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1886700" y="376900"/>
            <a:ext cx="7978500" cy="586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300" b="1" u="sng">
                <a:solidFill>
                  <a:schemeClr val="lt1"/>
                </a:solidFill>
              </a:rPr>
              <a:t>Site Layout Plan</a:t>
            </a:r>
            <a:r>
              <a:rPr lang="en" sz="2800" b="1" u="sng">
                <a:solidFill>
                  <a:schemeClr val="lt1"/>
                </a:solidFill>
              </a:rPr>
              <a:t> </a:t>
            </a:r>
            <a:endParaRPr sz="2800" b="1" u="sng">
              <a:solidFill>
                <a:schemeClr val="lt1"/>
              </a:solidFill>
            </a:endParaRPr>
          </a:p>
        </p:txBody>
      </p:sp>
      <p:pic>
        <p:nvPicPr>
          <p:cNvPr id="101" name="Google Shape;101;p18"/>
          <p:cNvPicPr preferRelativeResize="0"/>
          <p:nvPr/>
        </p:nvPicPr>
        <p:blipFill>
          <a:blip r:embed="rId3">
            <a:alphaModFix/>
          </a:blip>
          <a:stretch>
            <a:fillRect/>
          </a:stretch>
        </p:blipFill>
        <p:spPr>
          <a:xfrm>
            <a:off x="1927600" y="1166525"/>
            <a:ext cx="5934525" cy="380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Roadway Improvement </a:t>
            </a:r>
            <a:endParaRPr sz="2300" b="1" u="sng"/>
          </a:p>
          <a:p>
            <a:pPr marL="0" lvl="0" indent="0" algn="l" rtl="0">
              <a:spcBef>
                <a:spcPts val="0"/>
              </a:spcBef>
              <a:spcAft>
                <a:spcPts val="0"/>
              </a:spcAft>
              <a:buNone/>
            </a:pPr>
            <a:r>
              <a:rPr lang="en" sz="2300" b="1" u="sng"/>
              <a:t>Plan. </a:t>
            </a:r>
            <a:endParaRPr sz="2300" b="1" u="sng"/>
          </a:p>
        </p:txBody>
      </p:sp>
      <p:sp>
        <p:nvSpPr>
          <p:cNvPr id="107" name="Google Shape;107;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Phase 1 begins with the actual demolition of some existing pavement.</a:t>
            </a:r>
            <a:endParaRPr/>
          </a:p>
          <a:p>
            <a:pPr marL="457200" lvl="0" indent="-311150" algn="l" rtl="0">
              <a:spcBef>
                <a:spcPts val="0"/>
              </a:spcBef>
              <a:spcAft>
                <a:spcPts val="0"/>
              </a:spcAft>
              <a:buSzPts val="1300"/>
              <a:buChar char="●"/>
            </a:pPr>
            <a:r>
              <a:rPr lang="en"/>
              <a:t>Along with old curb and gutter removal to prep for road improvements.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8" name="Google Shape;108;p19"/>
          <p:cNvPicPr preferRelativeResize="0"/>
          <p:nvPr/>
        </p:nvPicPr>
        <p:blipFill>
          <a:blip r:embed="rId3">
            <a:alphaModFix/>
          </a:blip>
          <a:stretch>
            <a:fillRect/>
          </a:stretch>
        </p:blipFill>
        <p:spPr>
          <a:xfrm>
            <a:off x="0" y="2463800"/>
            <a:ext cx="9144000" cy="245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277600" y="455400"/>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u="sng"/>
              <a:t>Road Improvement</a:t>
            </a:r>
            <a:endParaRPr sz="2300" b="1" u="sng"/>
          </a:p>
          <a:p>
            <a:pPr marL="0" lvl="0" indent="0" algn="l" rtl="0">
              <a:spcBef>
                <a:spcPts val="0"/>
              </a:spcBef>
              <a:spcAft>
                <a:spcPts val="0"/>
              </a:spcAft>
              <a:buNone/>
            </a:pPr>
            <a:r>
              <a:rPr lang="en" sz="2300" b="1" u="sng"/>
              <a:t>Completion.</a:t>
            </a:r>
            <a:endParaRPr sz="2300" b="1" u="sng"/>
          </a:p>
        </p:txBody>
      </p:sp>
      <p:sp>
        <p:nvSpPr>
          <p:cNvPr id="114" name="Google Shape;114;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lnSpc>
                <a:spcPct val="200000"/>
              </a:lnSpc>
              <a:spcBef>
                <a:spcPts val="0"/>
              </a:spcBef>
              <a:spcAft>
                <a:spcPts val="0"/>
              </a:spcAft>
              <a:buSzPts val="1300"/>
              <a:buChar char="●"/>
            </a:pPr>
            <a:r>
              <a:rPr lang="en"/>
              <a:t>New Asphalt Installed</a:t>
            </a:r>
            <a:endParaRPr/>
          </a:p>
          <a:p>
            <a:pPr marL="457200" lvl="0" indent="-311150" algn="l" rtl="0">
              <a:spcBef>
                <a:spcPts val="0"/>
              </a:spcBef>
              <a:spcAft>
                <a:spcPts val="0"/>
              </a:spcAft>
              <a:buSzPts val="1300"/>
              <a:buChar char="●"/>
            </a:pPr>
            <a:r>
              <a:rPr lang="en"/>
              <a:t>New Curb and Gutter Installation.  </a:t>
            </a:r>
            <a:endParaRPr/>
          </a:p>
        </p:txBody>
      </p:sp>
      <p:pic>
        <p:nvPicPr>
          <p:cNvPr id="115" name="Google Shape;115;p20"/>
          <p:cNvPicPr preferRelativeResize="0"/>
          <p:nvPr/>
        </p:nvPicPr>
        <p:blipFill>
          <a:blip r:embed="rId3">
            <a:alphaModFix/>
          </a:blip>
          <a:stretch>
            <a:fillRect/>
          </a:stretch>
        </p:blipFill>
        <p:spPr>
          <a:xfrm>
            <a:off x="0" y="1758275"/>
            <a:ext cx="9144000" cy="305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b="1" u="sng"/>
              <a:t>Bella Rea Road:</a:t>
            </a:r>
            <a:endParaRPr sz="2200" b="1" u="sng"/>
          </a:p>
          <a:p>
            <a:pPr marL="0" lvl="0" indent="0" algn="l" rtl="0">
              <a:spcBef>
                <a:spcPts val="0"/>
              </a:spcBef>
              <a:spcAft>
                <a:spcPts val="0"/>
              </a:spcAft>
              <a:buNone/>
            </a:pPr>
            <a:r>
              <a:rPr lang="en" sz="2200" b="1" u="sng"/>
              <a:t>Roadway Improvements </a:t>
            </a:r>
            <a:endParaRPr sz="2200" b="1" u="sng"/>
          </a:p>
        </p:txBody>
      </p:sp>
      <p:sp>
        <p:nvSpPr>
          <p:cNvPr id="121" name="Google Shape;121;p2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411’ of New Roadway </a:t>
            </a:r>
            <a:endParaRPr/>
          </a:p>
          <a:p>
            <a:pPr marL="457200" lvl="0" indent="-311150" algn="l" rtl="0">
              <a:spcBef>
                <a:spcPts val="0"/>
              </a:spcBef>
              <a:spcAft>
                <a:spcPts val="0"/>
              </a:spcAft>
              <a:buSzPts val="1300"/>
              <a:buChar char="●"/>
            </a:pPr>
            <a:r>
              <a:rPr lang="en"/>
              <a:t>Curb and Gutter Installation on both sides. </a:t>
            </a:r>
            <a:endParaRPr/>
          </a:p>
          <a:p>
            <a:pPr marL="457200" lvl="0" indent="-311150" algn="l" rtl="0">
              <a:spcBef>
                <a:spcPts val="0"/>
              </a:spcBef>
              <a:spcAft>
                <a:spcPts val="0"/>
              </a:spcAft>
              <a:buSzPts val="1300"/>
              <a:buChar char="●"/>
            </a:pPr>
            <a:r>
              <a:rPr lang="en"/>
              <a:t>Corresponding Sidewalks for Pedestrian travel</a:t>
            </a:r>
            <a:endParaRPr/>
          </a:p>
          <a:p>
            <a:pPr marL="457200" lvl="0" indent="-311150" algn="l" rtl="0">
              <a:spcBef>
                <a:spcPts val="0"/>
              </a:spcBef>
              <a:spcAft>
                <a:spcPts val="0"/>
              </a:spcAft>
              <a:buSzPts val="1300"/>
              <a:buChar char="●"/>
            </a:pPr>
            <a:r>
              <a:rPr lang="en"/>
              <a:t>Roadway Complete and ready for travelers after 40 days. </a:t>
            </a:r>
            <a:endParaRPr/>
          </a:p>
          <a:p>
            <a:pPr marL="0" lvl="0" indent="0" algn="l" rtl="0">
              <a:spcBef>
                <a:spcPts val="1200"/>
              </a:spcBef>
              <a:spcAft>
                <a:spcPts val="1200"/>
              </a:spcAft>
              <a:buNone/>
            </a:pPr>
            <a:endParaRPr/>
          </a:p>
        </p:txBody>
      </p:sp>
      <p:pic>
        <p:nvPicPr>
          <p:cNvPr id="122" name="Google Shape;122;p21"/>
          <p:cNvPicPr preferRelativeResize="0"/>
          <p:nvPr/>
        </p:nvPicPr>
        <p:blipFill>
          <a:blip r:embed="rId3">
            <a:alphaModFix/>
          </a:blip>
          <a:stretch>
            <a:fillRect/>
          </a:stretch>
        </p:blipFill>
        <p:spPr>
          <a:xfrm rot="-5400000">
            <a:off x="3229225" y="-773813"/>
            <a:ext cx="2685550" cy="914907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1637</Words>
  <Application>Microsoft Office PowerPoint</Application>
  <PresentationFormat>On-screen Show (16:9)</PresentationFormat>
  <Paragraphs>148</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Merriweather</vt:lpstr>
      <vt:lpstr>Times New Roman</vt:lpstr>
      <vt:lpstr>Arial</vt:lpstr>
      <vt:lpstr>Paradigm</vt:lpstr>
      <vt:lpstr>State Employees Credit Union Project</vt:lpstr>
      <vt:lpstr>Team Introduction </vt:lpstr>
      <vt:lpstr>   Contract and Bid Information. </vt:lpstr>
      <vt:lpstr>  Owners And Partners </vt:lpstr>
      <vt:lpstr>         Project Information:</vt:lpstr>
      <vt:lpstr>PowerPoint Presentation</vt:lpstr>
      <vt:lpstr>Roadway Improvement  Plan. </vt:lpstr>
      <vt:lpstr>Road Improvement Completion.</vt:lpstr>
      <vt:lpstr>Bella Rea Road: Roadway Improvements </vt:lpstr>
      <vt:lpstr>Front &amp; Rear Elevation View </vt:lpstr>
      <vt:lpstr>Left &amp; Right Elevation View </vt:lpstr>
      <vt:lpstr>Site Work Phasing Plan </vt:lpstr>
      <vt:lpstr>Column &amp; Spread Footings </vt:lpstr>
      <vt:lpstr>Slab Plan  Broken down into 4 Phases for Construction Joint Installation.  100 CY of concrete for the entire slab. 7850 SF WWF to be installed 7850 SF Vapor Barrier to be installed 872 SY of crushed stone 825 SFCA of Formwork.</vt:lpstr>
      <vt:lpstr>Exterior Framing Plan </vt:lpstr>
      <vt:lpstr>Interior Framing Plan </vt:lpstr>
      <vt:lpstr>Roof Framing Plan </vt:lpstr>
      <vt:lpstr>Mechanical HVAC Plan </vt:lpstr>
      <vt:lpstr>Electrical Plan </vt:lpstr>
      <vt:lpstr>Plumbing Plan </vt:lpstr>
      <vt:lpstr>Cost Estimate - Division</vt:lpstr>
      <vt:lpstr>Cost Estimate- Job Overhead</vt:lpstr>
      <vt:lpstr>Cost Estimate- Owner Quotes</vt:lpstr>
      <vt:lpstr>Cost Estimate- Cost Breakdown</vt:lpstr>
      <vt:lpstr>Cost Estimate  Total Price</vt:lpstr>
      <vt:lpstr>PowerPoint Presentation</vt:lpstr>
      <vt:lpstr>Project Schedule</vt:lpstr>
      <vt:lpstr>Project Schedule</vt:lpstr>
      <vt:lpstr>Project Schedule</vt:lpstr>
      <vt:lpstr>SECU Project Schedule Critical Path</vt:lpstr>
      <vt:lpstr>PowerPoint Presentation</vt:lpstr>
      <vt:lpstr>PowerPoint Presentation</vt:lpstr>
      <vt:lpstr>PowerPoint Presentation</vt:lpstr>
      <vt:lpstr>PowerPoint Presentation</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Employees Credit Union Project</dc:title>
  <dc:creator>AV</dc:creator>
  <cp:lastModifiedBy>John Vanhoy</cp:lastModifiedBy>
  <cp:revision>2</cp:revision>
  <dcterms:modified xsi:type="dcterms:W3CDTF">2021-05-05T18:30:37Z</dcterms:modified>
</cp:coreProperties>
</file>