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handoutMasterIdLst>
    <p:handoutMasterId r:id="rId32"/>
  </p:handoutMasterIdLst>
  <p:sldIdLst>
    <p:sldId id="391" r:id="rId5"/>
    <p:sldId id="398" r:id="rId6"/>
    <p:sldId id="405" r:id="rId7"/>
    <p:sldId id="267" r:id="rId8"/>
    <p:sldId id="297" r:id="rId9"/>
    <p:sldId id="402" r:id="rId10"/>
    <p:sldId id="399" r:id="rId11"/>
    <p:sldId id="258" r:id="rId12"/>
    <p:sldId id="282" r:id="rId13"/>
    <p:sldId id="397" r:id="rId14"/>
    <p:sldId id="262" r:id="rId15"/>
    <p:sldId id="259" r:id="rId16"/>
    <p:sldId id="261" r:id="rId17"/>
    <p:sldId id="271" r:id="rId18"/>
    <p:sldId id="263" r:id="rId19"/>
    <p:sldId id="270" r:id="rId20"/>
    <p:sldId id="278" r:id="rId21"/>
    <p:sldId id="273" r:id="rId22"/>
    <p:sldId id="275" r:id="rId23"/>
    <p:sldId id="274" r:id="rId24"/>
    <p:sldId id="295" r:id="rId25"/>
    <p:sldId id="403" r:id="rId26"/>
    <p:sldId id="393" r:id="rId27"/>
    <p:sldId id="260" r:id="rId28"/>
    <p:sldId id="404" r:id="rId29"/>
    <p:sldId id="265" r:id="rId3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1pPr>
    <a:lvl2pPr marL="4572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2pPr>
    <a:lvl3pPr marL="9144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3pPr>
    <a:lvl4pPr marL="13716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4pPr>
    <a:lvl5pPr marL="18288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5pPr>
    <a:lvl6pPr marL="22860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6pPr>
    <a:lvl7pPr marL="27432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7pPr>
    <a:lvl8pPr marL="32004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8pPr>
    <a:lvl9pPr marL="36576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2C88"/>
    <a:srgbClr val="AF8B48"/>
    <a:srgbClr val="5C0093"/>
    <a:srgbClr val="6000AE"/>
    <a:srgbClr val="50008E"/>
    <a:srgbClr val="440D62"/>
    <a:srgbClr val="FFA9E8"/>
    <a:srgbClr val="08428B"/>
    <a:srgbClr val="5D890C"/>
    <a:srgbClr val="4600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4" autoAdjust="0"/>
    <p:restoredTop sz="88282" autoAdjust="0"/>
  </p:normalViewPr>
  <p:slideViewPr>
    <p:cSldViewPr snapToGrid="0" snapToObjects="1">
      <p:cViewPr varScale="1">
        <p:scale>
          <a:sx n="59" d="100"/>
          <a:sy n="59" d="100"/>
        </p:scale>
        <p:origin x="1460" y="48"/>
      </p:cViewPr>
      <p:guideLst>
        <p:guide orient="horz" pos="2160"/>
        <p:guide pos="2880"/>
      </p:guideLst>
    </p:cSldViewPr>
  </p:slideViewPr>
  <p:outlineViewPr>
    <p:cViewPr>
      <p:scale>
        <a:sx n="33" d="100"/>
        <a:sy n="33" d="100"/>
      </p:scale>
      <p:origin x="0" y="464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6A64049-CEF9-7240-8989-BBCED8FE5734}" type="datetimeFigureOut">
              <a:rPr lang="en-US" smtClean="0"/>
              <a:t>8/18/2022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9B2DE4D-9728-5E4D-8E7B-AA46949C7F3E}" type="slidenum">
              <a:rPr lang="en-US" smtClean="0"/>
              <a:t>‹#›</a:t>
            </a:fld>
            <a:endParaRPr lang="en-US" dirty="0"/>
          </a:p>
        </p:txBody>
      </p:sp>
    </p:spTree>
    <p:extLst>
      <p:ext uri="{BB962C8B-B14F-4D97-AF65-F5344CB8AC3E}">
        <p14:creationId xmlns:p14="http://schemas.microsoft.com/office/powerpoint/2010/main" val="3746036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D3CC1C-1AD9-3E47-B4F6-9F17E1F08FC4}" type="datetimeFigureOut">
              <a:rPr lang="en-US" smtClean="0"/>
              <a:t>8/18/2022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E0A6F5-EED2-C946-9B6F-74E805C8050E}" type="slidenum">
              <a:rPr lang="en-US" smtClean="0"/>
              <a:t>‹#›</a:t>
            </a:fld>
            <a:endParaRPr lang="en-US" dirty="0"/>
          </a:p>
        </p:txBody>
      </p:sp>
    </p:spTree>
    <p:extLst>
      <p:ext uri="{BB962C8B-B14F-4D97-AF65-F5344CB8AC3E}">
        <p14:creationId xmlns:p14="http://schemas.microsoft.com/office/powerpoint/2010/main" val="42940403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0A6F5-EED2-C946-9B6F-74E805C8050E}" type="slidenum">
              <a:rPr lang="en-US" smtClean="0"/>
              <a:t>1</a:t>
            </a:fld>
            <a:endParaRPr lang="en-US" dirty="0"/>
          </a:p>
        </p:txBody>
      </p:sp>
    </p:spTree>
    <p:extLst>
      <p:ext uri="{BB962C8B-B14F-4D97-AF65-F5344CB8AC3E}">
        <p14:creationId xmlns:p14="http://schemas.microsoft.com/office/powerpoint/2010/main" val="57308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you are potentially far away, community is important. To us you are catamounts and part of a vibrant and rigorous academic community. A couple of folks who want to bring you some greetings: 1. Provost Richard Starnes—history professor, former Dean of College of Arts &amp; Sciences and proud WCU alumni; 2. Graduate School Dean Dr. Brian </a:t>
            </a:r>
            <a:r>
              <a:rPr lang="en-US" dirty="0" err="1"/>
              <a:t>Kloeppel</a:t>
            </a:r>
            <a:r>
              <a:rPr lang="en-US" dirty="0"/>
              <a:t>  3. GSA </a:t>
            </a:r>
            <a:r>
              <a:rPr lang="en-US" dirty="0" err="1"/>
              <a:t>Vp</a:t>
            </a:r>
            <a:r>
              <a:rPr lang="en-US" dirty="0"/>
              <a:t>—Katie Ruffalo</a:t>
            </a:r>
          </a:p>
          <a:p>
            <a:r>
              <a:rPr lang="en-US" dirty="0"/>
              <a:t>Reach out, network, get involved with GSA</a:t>
            </a:r>
          </a:p>
        </p:txBody>
      </p:sp>
      <p:sp>
        <p:nvSpPr>
          <p:cNvPr id="4" name="Slide Number Placeholder 3"/>
          <p:cNvSpPr>
            <a:spLocks noGrp="1"/>
          </p:cNvSpPr>
          <p:nvPr>
            <p:ph type="sldNum" sz="quarter" idx="5"/>
          </p:nvPr>
        </p:nvSpPr>
        <p:spPr/>
        <p:txBody>
          <a:bodyPr/>
          <a:lstStyle/>
          <a:p>
            <a:fld id="{B20CF954-78B6-D648-A93C-8D94A6C3B224}" type="slidenum">
              <a:rPr lang="en-US" smtClean="0"/>
              <a:t>2</a:t>
            </a:fld>
            <a:endParaRPr lang="en-US"/>
          </a:p>
        </p:txBody>
      </p:sp>
    </p:spTree>
    <p:extLst>
      <p:ext uri="{BB962C8B-B14F-4D97-AF65-F5344CB8AC3E}">
        <p14:creationId xmlns:p14="http://schemas.microsoft.com/office/powerpoint/2010/main" val="2805484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C073AF7-B067-5A46-A1DF-2B9816D7139E}" type="slidenum">
              <a:rPr lang="en-US" smtClean="0"/>
              <a:t>15</a:t>
            </a:fld>
            <a:endParaRPr lang="en-US"/>
          </a:p>
        </p:txBody>
      </p:sp>
    </p:spTree>
    <p:extLst>
      <p:ext uri="{BB962C8B-B14F-4D97-AF65-F5344CB8AC3E}">
        <p14:creationId xmlns:p14="http://schemas.microsoft.com/office/powerpoint/2010/main" val="354518544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full pageppt.jpg"/>
          <p:cNvPicPr>
            <a:picLocks noChangeAspect="1"/>
          </p:cNvPicPr>
          <p:nvPr userDrawn="1"/>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151" y="0"/>
            <a:ext cx="9144000" cy="6858000"/>
          </a:xfrm>
          <a:prstGeom prst="rect">
            <a:avLst/>
          </a:prstGeom>
        </p:spPr>
      </p:pic>
      <p:pic>
        <p:nvPicPr>
          <p:cNvPr id="5" name="Picture 8" descr="WCULogo-singularwhite.eps"/>
          <p:cNvPicPr>
            <a:picLocks noChangeAspect="1"/>
          </p:cNvPicPr>
          <p:nvPr userDrawn="1"/>
        </p:nvPicPr>
        <p:blipFill>
          <a:blip r:embed="rId4"/>
          <a:srcRect/>
          <a:stretch>
            <a:fillRect/>
          </a:stretch>
        </p:blipFill>
        <p:spPr bwMode="auto">
          <a:xfrm>
            <a:off x="5763532" y="4980480"/>
            <a:ext cx="2606411" cy="1072182"/>
          </a:xfrm>
          <a:prstGeom prst="rect">
            <a:avLst/>
          </a:prstGeom>
          <a:noFill/>
          <a:ln w="9525">
            <a:noFill/>
            <a:miter lim="800000"/>
            <a:headEnd/>
            <a:tailEnd/>
          </a:ln>
        </p:spPr>
      </p:pic>
      <p:sp>
        <p:nvSpPr>
          <p:cNvPr id="2" name="Title 1"/>
          <p:cNvSpPr>
            <a:spLocks noGrp="1"/>
          </p:cNvSpPr>
          <p:nvPr>
            <p:ph type="ctrTitle"/>
          </p:nvPr>
        </p:nvSpPr>
        <p:spPr>
          <a:xfrm>
            <a:off x="900224" y="2137767"/>
            <a:ext cx="7772400" cy="838315"/>
          </a:xfrm>
        </p:spPr>
        <p:txBody>
          <a:bodyPr/>
          <a:lstStyle/>
          <a:p>
            <a:r>
              <a:rPr lang="en-US" dirty="0"/>
              <a:t>Click to edit Master title style</a:t>
            </a:r>
          </a:p>
        </p:txBody>
      </p:sp>
      <p:sp>
        <p:nvSpPr>
          <p:cNvPr id="3" name="Subtitle 2"/>
          <p:cNvSpPr>
            <a:spLocks noGrp="1"/>
          </p:cNvSpPr>
          <p:nvPr>
            <p:ph type="subTitle" idx="1"/>
          </p:nvPr>
        </p:nvSpPr>
        <p:spPr>
          <a:xfrm>
            <a:off x="1891170" y="3080458"/>
            <a:ext cx="6400800" cy="712967"/>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Date Placeholder 3"/>
          <p:cNvSpPr>
            <a:spLocks noGrp="1"/>
          </p:cNvSpPr>
          <p:nvPr>
            <p:ph type="dt" sz="half" idx="10"/>
          </p:nvPr>
        </p:nvSpPr>
        <p:spPr/>
        <p:txBody>
          <a:bodyPr/>
          <a:lstStyle>
            <a:lvl1pPr>
              <a:defRPr/>
            </a:lvl1pPr>
          </a:lstStyle>
          <a:p>
            <a:fld id="{E24EA800-A587-3D4C-B06A-4DAA66CC7AB0}" type="datetime1">
              <a:rPr lang="en-US"/>
              <a:pPr/>
              <a:t>8/18/2022</a:t>
            </a:fld>
            <a:endParaRPr lang="en-US" dirty="0"/>
          </a:p>
        </p:txBody>
      </p:sp>
      <p:sp>
        <p:nvSpPr>
          <p:cNvPr id="7" name="Slide Number Placeholder 5"/>
          <p:cNvSpPr>
            <a:spLocks noGrp="1"/>
          </p:cNvSpPr>
          <p:nvPr>
            <p:ph type="sldNum" sz="quarter" idx="11"/>
          </p:nvPr>
        </p:nvSpPr>
        <p:spPr/>
        <p:txBody>
          <a:bodyPr/>
          <a:lstStyle>
            <a:lvl1pPr>
              <a:defRPr/>
            </a:lvl1pPr>
          </a:lstStyle>
          <a:p>
            <a:fld id="{FBE0DCB0-9F10-5948-BE8C-8A19F5A53625}"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46007B"/>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5C0093"/>
              </a:solidFill>
            </a:endParaRPr>
          </a:p>
        </p:txBody>
      </p:sp>
      <p:sp>
        <p:nvSpPr>
          <p:cNvPr id="2" name="Date Placeholder 1"/>
          <p:cNvSpPr>
            <a:spLocks noGrp="1"/>
          </p:cNvSpPr>
          <p:nvPr>
            <p:ph type="dt" sz="half" idx="10"/>
          </p:nvPr>
        </p:nvSpPr>
        <p:spPr/>
        <p:txBody>
          <a:bodyPr/>
          <a:lstStyle>
            <a:lvl1pPr>
              <a:defRPr/>
            </a:lvl1pPr>
          </a:lstStyle>
          <a:p>
            <a:fld id="{C7F50F9E-ABA1-5D42-B278-4639D3ACEA0E}" type="datetime1">
              <a:rPr lang="en-US"/>
              <a:pPr/>
              <a:t>8/18/2022</a:t>
            </a:fld>
            <a:endParaRPr lang="en-US" dirty="0"/>
          </a:p>
        </p:txBody>
      </p:sp>
      <p:sp>
        <p:nvSpPr>
          <p:cNvPr id="4" name="Slide Number Placeholder 3"/>
          <p:cNvSpPr>
            <a:spLocks noGrp="1"/>
          </p:cNvSpPr>
          <p:nvPr>
            <p:ph type="sldNum" sz="quarter" idx="12"/>
          </p:nvPr>
        </p:nvSpPr>
        <p:spPr/>
        <p:txBody>
          <a:bodyPr/>
          <a:lstStyle>
            <a:lvl1pPr>
              <a:defRPr/>
            </a:lvl1pPr>
          </a:lstStyle>
          <a:p>
            <a:fld id="{2785F435-6EED-1E46-9E88-EDE8BD844879}"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0" y="0"/>
            <a:ext cx="9144000" cy="1417638"/>
          </a:xfrm>
          <a:prstGeom prst="rect">
            <a:avLst/>
          </a:prstGeom>
          <a:solidFill>
            <a:srgbClr val="46007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83CFC13-72C5-F24C-828F-C5EA27E99046}" type="datetime1">
              <a:rPr lang="en-US"/>
              <a:pPr/>
              <a:t>8/18/2022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14CC6D34-4F59-E146-949A-9074366225A4}"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userDrawn="1"/>
        </p:nvSpPr>
        <p:spPr>
          <a:xfrm>
            <a:off x="6944078" y="0"/>
            <a:ext cx="2199921" cy="6858000"/>
          </a:xfrm>
          <a:prstGeom prst="rect">
            <a:avLst/>
          </a:prstGeom>
          <a:solidFill>
            <a:srgbClr val="46007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Vertical Title 1"/>
          <p:cNvSpPr>
            <a:spLocks noGrp="1"/>
          </p:cNvSpPr>
          <p:nvPr>
            <p:ph type="title" orient="vert"/>
          </p:nvPr>
        </p:nvSpPr>
        <p:spPr>
          <a:xfrm>
            <a:off x="6944078" y="277141"/>
            <a:ext cx="20574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74638"/>
            <a:ext cx="619823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C4B1238-2971-3541-8417-A89A7B120892}" type="datetime1">
              <a:rPr lang="en-US"/>
              <a:pPr/>
              <a:t>8/18/2022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BB9C3967-0F2D-E345-BA6B-0C359C342115}"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592C88"/>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3" name="Isosceles Triangle 2"/>
          <p:cNvSpPr/>
          <p:nvPr userDrawn="1"/>
        </p:nvSpPr>
        <p:spPr>
          <a:xfrm rot="6065288">
            <a:off x="-2021681" y="-1378744"/>
            <a:ext cx="9126538" cy="9375775"/>
          </a:xfrm>
          <a:prstGeom prst="triangle">
            <a:avLst/>
          </a:prstGeom>
          <a:solidFill>
            <a:schemeClr val="bg1">
              <a:alpha val="17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4" name="Right Triangle 3"/>
          <p:cNvSpPr/>
          <p:nvPr userDrawn="1"/>
        </p:nvSpPr>
        <p:spPr>
          <a:xfrm flipH="1">
            <a:off x="-2792413" y="3683000"/>
            <a:ext cx="11938001" cy="3162300"/>
          </a:xfrm>
          <a:prstGeom prst="rtTriangle">
            <a:avLst/>
          </a:prstGeom>
          <a:solidFill>
            <a:srgbClr val="FFFFFF">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Date Placeholder 3"/>
          <p:cNvSpPr>
            <a:spLocks noGrp="1"/>
          </p:cNvSpPr>
          <p:nvPr>
            <p:ph type="dt" sz="half" idx="10"/>
          </p:nvPr>
        </p:nvSpPr>
        <p:spPr/>
        <p:txBody>
          <a:bodyPr/>
          <a:lstStyle>
            <a:lvl1pPr>
              <a:defRPr/>
            </a:lvl1pPr>
          </a:lstStyle>
          <a:p>
            <a:fld id="{E714D887-9E95-8D4C-8C0C-660F089612BF}" type="datetime1">
              <a:rPr lang="en-US"/>
              <a:pPr/>
              <a:t>8/18/2022</a:t>
            </a:fld>
            <a:endParaRPr lang="en-US" dirty="0"/>
          </a:p>
        </p:txBody>
      </p:sp>
      <p:sp>
        <p:nvSpPr>
          <p:cNvPr id="6" name="Slide Number Placeholder 5"/>
          <p:cNvSpPr>
            <a:spLocks noGrp="1"/>
          </p:cNvSpPr>
          <p:nvPr>
            <p:ph type="sldNum" sz="quarter" idx="11"/>
          </p:nvPr>
        </p:nvSpPr>
        <p:spPr/>
        <p:txBody>
          <a:bodyPr/>
          <a:lstStyle>
            <a:lvl1pPr>
              <a:defRPr/>
            </a:lvl1pPr>
          </a:lstStyle>
          <a:p>
            <a:fld id="{3D69A63B-552F-2C49-864B-3763EDDF4389}" type="slidenum">
              <a:rPr lang="en-US"/>
              <a:pPr/>
              <a:t>‹#›</a:t>
            </a:fld>
            <a:endParaRPr lang="en-US" dirty="0"/>
          </a:p>
        </p:txBody>
      </p:sp>
    </p:spTree>
    <p:extLst>
      <p:ext uri="{BB962C8B-B14F-4D97-AF65-F5344CB8AC3E}">
        <p14:creationId xmlns:p14="http://schemas.microsoft.com/office/powerpoint/2010/main" val="604117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blipFill rotWithShape="1">
            <a:blip r:embed="rId3" cstate="screen">
              <a:extLst>
                <a:ext uri="{28A0092B-C50C-407E-A947-70E740481C1C}">
                  <a14:useLocalDpi xmlns:a14="http://schemas.microsoft.com/office/drawing/2010/main"/>
                </a:ext>
              </a:extLst>
            </a:blip>
            <a:stretch>
              <a:fillRect/>
            </a:stretch>
          </a:blipFill>
        </p:spPr>
      </p:pic>
      <p:sp>
        <p:nvSpPr>
          <p:cNvPr id="8" name="Rectangle 7"/>
          <p:cNvSpPr/>
          <p:nvPr userDrawn="1"/>
        </p:nvSpPr>
        <p:spPr>
          <a:xfrm>
            <a:off x="0" y="4115086"/>
            <a:ext cx="9144000" cy="560996"/>
          </a:xfrm>
          <a:prstGeom prst="rect">
            <a:avLst/>
          </a:prstGeom>
          <a:solidFill>
            <a:srgbClr val="BAA06D">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dirty="0"/>
          </a:p>
        </p:txBody>
      </p:sp>
      <p:sp>
        <p:nvSpPr>
          <p:cNvPr id="9" name="Rectangle 8"/>
          <p:cNvSpPr/>
          <p:nvPr userDrawn="1"/>
        </p:nvSpPr>
        <p:spPr>
          <a:xfrm>
            <a:off x="0" y="4676713"/>
            <a:ext cx="9144000" cy="2194560"/>
          </a:xfrm>
          <a:prstGeom prst="rect">
            <a:avLst/>
          </a:prstGeom>
          <a:solidFill>
            <a:srgbClr val="4F1E8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dirty="0"/>
          </a:p>
        </p:txBody>
      </p:sp>
      <p:sp>
        <p:nvSpPr>
          <p:cNvPr id="11" name="Text Placeholder 10"/>
          <p:cNvSpPr>
            <a:spLocks noGrp="1"/>
          </p:cNvSpPr>
          <p:nvPr>
            <p:ph type="body" sz="quarter" idx="16" hasCustomPrompt="1"/>
          </p:nvPr>
        </p:nvSpPr>
        <p:spPr>
          <a:xfrm>
            <a:off x="265558" y="4800602"/>
            <a:ext cx="1928355" cy="338759"/>
          </a:xfrm>
        </p:spPr>
        <p:txBody>
          <a:bodyPr wrap="square" lIns="91440" rIns="91440" anchor="ctr" anchorCtr="0">
            <a:noAutofit/>
          </a:bodyPr>
          <a:lstStyle>
            <a:lvl1pPr marL="0" indent="0">
              <a:lnSpc>
                <a:spcPts val="1600"/>
              </a:lnSpc>
              <a:spcBef>
                <a:spcPts val="0"/>
              </a:spcBef>
              <a:buFont typeface="Arial" panose="020B0604020202020204" pitchFamily="34" charset="0"/>
              <a:buNone/>
              <a:defRPr sz="1600" cap="all" baseline="0">
                <a:solidFill>
                  <a:schemeClr val="bg1"/>
                </a:solidFill>
                <a:latin typeface="FreightSans Pro Semibold" panose="02000603040000020004" pitchFamily="50" charset="0"/>
              </a:defRPr>
            </a:lvl1pPr>
            <a:lvl2pPr marL="411480" indent="0">
              <a:buNone/>
              <a:defRPr sz="1500">
                <a:solidFill>
                  <a:schemeClr val="bg1"/>
                </a:solidFill>
              </a:defRPr>
            </a:lvl2pPr>
          </a:lstStyle>
          <a:p>
            <a:pPr lvl="0"/>
            <a:r>
              <a:rPr lang="en-US" dirty="0"/>
              <a:t>Title One</a:t>
            </a:r>
          </a:p>
        </p:txBody>
      </p:sp>
      <p:sp>
        <p:nvSpPr>
          <p:cNvPr id="18" name="Text Placeholder 9"/>
          <p:cNvSpPr>
            <a:spLocks noGrp="1"/>
          </p:cNvSpPr>
          <p:nvPr>
            <p:ph type="body" sz="quarter" idx="17" hasCustomPrompt="1"/>
          </p:nvPr>
        </p:nvSpPr>
        <p:spPr>
          <a:xfrm>
            <a:off x="261391" y="5256857"/>
            <a:ext cx="1928355" cy="1483648"/>
          </a:xfrm>
        </p:spPr>
        <p:txBody>
          <a:bodyPr>
            <a:noAutofit/>
          </a:bodyPr>
          <a:lstStyle>
            <a:lvl1pPr marL="0" indent="0">
              <a:buFont typeface="Arial" panose="020B0604020202020204" pitchFamily="34" charset="0"/>
              <a:buNone/>
              <a:defRPr lang="en-US" sz="1200" kern="1200" dirty="0" smtClean="0">
                <a:solidFill>
                  <a:schemeClr val="bg1"/>
                </a:solidFill>
                <a:latin typeface="FreightSans Pro Medium"/>
                <a:ea typeface="+mn-ea"/>
                <a:cs typeface="FreightSans Pro Medium"/>
              </a:defRPr>
            </a:lvl1pPr>
          </a:lstStyle>
          <a:p>
            <a:pPr lvl="0"/>
            <a:r>
              <a:rPr lang="en-US" dirty="0"/>
              <a:t>Lorem ipsum dolor sit </a:t>
            </a:r>
            <a:r>
              <a:rPr lang="en-US" dirty="0" err="1"/>
              <a:t>amet</a:t>
            </a:r>
            <a:r>
              <a:rPr lang="en-US" dirty="0"/>
              <a:t>, per </a:t>
            </a:r>
            <a:r>
              <a:rPr lang="en-US" dirty="0" err="1"/>
              <a:t>munere</a:t>
            </a:r>
            <a:r>
              <a:rPr lang="en-US" dirty="0"/>
              <a:t> </a:t>
            </a:r>
            <a:r>
              <a:rPr lang="en-US" dirty="0" err="1"/>
              <a:t>convenire</a:t>
            </a:r>
            <a:r>
              <a:rPr lang="en-US" dirty="0"/>
              <a:t> </a:t>
            </a:r>
            <a:r>
              <a:rPr lang="en-US" dirty="0" err="1"/>
              <a:t>incorrupte</a:t>
            </a:r>
            <a:r>
              <a:rPr lang="en-US" dirty="0"/>
              <a:t> </a:t>
            </a:r>
            <a:r>
              <a:rPr lang="en-US" dirty="0" err="1"/>
              <a:t>ea</a:t>
            </a:r>
            <a:r>
              <a:rPr lang="en-US" dirty="0"/>
              <a:t>, cum </a:t>
            </a:r>
            <a:r>
              <a:rPr lang="en-US" dirty="0" err="1"/>
              <a:t>oratio</a:t>
            </a:r>
            <a:r>
              <a:rPr lang="en-US" dirty="0"/>
              <a:t> </a:t>
            </a:r>
            <a:r>
              <a:rPr lang="en-US" dirty="0" err="1"/>
              <a:t>deleniti</a:t>
            </a:r>
            <a:r>
              <a:rPr lang="en-US" dirty="0"/>
              <a:t> </a:t>
            </a:r>
            <a:r>
              <a:rPr lang="en-US" dirty="0" err="1"/>
              <a:t>reformidans</a:t>
            </a:r>
            <a:r>
              <a:rPr lang="en-US" dirty="0"/>
              <a:t> no, </a:t>
            </a:r>
            <a:r>
              <a:rPr lang="en-US" dirty="0" err="1"/>
              <a:t>dolorum</a:t>
            </a:r>
            <a:r>
              <a:rPr lang="en-US" dirty="0"/>
              <a:t> </a:t>
            </a:r>
            <a:r>
              <a:rPr lang="en-US" dirty="0" err="1"/>
              <a:t>interesset</a:t>
            </a:r>
            <a:r>
              <a:rPr lang="en-US" dirty="0"/>
              <a:t> pro id. </a:t>
            </a:r>
          </a:p>
        </p:txBody>
      </p:sp>
      <p:sp>
        <p:nvSpPr>
          <p:cNvPr id="23" name="Text Placeholder 10"/>
          <p:cNvSpPr>
            <a:spLocks noGrp="1"/>
          </p:cNvSpPr>
          <p:nvPr>
            <p:ph type="body" sz="quarter" idx="18" hasCustomPrompt="1"/>
          </p:nvPr>
        </p:nvSpPr>
        <p:spPr>
          <a:xfrm>
            <a:off x="2470458" y="4800602"/>
            <a:ext cx="1928355" cy="338759"/>
          </a:xfrm>
        </p:spPr>
        <p:txBody>
          <a:bodyPr wrap="square" lIns="91440" rIns="91440" anchor="ctr" anchorCtr="0">
            <a:noAutofit/>
          </a:bodyPr>
          <a:lstStyle>
            <a:lvl1pPr marL="0" indent="0">
              <a:lnSpc>
                <a:spcPts val="1600"/>
              </a:lnSpc>
              <a:spcBef>
                <a:spcPts val="0"/>
              </a:spcBef>
              <a:buFont typeface="Arial" panose="020B0604020202020204" pitchFamily="34" charset="0"/>
              <a:buNone/>
              <a:defRPr sz="1600" cap="all" baseline="0">
                <a:solidFill>
                  <a:schemeClr val="bg1"/>
                </a:solidFill>
                <a:latin typeface="FreightSans Pro Semibold" panose="02000603040000020004" pitchFamily="50" charset="0"/>
              </a:defRPr>
            </a:lvl1pPr>
            <a:lvl2pPr marL="411480" indent="0">
              <a:buNone/>
              <a:defRPr sz="1500">
                <a:solidFill>
                  <a:schemeClr val="bg1"/>
                </a:solidFill>
              </a:defRPr>
            </a:lvl2pPr>
          </a:lstStyle>
          <a:p>
            <a:pPr lvl="0"/>
            <a:r>
              <a:rPr lang="en-US" dirty="0"/>
              <a:t>Title Two</a:t>
            </a:r>
          </a:p>
        </p:txBody>
      </p:sp>
      <p:sp>
        <p:nvSpPr>
          <p:cNvPr id="24" name="Text Placeholder 9"/>
          <p:cNvSpPr>
            <a:spLocks noGrp="1"/>
          </p:cNvSpPr>
          <p:nvPr>
            <p:ph type="body" sz="quarter" idx="19" hasCustomPrompt="1"/>
          </p:nvPr>
        </p:nvSpPr>
        <p:spPr>
          <a:xfrm>
            <a:off x="2466292" y="5256857"/>
            <a:ext cx="1928355" cy="1483648"/>
          </a:xfrm>
        </p:spPr>
        <p:txBody>
          <a:bodyPr>
            <a:noAutofit/>
          </a:bodyPr>
          <a:lstStyle>
            <a:lvl1pPr marL="0" indent="0">
              <a:buFont typeface="Arial" panose="020B0604020202020204" pitchFamily="34" charset="0"/>
              <a:buNone/>
              <a:defRPr lang="en-US" sz="1200" kern="1200" dirty="0" smtClean="0">
                <a:solidFill>
                  <a:schemeClr val="bg1"/>
                </a:solidFill>
                <a:latin typeface="FreightSans Pro Medium"/>
                <a:ea typeface="+mn-ea"/>
                <a:cs typeface="FreightSans Pro Medium"/>
              </a:defRPr>
            </a:lvl1pPr>
          </a:lstStyle>
          <a:p>
            <a:pPr lvl="0"/>
            <a:r>
              <a:rPr lang="en-US" dirty="0"/>
              <a:t>Lorem ipsum dolor sit </a:t>
            </a:r>
            <a:r>
              <a:rPr lang="en-US" dirty="0" err="1"/>
              <a:t>amet</a:t>
            </a:r>
            <a:r>
              <a:rPr lang="en-US" dirty="0"/>
              <a:t>, per </a:t>
            </a:r>
            <a:r>
              <a:rPr lang="en-US" dirty="0" err="1"/>
              <a:t>munere</a:t>
            </a:r>
            <a:r>
              <a:rPr lang="en-US" dirty="0"/>
              <a:t> </a:t>
            </a:r>
            <a:r>
              <a:rPr lang="en-US" dirty="0" err="1"/>
              <a:t>convenire</a:t>
            </a:r>
            <a:r>
              <a:rPr lang="en-US" dirty="0"/>
              <a:t> </a:t>
            </a:r>
            <a:r>
              <a:rPr lang="en-US" dirty="0" err="1"/>
              <a:t>incorrupte</a:t>
            </a:r>
            <a:r>
              <a:rPr lang="en-US" dirty="0"/>
              <a:t> </a:t>
            </a:r>
            <a:r>
              <a:rPr lang="en-US" dirty="0" err="1"/>
              <a:t>ea</a:t>
            </a:r>
            <a:r>
              <a:rPr lang="en-US" dirty="0"/>
              <a:t>, cum </a:t>
            </a:r>
            <a:r>
              <a:rPr lang="en-US" dirty="0" err="1"/>
              <a:t>oratio</a:t>
            </a:r>
            <a:r>
              <a:rPr lang="en-US" dirty="0"/>
              <a:t> </a:t>
            </a:r>
            <a:r>
              <a:rPr lang="en-US" dirty="0" err="1"/>
              <a:t>deleniti</a:t>
            </a:r>
            <a:r>
              <a:rPr lang="en-US" dirty="0"/>
              <a:t> </a:t>
            </a:r>
            <a:r>
              <a:rPr lang="en-US" dirty="0" err="1"/>
              <a:t>reformidans</a:t>
            </a:r>
            <a:r>
              <a:rPr lang="en-US" dirty="0"/>
              <a:t> no, </a:t>
            </a:r>
            <a:r>
              <a:rPr lang="en-US" dirty="0" err="1"/>
              <a:t>dolorum</a:t>
            </a:r>
            <a:r>
              <a:rPr lang="en-US" dirty="0"/>
              <a:t> </a:t>
            </a:r>
            <a:r>
              <a:rPr lang="en-US" dirty="0" err="1"/>
              <a:t>interesset</a:t>
            </a:r>
            <a:r>
              <a:rPr lang="en-US" dirty="0"/>
              <a:t> pro id. </a:t>
            </a:r>
          </a:p>
        </p:txBody>
      </p:sp>
      <p:sp>
        <p:nvSpPr>
          <p:cNvPr id="25" name="Text Placeholder 10"/>
          <p:cNvSpPr>
            <a:spLocks noGrp="1"/>
          </p:cNvSpPr>
          <p:nvPr>
            <p:ph type="body" sz="quarter" idx="20" hasCustomPrompt="1"/>
          </p:nvPr>
        </p:nvSpPr>
        <p:spPr>
          <a:xfrm>
            <a:off x="4669793" y="4800602"/>
            <a:ext cx="1928355" cy="338759"/>
          </a:xfrm>
        </p:spPr>
        <p:txBody>
          <a:bodyPr wrap="square" lIns="91440" rIns="91440" anchor="ctr" anchorCtr="0">
            <a:noAutofit/>
          </a:bodyPr>
          <a:lstStyle>
            <a:lvl1pPr marL="0" indent="0">
              <a:lnSpc>
                <a:spcPts val="1600"/>
              </a:lnSpc>
              <a:spcBef>
                <a:spcPts val="0"/>
              </a:spcBef>
              <a:buFont typeface="Arial" panose="020B0604020202020204" pitchFamily="34" charset="0"/>
              <a:buNone/>
              <a:defRPr sz="1600" cap="all" baseline="0">
                <a:solidFill>
                  <a:schemeClr val="bg1"/>
                </a:solidFill>
                <a:latin typeface="FreightSans Pro Semibold" panose="02000603040000020004" pitchFamily="50" charset="0"/>
              </a:defRPr>
            </a:lvl1pPr>
            <a:lvl2pPr marL="411480" indent="0">
              <a:buNone/>
              <a:defRPr sz="1500">
                <a:solidFill>
                  <a:schemeClr val="bg1"/>
                </a:solidFill>
              </a:defRPr>
            </a:lvl2pPr>
          </a:lstStyle>
          <a:p>
            <a:pPr lvl="0"/>
            <a:r>
              <a:rPr lang="en-US" dirty="0"/>
              <a:t>Title Three</a:t>
            </a:r>
          </a:p>
        </p:txBody>
      </p:sp>
      <p:sp>
        <p:nvSpPr>
          <p:cNvPr id="26" name="Text Placeholder 9"/>
          <p:cNvSpPr>
            <a:spLocks noGrp="1"/>
          </p:cNvSpPr>
          <p:nvPr>
            <p:ph type="body" sz="quarter" idx="21" hasCustomPrompt="1"/>
          </p:nvPr>
        </p:nvSpPr>
        <p:spPr>
          <a:xfrm>
            <a:off x="4665627" y="5256857"/>
            <a:ext cx="1928355" cy="1483648"/>
          </a:xfrm>
        </p:spPr>
        <p:txBody>
          <a:bodyPr>
            <a:noAutofit/>
          </a:bodyPr>
          <a:lstStyle>
            <a:lvl1pPr marL="0" indent="0">
              <a:buFont typeface="Arial" panose="020B0604020202020204" pitchFamily="34" charset="0"/>
              <a:buNone/>
              <a:defRPr lang="en-US" sz="1200" kern="1200" dirty="0" smtClean="0">
                <a:solidFill>
                  <a:schemeClr val="bg1"/>
                </a:solidFill>
                <a:latin typeface="FreightSans Pro Medium"/>
                <a:ea typeface="+mn-ea"/>
                <a:cs typeface="FreightSans Pro Medium"/>
              </a:defRPr>
            </a:lvl1pPr>
          </a:lstStyle>
          <a:p>
            <a:pPr lvl="0"/>
            <a:r>
              <a:rPr lang="en-US" dirty="0"/>
              <a:t>Lorem ipsum dolor sit </a:t>
            </a:r>
            <a:r>
              <a:rPr lang="en-US" dirty="0" err="1"/>
              <a:t>amet</a:t>
            </a:r>
            <a:r>
              <a:rPr lang="en-US" dirty="0"/>
              <a:t>, per </a:t>
            </a:r>
            <a:r>
              <a:rPr lang="en-US" dirty="0" err="1"/>
              <a:t>munere</a:t>
            </a:r>
            <a:r>
              <a:rPr lang="en-US" dirty="0"/>
              <a:t> </a:t>
            </a:r>
            <a:r>
              <a:rPr lang="en-US" dirty="0" err="1"/>
              <a:t>convenire</a:t>
            </a:r>
            <a:r>
              <a:rPr lang="en-US" dirty="0"/>
              <a:t> </a:t>
            </a:r>
            <a:r>
              <a:rPr lang="en-US" dirty="0" err="1"/>
              <a:t>incorrupte</a:t>
            </a:r>
            <a:r>
              <a:rPr lang="en-US" dirty="0"/>
              <a:t> </a:t>
            </a:r>
            <a:r>
              <a:rPr lang="en-US" dirty="0" err="1"/>
              <a:t>ea</a:t>
            </a:r>
            <a:r>
              <a:rPr lang="en-US" dirty="0"/>
              <a:t>, cum </a:t>
            </a:r>
            <a:r>
              <a:rPr lang="en-US" dirty="0" err="1"/>
              <a:t>oratio</a:t>
            </a:r>
            <a:r>
              <a:rPr lang="en-US" dirty="0"/>
              <a:t> </a:t>
            </a:r>
            <a:r>
              <a:rPr lang="en-US" dirty="0" err="1"/>
              <a:t>deleniti</a:t>
            </a:r>
            <a:r>
              <a:rPr lang="en-US" dirty="0"/>
              <a:t> </a:t>
            </a:r>
            <a:r>
              <a:rPr lang="en-US" dirty="0" err="1"/>
              <a:t>reformidans</a:t>
            </a:r>
            <a:r>
              <a:rPr lang="en-US" dirty="0"/>
              <a:t> no, </a:t>
            </a:r>
            <a:r>
              <a:rPr lang="en-US" dirty="0" err="1"/>
              <a:t>dolorum</a:t>
            </a:r>
            <a:r>
              <a:rPr lang="en-US" dirty="0"/>
              <a:t> </a:t>
            </a:r>
            <a:r>
              <a:rPr lang="en-US" dirty="0" err="1"/>
              <a:t>interesset</a:t>
            </a:r>
            <a:r>
              <a:rPr lang="en-US" dirty="0"/>
              <a:t> pro id. </a:t>
            </a:r>
          </a:p>
        </p:txBody>
      </p:sp>
      <p:sp>
        <p:nvSpPr>
          <p:cNvPr id="27" name="Text Placeholder 10"/>
          <p:cNvSpPr>
            <a:spLocks noGrp="1"/>
          </p:cNvSpPr>
          <p:nvPr>
            <p:ph type="body" sz="quarter" idx="22" hasCustomPrompt="1"/>
          </p:nvPr>
        </p:nvSpPr>
        <p:spPr>
          <a:xfrm>
            <a:off x="6869128" y="4800602"/>
            <a:ext cx="1928355" cy="338759"/>
          </a:xfrm>
        </p:spPr>
        <p:txBody>
          <a:bodyPr wrap="square" lIns="91440" rIns="91440" anchor="ctr" anchorCtr="0">
            <a:noAutofit/>
          </a:bodyPr>
          <a:lstStyle>
            <a:lvl1pPr marL="0" indent="0">
              <a:lnSpc>
                <a:spcPts val="1600"/>
              </a:lnSpc>
              <a:spcBef>
                <a:spcPts val="0"/>
              </a:spcBef>
              <a:buFont typeface="Arial" panose="020B0604020202020204" pitchFamily="34" charset="0"/>
              <a:buNone/>
              <a:defRPr sz="1600" cap="all" baseline="0">
                <a:solidFill>
                  <a:schemeClr val="bg1"/>
                </a:solidFill>
                <a:latin typeface="FreightSans Pro Semibold" panose="02000603040000020004" pitchFamily="50" charset="0"/>
              </a:defRPr>
            </a:lvl1pPr>
            <a:lvl2pPr marL="411480" indent="0">
              <a:buNone/>
              <a:defRPr sz="1500">
                <a:solidFill>
                  <a:schemeClr val="bg1"/>
                </a:solidFill>
              </a:defRPr>
            </a:lvl2pPr>
          </a:lstStyle>
          <a:p>
            <a:pPr lvl="0"/>
            <a:r>
              <a:rPr lang="en-US" dirty="0"/>
              <a:t>Title Four</a:t>
            </a:r>
          </a:p>
        </p:txBody>
      </p:sp>
      <p:sp>
        <p:nvSpPr>
          <p:cNvPr id="28" name="Text Placeholder 9"/>
          <p:cNvSpPr>
            <a:spLocks noGrp="1"/>
          </p:cNvSpPr>
          <p:nvPr>
            <p:ph type="body" sz="quarter" idx="23" hasCustomPrompt="1"/>
          </p:nvPr>
        </p:nvSpPr>
        <p:spPr>
          <a:xfrm>
            <a:off x="6864962" y="5256857"/>
            <a:ext cx="1928355" cy="1483648"/>
          </a:xfrm>
        </p:spPr>
        <p:txBody>
          <a:bodyPr>
            <a:noAutofit/>
          </a:bodyPr>
          <a:lstStyle>
            <a:lvl1pPr marL="0" indent="0">
              <a:buFont typeface="Arial" panose="020B0604020202020204" pitchFamily="34" charset="0"/>
              <a:buNone/>
              <a:defRPr lang="en-US" sz="1200" kern="1200" dirty="0" smtClean="0">
                <a:solidFill>
                  <a:schemeClr val="bg1"/>
                </a:solidFill>
                <a:latin typeface="FreightSans Pro Medium"/>
                <a:ea typeface="+mn-ea"/>
                <a:cs typeface="FreightSans Pro Medium"/>
              </a:defRPr>
            </a:lvl1pPr>
          </a:lstStyle>
          <a:p>
            <a:pPr lvl="0"/>
            <a:r>
              <a:rPr lang="en-US" dirty="0"/>
              <a:t>Lorem ipsum dolor sit </a:t>
            </a:r>
            <a:r>
              <a:rPr lang="en-US" dirty="0" err="1"/>
              <a:t>amet</a:t>
            </a:r>
            <a:r>
              <a:rPr lang="en-US" dirty="0"/>
              <a:t>, per </a:t>
            </a:r>
            <a:r>
              <a:rPr lang="en-US" dirty="0" err="1"/>
              <a:t>munere</a:t>
            </a:r>
            <a:r>
              <a:rPr lang="en-US" dirty="0"/>
              <a:t> </a:t>
            </a:r>
            <a:r>
              <a:rPr lang="en-US" dirty="0" err="1"/>
              <a:t>convenire</a:t>
            </a:r>
            <a:r>
              <a:rPr lang="en-US" dirty="0"/>
              <a:t> </a:t>
            </a:r>
            <a:r>
              <a:rPr lang="en-US" dirty="0" err="1"/>
              <a:t>incorrupte</a:t>
            </a:r>
            <a:r>
              <a:rPr lang="en-US" dirty="0"/>
              <a:t> </a:t>
            </a:r>
            <a:r>
              <a:rPr lang="en-US" dirty="0" err="1"/>
              <a:t>ea</a:t>
            </a:r>
            <a:r>
              <a:rPr lang="en-US" dirty="0"/>
              <a:t>, cum </a:t>
            </a:r>
            <a:r>
              <a:rPr lang="en-US" dirty="0" err="1"/>
              <a:t>oratio</a:t>
            </a:r>
            <a:r>
              <a:rPr lang="en-US" dirty="0"/>
              <a:t> </a:t>
            </a:r>
            <a:r>
              <a:rPr lang="en-US" dirty="0" err="1"/>
              <a:t>deleniti</a:t>
            </a:r>
            <a:r>
              <a:rPr lang="en-US" dirty="0"/>
              <a:t> </a:t>
            </a:r>
            <a:r>
              <a:rPr lang="en-US" dirty="0" err="1"/>
              <a:t>reformidans</a:t>
            </a:r>
            <a:r>
              <a:rPr lang="en-US" dirty="0"/>
              <a:t> no, </a:t>
            </a:r>
            <a:r>
              <a:rPr lang="en-US" dirty="0" err="1"/>
              <a:t>dolorum</a:t>
            </a:r>
            <a:r>
              <a:rPr lang="en-US" dirty="0"/>
              <a:t> </a:t>
            </a:r>
            <a:r>
              <a:rPr lang="en-US" dirty="0" err="1"/>
              <a:t>interesset</a:t>
            </a:r>
            <a:r>
              <a:rPr lang="en-US" dirty="0"/>
              <a:t> pro id. </a:t>
            </a:r>
          </a:p>
        </p:txBody>
      </p:sp>
      <p:sp>
        <p:nvSpPr>
          <p:cNvPr id="17" name="Text Placeholder 16"/>
          <p:cNvSpPr>
            <a:spLocks noGrp="1"/>
          </p:cNvSpPr>
          <p:nvPr>
            <p:ph type="body" sz="quarter" idx="24" hasCustomPrompt="1"/>
          </p:nvPr>
        </p:nvSpPr>
        <p:spPr>
          <a:xfrm>
            <a:off x="265176" y="4148360"/>
            <a:ext cx="8566088" cy="494445"/>
          </a:xfrm>
        </p:spPr>
        <p:txBody>
          <a:bodyPr anchor="ctr" anchorCtr="0">
            <a:noAutofit/>
          </a:bodyPr>
          <a:lstStyle>
            <a:lvl1pPr marL="0" indent="0">
              <a:lnSpc>
                <a:spcPts val="2600"/>
              </a:lnSpc>
              <a:spcBef>
                <a:spcPts val="0"/>
              </a:spcBef>
              <a:buNone/>
              <a:defRPr sz="2600">
                <a:solidFill>
                  <a:schemeClr val="bg1"/>
                </a:solidFill>
                <a:latin typeface="FreightSans Pro Semibold" panose="02000603040000020004" pitchFamily="50" charset="0"/>
              </a:defRPr>
            </a:lvl1pPr>
          </a:lstStyle>
          <a:p>
            <a:pPr lvl="0"/>
            <a:r>
              <a:rPr lang="en-US" dirty="0"/>
              <a:t>Title</a:t>
            </a:r>
          </a:p>
        </p:txBody>
      </p:sp>
    </p:spTree>
    <p:extLst>
      <p:ext uri="{BB962C8B-B14F-4D97-AF65-F5344CB8AC3E}">
        <p14:creationId xmlns:p14="http://schemas.microsoft.com/office/powerpoint/2010/main" val="1073377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imple Bullet B">
    <p:spTree>
      <p:nvGrpSpPr>
        <p:cNvPr id="1" name=""/>
        <p:cNvGrpSpPr/>
        <p:nvPr/>
      </p:nvGrpSpPr>
      <p:grpSpPr>
        <a:xfrm>
          <a:off x="0" y="0"/>
          <a:ext cx="0" cy="0"/>
          <a:chOff x="0" y="0"/>
          <a:chExt cx="0" cy="0"/>
        </a:xfrm>
      </p:grpSpPr>
      <p:sp>
        <p:nvSpPr>
          <p:cNvPr id="8" name="Text Placeholder 9"/>
          <p:cNvSpPr>
            <a:spLocks noGrp="1"/>
          </p:cNvSpPr>
          <p:nvPr>
            <p:ph type="body" sz="quarter" idx="11" hasCustomPrompt="1"/>
          </p:nvPr>
        </p:nvSpPr>
        <p:spPr>
          <a:xfrm>
            <a:off x="362866" y="2448663"/>
            <a:ext cx="8422633" cy="3247949"/>
          </a:xfrm>
        </p:spPr>
        <p:txBody>
          <a:bodyPr/>
          <a:lstStyle>
            <a:lvl1pPr marL="308610" indent="-308610">
              <a:buFont typeface="Arial" panose="020B0604020202020204" pitchFamily="34" charset="0"/>
              <a:buChar char="•"/>
              <a:defRPr lang="en-US" sz="1800" kern="1200" dirty="0" smtClean="0">
                <a:solidFill>
                  <a:schemeClr val="tx1"/>
                </a:solidFill>
                <a:latin typeface="FreightSans Pro Medium"/>
                <a:ea typeface="+mn-ea"/>
                <a:cs typeface="FreightSans Pro Medium"/>
              </a:defRPr>
            </a:lvl1pPr>
          </a:lstStyle>
          <a:p>
            <a:pPr lvl="0"/>
            <a:r>
              <a:rPr lang="en-US" dirty="0" err="1"/>
              <a:t>Harum</a:t>
            </a:r>
            <a:r>
              <a:rPr lang="en-US" dirty="0"/>
              <a:t> </a:t>
            </a:r>
            <a:r>
              <a:rPr lang="en-US" dirty="0" err="1"/>
              <a:t>faccatis</a:t>
            </a:r>
            <a:r>
              <a:rPr lang="en-US" dirty="0"/>
              <a:t> </a:t>
            </a:r>
            <a:r>
              <a:rPr lang="en-US" dirty="0" err="1"/>
              <a:t>illo</a:t>
            </a:r>
            <a:r>
              <a:rPr lang="en-US" dirty="0"/>
              <a:t> </a:t>
            </a:r>
            <a:r>
              <a:rPr lang="en-US" dirty="0" err="1"/>
              <a:t>doluptia</a:t>
            </a:r>
            <a:r>
              <a:rPr lang="en-US" dirty="0"/>
              <a:t> </a:t>
            </a:r>
            <a:r>
              <a:rPr lang="en-US" dirty="0" err="1"/>
              <a:t>doloris</a:t>
            </a:r>
            <a:r>
              <a:rPr lang="en-US" dirty="0"/>
              <a:t> </a:t>
            </a:r>
            <a:r>
              <a:rPr lang="en-US" dirty="0" err="1"/>
              <a:t>quame</a:t>
            </a:r>
            <a:r>
              <a:rPr lang="en-US" dirty="0"/>
              <a:t> </a:t>
            </a:r>
            <a:r>
              <a:rPr lang="en-US" dirty="0" err="1"/>
              <a:t>ventibus</a:t>
            </a:r>
            <a:r>
              <a:rPr lang="en-US" dirty="0"/>
              <a:t> a </a:t>
            </a:r>
            <a:r>
              <a:rPr lang="en-US" dirty="0" err="1"/>
              <a:t>nosam</a:t>
            </a:r>
            <a:r>
              <a:rPr lang="en-US" dirty="0"/>
              <a:t> </a:t>
            </a:r>
            <a:r>
              <a:rPr lang="en-US" dirty="0" err="1"/>
              <a:t>aut</a:t>
            </a:r>
            <a:r>
              <a:rPr lang="en-US" dirty="0"/>
              <a:t> </a:t>
            </a:r>
            <a:r>
              <a:rPr lang="en-US" dirty="0" err="1"/>
              <a:t>molupta</a:t>
            </a:r>
            <a:r>
              <a:rPr lang="en-US" dirty="0"/>
              <a:t> </a:t>
            </a:r>
            <a:r>
              <a:rPr lang="en-US" dirty="0" err="1"/>
              <a:t>tibust</a:t>
            </a:r>
            <a:r>
              <a:rPr lang="en-US" dirty="0"/>
              <a:t> hit </a:t>
            </a:r>
            <a:r>
              <a:rPr lang="en-US" dirty="0" err="1"/>
              <a:t>voluptae</a:t>
            </a:r>
            <a:r>
              <a:rPr lang="en-US" dirty="0"/>
              <a:t>. </a:t>
            </a:r>
            <a:r>
              <a:rPr lang="en-US" dirty="0" err="1"/>
              <a:t>Ut</a:t>
            </a:r>
            <a:r>
              <a:rPr lang="en-US" dirty="0"/>
              <a:t> </a:t>
            </a:r>
            <a:r>
              <a:rPr lang="en-US" dirty="0" err="1"/>
              <a:t>verferspel</a:t>
            </a:r>
            <a:r>
              <a:rPr lang="en-US" dirty="0"/>
              <a:t> min </a:t>
            </a:r>
            <a:r>
              <a:rPr lang="en-US" dirty="0" err="1"/>
              <a:t>cus</a:t>
            </a:r>
            <a:r>
              <a:rPr lang="en-US" dirty="0"/>
              <a:t> </a:t>
            </a:r>
            <a:r>
              <a:rPr lang="en-US" dirty="0" err="1"/>
              <a:t>eriam</a:t>
            </a:r>
            <a:r>
              <a:rPr lang="en-US" dirty="0"/>
              <a:t>, </a:t>
            </a:r>
            <a:r>
              <a:rPr lang="en-US" dirty="0" err="1"/>
              <a:t>excerspitam</a:t>
            </a:r>
            <a:r>
              <a:rPr lang="en-US" dirty="0"/>
              <a:t> </a:t>
            </a:r>
            <a:r>
              <a:rPr lang="en-US" dirty="0" err="1"/>
              <a:t>quam</a:t>
            </a:r>
            <a:r>
              <a:rPr lang="en-US" dirty="0"/>
              <a:t>, </a:t>
            </a:r>
            <a:r>
              <a:rPr lang="en-US" dirty="0" err="1"/>
              <a:t>oditate</a:t>
            </a:r>
            <a:r>
              <a:rPr lang="en-US" dirty="0"/>
              <a:t> et, od </a:t>
            </a:r>
            <a:r>
              <a:rPr lang="en-US" dirty="0" err="1"/>
              <a:t>ulparum</a:t>
            </a:r>
            <a:r>
              <a:rPr lang="en-US" dirty="0"/>
              <a:t> </a:t>
            </a:r>
            <a:r>
              <a:rPr lang="en-US" dirty="0" err="1"/>
              <a:t>est</a:t>
            </a:r>
            <a:r>
              <a:rPr lang="en-US" dirty="0"/>
              <a:t> </a:t>
            </a:r>
            <a:r>
              <a:rPr lang="en-US" dirty="0" err="1"/>
              <a:t>quas</a:t>
            </a:r>
            <a:r>
              <a:rPr lang="en-US" dirty="0"/>
              <a:t> </a:t>
            </a:r>
            <a:r>
              <a:rPr lang="en-US" dirty="0" err="1"/>
              <a:t>simolut</a:t>
            </a:r>
            <a:r>
              <a:rPr lang="en-US" dirty="0"/>
              <a:t> rem qui </a:t>
            </a:r>
            <a:r>
              <a:rPr lang="en-US" dirty="0" err="1"/>
              <a:t>volorem</a:t>
            </a:r>
            <a:r>
              <a:rPr lang="en-US" dirty="0"/>
              <a:t> lam </a:t>
            </a:r>
            <a:r>
              <a:rPr lang="en-US" dirty="0" err="1"/>
              <a:t>voluptas</a:t>
            </a:r>
            <a:r>
              <a:rPr lang="en-US" dirty="0"/>
              <a:t> rem </a:t>
            </a:r>
            <a:r>
              <a:rPr lang="en-US" dirty="0" err="1"/>
              <a:t>faccatur</a:t>
            </a:r>
            <a:r>
              <a:rPr lang="en-US" dirty="0"/>
              <a:t>? </a:t>
            </a:r>
            <a:r>
              <a:rPr lang="en-US" dirty="0" err="1"/>
              <a:t>Unt</a:t>
            </a:r>
            <a:r>
              <a:rPr lang="en-US" dirty="0"/>
              <a:t>.</a:t>
            </a:r>
          </a:p>
          <a:p>
            <a:pPr lvl="0"/>
            <a:r>
              <a:rPr lang="en-US" dirty="0" err="1"/>
              <a:t>Aqui</a:t>
            </a:r>
            <a:r>
              <a:rPr lang="en-US" dirty="0"/>
              <a:t> </a:t>
            </a:r>
            <a:r>
              <a:rPr lang="en-US" dirty="0" err="1"/>
              <a:t>sam</a:t>
            </a:r>
            <a:r>
              <a:rPr lang="en-US" dirty="0"/>
              <a:t>, sit </a:t>
            </a:r>
            <a:r>
              <a:rPr lang="en-US" dirty="0" err="1"/>
              <a:t>quodi</a:t>
            </a:r>
            <a:r>
              <a:rPr lang="en-US" dirty="0"/>
              <a:t> omni </a:t>
            </a:r>
            <a:r>
              <a:rPr lang="en-US" dirty="0" err="1"/>
              <a:t>debis</a:t>
            </a:r>
            <a:r>
              <a:rPr lang="en-US" dirty="0"/>
              <a:t> </a:t>
            </a:r>
            <a:r>
              <a:rPr lang="en-US" dirty="0" err="1"/>
              <a:t>eaquam</a:t>
            </a:r>
            <a:r>
              <a:rPr lang="en-US" dirty="0"/>
              <a:t> lab </a:t>
            </a:r>
            <a:r>
              <a:rPr lang="en-US" dirty="0" err="1"/>
              <a:t>ium</a:t>
            </a:r>
            <a:r>
              <a:rPr lang="en-US" dirty="0"/>
              <a:t> </a:t>
            </a:r>
            <a:r>
              <a:rPr lang="en-US" dirty="0" err="1"/>
              <a:t>quias</a:t>
            </a:r>
            <a:r>
              <a:rPr lang="en-US" dirty="0"/>
              <a:t> </a:t>
            </a:r>
            <a:r>
              <a:rPr lang="en-US" dirty="0" err="1"/>
              <a:t>doluptium</a:t>
            </a:r>
            <a:r>
              <a:rPr lang="en-US" dirty="0"/>
              <a:t> </a:t>
            </a:r>
            <a:r>
              <a:rPr lang="en-US" dirty="0" err="1"/>
              <a:t>velliqu</a:t>
            </a:r>
            <a:r>
              <a:rPr lang="en-US" dirty="0"/>
              <a:t> </a:t>
            </a:r>
            <a:r>
              <a:rPr lang="en-US" dirty="0" err="1"/>
              <a:t>asimperro</a:t>
            </a:r>
            <a:r>
              <a:rPr lang="en-US" dirty="0"/>
              <a:t> mi, intis </a:t>
            </a:r>
            <a:r>
              <a:rPr lang="en-US" dirty="0" err="1"/>
              <a:t>autet</a:t>
            </a:r>
            <a:r>
              <a:rPr lang="en-US" dirty="0"/>
              <a:t> </a:t>
            </a:r>
            <a:r>
              <a:rPr lang="en-US" dirty="0" err="1"/>
              <a:t>volorum</a:t>
            </a:r>
            <a:r>
              <a:rPr lang="en-US" dirty="0"/>
              <a:t> </a:t>
            </a:r>
            <a:r>
              <a:rPr lang="en-US" dirty="0" err="1"/>
              <a:t>quistectem</a:t>
            </a:r>
            <a:r>
              <a:rPr lang="en-US" dirty="0"/>
              <a:t>. Et </a:t>
            </a:r>
            <a:r>
              <a:rPr lang="en-US" dirty="0" err="1"/>
              <a:t>resciis</a:t>
            </a:r>
            <a:r>
              <a:rPr lang="en-US" dirty="0"/>
              <a:t> </a:t>
            </a:r>
            <a:r>
              <a:rPr lang="en-US" dirty="0" err="1"/>
              <a:t>mo</a:t>
            </a:r>
            <a:r>
              <a:rPr lang="en-US" dirty="0"/>
              <a:t> </a:t>
            </a:r>
            <a:r>
              <a:rPr lang="en-US" dirty="0" err="1"/>
              <a:t>berchitet</a:t>
            </a:r>
            <a:r>
              <a:rPr lang="en-US" dirty="0"/>
              <a:t> </a:t>
            </a:r>
            <a:r>
              <a:rPr lang="en-US" dirty="0" err="1"/>
              <a:t>volorepudia</a:t>
            </a:r>
            <a:r>
              <a:rPr lang="en-US" dirty="0"/>
              <a:t> </a:t>
            </a:r>
            <a:r>
              <a:rPr lang="en-US" dirty="0" err="1"/>
              <a:t>nusande</a:t>
            </a:r>
            <a:r>
              <a:rPr lang="en-US" dirty="0"/>
              <a:t> </a:t>
            </a:r>
            <a:r>
              <a:rPr lang="en-US" dirty="0" err="1"/>
              <a:t>laut</a:t>
            </a:r>
            <a:r>
              <a:rPr lang="en-US" dirty="0"/>
              <a:t> </a:t>
            </a:r>
            <a:r>
              <a:rPr lang="en-US" dirty="0" err="1"/>
              <a:t>venimendae</a:t>
            </a:r>
            <a:r>
              <a:rPr lang="en-US" dirty="0"/>
              <a:t> </a:t>
            </a:r>
            <a:r>
              <a:rPr lang="en-US" dirty="0" err="1"/>
              <a:t>voluptatur</a:t>
            </a:r>
            <a:r>
              <a:rPr lang="en-US" dirty="0"/>
              <a:t> </a:t>
            </a:r>
            <a:r>
              <a:rPr lang="en-US" dirty="0" err="1"/>
              <a:t>amet</a:t>
            </a:r>
            <a:r>
              <a:rPr lang="en-US" dirty="0"/>
              <a:t> </a:t>
            </a:r>
            <a:r>
              <a:rPr lang="en-US" dirty="0" err="1"/>
              <a:t>doluptur</a:t>
            </a:r>
            <a:r>
              <a:rPr lang="en-US" dirty="0"/>
              <a:t> sim resto </a:t>
            </a:r>
            <a:r>
              <a:rPr lang="en-US" dirty="0" err="1"/>
              <a:t>eaquam</a:t>
            </a:r>
            <a:r>
              <a:rPr lang="en-US" dirty="0"/>
              <a:t> </a:t>
            </a:r>
            <a:r>
              <a:rPr lang="en-US" dirty="0" err="1"/>
              <a:t>enimin</a:t>
            </a:r>
            <a:r>
              <a:rPr lang="en-US" dirty="0"/>
              <a:t> et </a:t>
            </a:r>
            <a:r>
              <a:rPr lang="en-US" dirty="0" err="1"/>
              <a:t>unt</a:t>
            </a:r>
            <a:r>
              <a:rPr lang="en-US" dirty="0"/>
              <a:t> </a:t>
            </a:r>
            <a:r>
              <a:rPr lang="en-US" dirty="0" err="1"/>
              <a:t>aut</a:t>
            </a:r>
            <a:r>
              <a:rPr lang="en-US" dirty="0"/>
              <a:t> </a:t>
            </a:r>
            <a:r>
              <a:rPr lang="en-US" dirty="0" err="1"/>
              <a:t>aut</a:t>
            </a:r>
            <a:r>
              <a:rPr lang="en-US" dirty="0"/>
              <a:t> et.</a:t>
            </a:r>
          </a:p>
          <a:p>
            <a:pPr lvl="0"/>
            <a:endParaRPr lang="en-US" dirty="0"/>
          </a:p>
        </p:txBody>
      </p:sp>
      <p:sp>
        <p:nvSpPr>
          <p:cNvPr id="10" name="Rectangle 9"/>
          <p:cNvSpPr/>
          <p:nvPr userDrawn="1"/>
        </p:nvSpPr>
        <p:spPr>
          <a:xfrm>
            <a:off x="0" y="0"/>
            <a:ext cx="9144000" cy="2026920"/>
          </a:xfrm>
          <a:prstGeom prst="rect">
            <a:avLst/>
          </a:prstGeom>
          <a:solidFill>
            <a:srgbClr val="4F1E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dirty="0"/>
          </a:p>
        </p:txBody>
      </p:sp>
      <p:sp>
        <p:nvSpPr>
          <p:cNvPr id="11" name="Text Placeholder 12"/>
          <p:cNvSpPr>
            <a:spLocks noGrp="1"/>
          </p:cNvSpPr>
          <p:nvPr>
            <p:ph type="body" sz="quarter" idx="10" hasCustomPrompt="1"/>
          </p:nvPr>
        </p:nvSpPr>
        <p:spPr>
          <a:xfrm>
            <a:off x="365760" y="373075"/>
            <a:ext cx="8503920" cy="1283187"/>
          </a:xfrm>
        </p:spPr>
        <p:txBody>
          <a:bodyPr anchor="ctr" anchorCtr="0"/>
          <a:lstStyle>
            <a:lvl1pPr marL="0" indent="0">
              <a:lnSpc>
                <a:spcPts val="3000"/>
              </a:lnSpc>
              <a:spcBef>
                <a:spcPts val="0"/>
              </a:spcBef>
              <a:buNone/>
              <a:defRPr lang="en-US" sz="3060" kern="1200" cap="all" dirty="0">
                <a:solidFill>
                  <a:schemeClr val="bg1"/>
                </a:solidFill>
                <a:latin typeface="FreightSans Pro Semibold"/>
                <a:ea typeface="+mn-ea"/>
                <a:cs typeface="FreightSans Pro Semibold"/>
              </a:defRPr>
            </a:lvl1pPr>
          </a:lstStyle>
          <a:p>
            <a:pPr lvl="0"/>
            <a:r>
              <a:rPr lang="en-US" dirty="0"/>
              <a:t>This is a spot for a title that is long enough for two lines</a:t>
            </a:r>
          </a:p>
        </p:txBody>
      </p:sp>
    </p:spTree>
    <p:extLst>
      <p:ext uri="{BB962C8B-B14F-4D97-AF65-F5344CB8AC3E}">
        <p14:creationId xmlns:p14="http://schemas.microsoft.com/office/powerpoint/2010/main" val="2115739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descr="headergraphicppt.jpg"/>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23020" t="4975" r="-1069"/>
          <a:stretch/>
        </p:blipFill>
        <p:spPr>
          <a:xfrm>
            <a:off x="0" y="-29455"/>
            <a:ext cx="9271000" cy="1447800"/>
          </a:xfrm>
          <a:prstGeom prst="rect">
            <a:avLst/>
          </a:prstGeom>
        </p:spPr>
      </p:pic>
      <p:sp>
        <p:nvSpPr>
          <p:cNvPr id="2" name="Title 1"/>
          <p:cNvSpPr>
            <a:spLocks noGrp="1"/>
          </p:cNvSpPr>
          <p:nvPr>
            <p:ph type="title"/>
          </p:nvPr>
        </p:nvSpPr>
        <p:spPr>
          <a:xfrm>
            <a:off x="457200" y="173038"/>
            <a:ext cx="6184900" cy="1143000"/>
          </a:xfrm>
        </p:spPr>
        <p:txBody>
          <a:bodyPr/>
          <a:lstStyle>
            <a:lvl1pPr algn="l">
              <a:lnSpc>
                <a:spcPts val="4480"/>
              </a:lnSpc>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fld id="{3B9DB7AC-00D2-CD4B-AD5F-947518BE0444}" type="datetime1">
              <a:rPr lang="en-US"/>
              <a:pPr/>
              <a:t>8/18/2022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ABA5A7D3-DBA7-014C-8B7E-3048C79928A5}" type="slidenum">
              <a:rPr lang="en-US"/>
              <a:pPr/>
              <a:t>‹#›</a:t>
            </a:fld>
            <a:endParaRPr lang="en-US" dirty="0"/>
          </a:p>
        </p:txBody>
      </p:sp>
      <p:pic>
        <p:nvPicPr>
          <p:cNvPr id="10" name="Picture 8" descr="WCULogo-singularwhite.eps"/>
          <p:cNvPicPr>
            <a:picLocks noChangeAspect="1"/>
          </p:cNvPicPr>
          <p:nvPr userDrawn="1"/>
        </p:nvPicPr>
        <p:blipFill>
          <a:blip r:embed="rId4"/>
          <a:srcRect/>
          <a:stretch>
            <a:fillRect/>
          </a:stretch>
        </p:blipFill>
        <p:spPr bwMode="auto">
          <a:xfrm>
            <a:off x="7259690" y="323850"/>
            <a:ext cx="1548018" cy="636798"/>
          </a:xfrm>
          <a:prstGeom prst="rect">
            <a:avLst/>
          </a:prstGeom>
          <a:noFill/>
          <a:ln w="9525">
            <a:noFill/>
            <a:miter lim="800000"/>
            <a:headEnd/>
            <a:tailEnd/>
          </a:ln>
        </p:spPr>
      </p:pic>
    </p:spTree>
    <p:extLst>
      <p:ext uri="{BB962C8B-B14F-4D97-AF65-F5344CB8AC3E}">
        <p14:creationId xmlns:p14="http://schemas.microsoft.com/office/powerpoint/2010/main" val="3190948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7" name="Rectangle 16"/>
          <p:cNvSpPr/>
          <p:nvPr userDrawn="1"/>
        </p:nvSpPr>
        <p:spPr>
          <a:xfrm>
            <a:off x="0" y="0"/>
            <a:ext cx="9144000" cy="6858000"/>
          </a:xfrm>
          <a:prstGeom prst="rect">
            <a:avLst/>
          </a:prstGeom>
          <a:solidFill>
            <a:srgbClr val="592C8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Isosceles Triangle 17"/>
          <p:cNvSpPr/>
          <p:nvPr userDrawn="1"/>
        </p:nvSpPr>
        <p:spPr>
          <a:xfrm rot="6065288">
            <a:off x="-2021358" y="-1364047"/>
            <a:ext cx="9125871" cy="9376792"/>
          </a:xfrm>
          <a:prstGeom prst="triangle">
            <a:avLst/>
          </a:prstGeom>
          <a:solidFill>
            <a:schemeClr val="bg1">
              <a:alpha val="1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ight Triangle 18"/>
          <p:cNvSpPr/>
          <p:nvPr userDrawn="1"/>
        </p:nvSpPr>
        <p:spPr>
          <a:xfrm flipH="1">
            <a:off x="-2791864" y="3683000"/>
            <a:ext cx="11938000" cy="3162300"/>
          </a:xfrm>
          <a:prstGeom prst="rtTriangle">
            <a:avLst/>
          </a:prstGeom>
          <a:solidFill>
            <a:srgbClr val="FFFFFF">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8" descr="WCULogo-singularwhite.eps"/>
          <p:cNvPicPr>
            <a:picLocks noChangeAspect="1"/>
          </p:cNvPicPr>
          <p:nvPr userDrawn="1"/>
        </p:nvPicPr>
        <p:blipFill>
          <a:blip r:embed="rId2"/>
          <a:srcRect/>
          <a:stretch>
            <a:fillRect/>
          </a:stretch>
        </p:blipFill>
        <p:spPr bwMode="auto">
          <a:xfrm>
            <a:off x="5763532" y="4980480"/>
            <a:ext cx="2606411" cy="1072182"/>
          </a:xfrm>
          <a:prstGeom prst="rect">
            <a:avLst/>
          </a:prstGeom>
          <a:noFill/>
          <a:ln w="9525">
            <a:noFill/>
            <a:miter lim="800000"/>
            <a:headEnd/>
            <a:tailEnd/>
          </a:ln>
        </p:spPr>
      </p:pic>
      <p:sp>
        <p:nvSpPr>
          <p:cNvPr id="2" name="Title 1"/>
          <p:cNvSpPr>
            <a:spLocks noGrp="1"/>
          </p:cNvSpPr>
          <p:nvPr>
            <p:ph type="ctrTitle"/>
          </p:nvPr>
        </p:nvSpPr>
        <p:spPr>
          <a:xfrm>
            <a:off x="900224" y="2137767"/>
            <a:ext cx="7772400" cy="838315"/>
          </a:xfrm>
        </p:spPr>
        <p:txBody>
          <a:bodyPr/>
          <a:lstStyle/>
          <a:p>
            <a:r>
              <a:rPr lang="en-US" dirty="0"/>
              <a:t>Click to edit Master title style</a:t>
            </a:r>
          </a:p>
        </p:txBody>
      </p:sp>
      <p:sp>
        <p:nvSpPr>
          <p:cNvPr id="3" name="Subtitle 2"/>
          <p:cNvSpPr>
            <a:spLocks noGrp="1"/>
          </p:cNvSpPr>
          <p:nvPr>
            <p:ph type="subTitle" idx="1"/>
          </p:nvPr>
        </p:nvSpPr>
        <p:spPr>
          <a:xfrm>
            <a:off x="1891170" y="3080458"/>
            <a:ext cx="6400800" cy="712967"/>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Date Placeholder 3"/>
          <p:cNvSpPr>
            <a:spLocks noGrp="1"/>
          </p:cNvSpPr>
          <p:nvPr>
            <p:ph type="dt" sz="half" idx="10"/>
          </p:nvPr>
        </p:nvSpPr>
        <p:spPr/>
        <p:txBody>
          <a:bodyPr/>
          <a:lstStyle>
            <a:lvl1pPr>
              <a:defRPr/>
            </a:lvl1pPr>
          </a:lstStyle>
          <a:p>
            <a:fld id="{E24EA800-A587-3D4C-B06A-4DAA66CC7AB0}" type="datetime1">
              <a:rPr lang="en-US"/>
              <a:pPr/>
              <a:t>8/18/2022</a:t>
            </a:fld>
            <a:endParaRPr lang="en-US" dirty="0"/>
          </a:p>
        </p:txBody>
      </p:sp>
      <p:sp>
        <p:nvSpPr>
          <p:cNvPr id="7" name="Slide Number Placeholder 5"/>
          <p:cNvSpPr>
            <a:spLocks noGrp="1"/>
          </p:cNvSpPr>
          <p:nvPr>
            <p:ph type="sldNum" sz="quarter" idx="11"/>
          </p:nvPr>
        </p:nvSpPr>
        <p:spPr/>
        <p:txBody>
          <a:bodyPr/>
          <a:lstStyle>
            <a:lvl1pPr>
              <a:defRPr/>
            </a:lvl1pPr>
          </a:lstStyle>
          <a:p>
            <a:fld id="{FBE0DCB0-9F10-5948-BE8C-8A19F5A53625}" type="slidenum">
              <a:rPr lang="en-US"/>
              <a:pPr/>
              <a:t>‹#›</a:t>
            </a:fld>
            <a:endParaRPr lang="en-US" dirty="0"/>
          </a:p>
        </p:txBody>
      </p:sp>
    </p:spTree>
    <p:extLst>
      <p:ext uri="{BB962C8B-B14F-4D97-AF65-F5344CB8AC3E}">
        <p14:creationId xmlns:p14="http://schemas.microsoft.com/office/powerpoint/2010/main" val="210311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36389 0.52593 C 0.36076 0.49699 0.35816 0.46829 0.35139 0.44074 C 0.34687 0.42292 0.33871 0.41181 0.33194 0.3963 C 0.32344 0.37685 0.31823 0.35486 0.30833 0.33704 C 0.29149 0.30718 0.27743 0.27477 0.25972 0.2463 C 0.25035 0.23148 0.24045 0.21736 0.23194 0.20185 C 0.20469 0.15185 0.17378 0.1125 0.13611 0.07778 C 0.12448 0.0669 0.11406 0.05509 0.10278 0.04444 C 0.09774 0.03958 0.09149 0.03819 0.08611 0.03519 C 0.07639 0.02963 0.06632 0.02292 0.05694 0.01667 C 0.05243 0.01366 0.04774 0.00741 0.04305 0.00556 C 0.02969 2.59259E-6 0.01354 2.59259E-6 -1.94444E-6 2.59259E-6 " pathEditMode="relative" ptsTypes="fffffffffffA">
                                      <p:cBhvr>
                                        <p:cTn id="6" dur="2000" fill="hold"/>
                                        <p:tgtEl>
                                          <p:spTgt spid="19"/>
                                        </p:tgtEl>
                                        <p:attrNameLst>
                                          <p:attrName>ppt_x</p:attrName>
                                          <p:attrName>ppt_y</p:attrName>
                                        </p:attrNameLst>
                                      </p:cBhvr>
                                    </p:animMotion>
                                  </p:childTnLst>
                                </p:cTn>
                              </p:par>
                            </p:childTnLst>
                          </p:cTn>
                        </p:par>
                        <p:par>
                          <p:cTn id="7" fill="hold">
                            <p:stCondLst>
                              <p:cond delay="2000"/>
                            </p:stCondLst>
                            <p:childTnLst>
                              <p:par>
                                <p:cTn id="8" presetID="0" presetClass="path" presetSubtype="0" accel="50000" decel="50000" fill="hold" grpId="0" nodeType="afterEffect">
                                  <p:stCondLst>
                                    <p:cond delay="0"/>
                                  </p:stCondLst>
                                  <p:childTnLst>
                                    <p:animMotion origin="layout" path="M -0.85 -0.49629 C -0.80312 -0.49328 -0.75642 -0.48865 -0.70972 -0.48518 C -0.67413 -0.47754 -0.63941 -0.47153 -0.60399 -0.46296 C -0.59323 -0.46041 -0.56736 -0.45671 -0.55555 -0.45185 C -0.5085 -0.4331 -0.46319 -0.41227 -0.41527 -0.39629 C -0.37083 -0.38148 -0.32187 -0.36458 -0.28055 -0.33518 C -0.25625 -0.31782 -0.23177 -0.3 -0.20694 -0.28333 C -0.18541 -0.26898 -0.16423 -0.25671 -0.14444 -0.23703 C -0.13333 -0.22592 -0.12274 -0.21643 -0.1125 -0.2037 C -0.10833 -0.19838 -0.10416 -0.19259 -0.1 -0.18703 C -0.09826 -0.18472 -0.09444 -0.17963 -0.09444 -0.17963 C -0.09097 -0.16528 -0.08281 -0.15972 -0.07639 -0.14815 C -0.06996 -0.13657 -0.06354 -0.12453 -0.05694 -0.11296 C -0.05225 -0.10463 -0.05086 -0.09722 -0.04583 -0.08889 C -0.04444 -0.08333 -0.04479 -0.07639 -0.04166 -0.07222 C -0.03611 -0.06481 -0.03194 -0.0574 -0.02639 -0.05 C -0.02309 -0.0368 -0.02083 -0.04097 -0.01389 -0.03333 C -0.00677 -0.02546 2.77778E-7 -0.01296 2.77778E-7 -3.7037E-7 " pathEditMode="relative" ptsTypes="fffffffffffffffffA">
                                      <p:cBhvr>
                                        <p:cTn id="9" dur="10" fill="hold"/>
                                        <p:tgtEl>
                                          <p:spTgt spid="18"/>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ID="45" presetClass="exit" presetSubtype="0" fill="hold" grpId="1" nodeType="clickEffect">
                                  <p:stCondLst>
                                    <p:cond delay="0"/>
                                  </p:stCondLst>
                                  <p:childTnLst>
                                    <p:animEffect transition="out" filter="fade">
                                      <p:cBhvr>
                                        <p:cTn id="13" dur="2000"/>
                                        <p:tgtEl>
                                          <p:spTgt spid="18"/>
                                        </p:tgtEl>
                                      </p:cBhvr>
                                    </p:animEffect>
                                    <p:anim calcmode="lin" valueType="num">
                                      <p:cBhvr>
                                        <p:cTn id="14" dur="2000"/>
                                        <p:tgtEl>
                                          <p:spTgt spid="1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5" dur="2000"/>
                                        <p:tgtEl>
                                          <p:spTgt spid="18"/>
                                        </p:tgtEl>
                                        <p:attrNameLst>
                                          <p:attrName>ppt_h</p:attrName>
                                        </p:attrNameLst>
                                      </p:cBhvr>
                                      <p:tavLst>
                                        <p:tav tm="0">
                                          <p:val>
                                            <p:strVal val="ppt_h"/>
                                          </p:val>
                                        </p:tav>
                                        <p:tav tm="100000">
                                          <p:val>
                                            <p:strVal val="ppt_h"/>
                                          </p:val>
                                        </p:tav>
                                      </p:tavLst>
                                    </p:anim>
                                    <p:set>
                                      <p:cBhvr>
                                        <p:cTn id="16"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4" name="Picture 13" descr="headergraphicppt.jpg"/>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4975"/>
          <a:stretch/>
        </p:blipFill>
        <p:spPr>
          <a:xfrm>
            <a:off x="0" y="-3"/>
            <a:ext cx="9144000" cy="1102727"/>
          </a:xfrm>
          <a:prstGeom prst="rect">
            <a:avLst/>
          </a:prstGeom>
        </p:spPr>
      </p:pic>
      <p:sp>
        <p:nvSpPr>
          <p:cNvPr id="2" name="Title 1"/>
          <p:cNvSpPr>
            <a:spLocks noGrp="1"/>
          </p:cNvSpPr>
          <p:nvPr>
            <p:ph type="title"/>
          </p:nvPr>
        </p:nvSpPr>
        <p:spPr>
          <a:xfrm>
            <a:off x="407852" y="355791"/>
            <a:ext cx="6712850" cy="543415"/>
          </a:xfrm>
          <a:noFill/>
        </p:spPr>
        <p:txBody>
          <a:bodyPr anchor="b"/>
          <a:lstStyle>
            <a:lvl1pPr algn="l">
              <a:defRPr sz="3800" b="1">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457200" y="1392945"/>
            <a:ext cx="5018891" cy="37281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vl1pPr>
          </a:lstStyle>
          <a:p>
            <a:fld id="{CBD166CC-E70A-DF4D-B691-C9D9745F130F}" type="datetime1">
              <a:rPr lang="en-US"/>
              <a:pPr/>
              <a:t>8/18/2022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fld id="{EE7317C8-4395-304F-A087-01E0648D7D4C}" type="slidenum">
              <a:rPr lang="en-US"/>
              <a:pPr/>
              <a:t>‹#›</a:t>
            </a:fld>
            <a:endParaRPr lang="en-US" dirty="0"/>
          </a:p>
        </p:txBody>
      </p:sp>
      <p:pic>
        <p:nvPicPr>
          <p:cNvPr id="11" name="Picture 8" descr="WCULogo-singularwhite.eps"/>
          <p:cNvPicPr>
            <a:picLocks noChangeAspect="1"/>
          </p:cNvPicPr>
          <p:nvPr userDrawn="1"/>
        </p:nvPicPr>
        <p:blipFill>
          <a:blip r:embed="rId4"/>
          <a:srcRect/>
          <a:stretch>
            <a:fillRect/>
          </a:stretch>
        </p:blipFill>
        <p:spPr bwMode="auto">
          <a:xfrm>
            <a:off x="7399390" y="273050"/>
            <a:ext cx="1548018" cy="636798"/>
          </a:xfrm>
          <a:prstGeom prst="rect">
            <a:avLst/>
          </a:prstGeom>
          <a:noFill/>
          <a:ln w="9525">
            <a:noFill/>
            <a:miter lim="800000"/>
            <a:headEnd/>
            <a:tailEnd/>
          </a:ln>
        </p:spPr>
      </p:pic>
    </p:spTree>
    <p:extLst>
      <p:ext uri="{BB962C8B-B14F-4D97-AF65-F5344CB8AC3E}">
        <p14:creationId xmlns:p14="http://schemas.microsoft.com/office/powerpoint/2010/main" val="2806580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headergraphicppt.jpg"/>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23020" t="4975" r="-1069"/>
          <a:stretch/>
        </p:blipFill>
        <p:spPr>
          <a:xfrm>
            <a:off x="0" y="-29455"/>
            <a:ext cx="9271000" cy="1447800"/>
          </a:xfrm>
          <a:prstGeom prst="rect">
            <a:avLst/>
          </a:prstGeom>
        </p:spPr>
      </p:pic>
      <p:sp>
        <p:nvSpPr>
          <p:cNvPr id="2" name="Title 1"/>
          <p:cNvSpPr>
            <a:spLocks noGrp="1"/>
          </p:cNvSpPr>
          <p:nvPr>
            <p:ph type="title"/>
          </p:nvPr>
        </p:nvSpPr>
        <p:spPr>
          <a:xfrm>
            <a:off x="457200" y="173038"/>
            <a:ext cx="6184900" cy="1143000"/>
          </a:xfrm>
        </p:spPr>
        <p:txBody>
          <a:bodyPr/>
          <a:lstStyle>
            <a:lvl1pPr algn="l">
              <a:lnSpc>
                <a:spcPts val="3980"/>
              </a:lnSpc>
              <a:defRPr sz="38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fld id="{3B9DB7AC-00D2-CD4B-AD5F-947518BE0444}" type="datetime1">
              <a:rPr lang="en-US"/>
              <a:pPr/>
              <a:t>8/18/2022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ABA5A7D3-DBA7-014C-8B7E-3048C79928A5}" type="slidenum">
              <a:rPr lang="en-US"/>
              <a:pPr/>
              <a:t>‹#›</a:t>
            </a:fld>
            <a:endParaRPr lang="en-US" dirty="0"/>
          </a:p>
        </p:txBody>
      </p:sp>
      <p:pic>
        <p:nvPicPr>
          <p:cNvPr id="10" name="Picture 8" descr="WCULogo-singularwhite.eps"/>
          <p:cNvPicPr>
            <a:picLocks noChangeAspect="1"/>
          </p:cNvPicPr>
          <p:nvPr userDrawn="1"/>
        </p:nvPicPr>
        <p:blipFill>
          <a:blip r:embed="rId4"/>
          <a:srcRect/>
          <a:stretch>
            <a:fillRect/>
          </a:stretch>
        </p:blipFill>
        <p:spPr bwMode="auto">
          <a:xfrm>
            <a:off x="7259690" y="323850"/>
            <a:ext cx="1548018" cy="636798"/>
          </a:xfrm>
          <a:prstGeom prst="rect">
            <a:avLst/>
          </a:prstGeom>
          <a:noFill/>
          <a:ln w="9525">
            <a:noFill/>
            <a:miter lim="800000"/>
            <a:headEnd/>
            <a:tailEnd/>
          </a:ln>
        </p:spPr>
      </p:pic>
    </p:spTree>
    <p:extLst>
      <p:ext uri="{BB962C8B-B14F-4D97-AF65-F5344CB8AC3E}">
        <p14:creationId xmlns:p14="http://schemas.microsoft.com/office/powerpoint/2010/main" val="3128509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4" name="Picture 13" descr="headergraphicppt.jpg"/>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4975"/>
          <a:stretch/>
        </p:blipFill>
        <p:spPr>
          <a:xfrm>
            <a:off x="0" y="-3"/>
            <a:ext cx="9144000" cy="1102727"/>
          </a:xfrm>
          <a:prstGeom prst="rect">
            <a:avLst/>
          </a:prstGeom>
        </p:spPr>
      </p:pic>
      <p:sp>
        <p:nvSpPr>
          <p:cNvPr id="2" name="Title 1"/>
          <p:cNvSpPr>
            <a:spLocks noGrp="1"/>
          </p:cNvSpPr>
          <p:nvPr>
            <p:ph type="title"/>
          </p:nvPr>
        </p:nvSpPr>
        <p:spPr>
          <a:xfrm>
            <a:off x="407852" y="355791"/>
            <a:ext cx="6712850" cy="543415"/>
          </a:xfrm>
          <a:noFill/>
        </p:spPr>
        <p:txBody>
          <a:bodyPr anchor="b"/>
          <a:lstStyle>
            <a:lvl1pPr algn="l">
              <a:defRPr sz="3800" b="1">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457200" y="1392945"/>
            <a:ext cx="5018891" cy="37281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vl1pPr>
          </a:lstStyle>
          <a:p>
            <a:fld id="{CBD166CC-E70A-DF4D-B691-C9D9745F130F}" type="datetime1">
              <a:rPr lang="en-US"/>
              <a:pPr/>
              <a:t>8/18/2022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fld id="{EE7317C8-4395-304F-A087-01E0648D7D4C}" type="slidenum">
              <a:rPr lang="en-US"/>
              <a:pPr/>
              <a:t>‹#›</a:t>
            </a:fld>
            <a:endParaRPr lang="en-US" dirty="0"/>
          </a:p>
        </p:txBody>
      </p:sp>
      <p:pic>
        <p:nvPicPr>
          <p:cNvPr id="11" name="Picture 8" descr="WCULogo-singularwhite.eps"/>
          <p:cNvPicPr>
            <a:picLocks noChangeAspect="1"/>
          </p:cNvPicPr>
          <p:nvPr userDrawn="1"/>
        </p:nvPicPr>
        <p:blipFill>
          <a:blip r:embed="rId4"/>
          <a:srcRect/>
          <a:stretch>
            <a:fillRect/>
          </a:stretch>
        </p:blipFill>
        <p:spPr bwMode="auto">
          <a:xfrm>
            <a:off x="7399390" y="273050"/>
            <a:ext cx="1548018" cy="636798"/>
          </a:xfrm>
          <a:prstGeom prst="rect">
            <a:avLst/>
          </a:prstGeom>
          <a:noFill/>
          <a:ln w="9525">
            <a:noFill/>
            <a:miter lim="800000"/>
            <a:headEnd/>
            <a:tailEnd/>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59438" y="291894"/>
            <a:ext cx="8555703" cy="1362075"/>
          </a:xfrm>
        </p:spPr>
        <p:txBody>
          <a:bodyPr anchor="t"/>
          <a:lstStyle>
            <a:lvl1pPr algn="l">
              <a:defRPr sz="4000" b="1" cap="all">
                <a:solidFill>
                  <a:srgbClr val="5C0093"/>
                </a:solidFill>
              </a:defRPr>
            </a:lvl1pPr>
          </a:lstStyle>
          <a:p>
            <a:r>
              <a:rPr lang="en-US" dirty="0"/>
              <a:t>Click to edit Master title style</a:t>
            </a:r>
          </a:p>
        </p:txBody>
      </p:sp>
      <p:sp>
        <p:nvSpPr>
          <p:cNvPr id="3" name="Text Placeholder 2"/>
          <p:cNvSpPr>
            <a:spLocks noGrp="1"/>
          </p:cNvSpPr>
          <p:nvPr>
            <p:ph type="body" idx="1"/>
          </p:nvPr>
        </p:nvSpPr>
        <p:spPr>
          <a:xfrm>
            <a:off x="516135" y="1974858"/>
            <a:ext cx="7772400" cy="482601"/>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fld id="{32EE3A44-E7DC-1046-B667-691AF03E7E50}" type="datetime1">
              <a:rPr lang="en-US"/>
              <a:pPr/>
              <a:t>8/18/2022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6F133DEA-F637-A14A-AA70-22236EA0A8DA}"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46007B"/>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9" name="Picture 8" descr="WCULogo-singularwhite.eps"/>
          <p:cNvPicPr>
            <a:picLocks noChangeAspect="1"/>
          </p:cNvPicPr>
          <p:nvPr userDrawn="1"/>
        </p:nvPicPr>
        <p:blipFill>
          <a:blip r:embed="rId2"/>
          <a:srcRect/>
          <a:stretch>
            <a:fillRect/>
          </a:stretch>
        </p:blipFill>
        <p:spPr bwMode="auto">
          <a:xfrm>
            <a:off x="6923342" y="210172"/>
            <a:ext cx="1843353" cy="758288"/>
          </a:xfrm>
          <a:prstGeom prst="rect">
            <a:avLst/>
          </a:prstGeom>
          <a:noFill/>
          <a:ln w="9525">
            <a:noFill/>
            <a:miter lim="800000"/>
            <a:headEnd/>
            <a:tailEnd/>
          </a:ln>
        </p:spPr>
      </p:pic>
      <p:sp>
        <p:nvSpPr>
          <p:cNvPr id="2" name="Title 1"/>
          <p:cNvSpPr>
            <a:spLocks noGrp="1"/>
          </p:cNvSpPr>
          <p:nvPr>
            <p:ph type="title"/>
          </p:nvPr>
        </p:nvSpPr>
        <p:spPr>
          <a:xfrm>
            <a:off x="560805" y="5320877"/>
            <a:ext cx="8205890" cy="566738"/>
          </a:xfrm>
        </p:spPr>
        <p:txBody>
          <a:bodyPr anchor="b"/>
          <a:lstStyle>
            <a:lvl1pPr algn="l">
              <a:defRPr sz="2000" b="1">
                <a:solidFill>
                  <a:srgbClr val="FFFFFF"/>
                </a:solidFill>
              </a:defRPr>
            </a:lvl1pPr>
          </a:lstStyle>
          <a:p>
            <a:r>
              <a:rPr lang="en-US" dirty="0"/>
              <a:t>Click to edit Master title style</a:t>
            </a:r>
          </a:p>
        </p:txBody>
      </p:sp>
      <p:sp>
        <p:nvSpPr>
          <p:cNvPr id="3" name="Picture Placeholder 2"/>
          <p:cNvSpPr>
            <a:spLocks noGrp="1"/>
          </p:cNvSpPr>
          <p:nvPr>
            <p:ph type="pic" idx="1"/>
          </p:nvPr>
        </p:nvSpPr>
        <p:spPr>
          <a:xfrm>
            <a:off x="569053" y="1198285"/>
            <a:ext cx="8197642"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210697" y="5892445"/>
            <a:ext cx="7555998" cy="449125"/>
          </a:xfrm>
        </p:spPr>
        <p:txBody>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vl1pPr>
          </a:lstStyle>
          <a:p>
            <a:fld id="{B0571453-802C-6642-AE6A-D1C05B971A02}" type="datetime1">
              <a:rPr lang="en-US"/>
              <a:pPr/>
              <a:t>8/18/2022</a:t>
            </a:fld>
            <a:endParaRPr lang="en-US" dirty="0"/>
          </a:p>
        </p:txBody>
      </p:sp>
      <p:sp>
        <p:nvSpPr>
          <p:cNvPr id="7" name="Slide Number Placeholder 6"/>
          <p:cNvSpPr>
            <a:spLocks noGrp="1"/>
          </p:cNvSpPr>
          <p:nvPr>
            <p:ph type="sldNum" sz="quarter" idx="12"/>
          </p:nvPr>
        </p:nvSpPr>
        <p:spPr/>
        <p:txBody>
          <a:bodyPr/>
          <a:lstStyle>
            <a:lvl1pPr>
              <a:defRPr/>
            </a:lvl1pPr>
          </a:lstStyle>
          <a:p>
            <a:fld id="{3D706C4A-B357-8A4D-A147-EA8045E739F3}"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0"/>
            <a:ext cx="9144000" cy="1417638"/>
          </a:xfrm>
          <a:prstGeom prst="rect">
            <a:avLst/>
          </a:prstGeom>
          <a:solidFill>
            <a:srgbClr val="46007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fld id="{AB609C27-1553-0A42-8BF7-C4AD5EDE8280}" type="datetime1">
              <a:rPr lang="en-US"/>
              <a:pPr/>
              <a:t>8/18/2022</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vl1pPr>
          </a:lstStyle>
          <a:p>
            <a:fld id="{0154A0AC-6388-F24E-A972-D23A9B57F09E}"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Text Placeholder 2"/>
          <p:cNvSpPr>
            <a:spLocks noGrp="1"/>
          </p:cNvSpPr>
          <p:nvPr>
            <p:ph type="body" idx="1"/>
          </p:nvPr>
        </p:nvSpPr>
        <p:spPr bwMode="auto">
          <a:xfrm>
            <a:off x="457200" y="1600200"/>
            <a:ext cx="8229600" cy="42402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457200" y="6356350"/>
            <a:ext cx="606679"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FreightSans Pro Book" pitchFamily="-106" charset="0"/>
                <a:ea typeface="FreightSans Pro Book" pitchFamily="-106" charset="0"/>
                <a:cs typeface="FreightSans Pro Book" pitchFamily="-106" charset="0"/>
              </a:defRPr>
            </a:lvl1pPr>
          </a:lstStyle>
          <a:p>
            <a:fld id="{0587523B-9E77-8648-8EAE-30C632555FDF}" type="datetime1">
              <a:rPr lang="en-US"/>
              <a:pPr/>
              <a:t>8/18/2022</a:t>
            </a:fld>
            <a:endParaRPr lang="en-US" dirty="0"/>
          </a:p>
        </p:txBody>
      </p:sp>
      <p:sp>
        <p:nvSpPr>
          <p:cNvPr id="6" name="Slide Number Placeholder 5"/>
          <p:cNvSpPr>
            <a:spLocks noGrp="1"/>
          </p:cNvSpPr>
          <p:nvPr>
            <p:ph type="sldNum" sz="quarter" idx="4"/>
          </p:nvPr>
        </p:nvSpPr>
        <p:spPr>
          <a:xfrm>
            <a:off x="1063879" y="6356350"/>
            <a:ext cx="456169"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FreightSans Pro Semibold" pitchFamily="-106" charset="0"/>
                <a:ea typeface="FreightSans Pro Semibold" pitchFamily="-106" charset="0"/>
                <a:cs typeface="FreightSans Pro Semibold" pitchFamily="-106" charset="0"/>
              </a:defRPr>
            </a:lvl1pPr>
          </a:lstStyle>
          <a:p>
            <a:fld id="{99436826-A72D-CE46-A396-8D0584EE0C8F}"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71" r:id="rId1"/>
    <p:sldLayoutId id="2147483682" r:id="rId2"/>
    <p:sldLayoutId id="2147483683" r:id="rId3"/>
    <p:sldLayoutId id="2147483686" r:id="rId4"/>
    <p:sldLayoutId id="2147483687" r:id="rId5"/>
    <p:sldLayoutId id="2147483678" r:id="rId6"/>
    <p:sldLayoutId id="2147483673" r:id="rId7"/>
    <p:sldLayoutId id="2147483679" r:id="rId8"/>
    <p:sldLayoutId id="2147483676" r:id="rId9"/>
    <p:sldLayoutId id="2147483677" r:id="rId10"/>
    <p:sldLayoutId id="2147483680" r:id="rId11"/>
    <p:sldLayoutId id="2147483681" r:id="rId12"/>
    <p:sldLayoutId id="2147483688" r:id="rId13"/>
    <p:sldLayoutId id="2147483689" r:id="rId14"/>
    <p:sldLayoutId id="2147483690" r:id="rId15"/>
  </p:sldLayoutIdLst>
  <p:txStyles>
    <p:titleStyle>
      <a:lvl1pPr algn="ctr" defTabSz="457200" rtl="0" fontAlgn="base">
        <a:spcBef>
          <a:spcPct val="0"/>
        </a:spcBef>
        <a:spcAft>
          <a:spcPct val="0"/>
        </a:spcAft>
        <a:defRPr sz="4400" kern="1200">
          <a:solidFill>
            <a:schemeClr val="bg1"/>
          </a:solidFill>
          <a:latin typeface="FreightSans Pro Bold"/>
          <a:ea typeface="ＭＳ Ｐゴシック" pitchFamily="-106" charset="-128"/>
          <a:cs typeface="FreightSans Pro Bold"/>
        </a:defRPr>
      </a:lvl1pPr>
      <a:lvl2pPr algn="ctr" defTabSz="457200" rtl="0" fontAlgn="base">
        <a:spcBef>
          <a:spcPct val="0"/>
        </a:spcBef>
        <a:spcAft>
          <a:spcPct val="0"/>
        </a:spcAft>
        <a:defRPr sz="4400">
          <a:solidFill>
            <a:schemeClr val="bg1"/>
          </a:solidFill>
          <a:latin typeface="FreightSans Pro Bold" pitchFamily="-106" charset="0"/>
          <a:ea typeface="ＭＳ Ｐゴシック" pitchFamily="-106" charset="-128"/>
        </a:defRPr>
      </a:lvl2pPr>
      <a:lvl3pPr algn="ctr" defTabSz="457200" rtl="0" fontAlgn="base">
        <a:spcBef>
          <a:spcPct val="0"/>
        </a:spcBef>
        <a:spcAft>
          <a:spcPct val="0"/>
        </a:spcAft>
        <a:defRPr sz="4400">
          <a:solidFill>
            <a:schemeClr val="bg1"/>
          </a:solidFill>
          <a:latin typeface="FreightSans Pro Bold" pitchFamily="-106" charset="0"/>
          <a:ea typeface="ＭＳ Ｐゴシック" pitchFamily="-106" charset="-128"/>
        </a:defRPr>
      </a:lvl3pPr>
      <a:lvl4pPr algn="ctr" defTabSz="457200" rtl="0" fontAlgn="base">
        <a:spcBef>
          <a:spcPct val="0"/>
        </a:spcBef>
        <a:spcAft>
          <a:spcPct val="0"/>
        </a:spcAft>
        <a:defRPr sz="4400">
          <a:solidFill>
            <a:schemeClr val="bg1"/>
          </a:solidFill>
          <a:latin typeface="FreightSans Pro Bold" pitchFamily="-106" charset="0"/>
          <a:ea typeface="ＭＳ Ｐゴシック" pitchFamily="-106" charset="-128"/>
        </a:defRPr>
      </a:lvl4pPr>
      <a:lvl5pPr algn="ctr" defTabSz="457200" rtl="0" fontAlgn="base">
        <a:spcBef>
          <a:spcPct val="0"/>
        </a:spcBef>
        <a:spcAft>
          <a:spcPct val="0"/>
        </a:spcAft>
        <a:defRPr sz="4400">
          <a:solidFill>
            <a:schemeClr val="bg1"/>
          </a:solidFill>
          <a:latin typeface="FreightSans Pro Bold" pitchFamily="-106" charset="0"/>
          <a:ea typeface="ＭＳ Ｐゴシック" pitchFamily="-106" charset="-128"/>
        </a:defRPr>
      </a:lvl5pPr>
      <a:lvl6pPr marL="457200" algn="ctr" defTabSz="457200" rtl="0" fontAlgn="base">
        <a:spcBef>
          <a:spcPct val="0"/>
        </a:spcBef>
        <a:spcAft>
          <a:spcPct val="0"/>
        </a:spcAft>
        <a:defRPr sz="4400">
          <a:solidFill>
            <a:schemeClr val="bg1"/>
          </a:solidFill>
          <a:latin typeface="FreightSans Pro Bold" pitchFamily="-106" charset="0"/>
          <a:ea typeface="ＭＳ Ｐゴシック" pitchFamily="-106" charset="-128"/>
        </a:defRPr>
      </a:lvl6pPr>
      <a:lvl7pPr marL="914400" algn="ctr" defTabSz="457200" rtl="0" fontAlgn="base">
        <a:spcBef>
          <a:spcPct val="0"/>
        </a:spcBef>
        <a:spcAft>
          <a:spcPct val="0"/>
        </a:spcAft>
        <a:defRPr sz="4400">
          <a:solidFill>
            <a:schemeClr val="bg1"/>
          </a:solidFill>
          <a:latin typeface="FreightSans Pro Bold" pitchFamily="-106" charset="0"/>
          <a:ea typeface="ＭＳ Ｐゴシック" pitchFamily="-106" charset="-128"/>
        </a:defRPr>
      </a:lvl7pPr>
      <a:lvl8pPr marL="1371600" algn="ctr" defTabSz="457200" rtl="0" fontAlgn="base">
        <a:spcBef>
          <a:spcPct val="0"/>
        </a:spcBef>
        <a:spcAft>
          <a:spcPct val="0"/>
        </a:spcAft>
        <a:defRPr sz="4400">
          <a:solidFill>
            <a:schemeClr val="bg1"/>
          </a:solidFill>
          <a:latin typeface="FreightSans Pro Bold" pitchFamily="-106" charset="0"/>
          <a:ea typeface="ＭＳ Ｐゴシック" pitchFamily="-106" charset="-128"/>
        </a:defRPr>
      </a:lvl8pPr>
      <a:lvl9pPr marL="1828800" algn="ctr" defTabSz="457200" rtl="0" fontAlgn="base">
        <a:spcBef>
          <a:spcPct val="0"/>
        </a:spcBef>
        <a:spcAft>
          <a:spcPct val="0"/>
        </a:spcAft>
        <a:defRPr sz="4400">
          <a:solidFill>
            <a:schemeClr val="bg1"/>
          </a:solidFill>
          <a:latin typeface="FreightSans Pro Bold" pitchFamily="-106" charset="0"/>
          <a:ea typeface="ＭＳ Ｐゴシック" pitchFamily="-106" charset="-128"/>
        </a:defRPr>
      </a:lvl9pPr>
    </p:titleStyle>
    <p:bodyStyle>
      <a:lvl1pPr marL="342900" indent="-342900" algn="l" defTabSz="457200" rtl="0" fontAlgn="base">
        <a:spcBef>
          <a:spcPct val="20000"/>
        </a:spcBef>
        <a:spcAft>
          <a:spcPct val="0"/>
        </a:spcAft>
        <a:buSzPct val="97000"/>
        <a:buFont typeface="Arial"/>
        <a:buChar char="•"/>
        <a:defRPr sz="2400" b="1" i="0" kern="1200">
          <a:solidFill>
            <a:schemeClr val="tx1"/>
          </a:solidFill>
          <a:latin typeface="FreightSans Pro Medium"/>
          <a:ea typeface="ＭＳ Ｐゴシック" pitchFamily="-106" charset="-128"/>
          <a:cs typeface="FreightSans Pro Medium"/>
        </a:defRPr>
      </a:lvl1pPr>
      <a:lvl2pPr marL="742950" indent="-285750" algn="l" defTabSz="457200" rtl="0" fontAlgn="base">
        <a:spcBef>
          <a:spcPct val="20000"/>
        </a:spcBef>
        <a:spcAft>
          <a:spcPct val="0"/>
        </a:spcAft>
        <a:buFont typeface="Arial" pitchFamily="-106" charset="0"/>
        <a:buChar char="–"/>
        <a:defRPr sz="2000" kern="1200">
          <a:solidFill>
            <a:schemeClr val="tx1"/>
          </a:solidFill>
          <a:latin typeface="FreightSans Pro Book"/>
          <a:ea typeface="FreightSans Pro Book" pitchFamily="-106" charset="0"/>
          <a:cs typeface="FreightSans Pro Book"/>
        </a:defRPr>
      </a:lvl2pPr>
      <a:lvl3pPr marL="1143000" indent="-228600" algn="l" defTabSz="457200" rtl="0" fontAlgn="base">
        <a:spcBef>
          <a:spcPct val="20000"/>
        </a:spcBef>
        <a:spcAft>
          <a:spcPct val="0"/>
        </a:spcAft>
        <a:buFont typeface="Arial" pitchFamily="-106" charset="0"/>
        <a:buChar char="•"/>
        <a:defRPr sz="2400" kern="1200">
          <a:solidFill>
            <a:schemeClr val="tx1"/>
          </a:solidFill>
          <a:latin typeface="FreightSans Pro Book"/>
          <a:ea typeface="FreightSans Pro Book" pitchFamily="-106" charset="0"/>
          <a:cs typeface="FreightSans Pro Book"/>
        </a:defRPr>
      </a:lvl3pPr>
      <a:lvl4pPr marL="1600200" indent="-228600" algn="l" defTabSz="457200" rtl="0" fontAlgn="base">
        <a:spcBef>
          <a:spcPct val="20000"/>
        </a:spcBef>
        <a:spcAft>
          <a:spcPct val="0"/>
        </a:spcAft>
        <a:buFont typeface="Arial" pitchFamily="-106" charset="0"/>
        <a:buChar char="–"/>
        <a:defRPr sz="2000" kern="1200">
          <a:solidFill>
            <a:schemeClr val="tx1"/>
          </a:solidFill>
          <a:latin typeface="FreightSans Pro Book"/>
          <a:ea typeface="FreightSans Pro Book" pitchFamily="-106" charset="0"/>
          <a:cs typeface="FreightSans Pro Book"/>
        </a:defRPr>
      </a:lvl4pPr>
      <a:lvl5pPr marL="2057400" indent="-228600" algn="l" defTabSz="457200" rtl="0" fontAlgn="base">
        <a:spcBef>
          <a:spcPct val="20000"/>
        </a:spcBef>
        <a:spcAft>
          <a:spcPct val="0"/>
        </a:spcAft>
        <a:buFont typeface="Arial" pitchFamily="-106" charset="0"/>
        <a:buChar char="»"/>
        <a:defRPr sz="2000" kern="1200">
          <a:solidFill>
            <a:schemeClr val="tx1"/>
          </a:solidFill>
          <a:latin typeface="FreightSans Pro Book"/>
          <a:ea typeface="FreightSans Pro Book" pitchFamily="-106" charset="0"/>
          <a:cs typeface="FreightSans Pro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books.wcu.edu/"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doit.wcu.edu/"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homebasewcu.org/"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mailto:grad@wcu.edu" TargetMode="Externa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wcu.edu/experience/dean-of-students/student-community-ethics/wcucode.aspx" TargetMode="Externa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mailto:grad@wcu.edu"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wcu.edu/myWCU/index.aspx"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brian1@catamount.wcu.edu" TargetMode="External"/><Relationship Id="rId2" Type="http://schemas.openxmlformats.org/officeDocument/2006/relationships/hyperlink" Target="http://email.wcu.edu/" TargetMode="Externa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s://parking.wcu.edu/"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WCULogo-singularwhit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2263" y="1120775"/>
            <a:ext cx="5959475" cy="245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0" y="4546947"/>
            <a:ext cx="9144000" cy="523220"/>
          </a:xfrm>
          <a:prstGeom prst="rect">
            <a:avLst/>
          </a:prstGeom>
          <a:noFill/>
        </p:spPr>
        <p:txBody>
          <a:bodyPr wrap="square" rtlCol="0">
            <a:spAutoFit/>
          </a:bodyPr>
          <a:lstStyle/>
          <a:p>
            <a:pPr algn="ctr"/>
            <a:r>
              <a:rPr lang="en-US" sz="2800" i="1" dirty="0">
                <a:solidFill>
                  <a:schemeClr val="bg1"/>
                </a:solidFill>
                <a:latin typeface="FreightSans Pro Semibold" panose="02000603040000020004" pitchFamily="50" charset="0"/>
              </a:rPr>
              <a:t>Graduate Programs in Cullowhee</a:t>
            </a:r>
          </a:p>
        </p:txBody>
      </p:sp>
    </p:spTree>
    <p:extLst>
      <p:ext uri="{BB962C8B-B14F-4D97-AF65-F5344CB8AC3E}">
        <p14:creationId xmlns:p14="http://schemas.microsoft.com/office/powerpoint/2010/main" val="2208668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038"/>
            <a:ext cx="6629400" cy="1143000"/>
          </a:xfrm>
        </p:spPr>
        <p:txBody>
          <a:bodyPr/>
          <a:lstStyle/>
          <a:p>
            <a:r>
              <a:rPr lang="en-US" dirty="0"/>
              <a:t>Emergency Medical Services</a:t>
            </a:r>
          </a:p>
        </p:txBody>
      </p:sp>
      <p:sp>
        <p:nvSpPr>
          <p:cNvPr id="3" name="Content Placeholder 2"/>
          <p:cNvSpPr>
            <a:spLocks noGrp="1"/>
          </p:cNvSpPr>
          <p:nvPr>
            <p:ph idx="1"/>
          </p:nvPr>
        </p:nvSpPr>
        <p:spPr>
          <a:xfrm>
            <a:off x="457200" y="1554480"/>
            <a:ext cx="8229600" cy="4240213"/>
          </a:xfrm>
        </p:spPr>
        <p:txBody>
          <a:bodyPr/>
          <a:lstStyle/>
          <a:p>
            <a:r>
              <a:rPr lang="en-US" dirty="0"/>
              <a:t>WCU has our own Emergency Medical Services that are part of Health Services and staffed by students with EMT certificates and higher resulting in quick response times to campus 8911 emergencies</a:t>
            </a:r>
          </a:p>
        </p:txBody>
      </p:sp>
      <p:pic>
        <p:nvPicPr>
          <p:cNvPr id="5" name="Picture 4"/>
          <p:cNvPicPr>
            <a:picLocks noChangeAspect="1"/>
          </p:cNvPicPr>
          <p:nvPr/>
        </p:nvPicPr>
        <p:blipFill>
          <a:blip r:embed="rId2"/>
          <a:stretch>
            <a:fillRect/>
          </a:stretch>
        </p:blipFill>
        <p:spPr>
          <a:xfrm>
            <a:off x="2468791" y="3169250"/>
            <a:ext cx="4617809" cy="3526617"/>
          </a:xfrm>
          <a:prstGeom prst="rect">
            <a:avLst/>
          </a:prstGeom>
        </p:spPr>
      </p:pic>
    </p:spTree>
    <p:extLst>
      <p:ext uri="{BB962C8B-B14F-4D97-AF65-F5344CB8AC3E}">
        <p14:creationId xmlns:p14="http://schemas.microsoft.com/office/powerpoint/2010/main" val="1587092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Card (ID Card)</a:t>
            </a:r>
          </a:p>
        </p:txBody>
      </p:sp>
      <p:sp>
        <p:nvSpPr>
          <p:cNvPr id="3" name="Content Placeholder 2"/>
          <p:cNvSpPr>
            <a:spLocks noGrp="1"/>
          </p:cNvSpPr>
          <p:nvPr>
            <p:ph idx="1"/>
          </p:nvPr>
        </p:nvSpPr>
        <p:spPr>
          <a:xfrm>
            <a:off x="369445" y="1575338"/>
            <a:ext cx="8229600" cy="5125265"/>
          </a:xfrm>
        </p:spPr>
        <p:txBody>
          <a:bodyPr/>
          <a:lstStyle/>
          <a:p>
            <a:pPr>
              <a:lnSpc>
                <a:spcPts val="2980"/>
              </a:lnSpc>
            </a:pPr>
            <a:r>
              <a:rPr lang="en-US" sz="2200" dirty="0">
                <a:latin typeface="FreightSans Pro Medium" panose="02000606030000020004" pitchFamily="50" charset="0"/>
              </a:rPr>
              <a:t>WCU’s Cat Card is required to check out library books, to print and copy, to use the Campus Recreation Center, for student services, and to attend athletic and cultural events </a:t>
            </a:r>
          </a:p>
          <a:p>
            <a:pPr>
              <a:lnSpc>
                <a:spcPts val="2980"/>
              </a:lnSpc>
            </a:pPr>
            <a:endParaRPr lang="en-US" b="1" dirty="0">
              <a:latin typeface="+mn-lt"/>
            </a:endParaRPr>
          </a:p>
          <a:p>
            <a:pPr>
              <a:lnSpc>
                <a:spcPts val="2980"/>
              </a:lnSpc>
            </a:pPr>
            <a:endParaRPr lang="en-US" dirty="0">
              <a:latin typeface="+mn-lt"/>
            </a:endParaRPr>
          </a:p>
          <a:p>
            <a:pPr>
              <a:lnSpc>
                <a:spcPts val="2980"/>
              </a:lnSpc>
            </a:pPr>
            <a:endParaRPr lang="en-US" b="1" dirty="0">
              <a:latin typeface="+mn-lt"/>
            </a:endParaRPr>
          </a:p>
          <a:p>
            <a:pPr>
              <a:lnSpc>
                <a:spcPts val="2980"/>
              </a:lnSpc>
            </a:pPr>
            <a:endParaRPr lang="en-US" dirty="0">
              <a:latin typeface="+mn-lt"/>
            </a:endParaRPr>
          </a:p>
          <a:p>
            <a:pPr>
              <a:lnSpc>
                <a:spcPts val="2980"/>
              </a:lnSpc>
            </a:pPr>
            <a:endParaRPr lang="en-US" b="1" dirty="0">
              <a:latin typeface="+mn-lt"/>
            </a:endParaRPr>
          </a:p>
          <a:p>
            <a:pPr>
              <a:lnSpc>
                <a:spcPts val="2980"/>
              </a:lnSpc>
            </a:pPr>
            <a:endParaRPr lang="en-US" dirty="0">
              <a:latin typeface="+mn-lt"/>
            </a:endParaRPr>
          </a:p>
          <a:p>
            <a:pPr>
              <a:lnSpc>
                <a:spcPts val="2980"/>
              </a:lnSpc>
            </a:pPr>
            <a:r>
              <a:rPr lang="en-US" sz="2200" b="1" dirty="0">
                <a:latin typeface="FreightSans Pro Medium" panose="02000606030000020004" pitchFamily="50" charset="0"/>
              </a:rPr>
              <a:t>Email 920#, selfie photo, and mailing address to cat</a:t>
            </a:r>
            <a:r>
              <a:rPr lang="en-US" sz="2200" dirty="0">
                <a:latin typeface="FreightSans Pro Medium" panose="02000606030000020004" pitchFamily="50" charset="0"/>
              </a:rPr>
              <a:t>card@wcu.edu</a:t>
            </a:r>
            <a:endParaRPr lang="en-US" sz="2200" b="1" dirty="0">
              <a:latin typeface="FreightSans Pro Medium" panose="02000606030000020004" pitchFamily="50" charset="0"/>
            </a:endParaRPr>
          </a:p>
        </p:txBody>
      </p:sp>
      <p:pic>
        <p:nvPicPr>
          <p:cNvPr id="4" name="Picture 3"/>
          <p:cNvPicPr>
            <a:picLocks noChangeAspect="1"/>
          </p:cNvPicPr>
          <p:nvPr/>
        </p:nvPicPr>
        <p:blipFill>
          <a:blip r:embed="rId2"/>
          <a:stretch>
            <a:fillRect/>
          </a:stretch>
        </p:blipFill>
        <p:spPr>
          <a:xfrm>
            <a:off x="2551283" y="3014020"/>
            <a:ext cx="3619500" cy="22479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WCU  Bookstore</a:t>
            </a:r>
          </a:p>
        </p:txBody>
      </p:sp>
      <p:sp>
        <p:nvSpPr>
          <p:cNvPr id="3" name="Content Placeholder 2"/>
          <p:cNvSpPr>
            <a:spLocks noGrp="1"/>
          </p:cNvSpPr>
          <p:nvPr>
            <p:ph idx="1"/>
          </p:nvPr>
        </p:nvSpPr>
        <p:spPr>
          <a:xfrm>
            <a:off x="271346" y="1609344"/>
            <a:ext cx="8458200" cy="1271016"/>
          </a:xfrm>
        </p:spPr>
        <p:txBody>
          <a:bodyPr>
            <a:noAutofit/>
          </a:bodyPr>
          <a:lstStyle/>
          <a:p>
            <a:pPr marL="457200" lvl="1" indent="0">
              <a:buNone/>
            </a:pPr>
            <a:endParaRPr lang="en-US" sz="2400" b="1" dirty="0">
              <a:latin typeface="FreightSans Pro Medium" panose="02000606030000020004" pitchFamily="50" charset="0"/>
            </a:endParaRPr>
          </a:p>
          <a:p>
            <a:pPr lvl="1">
              <a:buFont typeface="Arial" pitchFamily="34" charset="0"/>
              <a:buChar char="•"/>
            </a:pPr>
            <a:r>
              <a:rPr lang="en-US" sz="2400" b="1" dirty="0">
                <a:latin typeface="FreightSans Pro Medium" panose="02000606030000020004" pitchFamily="50" charset="0"/>
              </a:rPr>
              <a:t>Students may purchase textbooks and graduation merchandise online at </a:t>
            </a:r>
            <a:r>
              <a:rPr lang="en-US" sz="2400" b="1" dirty="0">
                <a:solidFill>
                  <a:srgbClr val="00B0F0"/>
                </a:solidFill>
                <a:latin typeface="FreightSans Pro Medium" panose="02000606030000020004" pitchFamily="50" charset="0"/>
                <a:hlinkClick r:id="rId2"/>
              </a:rPr>
              <a:t>http://books.wcu.edu/</a:t>
            </a:r>
            <a:r>
              <a:rPr lang="en-US" sz="2400" b="1" dirty="0">
                <a:solidFill>
                  <a:srgbClr val="00B0F0"/>
                </a:solidFill>
                <a:latin typeface="FreightSans Pro Medium" panose="02000606030000020004" pitchFamily="50" charset="0"/>
              </a:rPr>
              <a:t>. </a:t>
            </a:r>
          </a:p>
          <a:p>
            <a:pPr lvl="1">
              <a:lnSpc>
                <a:spcPts val="2060"/>
              </a:lnSpc>
              <a:spcBef>
                <a:spcPts val="600"/>
              </a:spcBef>
              <a:spcAft>
                <a:spcPts val="600"/>
              </a:spcAft>
              <a:buFont typeface="Arial" pitchFamily="34" charset="0"/>
              <a:buChar char="•"/>
            </a:pPr>
            <a:endParaRPr lang="en-US" sz="2400" b="1" dirty="0">
              <a:latin typeface="FreightSans Pro Medium" panose="02000606030000020004" pitchFamily="50" charset="0"/>
            </a:endParaRPr>
          </a:p>
        </p:txBody>
      </p:sp>
      <p:pic>
        <p:nvPicPr>
          <p:cNvPr id="5" name="Picture 4"/>
          <p:cNvPicPr>
            <a:picLocks noChangeAspect="1"/>
          </p:cNvPicPr>
          <p:nvPr/>
        </p:nvPicPr>
        <p:blipFill>
          <a:blip r:embed="rId3"/>
          <a:stretch>
            <a:fillRect/>
          </a:stretch>
        </p:blipFill>
        <p:spPr>
          <a:xfrm>
            <a:off x="1874521" y="3241166"/>
            <a:ext cx="5355526" cy="306545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Help Desk *</a:t>
            </a:r>
          </a:p>
        </p:txBody>
      </p:sp>
      <p:sp>
        <p:nvSpPr>
          <p:cNvPr id="3" name="Content Placeholder 2"/>
          <p:cNvSpPr>
            <a:spLocks noGrp="1"/>
          </p:cNvSpPr>
          <p:nvPr>
            <p:ph idx="1"/>
          </p:nvPr>
        </p:nvSpPr>
        <p:spPr>
          <a:xfrm>
            <a:off x="457200" y="2077844"/>
            <a:ext cx="5102352" cy="4144537"/>
          </a:xfrm>
        </p:spPr>
        <p:txBody>
          <a:bodyPr/>
          <a:lstStyle/>
          <a:p>
            <a:pPr>
              <a:lnSpc>
                <a:spcPts val="2880"/>
              </a:lnSpc>
              <a:spcAft>
                <a:spcPts val="1800"/>
              </a:spcAft>
            </a:pPr>
            <a:r>
              <a:rPr lang="en-US" dirty="0"/>
              <a:t>Contact the WCU IT Help Desk for support services and assistance: </a:t>
            </a:r>
            <a:br>
              <a:rPr lang="en-US" dirty="0"/>
            </a:br>
            <a:r>
              <a:rPr lang="en-US" sz="2200" dirty="0">
                <a:latin typeface="FreightSans Pro Medium" panose="02000606030000020004" pitchFamily="50" charset="0"/>
              </a:rPr>
              <a:t>- </a:t>
            </a:r>
            <a:r>
              <a:rPr lang="en-US" sz="2200" b="0" dirty="0">
                <a:latin typeface="FreightSans Pro Medium" panose="02000606030000020004" pitchFamily="50" charset="0"/>
              </a:rPr>
              <a:t>call toll-free: 1.</a:t>
            </a:r>
            <a:r>
              <a:rPr lang="en-US" b="0" dirty="0"/>
              <a:t> 828.227.7487</a:t>
            </a:r>
            <a:r>
              <a:rPr lang="en-US" sz="2200" b="0" dirty="0">
                <a:latin typeface="FreightSans Pro Medium" panose="02000606030000020004" pitchFamily="50" charset="0"/>
              </a:rPr>
              <a:t> between 	7:30 am and 6:30 pm </a:t>
            </a:r>
            <a:br>
              <a:rPr lang="en-US" sz="2200" b="0" dirty="0">
                <a:latin typeface="FreightSans Pro Medium" panose="02000606030000020004" pitchFamily="50" charset="0"/>
              </a:rPr>
            </a:br>
            <a:r>
              <a:rPr lang="en-US" sz="2200" dirty="0">
                <a:latin typeface="FreightSans Pro Medium" panose="02000606030000020004" pitchFamily="50" charset="0"/>
              </a:rPr>
              <a:t>- </a:t>
            </a:r>
            <a:r>
              <a:rPr lang="en-US" sz="2200" b="0" dirty="0">
                <a:latin typeface="FreightSans Pro Medium" panose="02000606030000020004" pitchFamily="50" charset="0"/>
                <a:hlinkClick r:id="rId2"/>
              </a:rPr>
              <a:t>DoIt.wcu.edu</a:t>
            </a:r>
            <a:endParaRPr lang="en-US" sz="2200" b="0" dirty="0">
              <a:latin typeface="FreightSans Pro Medium" panose="02000606030000020004" pitchFamily="50" charset="0"/>
            </a:endParaRPr>
          </a:p>
          <a:p>
            <a:pPr>
              <a:lnSpc>
                <a:spcPts val="2880"/>
              </a:lnSpc>
              <a:spcAft>
                <a:spcPts val="1800"/>
              </a:spcAft>
              <a:buFont typeface="Arial" pitchFamily="34" charset="0"/>
              <a:buChar char="•"/>
            </a:pPr>
            <a:r>
              <a:rPr lang="en-US" dirty="0"/>
              <a:t>Wireless connectivity is available throughout campus</a:t>
            </a:r>
          </a:p>
          <a:p>
            <a:pPr>
              <a:lnSpc>
                <a:spcPts val="2880"/>
              </a:lnSpc>
              <a:spcAft>
                <a:spcPts val="1800"/>
              </a:spcAft>
              <a:buFont typeface="Arial" pitchFamily="34" charset="0"/>
              <a:buChar char="•"/>
            </a:pPr>
            <a:r>
              <a:rPr lang="en-US" dirty="0"/>
              <a:t>Utilize </a:t>
            </a:r>
            <a:r>
              <a:rPr lang="en-US" dirty="0" err="1"/>
              <a:t>Eduroam</a:t>
            </a:r>
            <a:endParaRPr lang="en-US" dirty="0"/>
          </a:p>
          <a:p>
            <a:pPr marL="0" indent="0">
              <a:buNone/>
            </a:pPr>
            <a:endParaRPr lang="en-US" dirty="0"/>
          </a:p>
        </p:txBody>
      </p:sp>
      <p:pic>
        <p:nvPicPr>
          <p:cNvPr id="3074" name="Picture 2" descr="Connection, signal, technology, wireless connectivity, wireles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7360" y="2542032"/>
            <a:ext cx="3283848" cy="32838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Paw Print</a:t>
            </a:r>
          </a:p>
        </p:txBody>
      </p:sp>
      <p:sp>
        <p:nvSpPr>
          <p:cNvPr id="3" name="Content Placeholder 2"/>
          <p:cNvSpPr>
            <a:spLocks noGrp="1"/>
          </p:cNvSpPr>
          <p:nvPr>
            <p:ph idx="1"/>
          </p:nvPr>
        </p:nvSpPr>
        <p:spPr/>
        <p:txBody>
          <a:bodyPr/>
          <a:lstStyle/>
          <a:p>
            <a:pPr>
              <a:spcAft>
                <a:spcPts val="1800"/>
              </a:spcAft>
            </a:pPr>
            <a:r>
              <a:rPr lang="en-US" dirty="0"/>
              <a:t>Black &amp; white copiers/printers are located throughout campus</a:t>
            </a:r>
          </a:p>
          <a:p>
            <a:pPr>
              <a:spcAft>
                <a:spcPts val="1800"/>
              </a:spcAft>
            </a:pPr>
            <a:r>
              <a:rPr lang="en-US" dirty="0"/>
              <a:t>Students need money on their </a:t>
            </a:r>
            <a:r>
              <a:rPr lang="en-US" dirty="0" err="1"/>
              <a:t>CatCard</a:t>
            </a:r>
            <a:r>
              <a:rPr lang="en-US" dirty="0"/>
              <a:t> to make copies or print ($.05 per copy, $.25 for color). To put money on your </a:t>
            </a:r>
            <a:r>
              <a:rPr lang="en-US" dirty="0" err="1"/>
              <a:t>CatCard</a:t>
            </a:r>
            <a:r>
              <a:rPr lang="en-US" dirty="0"/>
              <a:t>, go to </a:t>
            </a:r>
            <a:r>
              <a:rPr lang="en-US" dirty="0" err="1"/>
              <a:t>MyWCU</a:t>
            </a:r>
            <a:r>
              <a:rPr lang="en-US" dirty="0"/>
              <a:t> or to </a:t>
            </a:r>
            <a:r>
              <a:rPr lang="en-US" dirty="0" err="1"/>
              <a:t>citation.wcu.edu</a:t>
            </a:r>
            <a:r>
              <a:rPr lang="en-US" dirty="0"/>
              <a:t>/</a:t>
            </a:r>
            <a:r>
              <a:rPr lang="en-US" dirty="0" err="1"/>
              <a:t>bannerupay</a:t>
            </a:r>
            <a:endParaRPr lang="en-US" dirty="0"/>
          </a:p>
          <a:p>
            <a:pPr>
              <a:spcAft>
                <a:spcPts val="1800"/>
              </a:spcAft>
            </a:pPr>
            <a:r>
              <a:rPr lang="en-US" dirty="0"/>
              <a:t>Funds can be added online by use of a credit or debit card. On-line deposits to a </a:t>
            </a:r>
            <a:r>
              <a:rPr lang="en-US" dirty="0" err="1"/>
              <a:t>CatCash</a:t>
            </a:r>
            <a:r>
              <a:rPr lang="en-US" dirty="0"/>
              <a:t> account should be applied within one hour.</a:t>
            </a:r>
          </a:p>
        </p:txBody>
      </p:sp>
      <p:pic>
        <p:nvPicPr>
          <p:cNvPr id="1026" name="Picture 2" descr="C:\Users\PMiller\Desktop\PAW_PRIN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5428875"/>
            <a:ext cx="5486400" cy="10684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22122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Hunter Library *</a:t>
            </a:r>
          </a:p>
        </p:txBody>
      </p:sp>
      <p:sp>
        <p:nvSpPr>
          <p:cNvPr id="3" name="Content Placeholder 2"/>
          <p:cNvSpPr>
            <a:spLocks noGrp="1"/>
          </p:cNvSpPr>
          <p:nvPr>
            <p:ph idx="1"/>
          </p:nvPr>
        </p:nvSpPr>
        <p:spPr>
          <a:xfrm>
            <a:off x="433024" y="1506199"/>
            <a:ext cx="8181278" cy="4572000"/>
          </a:xfrm>
        </p:spPr>
        <p:txBody>
          <a:bodyPr/>
          <a:lstStyle/>
          <a:p>
            <a:pPr>
              <a:lnSpc>
                <a:spcPts val="2880"/>
              </a:lnSpc>
              <a:spcBef>
                <a:spcPts val="1200"/>
              </a:spcBef>
              <a:spcAft>
                <a:spcPts val="1200"/>
              </a:spcAft>
            </a:pPr>
            <a:r>
              <a:rPr lang="en-US" dirty="0"/>
              <a:t>Access WCU databases, </a:t>
            </a:r>
            <a:r>
              <a:rPr lang="en-US" dirty="0" err="1"/>
              <a:t>ebooks</a:t>
            </a:r>
            <a:r>
              <a:rPr lang="en-US" dirty="0"/>
              <a:t>, etc. online at </a:t>
            </a:r>
            <a:r>
              <a:rPr lang="en-US" dirty="0">
                <a:solidFill>
                  <a:schemeClr val="accent1">
                    <a:lumMod val="50000"/>
                  </a:schemeClr>
                </a:solidFill>
                <a:highlight>
                  <a:srgbClr val="FFFF00"/>
                </a:highlight>
              </a:rPr>
              <a:t>library.wcu.edu</a:t>
            </a:r>
            <a:endParaRPr lang="en-US" dirty="0">
              <a:highlight>
                <a:srgbClr val="FFFF00"/>
              </a:highlight>
            </a:endParaRPr>
          </a:p>
          <a:p>
            <a:pPr>
              <a:lnSpc>
                <a:spcPts val="2880"/>
              </a:lnSpc>
              <a:spcBef>
                <a:spcPts val="1200"/>
              </a:spcBef>
              <a:spcAft>
                <a:spcPts val="1200"/>
              </a:spcAft>
            </a:pPr>
            <a:r>
              <a:rPr lang="en-US" dirty="0"/>
              <a:t>You will need a valid WCU </a:t>
            </a:r>
            <a:r>
              <a:rPr lang="en-US" dirty="0" err="1"/>
              <a:t>CatCard</a:t>
            </a:r>
            <a:r>
              <a:rPr lang="en-US" dirty="0"/>
              <a:t> to check out physical books and to use materials placed on course reserve by your faculty. </a:t>
            </a:r>
          </a:p>
        </p:txBody>
      </p:sp>
      <p:pic>
        <p:nvPicPr>
          <p:cNvPr id="5" name="Picture 4"/>
          <p:cNvPicPr>
            <a:picLocks noChangeAspect="1"/>
          </p:cNvPicPr>
          <p:nvPr/>
        </p:nvPicPr>
        <p:blipFill>
          <a:blip r:embed="rId3"/>
          <a:stretch>
            <a:fillRect/>
          </a:stretch>
        </p:blipFill>
        <p:spPr>
          <a:xfrm>
            <a:off x="2142821" y="3842657"/>
            <a:ext cx="4858358" cy="284230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WCU Writing and Learning Commons *</a:t>
            </a:r>
          </a:p>
        </p:txBody>
      </p:sp>
      <p:sp>
        <p:nvSpPr>
          <p:cNvPr id="3" name="Content Placeholder 2"/>
          <p:cNvSpPr>
            <a:spLocks noGrp="1"/>
          </p:cNvSpPr>
          <p:nvPr>
            <p:ph idx="1"/>
          </p:nvPr>
        </p:nvSpPr>
        <p:spPr>
          <a:xfrm>
            <a:off x="106680" y="1807035"/>
            <a:ext cx="8874035" cy="1981200"/>
          </a:xfrm>
        </p:spPr>
        <p:txBody>
          <a:bodyPr/>
          <a:lstStyle/>
          <a:p>
            <a:pPr>
              <a:buFont typeface="Arial" panose="020B0604020202020204" pitchFamily="34" charset="0"/>
              <a:buChar char="•"/>
            </a:pPr>
            <a:r>
              <a:rPr lang="en-US" sz="2800" dirty="0">
                <a:latin typeface="+mn-lt"/>
                <a:cs typeface="Arial" pitchFamily="34" charset="0"/>
              </a:rPr>
              <a:t>The </a:t>
            </a:r>
            <a:r>
              <a:rPr lang="en-US" sz="2800" dirty="0" err="1">
                <a:latin typeface="+mn-lt"/>
                <a:cs typeface="Arial" pitchFamily="34" charset="0"/>
              </a:rPr>
              <a:t>WaLC</a:t>
            </a:r>
            <a:r>
              <a:rPr lang="en-US" sz="2800" dirty="0">
                <a:latin typeface="+mn-lt"/>
                <a:cs typeface="Arial" pitchFamily="34" charset="0"/>
              </a:rPr>
              <a:t> provides both virtual and in-person services for graduate and undergraduate students</a:t>
            </a:r>
            <a:endParaRPr lang="en-US" sz="2800" dirty="0">
              <a:latin typeface="+mn-lt"/>
            </a:endParaRPr>
          </a:p>
          <a:p>
            <a:pPr>
              <a:buFont typeface="Arial" panose="020B0604020202020204" pitchFamily="34" charset="0"/>
              <a:buChar char="•"/>
            </a:pPr>
            <a:r>
              <a:rPr lang="en-US" sz="2800" dirty="0">
                <a:latin typeface="+mn-lt"/>
              </a:rPr>
              <a:t>To make an appointment, call 828-227-2274 or login to Navigate by clicking “Advising/Tutoring” in your </a:t>
            </a:r>
            <a:r>
              <a:rPr lang="en-US" sz="2800" dirty="0" err="1">
                <a:latin typeface="+mn-lt"/>
              </a:rPr>
              <a:t>myWCU</a:t>
            </a:r>
            <a:endParaRPr lang="en-US" sz="2800" dirty="0">
              <a:latin typeface="+mn-lt"/>
            </a:endParaRPr>
          </a:p>
        </p:txBody>
      </p:sp>
      <p:pic>
        <p:nvPicPr>
          <p:cNvPr id="4" name="Picture 3"/>
          <p:cNvPicPr>
            <a:picLocks noChangeAspect="1"/>
          </p:cNvPicPr>
          <p:nvPr/>
        </p:nvPicPr>
        <p:blipFill>
          <a:blip r:embed="rId2"/>
          <a:stretch>
            <a:fillRect/>
          </a:stretch>
        </p:blipFill>
        <p:spPr>
          <a:xfrm>
            <a:off x="106680" y="4228437"/>
            <a:ext cx="8874035" cy="2068947"/>
          </a:xfrm>
          <a:prstGeom prst="rect">
            <a:avLst/>
          </a:prstGeom>
        </p:spPr>
      </p:pic>
    </p:spTree>
    <p:extLst>
      <p:ext uri="{BB962C8B-B14F-4D97-AF65-F5344CB8AC3E}">
        <p14:creationId xmlns:p14="http://schemas.microsoft.com/office/powerpoint/2010/main" val="1137570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Center for Career and Professional Development * </a:t>
            </a:r>
          </a:p>
        </p:txBody>
      </p:sp>
      <p:sp>
        <p:nvSpPr>
          <p:cNvPr id="3" name="Content Placeholder 2"/>
          <p:cNvSpPr>
            <a:spLocks noGrp="1"/>
          </p:cNvSpPr>
          <p:nvPr>
            <p:ph idx="1"/>
          </p:nvPr>
        </p:nvSpPr>
        <p:spPr>
          <a:xfrm>
            <a:off x="119743" y="1234172"/>
            <a:ext cx="8948057" cy="1314450"/>
          </a:xfrm>
        </p:spPr>
        <p:txBody>
          <a:bodyPr/>
          <a:lstStyle/>
          <a:p>
            <a:endParaRPr lang="en-US" dirty="0"/>
          </a:p>
          <a:p>
            <a:pPr>
              <a:lnSpc>
                <a:spcPts val="2980"/>
              </a:lnSpc>
            </a:pPr>
            <a:r>
              <a:rPr lang="en-US" sz="2800" dirty="0"/>
              <a:t>Career services assistance is available from the Center for Career and Professional Development (CCPD).</a:t>
            </a:r>
          </a:p>
          <a:p>
            <a:pPr marL="457200" lvl="1" indent="0">
              <a:lnSpc>
                <a:spcPts val="2980"/>
              </a:lnSpc>
              <a:buNone/>
            </a:pPr>
            <a:r>
              <a:rPr lang="en-US" sz="2800" dirty="0">
                <a:solidFill>
                  <a:srgbClr val="0070C0"/>
                </a:solidFill>
                <a:latin typeface="FreightSans Pro Medium" panose="02000606030000020004" pitchFamily="50" charset="0"/>
              </a:rPr>
              <a:t>                </a:t>
            </a:r>
            <a:r>
              <a:rPr lang="en-US" sz="2800" u="sng" dirty="0">
                <a:solidFill>
                  <a:srgbClr val="0070C0"/>
                </a:solidFill>
                <a:latin typeface="FreightSans Pro Medium" panose="02000606030000020004" pitchFamily="50" charset="0"/>
              </a:rPr>
              <a:t>careers.wcu.edu</a:t>
            </a:r>
            <a:r>
              <a:rPr lang="en-US" sz="2800" dirty="0">
                <a:latin typeface="FreightSans Pro Medium" panose="02000606030000020004" pitchFamily="50" charset="0"/>
              </a:rPr>
              <a:t> or call 828.227.7133   </a:t>
            </a:r>
          </a:p>
          <a:p>
            <a:pPr>
              <a:lnSpc>
                <a:spcPts val="2980"/>
              </a:lnSpc>
            </a:pPr>
            <a:endParaRPr lang="en-US" dirty="0"/>
          </a:p>
        </p:txBody>
      </p:sp>
      <p:pic>
        <p:nvPicPr>
          <p:cNvPr id="5" name="Picture 4">
            <a:extLst>
              <a:ext uri="{FF2B5EF4-FFF2-40B4-BE49-F238E27FC236}">
                <a16:creationId xmlns:a16="http://schemas.microsoft.com/office/drawing/2014/main" id="{33761905-7BE9-49A4-AB33-2FA0220E9A38}"/>
              </a:ext>
            </a:extLst>
          </p:cNvPr>
          <p:cNvPicPr>
            <a:picLocks noChangeAspect="1"/>
          </p:cNvPicPr>
          <p:nvPr/>
        </p:nvPicPr>
        <p:blipFill>
          <a:blip r:embed="rId2"/>
          <a:stretch>
            <a:fillRect/>
          </a:stretch>
        </p:blipFill>
        <p:spPr>
          <a:xfrm>
            <a:off x="4674799" y="3204492"/>
            <a:ext cx="3707200" cy="3193895"/>
          </a:xfrm>
          <a:prstGeom prst="rect">
            <a:avLst/>
          </a:prstGeom>
        </p:spPr>
      </p:pic>
      <p:sp>
        <p:nvSpPr>
          <p:cNvPr id="6" name="TextBox 5">
            <a:extLst>
              <a:ext uri="{FF2B5EF4-FFF2-40B4-BE49-F238E27FC236}">
                <a16:creationId xmlns:a16="http://schemas.microsoft.com/office/drawing/2014/main" id="{961616A8-123E-4AE6-A047-0D14A86DC8A7}"/>
              </a:ext>
            </a:extLst>
          </p:cNvPr>
          <p:cNvSpPr txBox="1"/>
          <p:nvPr/>
        </p:nvSpPr>
        <p:spPr>
          <a:xfrm>
            <a:off x="171451" y="3328317"/>
            <a:ext cx="4181474" cy="2246769"/>
          </a:xfrm>
          <a:prstGeom prst="rect">
            <a:avLst/>
          </a:prstGeom>
          <a:noFill/>
        </p:spPr>
        <p:txBody>
          <a:bodyPr wrap="square" rtlCol="0">
            <a:spAutoFit/>
          </a:bodyPr>
          <a:lstStyle/>
          <a:p>
            <a:pPr marL="342900" indent="-342900">
              <a:buFont typeface="Arial" panose="020B0604020202020204" pitchFamily="34" charset="0"/>
              <a:buChar char="•"/>
            </a:pPr>
            <a:r>
              <a:rPr lang="en-US" sz="2800" b="1" dirty="0">
                <a:latin typeface="FreightSans Pro Medium" panose="02000606030000020004" pitchFamily="50" charset="0"/>
              </a:rPr>
              <a:t>CCPD has a variety of virtual resources available and staff are trained to assist graduate students.</a:t>
            </a:r>
            <a:endParaRPr lang="en-US" sz="2800" dirty="0"/>
          </a:p>
        </p:txBody>
      </p:sp>
    </p:spTree>
    <p:extLst>
      <p:ext uri="{BB962C8B-B14F-4D97-AF65-F5344CB8AC3E}">
        <p14:creationId xmlns:p14="http://schemas.microsoft.com/office/powerpoint/2010/main" val="3373693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Counseling (CAPS) *</a:t>
            </a:r>
          </a:p>
        </p:txBody>
      </p:sp>
      <p:sp>
        <p:nvSpPr>
          <p:cNvPr id="3" name="Content Placeholder 2"/>
          <p:cNvSpPr>
            <a:spLocks noGrp="1"/>
          </p:cNvSpPr>
          <p:nvPr>
            <p:ph idx="1"/>
          </p:nvPr>
        </p:nvSpPr>
        <p:spPr>
          <a:xfrm>
            <a:off x="468574" y="1683611"/>
            <a:ext cx="8229600" cy="4240213"/>
          </a:xfrm>
        </p:spPr>
        <p:txBody>
          <a:bodyPr/>
          <a:lstStyle/>
          <a:p>
            <a:pPr>
              <a:lnSpc>
                <a:spcPts val="2980"/>
              </a:lnSpc>
              <a:spcAft>
                <a:spcPts val="1800"/>
              </a:spcAft>
            </a:pPr>
            <a:r>
              <a:rPr lang="en-US" dirty="0"/>
              <a:t>Virtual and in-person counseling for students is available on a short-term basis at no cost</a:t>
            </a:r>
          </a:p>
          <a:p>
            <a:pPr>
              <a:lnSpc>
                <a:spcPts val="2980"/>
              </a:lnSpc>
              <a:spcAft>
                <a:spcPts val="1800"/>
              </a:spcAft>
            </a:pPr>
            <a:r>
              <a:rPr lang="en-US" dirty="0"/>
              <a:t>For an appointment, please contact WCU Counseling and Psychological Services at 828.227.7469 or </a:t>
            </a:r>
            <a:r>
              <a:rPr lang="en-US" dirty="0">
                <a:highlight>
                  <a:srgbClr val="FFFF00"/>
                </a:highlight>
              </a:rPr>
              <a:t>caps.wcu.edu</a:t>
            </a:r>
          </a:p>
        </p:txBody>
      </p:sp>
      <p:pic>
        <p:nvPicPr>
          <p:cNvPr id="5" name="Picture 4"/>
          <p:cNvPicPr>
            <a:picLocks noChangeAspect="1"/>
          </p:cNvPicPr>
          <p:nvPr/>
        </p:nvPicPr>
        <p:blipFill>
          <a:blip r:embed="rId2"/>
          <a:stretch>
            <a:fillRect/>
          </a:stretch>
        </p:blipFill>
        <p:spPr>
          <a:xfrm>
            <a:off x="2470701" y="3722914"/>
            <a:ext cx="4638829" cy="2906485"/>
          </a:xfrm>
          <a:prstGeom prst="rect">
            <a:avLst/>
          </a:prstGeom>
        </p:spPr>
      </p:pic>
    </p:spTree>
    <p:extLst>
      <p:ext uri="{BB962C8B-B14F-4D97-AF65-F5344CB8AC3E}">
        <p14:creationId xmlns:p14="http://schemas.microsoft.com/office/powerpoint/2010/main" val="3276540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Services *</a:t>
            </a:r>
          </a:p>
        </p:txBody>
      </p:sp>
      <p:sp>
        <p:nvSpPr>
          <p:cNvPr id="3" name="Content Placeholder 2"/>
          <p:cNvSpPr>
            <a:spLocks noGrp="1"/>
          </p:cNvSpPr>
          <p:nvPr>
            <p:ph idx="1"/>
          </p:nvPr>
        </p:nvSpPr>
        <p:spPr>
          <a:xfrm>
            <a:off x="446567" y="1780997"/>
            <a:ext cx="8229600" cy="2540844"/>
          </a:xfrm>
        </p:spPr>
        <p:txBody>
          <a:bodyPr/>
          <a:lstStyle/>
          <a:p>
            <a:pPr>
              <a:lnSpc>
                <a:spcPts val="2980"/>
              </a:lnSpc>
              <a:spcAft>
                <a:spcPts val="1800"/>
              </a:spcAft>
            </a:pPr>
            <a:r>
              <a:rPr lang="en-US" dirty="0"/>
              <a:t>Health services are available to any university student at either Cullowhee or by tele-health </a:t>
            </a:r>
          </a:p>
          <a:p>
            <a:pPr>
              <a:lnSpc>
                <a:spcPts val="2980"/>
              </a:lnSpc>
              <a:spcAft>
                <a:spcPts val="1800"/>
              </a:spcAft>
            </a:pPr>
            <a:r>
              <a:rPr lang="en-US" dirty="0"/>
              <a:t>Hours are Monday to Friday from 8 am to 5 pm</a:t>
            </a:r>
          </a:p>
          <a:p>
            <a:pPr>
              <a:lnSpc>
                <a:spcPts val="2980"/>
              </a:lnSpc>
              <a:spcAft>
                <a:spcPts val="1800"/>
              </a:spcAft>
            </a:pPr>
            <a:r>
              <a:rPr lang="en-US" dirty="0"/>
              <a:t>To schedule an appointment, please call 828-227-7640</a:t>
            </a:r>
          </a:p>
        </p:txBody>
      </p:sp>
      <p:sp>
        <p:nvSpPr>
          <p:cNvPr id="4" name="AutoShape 2" descr="WHO COVID-19 Health Services Learning Hub - Call for Innovative Practices"/>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2096219" y="4158202"/>
            <a:ext cx="4984810" cy="2311140"/>
          </a:xfrm>
          <a:prstGeom prst="rect">
            <a:avLst/>
          </a:prstGeom>
        </p:spPr>
      </p:pic>
    </p:spTree>
    <p:extLst>
      <p:ext uri="{BB962C8B-B14F-4D97-AF65-F5344CB8AC3E}">
        <p14:creationId xmlns:p14="http://schemas.microsoft.com/office/powerpoint/2010/main" val="1425469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endParaRPr lang="en-US" dirty="0"/>
          </a:p>
        </p:txBody>
      </p:sp>
      <p:sp>
        <p:nvSpPr>
          <p:cNvPr id="3" name="Text Placeholder 2"/>
          <p:cNvSpPr>
            <a:spLocks noGrp="1"/>
          </p:cNvSpPr>
          <p:nvPr>
            <p:ph type="body" sz="quarter" idx="17"/>
          </p:nvPr>
        </p:nvSpPr>
        <p:spPr/>
        <p:txBody>
          <a:bodyPr/>
          <a:lstStyle/>
          <a:p>
            <a:endParaRPr lang="en-US" dirty="0"/>
          </a:p>
        </p:txBody>
      </p:sp>
      <p:sp>
        <p:nvSpPr>
          <p:cNvPr id="4" name="Text Placeholder 3"/>
          <p:cNvSpPr>
            <a:spLocks noGrp="1"/>
          </p:cNvSpPr>
          <p:nvPr>
            <p:ph type="body" sz="quarter" idx="18"/>
          </p:nvPr>
        </p:nvSpPr>
        <p:spPr/>
        <p:txBody>
          <a:bodyPr/>
          <a:lstStyle/>
          <a:p>
            <a:endParaRPr lang="en-US"/>
          </a:p>
        </p:txBody>
      </p:sp>
      <p:sp>
        <p:nvSpPr>
          <p:cNvPr id="5" name="Text Placeholder 4"/>
          <p:cNvSpPr>
            <a:spLocks noGrp="1"/>
          </p:cNvSpPr>
          <p:nvPr>
            <p:ph type="body" sz="quarter" idx="19"/>
          </p:nvPr>
        </p:nvSpPr>
        <p:spPr/>
        <p:txBody>
          <a:bodyPr/>
          <a:lstStyle/>
          <a:p>
            <a:endParaRPr lang="en-US" dirty="0"/>
          </a:p>
        </p:txBody>
      </p:sp>
      <p:sp>
        <p:nvSpPr>
          <p:cNvPr id="6" name="Text Placeholder 5"/>
          <p:cNvSpPr>
            <a:spLocks noGrp="1"/>
          </p:cNvSpPr>
          <p:nvPr>
            <p:ph type="body" sz="quarter" idx="20"/>
          </p:nvPr>
        </p:nvSpPr>
        <p:spPr/>
        <p:txBody>
          <a:bodyPr/>
          <a:lstStyle/>
          <a:p>
            <a:endParaRPr lang="en-US"/>
          </a:p>
        </p:txBody>
      </p:sp>
      <p:sp>
        <p:nvSpPr>
          <p:cNvPr id="7" name="Text Placeholder 6"/>
          <p:cNvSpPr>
            <a:spLocks noGrp="1"/>
          </p:cNvSpPr>
          <p:nvPr>
            <p:ph type="body" sz="quarter" idx="21"/>
          </p:nvPr>
        </p:nvSpPr>
        <p:spPr/>
        <p:txBody>
          <a:bodyPr/>
          <a:lstStyle/>
          <a:p>
            <a:endParaRPr lang="en-US" dirty="0"/>
          </a:p>
        </p:txBody>
      </p:sp>
      <p:sp>
        <p:nvSpPr>
          <p:cNvPr id="8" name="Text Placeholder 7"/>
          <p:cNvSpPr>
            <a:spLocks noGrp="1"/>
          </p:cNvSpPr>
          <p:nvPr>
            <p:ph type="body" sz="quarter" idx="22"/>
          </p:nvPr>
        </p:nvSpPr>
        <p:spPr/>
        <p:txBody>
          <a:bodyPr/>
          <a:lstStyle/>
          <a:p>
            <a:endParaRPr lang="en-US"/>
          </a:p>
        </p:txBody>
      </p:sp>
      <p:sp>
        <p:nvSpPr>
          <p:cNvPr id="9" name="Text Placeholder 8"/>
          <p:cNvSpPr>
            <a:spLocks noGrp="1"/>
          </p:cNvSpPr>
          <p:nvPr>
            <p:ph type="body" sz="quarter" idx="23"/>
          </p:nvPr>
        </p:nvSpPr>
        <p:spPr/>
        <p:txBody>
          <a:bodyPr/>
          <a:lstStyle/>
          <a:p>
            <a:endParaRPr lang="en-US" dirty="0"/>
          </a:p>
        </p:txBody>
      </p:sp>
      <p:sp>
        <p:nvSpPr>
          <p:cNvPr id="10" name="Text Placeholder 9"/>
          <p:cNvSpPr>
            <a:spLocks noGrp="1"/>
          </p:cNvSpPr>
          <p:nvPr>
            <p:ph type="body" sz="quarter" idx="24"/>
          </p:nvPr>
        </p:nvSpPr>
        <p:spPr>
          <a:xfrm>
            <a:off x="246596" y="5473186"/>
            <a:ext cx="8566088" cy="370834"/>
          </a:xfrm>
        </p:spPr>
        <p:txBody>
          <a:bodyPr/>
          <a:lstStyle/>
          <a:p>
            <a:pPr algn="ctr"/>
            <a:r>
              <a:rPr lang="en-US" sz="4000" dirty="0"/>
              <a:t>Welcome Catamounts. . . . Engage!</a:t>
            </a:r>
          </a:p>
        </p:txBody>
      </p:sp>
    </p:spTree>
    <p:extLst>
      <p:ext uri="{BB962C8B-B14F-4D97-AF65-F5344CB8AC3E}">
        <p14:creationId xmlns:p14="http://schemas.microsoft.com/office/powerpoint/2010/main" val="1795191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Recreation and Wellness *</a:t>
            </a:r>
          </a:p>
        </p:txBody>
      </p:sp>
      <p:sp>
        <p:nvSpPr>
          <p:cNvPr id="3" name="Content Placeholder 2"/>
          <p:cNvSpPr>
            <a:spLocks noGrp="1"/>
          </p:cNvSpPr>
          <p:nvPr>
            <p:ph idx="1"/>
          </p:nvPr>
        </p:nvSpPr>
        <p:spPr>
          <a:xfrm>
            <a:off x="282497" y="2781504"/>
            <a:ext cx="4953000" cy="2257221"/>
          </a:xfrm>
        </p:spPr>
        <p:txBody>
          <a:bodyPr/>
          <a:lstStyle/>
          <a:p>
            <a:pPr>
              <a:lnSpc>
                <a:spcPts val="2740"/>
              </a:lnSpc>
              <a:spcAft>
                <a:spcPts val="2400"/>
              </a:spcAft>
            </a:pPr>
            <a:r>
              <a:rPr lang="en-US" dirty="0"/>
              <a:t>With a </a:t>
            </a:r>
            <a:r>
              <a:rPr lang="en-US" dirty="0" err="1"/>
              <a:t>CatCard</a:t>
            </a:r>
            <a:r>
              <a:rPr lang="en-US" dirty="0"/>
              <a:t>, students have access to the Cullowhee Campus Recreation Center (CRC)</a:t>
            </a:r>
          </a:p>
          <a:p>
            <a:pPr>
              <a:lnSpc>
                <a:spcPts val="2740"/>
              </a:lnSpc>
              <a:spcAft>
                <a:spcPts val="2400"/>
              </a:spcAft>
            </a:pPr>
            <a:r>
              <a:rPr lang="en-US" dirty="0"/>
              <a:t>For additional information, please visit </a:t>
            </a:r>
            <a:r>
              <a:rPr lang="en-US" dirty="0">
                <a:highlight>
                  <a:srgbClr val="FFFF00"/>
                </a:highlight>
              </a:rPr>
              <a:t>reccenter.wcu.edu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044754" y="2431164"/>
            <a:ext cx="4142768" cy="3107076"/>
          </a:xfrm>
          <a:prstGeom prst="rect">
            <a:avLst/>
          </a:prstGeom>
        </p:spPr>
      </p:pic>
    </p:spTree>
    <p:extLst>
      <p:ext uri="{BB962C8B-B14F-4D97-AF65-F5344CB8AC3E}">
        <p14:creationId xmlns:p14="http://schemas.microsoft.com/office/powerpoint/2010/main" val="376256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Food Pantry</a:t>
            </a:r>
          </a:p>
        </p:txBody>
      </p:sp>
      <p:sp>
        <p:nvSpPr>
          <p:cNvPr id="4" name="Rectangle 3"/>
          <p:cNvSpPr/>
          <p:nvPr/>
        </p:nvSpPr>
        <p:spPr>
          <a:xfrm>
            <a:off x="1" y="1684264"/>
            <a:ext cx="8969828" cy="2677656"/>
          </a:xfrm>
          <a:prstGeom prst="rect">
            <a:avLst/>
          </a:prstGeom>
        </p:spPr>
        <p:txBody>
          <a:bodyPr wrap="square">
            <a:spAutoFit/>
          </a:bodyPr>
          <a:lstStyle/>
          <a:p>
            <a:pPr marL="0" marR="0" algn="ctr">
              <a:spcBef>
                <a:spcPts val="0"/>
              </a:spcBef>
              <a:spcAft>
                <a:spcPts val="0"/>
              </a:spcAft>
            </a:pPr>
            <a:r>
              <a:rPr lang="en-US" sz="2400" b="1" dirty="0" err="1">
                <a:solidFill>
                  <a:srgbClr val="000000"/>
                </a:solidFill>
                <a:latin typeface="Calibri" panose="020F0502020204030204" pitchFamily="34" charset="0"/>
                <a:ea typeface="Times New Roman" panose="02020603050405020304" pitchFamily="18" charset="0"/>
              </a:rPr>
              <a:t>Homebase</a:t>
            </a:r>
            <a:r>
              <a:rPr lang="en-US" sz="2400" dirty="0">
                <a:solidFill>
                  <a:srgbClr val="000000"/>
                </a:solidFill>
                <a:latin typeface="Calibri" panose="020F0502020204030204" pitchFamily="34" charset="0"/>
                <a:ea typeface="Times New Roman" panose="02020603050405020304" pitchFamily="18" charset="0"/>
              </a:rPr>
              <a:t> Food Pantry and Student Support</a:t>
            </a:r>
          </a:p>
          <a:p>
            <a:pPr marL="0" marR="0" algn="ctr">
              <a:spcBef>
                <a:spcPts val="0"/>
              </a:spcBef>
              <a:spcAft>
                <a:spcPts val="0"/>
              </a:spcAft>
            </a:pPr>
            <a:endParaRPr lang="en-US" sz="2400" dirty="0">
              <a:solidFill>
                <a:srgbClr val="000000"/>
              </a:solidFill>
              <a:latin typeface="Calibri" panose="020F0502020204030204" pitchFamily="34" charset="0"/>
              <a:ea typeface="Times New Roman" panose="02020603050405020304" pitchFamily="18" charset="0"/>
            </a:endParaRPr>
          </a:p>
          <a:p>
            <a:pPr marL="0" marR="0" algn="ctr">
              <a:spcBef>
                <a:spcPts val="0"/>
              </a:spcBef>
              <a:spcAft>
                <a:spcPts val="0"/>
              </a:spcAft>
            </a:pPr>
            <a:r>
              <a:rPr lang="en-US" sz="2400" dirty="0">
                <a:solidFill>
                  <a:srgbClr val="000000"/>
                </a:solidFill>
                <a:latin typeface="Calibri" panose="020F0502020204030204" pitchFamily="34" charset="0"/>
                <a:ea typeface="Times New Roman" panose="02020603050405020304" pitchFamily="18" charset="0"/>
              </a:rPr>
              <a:t>Open and serving students and working on an on-call basis</a:t>
            </a:r>
          </a:p>
          <a:p>
            <a:pPr marL="0" marR="0" algn="ctr">
              <a:spcBef>
                <a:spcPts val="0"/>
              </a:spcBef>
              <a:spcAft>
                <a:spcPts val="0"/>
              </a:spcAft>
            </a:pPr>
            <a:endParaRPr lang="en-US" sz="2400" dirty="0">
              <a:solidFill>
                <a:srgbClr val="000000"/>
              </a:solidFill>
              <a:latin typeface="Calibri" panose="020F0502020204030204" pitchFamily="34" charset="0"/>
              <a:ea typeface="Times New Roman" panose="02020603050405020304" pitchFamily="18" charset="0"/>
            </a:endParaRPr>
          </a:p>
          <a:p>
            <a:pPr marL="0" marR="0" algn="ctr">
              <a:spcBef>
                <a:spcPts val="0"/>
              </a:spcBef>
              <a:spcAft>
                <a:spcPts val="0"/>
              </a:spcAft>
            </a:pPr>
            <a:r>
              <a:rPr lang="en-US" sz="2400" dirty="0">
                <a:solidFill>
                  <a:srgbClr val="000000"/>
                </a:solidFill>
                <a:latin typeface="Calibri" panose="020F0502020204030204" pitchFamily="34" charset="0"/>
                <a:ea typeface="Times New Roman" panose="02020603050405020304" pitchFamily="18" charset="0"/>
              </a:rPr>
              <a:t>For students in need of assistance, </a:t>
            </a:r>
          </a:p>
          <a:p>
            <a:pPr marL="0" marR="0" algn="ctr">
              <a:spcBef>
                <a:spcPts val="0"/>
              </a:spcBef>
              <a:spcAft>
                <a:spcPts val="0"/>
              </a:spcAft>
            </a:pPr>
            <a:r>
              <a:rPr lang="en-US" sz="2400" dirty="0">
                <a:solidFill>
                  <a:srgbClr val="000000"/>
                </a:solidFill>
                <a:latin typeface="Calibri" panose="020F0502020204030204" pitchFamily="34" charset="0"/>
                <a:ea typeface="Times New Roman" panose="02020603050405020304" pitchFamily="18" charset="0"/>
              </a:rPr>
              <a:t>please text Director Jim Dean at 828.508.0035</a:t>
            </a:r>
            <a:endParaRPr lang="en-US" sz="2400" dirty="0">
              <a:solidFill>
                <a:srgbClr val="000000"/>
              </a:solidFill>
              <a:highlight>
                <a:srgbClr val="FFFF00"/>
              </a:highlight>
              <a:latin typeface="Calibri" panose="020F0502020204030204" pitchFamily="34" charset="0"/>
              <a:ea typeface="Times New Roman" panose="02020603050405020304" pitchFamily="18" charset="0"/>
            </a:endParaRPr>
          </a:p>
          <a:p>
            <a:pPr marL="0" marR="0" algn="ctr">
              <a:spcBef>
                <a:spcPts val="0"/>
              </a:spcBef>
              <a:spcAft>
                <a:spcPts val="0"/>
              </a:spcAft>
            </a:pPr>
            <a:r>
              <a:rPr lang="en-US" sz="2400" u="sng" dirty="0">
                <a:solidFill>
                  <a:srgbClr val="0563C1"/>
                </a:solidFill>
                <a:effectLst/>
                <a:latin typeface="Calibri" panose="020F0502020204030204" pitchFamily="34" charset="0"/>
                <a:ea typeface="Calibri" panose="020F0502020204030204" pitchFamily="34" charset="0"/>
                <a:hlinkClick r:id="rId2"/>
              </a:rPr>
              <a:t>https://www.homebasewcu.org/</a:t>
            </a:r>
            <a:r>
              <a:rPr lang="en-US" sz="2400" dirty="0">
                <a:effectLst/>
                <a:latin typeface="Calibri" panose="020F0502020204030204" pitchFamily="34" charset="0"/>
                <a:ea typeface="Calibri" panose="020F0502020204030204" pitchFamily="34" charset="0"/>
              </a:rPr>
              <a:t> </a:t>
            </a:r>
            <a:endParaRPr lang="en-US" sz="2400" dirty="0">
              <a:solidFill>
                <a:srgbClr val="000000"/>
              </a:solidFill>
              <a:highlight>
                <a:srgbClr val="FFFF00"/>
              </a:highlight>
              <a:latin typeface="Calibri" panose="020F0502020204030204" pitchFamily="34" charset="0"/>
              <a:ea typeface="Times New Roman" panose="02020603050405020304" pitchFamily="18" charset="0"/>
            </a:endParaRPr>
          </a:p>
        </p:txBody>
      </p:sp>
      <p:pic>
        <p:nvPicPr>
          <p:cNvPr id="1026" name="Picture 2" descr="HOMEBASE College Ministry is located in the former Baptist Student Union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7945" y="4360382"/>
            <a:ext cx="3796937" cy="2278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12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DEC46-7CCF-425A-A836-DF0E041D1C3A}"/>
              </a:ext>
            </a:extLst>
          </p:cNvPr>
          <p:cNvSpPr>
            <a:spLocks noGrp="1"/>
          </p:cNvSpPr>
          <p:nvPr>
            <p:ph type="title"/>
          </p:nvPr>
        </p:nvSpPr>
        <p:spPr/>
        <p:txBody>
          <a:bodyPr/>
          <a:lstStyle/>
          <a:p>
            <a:r>
              <a:rPr lang="en-US" dirty="0"/>
              <a:t>Academic Policies </a:t>
            </a:r>
          </a:p>
        </p:txBody>
      </p:sp>
      <p:sp>
        <p:nvSpPr>
          <p:cNvPr id="3" name="Content Placeholder 2">
            <a:extLst>
              <a:ext uri="{FF2B5EF4-FFF2-40B4-BE49-F238E27FC236}">
                <a16:creationId xmlns:a16="http://schemas.microsoft.com/office/drawing/2014/main" id="{95CF61F9-AE60-42D6-8D32-6214109771E6}"/>
              </a:ext>
            </a:extLst>
          </p:cNvPr>
          <p:cNvSpPr>
            <a:spLocks noGrp="1"/>
          </p:cNvSpPr>
          <p:nvPr>
            <p:ph idx="1"/>
          </p:nvPr>
        </p:nvSpPr>
        <p:spPr>
          <a:xfrm>
            <a:off x="190500" y="1600200"/>
            <a:ext cx="8496300" cy="4240213"/>
          </a:xfrm>
        </p:spPr>
        <p:txBody>
          <a:bodyPr/>
          <a:lstStyle/>
          <a:p>
            <a:pPr marL="0" indent="0" algn="ctr">
              <a:buNone/>
            </a:pPr>
            <a:r>
              <a:rPr lang="en-US" dirty="0"/>
              <a:t>Please email </a:t>
            </a:r>
            <a:r>
              <a:rPr lang="en-US" dirty="0">
                <a:hlinkClick r:id="rId2"/>
              </a:rPr>
              <a:t>grad@wcu.edu</a:t>
            </a:r>
            <a:r>
              <a:rPr lang="en-US" dirty="0"/>
              <a:t> or call 828-227-7398 for additional information about Graduate School policies. </a:t>
            </a:r>
          </a:p>
          <a:p>
            <a:pPr marL="0" indent="0" algn="ctr">
              <a:buNone/>
            </a:pPr>
            <a:r>
              <a:rPr lang="en-US" dirty="0">
                <a:highlight>
                  <a:srgbClr val="FFFF00"/>
                </a:highlight>
              </a:rPr>
              <a:t>We are here to help!</a:t>
            </a:r>
          </a:p>
          <a:p>
            <a:r>
              <a:rPr lang="en-US" dirty="0"/>
              <a:t>Dismissal Policy: 1 F will result in your dismissal</a:t>
            </a:r>
          </a:p>
          <a:p>
            <a:pPr lvl="1"/>
            <a:r>
              <a:rPr lang="en-US" dirty="0"/>
              <a:t>3 C’s will also result in your Graduate School dismissal</a:t>
            </a:r>
          </a:p>
          <a:p>
            <a:pPr lvl="1"/>
            <a:r>
              <a:rPr lang="en-US" dirty="0"/>
              <a:t>Some graduate programs have a more restrictive policy resulting in program dismissal if you earn 2 C’s </a:t>
            </a:r>
          </a:p>
          <a:p>
            <a:r>
              <a:rPr lang="en-US" dirty="0"/>
              <a:t>Transfer Credit </a:t>
            </a:r>
          </a:p>
          <a:p>
            <a:r>
              <a:rPr lang="en-US" dirty="0"/>
              <a:t>Stop Out Policy</a:t>
            </a:r>
          </a:p>
          <a:p>
            <a:r>
              <a:rPr lang="en-US" dirty="0"/>
              <a:t>Withdrawing from a course or from WCU </a:t>
            </a:r>
          </a:p>
          <a:p>
            <a:pPr lvl="1"/>
            <a:r>
              <a:rPr lang="en-US" dirty="0"/>
              <a:t>Medical Withdrawals</a:t>
            </a:r>
          </a:p>
          <a:p>
            <a:pPr lvl="1"/>
            <a:r>
              <a:rPr lang="en-US" dirty="0"/>
              <a:t>Military Deployment</a:t>
            </a:r>
          </a:p>
          <a:p>
            <a:pPr lvl="1"/>
            <a:r>
              <a:rPr lang="en-US" dirty="0"/>
              <a:t>Extenuating Circumstances / Other Withdrawals  </a:t>
            </a:r>
          </a:p>
          <a:p>
            <a:endParaRPr lang="en-US" dirty="0"/>
          </a:p>
        </p:txBody>
      </p:sp>
      <p:pic>
        <p:nvPicPr>
          <p:cNvPr id="5" name="Picture 4" descr="Icon&#10;&#10;Description automatically generated">
            <a:extLst>
              <a:ext uri="{FF2B5EF4-FFF2-40B4-BE49-F238E27FC236}">
                <a16:creationId xmlns:a16="http://schemas.microsoft.com/office/drawing/2014/main" id="{A515398D-1988-49C0-B303-02BBC2D83427}"/>
              </a:ext>
            </a:extLst>
          </p:cNvPr>
          <p:cNvPicPr>
            <a:picLocks noChangeAspect="1"/>
          </p:cNvPicPr>
          <p:nvPr/>
        </p:nvPicPr>
        <p:blipFill>
          <a:blip r:embed="rId3"/>
          <a:stretch>
            <a:fillRect/>
          </a:stretch>
        </p:blipFill>
        <p:spPr>
          <a:xfrm>
            <a:off x="6453187" y="4410075"/>
            <a:ext cx="2333625" cy="1962150"/>
          </a:xfrm>
          <a:prstGeom prst="rect">
            <a:avLst/>
          </a:prstGeom>
        </p:spPr>
      </p:pic>
    </p:spTree>
    <p:extLst>
      <p:ext uri="{BB962C8B-B14F-4D97-AF65-F5344CB8AC3E}">
        <p14:creationId xmlns:p14="http://schemas.microsoft.com/office/powerpoint/2010/main" val="48099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Conduct Modules</a:t>
            </a:r>
          </a:p>
        </p:txBody>
      </p:sp>
      <p:sp>
        <p:nvSpPr>
          <p:cNvPr id="4" name="Content Placeholder 3">
            <a:extLst>
              <a:ext uri="{FF2B5EF4-FFF2-40B4-BE49-F238E27FC236}">
                <a16:creationId xmlns:a16="http://schemas.microsoft.com/office/drawing/2014/main" id="{56640B4F-5E76-9E4D-A2E0-41500370E798}"/>
              </a:ext>
            </a:extLst>
          </p:cNvPr>
          <p:cNvSpPr>
            <a:spLocks noGrp="1"/>
          </p:cNvSpPr>
          <p:nvPr>
            <p:ph idx="1"/>
          </p:nvPr>
        </p:nvSpPr>
        <p:spPr>
          <a:xfrm>
            <a:off x="121855" y="1682646"/>
            <a:ext cx="8868539" cy="5175354"/>
          </a:xfrm>
        </p:spPr>
        <p:txBody>
          <a:bodyPr/>
          <a:lstStyle/>
          <a:p>
            <a:pPr marL="0" indent="0">
              <a:buNone/>
            </a:pPr>
            <a:r>
              <a:rPr lang="en-US" dirty="0"/>
              <a:t>Catamount email on about 05 September 2022 in a system called </a:t>
            </a:r>
            <a:r>
              <a:rPr lang="en-US" u="sng" dirty="0" err="1"/>
              <a:t>Everfi</a:t>
            </a:r>
            <a:endParaRPr lang="en-US" u="sng" dirty="0"/>
          </a:p>
          <a:p>
            <a:pPr marL="0" indent="0">
              <a:buNone/>
            </a:pPr>
            <a:endParaRPr lang="en-US" dirty="0"/>
          </a:p>
          <a:p>
            <a:pPr marL="0" indent="0">
              <a:buNone/>
            </a:pPr>
            <a:r>
              <a:rPr lang="en-US" dirty="0"/>
              <a:t>Educational Modules (3)</a:t>
            </a:r>
          </a:p>
          <a:p>
            <a:pPr lvl="1"/>
            <a:r>
              <a:rPr lang="en-US" sz="2200" dirty="0">
                <a:latin typeface="FreightSans Pro Medium" panose="02000606030000020004" pitchFamily="50" charset="0"/>
              </a:rPr>
              <a:t>Topics</a:t>
            </a:r>
          </a:p>
          <a:p>
            <a:pPr lvl="2"/>
            <a:r>
              <a:rPr lang="en-US" sz="2200" dirty="0">
                <a:latin typeface="FreightSans Pro Medium" panose="02000606030000020004" pitchFamily="50" charset="0"/>
              </a:rPr>
              <a:t>Sexual Assault</a:t>
            </a:r>
          </a:p>
          <a:p>
            <a:pPr lvl="2"/>
            <a:r>
              <a:rPr lang="en-US" sz="2200" dirty="0">
                <a:latin typeface="FreightSans Pro Medium" panose="02000606030000020004" pitchFamily="50" charset="0"/>
              </a:rPr>
              <a:t>Diversity &amp; Inclusion</a:t>
            </a:r>
            <a:br>
              <a:rPr lang="en-US" sz="2200" dirty="0">
                <a:latin typeface="FreightSans Pro Medium" panose="02000606030000020004" pitchFamily="50" charset="0"/>
              </a:rPr>
            </a:br>
            <a:endParaRPr lang="en-US" sz="2200" dirty="0">
              <a:latin typeface="FreightSans Pro Medium" panose="02000606030000020004" pitchFamily="50" charset="0"/>
            </a:endParaRPr>
          </a:p>
          <a:p>
            <a:pPr lvl="1"/>
            <a:r>
              <a:rPr lang="en-US" sz="2200" dirty="0">
                <a:latin typeface="FreightSans Pro Medium" panose="02000606030000020004" pitchFamily="50" charset="0"/>
              </a:rPr>
              <a:t>Younger than 24 </a:t>
            </a:r>
          </a:p>
          <a:p>
            <a:pPr lvl="2"/>
            <a:r>
              <a:rPr lang="en-US" sz="2200" dirty="0">
                <a:latin typeface="FreightSans Pro Medium" panose="02000606030000020004" pitchFamily="50" charset="0"/>
              </a:rPr>
              <a:t>Also Alcohol Education</a:t>
            </a:r>
          </a:p>
          <a:p>
            <a:pPr lvl="2"/>
            <a:endParaRPr lang="en-US" sz="2200" dirty="0">
              <a:latin typeface="FreightSans Pro Medium" panose="02000606030000020004" pitchFamily="50" charset="0"/>
            </a:endParaRPr>
          </a:p>
          <a:p>
            <a:pPr marL="914400" lvl="2" indent="0">
              <a:buNone/>
            </a:pPr>
            <a:r>
              <a:rPr lang="en-US" sz="2200" dirty="0">
                <a:latin typeface="FreightSans Pro Medium" panose="02000606030000020004" pitchFamily="50" charset="0"/>
              </a:rPr>
              <a:t>View the </a:t>
            </a:r>
            <a:r>
              <a:rPr lang="en-US" sz="2200" dirty="0">
                <a:latin typeface="FreightSans Pro Medium" panose="02000606030000020004" pitchFamily="50" charset="0"/>
                <a:hlinkClick r:id="rId2"/>
              </a:rPr>
              <a:t>Code of Student Conduct</a:t>
            </a:r>
            <a:r>
              <a:rPr lang="en-US" sz="2200" dirty="0">
                <a:latin typeface="FreightSans Pro Medium" panose="02000606030000020004" pitchFamily="50" charset="0"/>
              </a:rPr>
              <a:t> on </a:t>
            </a:r>
            <a:r>
              <a:rPr lang="en-US" sz="2200" dirty="0">
                <a:latin typeface="FreightSans Pro Medium" panose="02000606030000020004" pitchFamily="50" charset="0"/>
                <a:hlinkClick r:id="rId2"/>
              </a:rPr>
              <a:t>Student Community Ethics Page</a:t>
            </a:r>
            <a:endParaRPr lang="en-US" sz="2200" dirty="0">
              <a:latin typeface="FreightSans Pro Medium" panose="02000606030000020004" pitchFamily="50" charset="0"/>
            </a:endParaRPr>
          </a:p>
        </p:txBody>
      </p:sp>
      <p:pic>
        <p:nvPicPr>
          <p:cNvPr id="5" name="Picture 4"/>
          <p:cNvPicPr>
            <a:picLocks noChangeAspect="1"/>
          </p:cNvPicPr>
          <p:nvPr/>
        </p:nvPicPr>
        <p:blipFill>
          <a:blip r:embed="rId3"/>
          <a:stretch>
            <a:fillRect/>
          </a:stretch>
        </p:blipFill>
        <p:spPr>
          <a:xfrm>
            <a:off x="4169981" y="3096176"/>
            <a:ext cx="4696588" cy="2348294"/>
          </a:xfrm>
          <a:prstGeom prst="rect">
            <a:avLst/>
          </a:prstGeom>
        </p:spPr>
      </p:pic>
    </p:spTree>
    <p:extLst>
      <p:ext uri="{BB962C8B-B14F-4D97-AF65-F5344CB8AC3E}">
        <p14:creationId xmlns:p14="http://schemas.microsoft.com/office/powerpoint/2010/main" val="3787323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Canceling Classes </a:t>
            </a:r>
          </a:p>
        </p:txBody>
      </p:sp>
      <p:sp>
        <p:nvSpPr>
          <p:cNvPr id="3" name="Content Placeholder 2"/>
          <p:cNvSpPr>
            <a:spLocks noGrp="1"/>
          </p:cNvSpPr>
          <p:nvPr>
            <p:ph idx="1"/>
          </p:nvPr>
        </p:nvSpPr>
        <p:spPr>
          <a:xfrm>
            <a:off x="315951" y="1531434"/>
            <a:ext cx="8458200" cy="4876800"/>
          </a:xfrm>
        </p:spPr>
        <p:txBody>
          <a:bodyPr/>
          <a:lstStyle/>
          <a:p>
            <a:pPr>
              <a:buNone/>
            </a:pPr>
            <a:endParaRPr lang="en-US" dirty="0"/>
          </a:p>
          <a:p>
            <a:pPr>
              <a:lnSpc>
                <a:spcPts val="2980"/>
              </a:lnSpc>
              <a:spcAft>
                <a:spcPts val="2400"/>
              </a:spcAft>
            </a:pPr>
            <a:r>
              <a:rPr lang="en-US" dirty="0"/>
              <a:t>Weather announcements will be placed on Western's website at </a:t>
            </a:r>
            <a:r>
              <a:rPr lang="en-US" u="sng" dirty="0">
                <a:solidFill>
                  <a:srgbClr val="00B0F0"/>
                </a:solidFill>
              </a:rPr>
              <a:t>weather.wcu.edu</a:t>
            </a:r>
            <a:r>
              <a:rPr lang="en-US" dirty="0"/>
              <a:t> </a:t>
            </a:r>
          </a:p>
          <a:p>
            <a:pPr>
              <a:lnSpc>
                <a:spcPts val="2980"/>
              </a:lnSpc>
              <a:spcAft>
                <a:spcPts val="2400"/>
              </a:spcAft>
            </a:pPr>
            <a:r>
              <a:rPr lang="en-US" dirty="0"/>
              <a:t>Announcements will also be sent via e-mail</a:t>
            </a:r>
          </a:p>
          <a:p>
            <a:pPr>
              <a:lnSpc>
                <a:spcPts val="2980"/>
              </a:lnSpc>
              <a:spcAft>
                <a:spcPts val="2400"/>
              </a:spcAft>
            </a:pPr>
            <a:r>
              <a:rPr lang="en-US" dirty="0"/>
              <a:t>Check Canvas for further</a:t>
            </a:r>
          </a:p>
          <a:p>
            <a:pPr marL="0" indent="0">
              <a:lnSpc>
                <a:spcPts val="2980"/>
              </a:lnSpc>
              <a:spcAft>
                <a:spcPts val="2400"/>
              </a:spcAft>
              <a:buNone/>
            </a:pPr>
            <a:r>
              <a:rPr lang="en-US" dirty="0"/>
              <a:t> 	information from your </a:t>
            </a:r>
          </a:p>
          <a:p>
            <a:pPr marL="0" indent="0">
              <a:lnSpc>
                <a:spcPts val="2980"/>
              </a:lnSpc>
              <a:spcAft>
                <a:spcPts val="2400"/>
              </a:spcAft>
              <a:buNone/>
            </a:pPr>
            <a:r>
              <a:rPr lang="en-US" dirty="0"/>
              <a:t>	instructor</a:t>
            </a:r>
          </a:p>
        </p:txBody>
      </p:sp>
      <p:pic>
        <p:nvPicPr>
          <p:cNvPr id="2052" name="Picture 4" descr="Western Carolina University on Twitter: &quot;Consider this ou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1728" y="3826772"/>
            <a:ext cx="4206240" cy="27968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2C178-DF93-445E-89BB-F988D4574891}"/>
              </a:ext>
            </a:extLst>
          </p:cNvPr>
          <p:cNvSpPr>
            <a:spLocks noGrp="1"/>
          </p:cNvSpPr>
          <p:nvPr>
            <p:ph type="title"/>
          </p:nvPr>
        </p:nvSpPr>
        <p:spPr/>
        <p:txBody>
          <a:bodyPr/>
          <a:lstStyle/>
          <a:p>
            <a:r>
              <a:rPr lang="en-US" dirty="0"/>
              <a:t>Career Goals Reflection </a:t>
            </a:r>
          </a:p>
        </p:txBody>
      </p:sp>
      <p:sp>
        <p:nvSpPr>
          <p:cNvPr id="3" name="Content Placeholder 2">
            <a:extLst>
              <a:ext uri="{FF2B5EF4-FFF2-40B4-BE49-F238E27FC236}">
                <a16:creationId xmlns:a16="http://schemas.microsoft.com/office/drawing/2014/main" id="{8A984F67-E0B2-4BA1-9F8D-0C4EB5BB9543}"/>
              </a:ext>
            </a:extLst>
          </p:cNvPr>
          <p:cNvSpPr>
            <a:spLocks noGrp="1"/>
          </p:cNvSpPr>
          <p:nvPr>
            <p:ph idx="1"/>
          </p:nvPr>
        </p:nvSpPr>
        <p:spPr>
          <a:xfrm>
            <a:off x="457200" y="1600201"/>
            <a:ext cx="8229600" cy="3257550"/>
          </a:xfrm>
        </p:spPr>
        <p:txBody>
          <a:bodyPr/>
          <a:lstStyle/>
          <a:p>
            <a:pPr>
              <a:lnSpc>
                <a:spcPts val="2980"/>
              </a:lnSpc>
              <a:spcAft>
                <a:spcPts val="2400"/>
              </a:spcAft>
            </a:pPr>
            <a:r>
              <a:rPr lang="en-US" dirty="0"/>
              <a:t>Please take a moment to gather a Career Goals Reflection card on your table</a:t>
            </a:r>
          </a:p>
          <a:p>
            <a:pPr>
              <a:lnSpc>
                <a:spcPts val="2980"/>
              </a:lnSpc>
              <a:spcAft>
                <a:spcPts val="2400"/>
              </a:spcAft>
            </a:pPr>
            <a:r>
              <a:rPr lang="en-US" dirty="0">
                <a:highlight>
                  <a:srgbClr val="00FF00"/>
                </a:highlight>
              </a:rPr>
              <a:t>Kindly, please close your eyes and envision:</a:t>
            </a:r>
          </a:p>
          <a:p>
            <a:pPr>
              <a:lnSpc>
                <a:spcPts val="2980"/>
              </a:lnSpc>
              <a:spcAft>
                <a:spcPts val="2400"/>
              </a:spcAft>
            </a:pPr>
            <a:r>
              <a:rPr lang="en-US" dirty="0"/>
              <a:t>What will your career will be?</a:t>
            </a:r>
          </a:p>
          <a:p>
            <a:pPr>
              <a:lnSpc>
                <a:spcPts val="2980"/>
              </a:lnSpc>
              <a:spcAft>
                <a:spcPts val="2400"/>
              </a:spcAft>
            </a:pPr>
            <a:r>
              <a:rPr lang="en-US" dirty="0"/>
              <a:t>Where will you be living?</a:t>
            </a:r>
          </a:p>
          <a:p>
            <a:pPr marL="0" indent="0">
              <a:lnSpc>
                <a:spcPts val="2980"/>
              </a:lnSpc>
              <a:spcAft>
                <a:spcPts val="2400"/>
              </a:spcAft>
              <a:buNone/>
            </a:pPr>
            <a:r>
              <a:rPr lang="en-US" dirty="0"/>
              <a:t>	</a:t>
            </a:r>
          </a:p>
        </p:txBody>
      </p:sp>
      <p:pic>
        <p:nvPicPr>
          <p:cNvPr id="5" name="Picture 4" descr="A picture containing water, aquatic mammal, sunset&#10;&#10;Description automatically generated">
            <a:extLst>
              <a:ext uri="{FF2B5EF4-FFF2-40B4-BE49-F238E27FC236}">
                <a16:creationId xmlns:a16="http://schemas.microsoft.com/office/drawing/2014/main" id="{58FD3431-CD2E-4154-983A-2F48DBB23F2A}"/>
              </a:ext>
            </a:extLst>
          </p:cNvPr>
          <p:cNvPicPr>
            <a:picLocks noChangeAspect="1"/>
          </p:cNvPicPr>
          <p:nvPr/>
        </p:nvPicPr>
        <p:blipFill>
          <a:blip r:embed="rId2"/>
          <a:stretch>
            <a:fillRect/>
          </a:stretch>
        </p:blipFill>
        <p:spPr>
          <a:xfrm>
            <a:off x="4807678" y="3895621"/>
            <a:ext cx="3879122" cy="2581379"/>
          </a:xfrm>
          <a:prstGeom prst="rect">
            <a:avLst/>
          </a:prstGeom>
        </p:spPr>
      </p:pic>
      <p:sp>
        <p:nvSpPr>
          <p:cNvPr id="6" name="TextBox 5">
            <a:extLst>
              <a:ext uri="{FF2B5EF4-FFF2-40B4-BE49-F238E27FC236}">
                <a16:creationId xmlns:a16="http://schemas.microsoft.com/office/drawing/2014/main" id="{C6637E21-F7AC-4E29-BEF0-87E75871BB13}"/>
              </a:ext>
            </a:extLst>
          </p:cNvPr>
          <p:cNvSpPr txBox="1"/>
          <p:nvPr/>
        </p:nvSpPr>
        <p:spPr>
          <a:xfrm>
            <a:off x="485774" y="4962525"/>
            <a:ext cx="4010025" cy="1235275"/>
          </a:xfrm>
          <a:prstGeom prst="rect">
            <a:avLst/>
          </a:prstGeom>
          <a:noFill/>
        </p:spPr>
        <p:txBody>
          <a:bodyPr wrap="square" rtlCol="0">
            <a:spAutoFit/>
          </a:bodyPr>
          <a:lstStyle/>
          <a:p>
            <a:pPr marL="342900" indent="-342900">
              <a:lnSpc>
                <a:spcPts val="2980"/>
              </a:lnSpc>
              <a:spcAft>
                <a:spcPts val="2400"/>
              </a:spcAft>
              <a:buFont typeface="Arial" panose="020B0604020202020204" pitchFamily="34" charset="0"/>
              <a:buChar char="•"/>
            </a:pPr>
            <a:r>
              <a:rPr lang="en-US" sz="2400" b="1" dirty="0">
                <a:latin typeface="FreightSans Pro Medium" panose="02000606030000020004" pitchFamily="50" charset="0"/>
              </a:rPr>
              <a:t>What steps will you take each day to realize these goals?</a:t>
            </a:r>
          </a:p>
        </p:txBody>
      </p:sp>
    </p:spTree>
    <p:extLst>
      <p:ext uri="{BB962C8B-B14F-4D97-AF65-F5344CB8AC3E}">
        <p14:creationId xmlns:p14="http://schemas.microsoft.com/office/powerpoint/2010/main" val="3189913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Remember </a:t>
            </a:r>
          </a:p>
        </p:txBody>
      </p:sp>
      <p:sp>
        <p:nvSpPr>
          <p:cNvPr id="3" name="Content Placeholder 2"/>
          <p:cNvSpPr>
            <a:spLocks noGrp="1"/>
          </p:cNvSpPr>
          <p:nvPr>
            <p:ph idx="1"/>
          </p:nvPr>
        </p:nvSpPr>
        <p:spPr>
          <a:xfrm>
            <a:off x="568713" y="1546838"/>
            <a:ext cx="8229600" cy="4240213"/>
          </a:xfrm>
        </p:spPr>
        <p:txBody>
          <a:bodyPr/>
          <a:lstStyle/>
          <a:p>
            <a:pPr>
              <a:lnSpc>
                <a:spcPts val="2880"/>
              </a:lnSpc>
              <a:spcAft>
                <a:spcPts val="3000"/>
              </a:spcAft>
            </a:pPr>
            <a:r>
              <a:rPr lang="en-US" dirty="0"/>
              <a:t>The Graduate School is happy to assist you and can be reached at </a:t>
            </a:r>
            <a:r>
              <a:rPr lang="en-US" dirty="0">
                <a:hlinkClick r:id="rId2"/>
              </a:rPr>
              <a:t>grad@wcu.edu</a:t>
            </a:r>
            <a:r>
              <a:rPr lang="en-US" dirty="0"/>
              <a:t> or at 828-227-7398</a:t>
            </a:r>
          </a:p>
          <a:p>
            <a:pPr>
              <a:lnSpc>
                <a:spcPts val="2880"/>
              </a:lnSpc>
              <a:spcAft>
                <a:spcPts val="3000"/>
              </a:spcAft>
            </a:pPr>
            <a:r>
              <a:rPr lang="en-US" dirty="0"/>
              <a:t>Best wishes for a wonderful semester!</a:t>
            </a:r>
            <a:endParaRPr lang="en-US" dirty="0">
              <a:highlight>
                <a:srgbClr val="FFFF00"/>
              </a:highlight>
            </a:endParaRPr>
          </a:p>
        </p:txBody>
      </p:sp>
      <p:sp>
        <p:nvSpPr>
          <p:cNvPr id="7" name="TextBox 6">
            <a:extLst>
              <a:ext uri="{FF2B5EF4-FFF2-40B4-BE49-F238E27FC236}">
                <a16:creationId xmlns:a16="http://schemas.microsoft.com/office/drawing/2014/main" id="{3C6C0278-6662-4E32-8A34-3294D6C71936}"/>
              </a:ext>
            </a:extLst>
          </p:cNvPr>
          <p:cNvSpPr txBox="1"/>
          <p:nvPr/>
        </p:nvSpPr>
        <p:spPr>
          <a:xfrm>
            <a:off x="2899690" y="6309842"/>
            <a:ext cx="2891516" cy="479555"/>
          </a:xfrm>
          <a:prstGeom prst="rect">
            <a:avLst/>
          </a:prstGeom>
          <a:noFill/>
        </p:spPr>
        <p:txBody>
          <a:bodyPr wrap="square">
            <a:spAutoFit/>
          </a:bodyPr>
          <a:lstStyle/>
          <a:p>
            <a:pPr>
              <a:lnSpc>
                <a:spcPts val="2880"/>
              </a:lnSpc>
              <a:spcAft>
                <a:spcPts val="3000"/>
              </a:spcAft>
            </a:pPr>
            <a:r>
              <a:rPr lang="en-US" sz="3200" dirty="0">
                <a:highlight>
                  <a:srgbClr val="FFFF00"/>
                </a:highlight>
                <a:latin typeface="FreightSans Pro Bold" panose="02000803040000020004" pitchFamily="50" charset="0"/>
              </a:rPr>
              <a:t>grad.wcu.edu</a:t>
            </a:r>
          </a:p>
        </p:txBody>
      </p:sp>
      <p:pic>
        <p:nvPicPr>
          <p:cNvPr id="8" name="Picture 7" descr="A picture containing person, outdoor, academic costume, crowd&#10;&#10;Description automatically generated">
            <a:extLst>
              <a:ext uri="{FF2B5EF4-FFF2-40B4-BE49-F238E27FC236}">
                <a16:creationId xmlns:a16="http://schemas.microsoft.com/office/drawing/2014/main" id="{FE28CCC4-F358-44D2-A8CB-1CB155C488E2}"/>
              </a:ext>
            </a:extLst>
          </p:cNvPr>
          <p:cNvPicPr>
            <a:picLocks noChangeAspect="1"/>
          </p:cNvPicPr>
          <p:nvPr/>
        </p:nvPicPr>
        <p:blipFill>
          <a:blip r:embed="rId3"/>
          <a:stretch>
            <a:fillRect/>
          </a:stretch>
        </p:blipFill>
        <p:spPr>
          <a:xfrm>
            <a:off x="2483758" y="3331026"/>
            <a:ext cx="3644899" cy="270114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CE757F-6400-47C5-9347-5A18702CB56D}"/>
              </a:ext>
            </a:extLst>
          </p:cNvPr>
          <p:cNvSpPr>
            <a:spLocks noGrp="1"/>
          </p:cNvSpPr>
          <p:nvPr>
            <p:ph type="body" sz="quarter" idx="16"/>
          </p:nvPr>
        </p:nvSpPr>
        <p:spPr/>
        <p:txBody>
          <a:bodyPr/>
          <a:lstStyle/>
          <a:p>
            <a:endParaRPr lang="en-US"/>
          </a:p>
        </p:txBody>
      </p:sp>
      <p:sp>
        <p:nvSpPr>
          <p:cNvPr id="3" name="Text Placeholder 2">
            <a:extLst>
              <a:ext uri="{FF2B5EF4-FFF2-40B4-BE49-F238E27FC236}">
                <a16:creationId xmlns:a16="http://schemas.microsoft.com/office/drawing/2014/main" id="{B3B7577B-B04D-45BC-A586-34FEABF8BC72}"/>
              </a:ext>
            </a:extLst>
          </p:cNvPr>
          <p:cNvSpPr>
            <a:spLocks noGrp="1"/>
          </p:cNvSpPr>
          <p:nvPr>
            <p:ph type="body" sz="quarter" idx="17"/>
          </p:nvPr>
        </p:nvSpPr>
        <p:spPr/>
        <p:txBody>
          <a:bodyPr/>
          <a:lstStyle/>
          <a:p>
            <a:endParaRPr lang="en-US"/>
          </a:p>
        </p:txBody>
      </p:sp>
      <p:sp>
        <p:nvSpPr>
          <p:cNvPr id="4" name="Text Placeholder 3">
            <a:extLst>
              <a:ext uri="{FF2B5EF4-FFF2-40B4-BE49-F238E27FC236}">
                <a16:creationId xmlns:a16="http://schemas.microsoft.com/office/drawing/2014/main" id="{F2243CCB-989E-46C3-BFAF-38A76DEEF1AF}"/>
              </a:ext>
            </a:extLst>
          </p:cNvPr>
          <p:cNvSpPr>
            <a:spLocks noGrp="1"/>
          </p:cNvSpPr>
          <p:nvPr>
            <p:ph type="body" sz="quarter" idx="18"/>
          </p:nvPr>
        </p:nvSpPr>
        <p:spPr/>
        <p:txBody>
          <a:bodyPr/>
          <a:lstStyle/>
          <a:p>
            <a:endParaRPr lang="en-US"/>
          </a:p>
        </p:txBody>
      </p:sp>
      <p:sp>
        <p:nvSpPr>
          <p:cNvPr id="5" name="Text Placeholder 4">
            <a:extLst>
              <a:ext uri="{FF2B5EF4-FFF2-40B4-BE49-F238E27FC236}">
                <a16:creationId xmlns:a16="http://schemas.microsoft.com/office/drawing/2014/main" id="{1DEA8C8C-D3EC-4AA0-BE20-8DB6961B2F76}"/>
              </a:ext>
            </a:extLst>
          </p:cNvPr>
          <p:cNvSpPr>
            <a:spLocks noGrp="1"/>
          </p:cNvSpPr>
          <p:nvPr>
            <p:ph type="body" sz="quarter" idx="19"/>
          </p:nvPr>
        </p:nvSpPr>
        <p:spPr/>
        <p:txBody>
          <a:bodyPr/>
          <a:lstStyle/>
          <a:p>
            <a:endParaRPr lang="en-US"/>
          </a:p>
        </p:txBody>
      </p:sp>
      <p:sp>
        <p:nvSpPr>
          <p:cNvPr id="6" name="Text Placeholder 5">
            <a:extLst>
              <a:ext uri="{FF2B5EF4-FFF2-40B4-BE49-F238E27FC236}">
                <a16:creationId xmlns:a16="http://schemas.microsoft.com/office/drawing/2014/main" id="{A3D986E3-6960-42AF-A175-715E3782BB3D}"/>
              </a:ext>
            </a:extLst>
          </p:cNvPr>
          <p:cNvSpPr>
            <a:spLocks noGrp="1"/>
          </p:cNvSpPr>
          <p:nvPr>
            <p:ph type="body" sz="quarter" idx="20"/>
          </p:nvPr>
        </p:nvSpPr>
        <p:spPr/>
        <p:txBody>
          <a:bodyPr/>
          <a:lstStyle/>
          <a:p>
            <a:endParaRPr lang="en-US"/>
          </a:p>
        </p:txBody>
      </p:sp>
      <p:sp>
        <p:nvSpPr>
          <p:cNvPr id="7" name="Text Placeholder 6">
            <a:extLst>
              <a:ext uri="{FF2B5EF4-FFF2-40B4-BE49-F238E27FC236}">
                <a16:creationId xmlns:a16="http://schemas.microsoft.com/office/drawing/2014/main" id="{2E08D6FE-D241-450D-B621-AEB03A88943D}"/>
              </a:ext>
            </a:extLst>
          </p:cNvPr>
          <p:cNvSpPr>
            <a:spLocks noGrp="1"/>
          </p:cNvSpPr>
          <p:nvPr>
            <p:ph type="body" sz="quarter" idx="21"/>
          </p:nvPr>
        </p:nvSpPr>
        <p:spPr/>
        <p:txBody>
          <a:bodyPr/>
          <a:lstStyle/>
          <a:p>
            <a:endParaRPr lang="en-US"/>
          </a:p>
        </p:txBody>
      </p:sp>
      <p:sp>
        <p:nvSpPr>
          <p:cNvPr id="8" name="Text Placeholder 7">
            <a:extLst>
              <a:ext uri="{FF2B5EF4-FFF2-40B4-BE49-F238E27FC236}">
                <a16:creationId xmlns:a16="http://schemas.microsoft.com/office/drawing/2014/main" id="{C3B720EE-5A07-4AE2-B621-DC202D8BDDF3}"/>
              </a:ext>
            </a:extLst>
          </p:cNvPr>
          <p:cNvSpPr>
            <a:spLocks noGrp="1"/>
          </p:cNvSpPr>
          <p:nvPr>
            <p:ph type="body" sz="quarter" idx="22"/>
          </p:nvPr>
        </p:nvSpPr>
        <p:spPr/>
        <p:txBody>
          <a:bodyPr/>
          <a:lstStyle/>
          <a:p>
            <a:endParaRPr lang="en-US"/>
          </a:p>
        </p:txBody>
      </p:sp>
      <p:sp>
        <p:nvSpPr>
          <p:cNvPr id="9" name="Text Placeholder 8">
            <a:extLst>
              <a:ext uri="{FF2B5EF4-FFF2-40B4-BE49-F238E27FC236}">
                <a16:creationId xmlns:a16="http://schemas.microsoft.com/office/drawing/2014/main" id="{0A379EE3-B9E9-4180-A4E9-050719DE909E}"/>
              </a:ext>
            </a:extLst>
          </p:cNvPr>
          <p:cNvSpPr>
            <a:spLocks noGrp="1"/>
          </p:cNvSpPr>
          <p:nvPr>
            <p:ph type="body" sz="quarter" idx="23"/>
          </p:nvPr>
        </p:nvSpPr>
        <p:spPr/>
        <p:txBody>
          <a:bodyPr/>
          <a:lstStyle/>
          <a:p>
            <a:endParaRPr lang="en-US"/>
          </a:p>
        </p:txBody>
      </p:sp>
      <p:sp>
        <p:nvSpPr>
          <p:cNvPr id="10" name="Text Placeholder 9">
            <a:extLst>
              <a:ext uri="{FF2B5EF4-FFF2-40B4-BE49-F238E27FC236}">
                <a16:creationId xmlns:a16="http://schemas.microsoft.com/office/drawing/2014/main" id="{4B2D969B-D486-4B6F-BBC9-32A75C507372}"/>
              </a:ext>
            </a:extLst>
          </p:cNvPr>
          <p:cNvSpPr>
            <a:spLocks noGrp="1"/>
          </p:cNvSpPr>
          <p:nvPr>
            <p:ph type="body" sz="quarter" idx="24"/>
          </p:nvPr>
        </p:nvSpPr>
        <p:spPr/>
        <p:txBody>
          <a:bodyPr/>
          <a:lstStyle/>
          <a:p>
            <a:endParaRPr lang="en-US"/>
          </a:p>
        </p:txBody>
      </p:sp>
    </p:spTree>
    <p:extLst>
      <p:ext uri="{BB962C8B-B14F-4D97-AF65-F5344CB8AC3E}">
        <p14:creationId xmlns:p14="http://schemas.microsoft.com/office/powerpoint/2010/main" val="1429623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WCU  Graduate  School </a:t>
            </a:r>
            <a:endParaRPr lang="en-US" dirty="0">
              <a:solidFill>
                <a:schemeClr val="tx1"/>
              </a:solidFill>
            </a:endParaRPr>
          </a:p>
        </p:txBody>
      </p:sp>
      <p:sp>
        <p:nvSpPr>
          <p:cNvPr id="3" name="Content Placeholder 2"/>
          <p:cNvSpPr>
            <a:spLocks noGrp="1"/>
          </p:cNvSpPr>
          <p:nvPr>
            <p:ph idx="1"/>
          </p:nvPr>
        </p:nvSpPr>
        <p:spPr>
          <a:xfrm>
            <a:off x="304800" y="1566672"/>
            <a:ext cx="5629656" cy="5181600"/>
          </a:xfrm>
        </p:spPr>
        <p:txBody>
          <a:bodyPr/>
          <a:lstStyle/>
          <a:p>
            <a:pPr>
              <a:buNone/>
            </a:pPr>
            <a:r>
              <a:rPr lang="en-US" sz="2200" dirty="0"/>
              <a:t>Location:  	110 Cordelia Camp Building</a:t>
            </a:r>
          </a:p>
          <a:p>
            <a:pPr>
              <a:buNone/>
            </a:pPr>
            <a:r>
              <a:rPr lang="en-US" sz="2200" dirty="0"/>
              <a:t>				Cullowhee, NC 28723</a:t>
            </a:r>
          </a:p>
          <a:p>
            <a:pPr>
              <a:buNone/>
            </a:pPr>
            <a:endParaRPr lang="en-US" sz="2200" dirty="0"/>
          </a:p>
          <a:p>
            <a:pPr>
              <a:buNone/>
            </a:pPr>
            <a:r>
              <a:rPr lang="en-US" sz="2200" dirty="0"/>
              <a:t>Contact:	grad@wcu.edu</a:t>
            </a:r>
          </a:p>
          <a:p>
            <a:pPr>
              <a:buNone/>
            </a:pPr>
            <a:r>
              <a:rPr lang="en-US" sz="2200" dirty="0"/>
              <a:t>				828.227.7398</a:t>
            </a:r>
          </a:p>
          <a:p>
            <a:pPr>
              <a:buNone/>
            </a:pPr>
            <a:endParaRPr lang="en-US" sz="2200" dirty="0"/>
          </a:p>
          <a:p>
            <a:pPr>
              <a:buNone/>
            </a:pPr>
            <a:r>
              <a:rPr lang="en-US" sz="2200" dirty="0"/>
              <a:t>Hours: 		Monday to Friday, 8 am to 5 pm</a:t>
            </a:r>
          </a:p>
          <a:p>
            <a:pPr>
              <a:buNone/>
            </a:pPr>
            <a:r>
              <a:rPr lang="en-US" sz="2200" dirty="0"/>
              <a:t>			      						</a:t>
            </a:r>
          </a:p>
          <a:p>
            <a:pPr>
              <a:buNone/>
            </a:pPr>
            <a:r>
              <a:rPr lang="en-US" sz="2200" dirty="0"/>
              <a:t>WCU Website:  </a:t>
            </a:r>
            <a:r>
              <a:rPr lang="en-US" sz="2200" u="sng" dirty="0">
                <a:solidFill>
                  <a:srgbClr val="00589A"/>
                </a:solidFill>
              </a:rPr>
              <a:t>wcu.edu</a:t>
            </a:r>
          </a:p>
          <a:p>
            <a:pPr>
              <a:buNone/>
            </a:pPr>
            <a:endParaRPr lang="en-US" sz="2200" u="sng" dirty="0">
              <a:solidFill>
                <a:srgbClr val="00589A"/>
              </a:solidFill>
            </a:endParaRPr>
          </a:p>
          <a:p>
            <a:pPr>
              <a:buNone/>
            </a:pPr>
            <a:r>
              <a:rPr lang="en-US" sz="2200" dirty="0">
                <a:highlight>
                  <a:srgbClr val="FFFF00"/>
                </a:highlight>
              </a:rPr>
              <a:t>Graduate School Website:  </a:t>
            </a:r>
            <a:r>
              <a:rPr lang="en-US" sz="2200" u="sng" dirty="0">
                <a:solidFill>
                  <a:srgbClr val="00589A"/>
                </a:solidFill>
                <a:highlight>
                  <a:srgbClr val="FFFF00"/>
                </a:highlight>
              </a:rPr>
              <a:t>grad.wcu.edu</a:t>
            </a:r>
          </a:p>
          <a:p>
            <a:pPr>
              <a:buNone/>
            </a:pPr>
            <a:r>
              <a:rPr lang="en-US" sz="2200" dirty="0">
                <a:solidFill>
                  <a:srgbClr val="00589A"/>
                </a:solidFill>
              </a:rPr>
              <a:t> </a:t>
            </a:r>
          </a:p>
          <a:p>
            <a:pPr>
              <a:buNone/>
            </a:pPr>
            <a:r>
              <a:rPr lang="en-US" sz="2200" dirty="0"/>
              <a:t>Facebook:	</a:t>
            </a:r>
            <a:r>
              <a:rPr lang="en-US" sz="2200" dirty="0" err="1"/>
              <a:t>WCUGradSchool</a:t>
            </a:r>
            <a:endParaRPr lang="en-US" sz="2200" dirty="0"/>
          </a:p>
          <a:p>
            <a:pPr>
              <a:buNone/>
            </a:pPr>
            <a:endParaRPr lang="en-US" dirty="0">
              <a:solidFill>
                <a:srgbClr val="00589A"/>
              </a:solidFill>
            </a:endParaRPr>
          </a:p>
          <a:p>
            <a:pPr>
              <a:buNone/>
            </a:pPr>
            <a:endParaRPr lang="en-US" dirty="0">
              <a:solidFill>
                <a:srgbClr val="00589A"/>
              </a:solidFill>
            </a:endParaRPr>
          </a:p>
        </p:txBody>
      </p:sp>
      <p:pic>
        <p:nvPicPr>
          <p:cNvPr id="6" name="Picture 5"/>
          <p:cNvPicPr>
            <a:picLocks noChangeAspect="1"/>
          </p:cNvPicPr>
          <p:nvPr/>
        </p:nvPicPr>
        <p:blipFill>
          <a:blip r:embed="rId2"/>
          <a:stretch>
            <a:fillRect/>
          </a:stretch>
        </p:blipFill>
        <p:spPr>
          <a:xfrm>
            <a:off x="5742432" y="2043302"/>
            <a:ext cx="2968806" cy="415632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WCU  Cullowhee  Campus</a:t>
            </a:r>
          </a:p>
        </p:txBody>
      </p:sp>
      <p:pic>
        <p:nvPicPr>
          <p:cNvPr id="6" name="Picture 5"/>
          <p:cNvPicPr>
            <a:picLocks noChangeAspect="1"/>
          </p:cNvPicPr>
          <p:nvPr/>
        </p:nvPicPr>
        <p:blipFill>
          <a:blip r:embed="rId2"/>
          <a:stretch>
            <a:fillRect/>
          </a:stretch>
        </p:blipFill>
        <p:spPr>
          <a:xfrm>
            <a:off x="5056538" y="2606040"/>
            <a:ext cx="3675030" cy="2752725"/>
          </a:xfrm>
          <a:prstGeom prst="rect">
            <a:avLst/>
          </a:prstGeom>
        </p:spPr>
      </p:pic>
      <p:sp>
        <p:nvSpPr>
          <p:cNvPr id="7" name="Content Placeholder 6"/>
          <p:cNvSpPr>
            <a:spLocks noGrp="1"/>
          </p:cNvSpPr>
          <p:nvPr>
            <p:ph idx="1"/>
          </p:nvPr>
        </p:nvSpPr>
        <p:spPr>
          <a:xfrm>
            <a:off x="265176" y="2020824"/>
            <a:ext cx="4663440" cy="3819589"/>
          </a:xfrm>
        </p:spPr>
        <p:txBody>
          <a:bodyPr/>
          <a:lstStyle/>
          <a:p>
            <a:r>
              <a:rPr lang="en-US" sz="2800" dirty="0"/>
              <a:t>Historical campus on the hill including Chancellor’s Residence</a:t>
            </a:r>
          </a:p>
          <a:p>
            <a:endParaRPr lang="en-US" sz="2800" dirty="0"/>
          </a:p>
          <a:p>
            <a:r>
              <a:rPr lang="en-US" sz="2800" dirty="0"/>
              <a:t>Campus center including clock tower and </a:t>
            </a:r>
            <a:r>
              <a:rPr lang="en-US" sz="2800" dirty="0" err="1"/>
              <a:t>catafount</a:t>
            </a:r>
            <a:endParaRPr lang="en-US" sz="2800" dirty="0"/>
          </a:p>
          <a:p>
            <a:endParaRPr lang="en-US" sz="2800" dirty="0"/>
          </a:p>
          <a:p>
            <a:r>
              <a:rPr lang="en-US" sz="2800" dirty="0"/>
              <a:t>West campus including Health Sciences Building</a:t>
            </a:r>
          </a:p>
        </p:txBody>
      </p:sp>
    </p:spTree>
    <p:extLst>
      <p:ext uri="{BB962C8B-B14F-4D97-AF65-F5344CB8AC3E}">
        <p14:creationId xmlns:p14="http://schemas.microsoft.com/office/powerpoint/2010/main" val="1040812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MyWCU Student Portal</a:t>
            </a:r>
          </a:p>
        </p:txBody>
      </p:sp>
      <p:sp>
        <p:nvSpPr>
          <p:cNvPr id="5" name="Text Placeholder 2"/>
          <p:cNvSpPr txBox="1">
            <a:spLocks/>
          </p:cNvSpPr>
          <p:nvPr/>
        </p:nvSpPr>
        <p:spPr>
          <a:xfrm>
            <a:off x="1724783" y="6137506"/>
            <a:ext cx="5666617" cy="482370"/>
          </a:xfrm>
          <a:prstGeom prst="rect">
            <a:avLst/>
          </a:prstGeom>
        </p:spPr>
        <p:txBody>
          <a:bodyPr/>
          <a:lstStyle>
            <a:lvl1pPr marL="342900" indent="-342900" algn="l" defTabSz="457200" rtl="0" fontAlgn="base">
              <a:spcBef>
                <a:spcPct val="20000"/>
              </a:spcBef>
              <a:spcAft>
                <a:spcPct val="0"/>
              </a:spcAft>
              <a:buSzPct val="97000"/>
              <a:buFont typeface="Arial"/>
              <a:buChar char="•"/>
              <a:defRPr sz="2400" b="1" i="0" kern="1200">
                <a:solidFill>
                  <a:schemeClr val="tx1"/>
                </a:solidFill>
                <a:latin typeface="FreightSans Pro Medium"/>
                <a:ea typeface="ＭＳ Ｐゴシック" pitchFamily="-106" charset="-128"/>
                <a:cs typeface="FreightSans Pro Medium"/>
              </a:defRPr>
            </a:lvl1pPr>
            <a:lvl2pPr marL="742950" indent="-285750" algn="l" defTabSz="457200" rtl="0" fontAlgn="base">
              <a:spcBef>
                <a:spcPct val="20000"/>
              </a:spcBef>
              <a:spcAft>
                <a:spcPct val="0"/>
              </a:spcAft>
              <a:buFont typeface="Arial" pitchFamily="-106" charset="0"/>
              <a:buChar char="–"/>
              <a:defRPr sz="2000" kern="1200">
                <a:solidFill>
                  <a:schemeClr val="tx1"/>
                </a:solidFill>
                <a:latin typeface="FreightSans Pro Book"/>
                <a:ea typeface="FreightSans Pro Book" pitchFamily="-106" charset="0"/>
                <a:cs typeface="FreightSans Pro Book"/>
              </a:defRPr>
            </a:lvl2pPr>
            <a:lvl3pPr marL="1143000" indent="-228600" algn="l" defTabSz="457200" rtl="0" fontAlgn="base">
              <a:spcBef>
                <a:spcPct val="20000"/>
              </a:spcBef>
              <a:spcAft>
                <a:spcPct val="0"/>
              </a:spcAft>
              <a:buFont typeface="Arial" pitchFamily="-106" charset="0"/>
              <a:buChar char="•"/>
              <a:defRPr sz="2400" kern="1200">
                <a:solidFill>
                  <a:schemeClr val="tx1"/>
                </a:solidFill>
                <a:latin typeface="FreightSans Pro Book"/>
                <a:ea typeface="FreightSans Pro Book" pitchFamily="-106" charset="0"/>
                <a:cs typeface="FreightSans Pro Book"/>
              </a:defRPr>
            </a:lvl3pPr>
            <a:lvl4pPr marL="1600200" indent="-228600" algn="l" defTabSz="457200" rtl="0" fontAlgn="base">
              <a:spcBef>
                <a:spcPct val="20000"/>
              </a:spcBef>
              <a:spcAft>
                <a:spcPct val="0"/>
              </a:spcAft>
              <a:buFont typeface="Arial" pitchFamily="-106" charset="0"/>
              <a:buChar char="–"/>
              <a:defRPr sz="2000" kern="1200">
                <a:solidFill>
                  <a:schemeClr val="tx1"/>
                </a:solidFill>
                <a:latin typeface="FreightSans Pro Book"/>
                <a:ea typeface="FreightSans Pro Book" pitchFamily="-106" charset="0"/>
                <a:cs typeface="FreightSans Pro Book"/>
              </a:defRPr>
            </a:lvl4pPr>
            <a:lvl5pPr marL="2057400" indent="-228600" algn="l" defTabSz="457200" rtl="0" fontAlgn="base">
              <a:spcBef>
                <a:spcPct val="20000"/>
              </a:spcBef>
              <a:spcAft>
                <a:spcPct val="0"/>
              </a:spcAft>
              <a:buFont typeface="Arial" pitchFamily="-106" charset="0"/>
              <a:buChar char="»"/>
              <a:defRPr sz="2000" kern="1200">
                <a:solidFill>
                  <a:schemeClr val="tx1"/>
                </a:solidFill>
                <a:latin typeface="FreightSans Pro Book"/>
                <a:ea typeface="FreightSans Pro Book" pitchFamily="-106" charset="0"/>
                <a:cs typeface="FreightSans Pro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solidFill>
                  <a:srgbClr val="6F27B6"/>
                </a:solidFill>
                <a:hlinkClick r:id="rId2">
                  <a:extLst>
                    <a:ext uri="{A12FA001-AC4F-418D-AE19-62706E023703}">
                      <ahyp:hlinkClr xmlns:ahyp="http://schemas.microsoft.com/office/drawing/2018/hyperlinkcolor" val="tx"/>
                    </a:ext>
                  </a:extLst>
                </a:hlinkClick>
              </a:rPr>
              <a:t>https://www.wcu.edu/myWCU/index.aspx</a:t>
            </a:r>
            <a:endParaRPr lang="en-US" dirty="0">
              <a:solidFill>
                <a:srgbClr val="6F27B6"/>
              </a:solidFill>
            </a:endParaRPr>
          </a:p>
        </p:txBody>
      </p:sp>
      <p:pic>
        <p:nvPicPr>
          <p:cNvPr id="8" name="Picture 7">
            <a:extLst>
              <a:ext uri="{FF2B5EF4-FFF2-40B4-BE49-F238E27FC236}">
                <a16:creationId xmlns:a16="http://schemas.microsoft.com/office/drawing/2014/main" id="{6FF6C051-380D-495A-B4D5-297CF22868CA}"/>
              </a:ext>
            </a:extLst>
          </p:cNvPr>
          <p:cNvPicPr>
            <a:picLocks noChangeAspect="1"/>
          </p:cNvPicPr>
          <p:nvPr/>
        </p:nvPicPr>
        <p:blipFill>
          <a:blip r:embed="rId3"/>
          <a:stretch>
            <a:fillRect/>
          </a:stretch>
        </p:blipFill>
        <p:spPr>
          <a:xfrm>
            <a:off x="666750" y="1513986"/>
            <a:ext cx="7847953" cy="4524864"/>
          </a:xfrm>
          <a:prstGeom prst="rect">
            <a:avLst/>
          </a:prstGeom>
        </p:spPr>
      </p:pic>
    </p:spTree>
    <p:extLst>
      <p:ext uri="{BB962C8B-B14F-4D97-AF65-F5344CB8AC3E}">
        <p14:creationId xmlns:p14="http://schemas.microsoft.com/office/powerpoint/2010/main" val="1180399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BF9D0F-F04E-ED49-A95F-E3098247462F}"/>
              </a:ext>
            </a:extLst>
          </p:cNvPr>
          <p:cNvSpPr>
            <a:spLocks noGrp="1"/>
          </p:cNvSpPr>
          <p:nvPr>
            <p:ph type="body" sz="quarter" idx="11"/>
          </p:nvPr>
        </p:nvSpPr>
        <p:spPr>
          <a:xfrm>
            <a:off x="362866" y="2623017"/>
            <a:ext cx="8422633" cy="3375008"/>
          </a:xfrm>
        </p:spPr>
        <p:txBody>
          <a:bodyPr>
            <a:normAutofit fontScale="70000" lnSpcReduction="20000"/>
          </a:bodyPr>
          <a:lstStyle/>
          <a:p>
            <a:pPr marL="0" indent="0">
              <a:buNone/>
            </a:pPr>
            <a:r>
              <a:rPr lang="en-US" sz="3500" dirty="0">
                <a:solidFill>
                  <a:srgbClr val="5A2193"/>
                </a:solidFill>
              </a:rPr>
              <a:t>Official means of university communication</a:t>
            </a:r>
          </a:p>
          <a:p>
            <a:pPr marL="0" indent="0">
              <a:buNone/>
            </a:pPr>
            <a:endParaRPr lang="en-US" sz="3500" dirty="0">
              <a:solidFill>
                <a:srgbClr val="5A2193"/>
              </a:solidFill>
            </a:endParaRPr>
          </a:p>
          <a:p>
            <a:pPr marL="0" indent="0">
              <a:buNone/>
            </a:pPr>
            <a:r>
              <a:rPr lang="en-US" sz="3500" dirty="0">
                <a:solidFill>
                  <a:srgbClr val="5A2193"/>
                </a:solidFill>
              </a:rPr>
              <a:t>Check it frequently</a:t>
            </a:r>
          </a:p>
          <a:p>
            <a:pPr marL="0" indent="0">
              <a:buNone/>
            </a:pPr>
            <a:endParaRPr lang="en-US" sz="3500" dirty="0">
              <a:solidFill>
                <a:srgbClr val="5A2193"/>
              </a:solidFill>
            </a:endParaRPr>
          </a:p>
          <a:p>
            <a:pPr marL="0" indent="0">
              <a:buNone/>
            </a:pPr>
            <a:r>
              <a:rPr lang="en-US" sz="3500" dirty="0">
                <a:solidFill>
                  <a:srgbClr val="5A2193"/>
                </a:solidFill>
              </a:rPr>
              <a:t>Be cautious of forwarding it to gmail and work accounts</a:t>
            </a:r>
          </a:p>
          <a:p>
            <a:endParaRPr lang="en-US" sz="3500" dirty="0"/>
          </a:p>
          <a:p>
            <a:pPr marL="0" indent="0">
              <a:buNone/>
            </a:pPr>
            <a:r>
              <a:rPr lang="en-US" sz="3500" dirty="0"/>
              <a:t>	To activate your Catamount mail account:</a:t>
            </a:r>
          </a:p>
          <a:p>
            <a:pPr marL="0" indent="0">
              <a:buNone/>
            </a:pPr>
            <a:r>
              <a:rPr lang="en-US" sz="3500" dirty="0"/>
              <a:t>	</a:t>
            </a:r>
            <a:br>
              <a:rPr lang="en-US" sz="3500" dirty="0"/>
            </a:br>
            <a:r>
              <a:rPr lang="en-US" sz="3500" dirty="0"/>
              <a:t>	1. Go to </a:t>
            </a:r>
            <a:r>
              <a:rPr lang="en-US" sz="3500" dirty="0">
                <a:hlinkClick r:id="rId2"/>
              </a:rPr>
              <a:t>http://email.wcu.edu</a:t>
            </a:r>
            <a:endParaRPr lang="en-US" sz="3500" dirty="0"/>
          </a:p>
          <a:p>
            <a:pPr marL="0" indent="0">
              <a:buNone/>
            </a:pPr>
            <a:endParaRPr lang="en-US" dirty="0"/>
          </a:p>
        </p:txBody>
      </p:sp>
      <p:sp>
        <p:nvSpPr>
          <p:cNvPr id="2" name="Title 1">
            <a:extLst>
              <a:ext uri="{FF2B5EF4-FFF2-40B4-BE49-F238E27FC236}">
                <a16:creationId xmlns:a16="http://schemas.microsoft.com/office/drawing/2014/main" id="{846EDE0E-51B2-284C-9799-63740FF09257}"/>
              </a:ext>
            </a:extLst>
          </p:cNvPr>
          <p:cNvSpPr>
            <a:spLocks noGrp="1"/>
          </p:cNvSpPr>
          <p:nvPr>
            <p:ph type="title" idx="4294967295"/>
          </p:nvPr>
        </p:nvSpPr>
        <p:spPr>
          <a:xfrm>
            <a:off x="-521208" y="758689"/>
            <a:ext cx="9756648" cy="1404938"/>
          </a:xfrm>
        </p:spPr>
        <p:txBody>
          <a:bodyPr>
            <a:normAutofit fontScale="90000"/>
          </a:bodyPr>
          <a:lstStyle/>
          <a:p>
            <a:r>
              <a:rPr lang="en-US" sz="4000" b="1" dirty="0"/>
              <a:t>Catamount </a:t>
            </a:r>
            <a:r>
              <a:rPr lang="en-US" sz="3600" b="1" dirty="0"/>
              <a:t>Email  		  </a:t>
            </a:r>
            <a:r>
              <a:rPr lang="en-US" sz="2700" dirty="0">
                <a:solidFill>
                  <a:srgbClr val="FFFF00"/>
                </a:solidFill>
                <a:hlinkClick r:id="rId3">
                  <a:extLst>
                    <a:ext uri="{A12FA001-AC4F-418D-AE19-62706E023703}">
                      <ahyp:hlinkClr xmlns:ahyp="http://schemas.microsoft.com/office/drawing/2018/hyperlinkcolor" val="tx"/>
                    </a:ext>
                  </a:extLst>
                </a:hlinkClick>
              </a:rPr>
              <a:t>brian1@catamount.wcu.edu</a:t>
            </a:r>
            <a:br>
              <a:rPr lang="en-US" sz="2700" dirty="0"/>
            </a:br>
            <a:br>
              <a:rPr lang="en-US" sz="4000" dirty="0"/>
            </a:br>
            <a:endParaRPr lang="en-US" sz="4000" b="1" dirty="0"/>
          </a:p>
        </p:txBody>
      </p:sp>
      <p:pic>
        <p:nvPicPr>
          <p:cNvPr id="5" name="Picture 4"/>
          <p:cNvPicPr>
            <a:picLocks noChangeAspect="1"/>
          </p:cNvPicPr>
          <p:nvPr/>
        </p:nvPicPr>
        <p:blipFill>
          <a:blip r:embed="rId4"/>
          <a:stretch>
            <a:fillRect/>
          </a:stretch>
        </p:blipFill>
        <p:spPr>
          <a:xfrm>
            <a:off x="5454032" y="4580091"/>
            <a:ext cx="3494753" cy="1975295"/>
          </a:xfrm>
          <a:prstGeom prst="rect">
            <a:avLst/>
          </a:prstGeom>
        </p:spPr>
      </p:pic>
    </p:spTree>
    <p:extLst>
      <p:ext uri="{BB962C8B-B14F-4D97-AF65-F5344CB8AC3E}">
        <p14:creationId xmlns:p14="http://schemas.microsoft.com/office/powerpoint/2010/main" val="2409032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Parking</a:t>
            </a:r>
          </a:p>
        </p:txBody>
      </p:sp>
      <p:sp>
        <p:nvSpPr>
          <p:cNvPr id="3" name="Content Placeholder 2"/>
          <p:cNvSpPr>
            <a:spLocks noGrp="1"/>
          </p:cNvSpPr>
          <p:nvPr>
            <p:ph idx="1"/>
          </p:nvPr>
        </p:nvSpPr>
        <p:spPr>
          <a:xfrm>
            <a:off x="62021" y="1685246"/>
            <a:ext cx="4193144" cy="4517144"/>
          </a:xfrm>
        </p:spPr>
        <p:txBody>
          <a:bodyPr/>
          <a:lstStyle/>
          <a:p>
            <a:endParaRPr lang="en-US" dirty="0"/>
          </a:p>
          <a:p>
            <a:r>
              <a:rPr lang="en-US" dirty="0"/>
              <a:t>Vehicles must be registered with WCU Parking Services to park on the Cullowhee campus</a:t>
            </a:r>
            <a:br>
              <a:rPr lang="en-US" dirty="0"/>
            </a:br>
            <a:endParaRPr lang="en-US" dirty="0"/>
          </a:p>
          <a:p>
            <a:r>
              <a:rPr lang="en-US" dirty="0"/>
              <a:t>Please reach out to the WCU Parking Services Office </a:t>
            </a:r>
            <a:r>
              <a:rPr lang="en-US" b="0" dirty="0"/>
              <a:t>at </a:t>
            </a:r>
            <a:r>
              <a:rPr lang="en-US" dirty="0"/>
              <a:t>828.227.7275</a:t>
            </a:r>
          </a:p>
          <a:p>
            <a:endParaRPr lang="en-US" i="1" dirty="0"/>
          </a:p>
          <a:p>
            <a:r>
              <a:rPr lang="en-US" dirty="0">
                <a:hlinkClick r:id="rId2"/>
              </a:rPr>
              <a:t>https://parking.wcu.edu</a:t>
            </a:r>
            <a:r>
              <a:rPr lang="en-US" dirty="0"/>
              <a:t>     </a:t>
            </a:r>
          </a:p>
          <a:p>
            <a:endParaRPr lang="en-US" dirty="0"/>
          </a:p>
          <a:p>
            <a:pPr marL="0" indent="0">
              <a:buNone/>
            </a:pPr>
            <a:endParaRPr lang="en-US" dirty="0"/>
          </a:p>
          <a:p>
            <a:endParaRPr lang="en-US" dirty="0"/>
          </a:p>
        </p:txBody>
      </p:sp>
      <p:pic>
        <p:nvPicPr>
          <p:cNvPr id="5" name="Picture 4" descr="A picture containing text, tree, outdoor, road&#10;&#10;Description automatically generated">
            <a:extLst>
              <a:ext uri="{FF2B5EF4-FFF2-40B4-BE49-F238E27FC236}">
                <a16:creationId xmlns:a16="http://schemas.microsoft.com/office/drawing/2014/main" id="{6B6E0264-5937-4982-9135-1D53F85EEC47}"/>
              </a:ext>
            </a:extLst>
          </p:cNvPr>
          <p:cNvPicPr>
            <a:picLocks noChangeAspect="1"/>
          </p:cNvPicPr>
          <p:nvPr/>
        </p:nvPicPr>
        <p:blipFill>
          <a:blip r:embed="rId3"/>
          <a:stretch>
            <a:fillRect/>
          </a:stretch>
        </p:blipFill>
        <p:spPr>
          <a:xfrm>
            <a:off x="4215203" y="2523488"/>
            <a:ext cx="4812346" cy="320239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a:t>
            </a:r>
          </a:p>
        </p:txBody>
      </p:sp>
      <p:sp>
        <p:nvSpPr>
          <p:cNvPr id="3" name="Content Placeholder 2"/>
          <p:cNvSpPr>
            <a:spLocks noGrp="1"/>
          </p:cNvSpPr>
          <p:nvPr>
            <p:ph idx="1"/>
          </p:nvPr>
        </p:nvSpPr>
        <p:spPr>
          <a:xfrm>
            <a:off x="609600" y="1683975"/>
            <a:ext cx="7918048" cy="1723253"/>
          </a:xfrm>
        </p:spPr>
        <p:txBody>
          <a:bodyPr/>
          <a:lstStyle/>
          <a:p>
            <a:r>
              <a:rPr lang="en-US" dirty="0"/>
              <a:t>In the event of an emergency, please call 8911 from a campus phone (</a:t>
            </a:r>
            <a:r>
              <a:rPr lang="en-US" dirty="0">
                <a:highlight>
                  <a:srgbClr val="FFFF00"/>
                </a:highlight>
              </a:rPr>
              <a:t>kindly, please add 828-227-8911 to your cell phone now</a:t>
            </a:r>
            <a:r>
              <a:rPr lang="en-US" dirty="0"/>
              <a:t>)</a:t>
            </a:r>
          </a:p>
        </p:txBody>
      </p:sp>
      <p:pic>
        <p:nvPicPr>
          <p:cNvPr id="6" name="Picture 5" descr="A group of men posing with a person in a garment&#10;&#10;Description automatically generated">
            <a:extLst>
              <a:ext uri="{FF2B5EF4-FFF2-40B4-BE49-F238E27FC236}">
                <a16:creationId xmlns:a16="http://schemas.microsoft.com/office/drawing/2014/main" id="{90AD7461-896D-435A-8976-5B1B2E1C8A00}"/>
              </a:ext>
            </a:extLst>
          </p:cNvPr>
          <p:cNvPicPr>
            <a:picLocks noChangeAspect="1"/>
          </p:cNvPicPr>
          <p:nvPr/>
        </p:nvPicPr>
        <p:blipFill>
          <a:blip r:embed="rId2"/>
          <a:stretch>
            <a:fillRect/>
          </a:stretch>
        </p:blipFill>
        <p:spPr>
          <a:xfrm>
            <a:off x="1949339" y="3134404"/>
            <a:ext cx="5335536" cy="3550557"/>
          </a:xfrm>
          <a:prstGeom prst="rect">
            <a:avLst/>
          </a:prstGeom>
        </p:spPr>
      </p:pic>
    </p:spTree>
    <p:extLst>
      <p:ext uri="{BB962C8B-B14F-4D97-AF65-F5344CB8AC3E}">
        <p14:creationId xmlns:p14="http://schemas.microsoft.com/office/powerpoint/2010/main" val="3068918917"/>
      </p:ext>
    </p:extLst>
  </p:cSld>
  <p:clrMapOvr>
    <a:masterClrMapping/>
  </p:clrMapOvr>
</p:sld>
</file>

<file path=ppt/theme/theme1.xml><?xml version="1.0" encoding="utf-8"?>
<a:theme xmlns:a="http://schemas.openxmlformats.org/drawingml/2006/main" name="WCU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49902C74E04EA4CB7733B2162E44E18" ma:contentTypeVersion="12" ma:contentTypeDescription="Create a new document." ma:contentTypeScope="" ma:versionID="036113df02bbe01995edc9d2fd585ccf">
  <xsd:schema xmlns:xsd="http://www.w3.org/2001/XMLSchema" xmlns:xs="http://www.w3.org/2001/XMLSchema" xmlns:p="http://schemas.microsoft.com/office/2006/metadata/properties" xmlns:ns3="a3718216-a287-4cc7-ae94-97569af93058" xmlns:ns4="e1502a95-350f-4b68-871d-a213acf94d64" targetNamespace="http://schemas.microsoft.com/office/2006/metadata/properties" ma:root="true" ma:fieldsID="17982786ac51334a2840e3ee254e86a4" ns3:_="" ns4:_="">
    <xsd:import namespace="a3718216-a287-4cc7-ae94-97569af93058"/>
    <xsd:import namespace="e1502a95-350f-4b68-871d-a213acf94d6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718216-a287-4cc7-ae94-97569af9305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1502a95-350f-4b68-871d-a213acf94d6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C8D6A41-6962-4488-8C26-A2BFE6438169}">
  <ds:schemaRefs>
    <ds:schemaRef ds:uri="http://schemas.openxmlformats.org/package/2006/metadata/core-properties"/>
    <ds:schemaRef ds:uri="http://purl.org/dc/terms/"/>
    <ds:schemaRef ds:uri="e1502a95-350f-4b68-871d-a213acf94d64"/>
    <ds:schemaRef ds:uri="a3718216-a287-4cc7-ae94-97569af93058"/>
    <ds:schemaRef ds:uri="http://purl.org/dc/dcmitype/"/>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7ACC3D2E-F152-4D31-A8B4-9C4BC0E5F5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718216-a287-4cc7-ae94-97569af93058"/>
    <ds:schemaRef ds:uri="e1502a95-350f-4b68-871d-a213acf94d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8BCD28-6718-4529-9DC5-40ACC28A6A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18947</TotalTime>
  <Words>1089</Words>
  <Application>Microsoft Office PowerPoint</Application>
  <PresentationFormat>On-screen Show (4:3)</PresentationFormat>
  <Paragraphs>139</Paragraphs>
  <Slides>26</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FreightSans Pro Bold</vt:lpstr>
      <vt:lpstr>FreightSans Pro Book</vt:lpstr>
      <vt:lpstr>FreightSans Pro Medium</vt:lpstr>
      <vt:lpstr>FreightSans Pro Semibold</vt:lpstr>
      <vt:lpstr>WCUtemplate</vt:lpstr>
      <vt:lpstr>PowerPoint Presentation</vt:lpstr>
      <vt:lpstr>PowerPoint Presentation</vt:lpstr>
      <vt:lpstr>PowerPoint Presentation</vt:lpstr>
      <vt:lpstr>WCU  Graduate  School </vt:lpstr>
      <vt:lpstr>WCU  Cullowhee  Campus</vt:lpstr>
      <vt:lpstr>MyWCU Student Portal</vt:lpstr>
      <vt:lpstr>Catamount Email      brian1@catamount.wcu.edu  </vt:lpstr>
      <vt:lpstr>Parking</vt:lpstr>
      <vt:lpstr>Safety *</vt:lpstr>
      <vt:lpstr>Emergency Medical Services</vt:lpstr>
      <vt:lpstr>Cat Card (ID Card)</vt:lpstr>
      <vt:lpstr>WCU  Bookstore</vt:lpstr>
      <vt:lpstr>IT Help Desk *</vt:lpstr>
      <vt:lpstr>Paw Print</vt:lpstr>
      <vt:lpstr>Hunter Library *</vt:lpstr>
      <vt:lpstr>WCU Writing and Learning Commons *</vt:lpstr>
      <vt:lpstr>Center for Career and Professional Development * </vt:lpstr>
      <vt:lpstr>Counseling (CAPS) *</vt:lpstr>
      <vt:lpstr>Health Services *</vt:lpstr>
      <vt:lpstr>Recreation and Wellness *</vt:lpstr>
      <vt:lpstr>Food Pantry</vt:lpstr>
      <vt:lpstr>Academic Policies </vt:lpstr>
      <vt:lpstr>Student Conduct Modules</vt:lpstr>
      <vt:lpstr>Canceling Classes </vt:lpstr>
      <vt:lpstr>Career Goals Reflection </vt:lpstr>
      <vt:lpstr>Please Remember </vt:lpstr>
    </vt:vector>
  </TitlesOfParts>
  <Company>Western Carolina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Haley Medford</dc:creator>
  <cp:lastModifiedBy>Laina Lemire</cp:lastModifiedBy>
  <cp:revision>320</cp:revision>
  <cp:lastPrinted>2020-07-28T13:16:15Z</cp:lastPrinted>
  <dcterms:created xsi:type="dcterms:W3CDTF">2015-02-12T18:12:26Z</dcterms:created>
  <dcterms:modified xsi:type="dcterms:W3CDTF">2022-08-18T20:46:07Z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0x010100549902C74E04EA4CB7733B2162E44E18</vt:lpwstr>
  </property>
</Properties>
</file>