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91" r:id="rId5"/>
    <p:sldId id="382" r:id="rId6"/>
    <p:sldId id="389" r:id="rId7"/>
    <p:sldId id="392" r:id="rId8"/>
    <p:sldId id="400" r:id="rId9"/>
    <p:sldId id="395" r:id="rId10"/>
    <p:sldId id="399" r:id="rId11"/>
    <p:sldId id="398" r:id="rId12"/>
    <p:sldId id="429" r:id="rId13"/>
    <p:sldId id="397" r:id="rId14"/>
    <p:sldId id="394" r:id="rId15"/>
    <p:sldId id="393" r:id="rId16"/>
    <p:sldId id="404" r:id="rId17"/>
    <p:sldId id="403" r:id="rId18"/>
    <p:sldId id="402" r:id="rId19"/>
    <p:sldId id="401" r:id="rId20"/>
    <p:sldId id="430" r:id="rId21"/>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8B48"/>
    <a:srgbClr val="592C88"/>
    <a:srgbClr val="5C0093"/>
    <a:srgbClr val="6000AE"/>
    <a:srgbClr val="50008E"/>
    <a:srgbClr val="440D62"/>
    <a:srgbClr val="FFA9E8"/>
    <a:srgbClr val="08428B"/>
    <a:srgbClr val="5D890C"/>
    <a:srgbClr val="460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73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D9B2DE4D-9728-5E4D-8E7B-AA46949C7F3E}" type="slidenum">
              <a:rPr lang="en-US" smtClean="0"/>
              <a:t>‹#›</a:t>
            </a:fld>
            <a:endParaRPr lang="en-US"/>
          </a:p>
        </p:txBody>
      </p:sp>
    </p:spTree>
    <p:extLst>
      <p:ext uri="{BB962C8B-B14F-4D97-AF65-F5344CB8AC3E}">
        <p14:creationId xmlns:p14="http://schemas.microsoft.com/office/powerpoint/2010/main" val="374603603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7AE0A6F5-EED2-C946-9B6F-74E805C8050E}" type="slidenum">
              <a:rPr lang="en-US" smtClean="0"/>
              <a:t>‹#›</a:t>
            </a:fld>
            <a:endParaRPr lang="en-US"/>
          </a:p>
        </p:txBody>
      </p:sp>
    </p:spTree>
    <p:extLst>
      <p:ext uri="{BB962C8B-B14F-4D97-AF65-F5344CB8AC3E}">
        <p14:creationId xmlns:p14="http://schemas.microsoft.com/office/powerpoint/2010/main" val="4294040334"/>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0"/>
          </p:nvPr>
        </p:nvSpPr>
        <p:spPr/>
        <p:txBody>
          <a:bodyPr/>
          <a:lstStyle/>
          <a:p>
            <a:endParaRPr lang="en-US"/>
          </a:p>
        </p:txBody>
      </p:sp>
      <p:sp>
        <p:nvSpPr>
          <p:cNvPr id="6" name="Slide Number Placeholder 5"/>
          <p:cNvSpPr>
            <a:spLocks noGrp="1"/>
          </p:cNvSpPr>
          <p:nvPr>
            <p:ph type="sldNum" sz="quarter" idx="11"/>
          </p:nvPr>
        </p:nvSpPr>
        <p:spPr/>
        <p:txBody>
          <a:bodyPr/>
          <a:lstStyle/>
          <a:p>
            <a:fld id="{7AE0A6F5-EED2-C946-9B6F-74E805C8050E}" type="slidenum">
              <a:rPr lang="en-US" smtClean="0"/>
              <a:t>2</a:t>
            </a:fld>
            <a:endParaRPr lang="en-US"/>
          </a:p>
        </p:txBody>
      </p:sp>
    </p:spTree>
    <p:extLst>
      <p:ext uri="{BB962C8B-B14F-4D97-AF65-F5344CB8AC3E}">
        <p14:creationId xmlns:p14="http://schemas.microsoft.com/office/powerpoint/2010/main" val="26793468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full pageppt.jpg"/>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151" y="0"/>
            <a:ext cx="9144000" cy="6858000"/>
          </a:xfrm>
          <a:prstGeom prst="rect">
            <a:avLst/>
          </a:prstGeom>
        </p:spPr>
      </p:pic>
      <p:pic>
        <p:nvPicPr>
          <p:cNvPr id="5" name="Picture 8" descr="WCULogo-singularwhite.eps"/>
          <p:cNvPicPr>
            <a:picLocks noChangeAspect="1"/>
          </p:cNvPicPr>
          <p:nvPr userDrawn="1"/>
        </p:nvPicPr>
        <p:blipFill>
          <a:blip r:embed="rId4"/>
          <a:srcRect/>
          <a:stretch>
            <a:fillRect/>
          </a:stretch>
        </p:blipFill>
        <p:spPr bwMode="auto">
          <a:xfrm>
            <a:off x="5763532" y="4980480"/>
            <a:ext cx="2606411" cy="1072182"/>
          </a:xfrm>
          <a:prstGeom prst="rect">
            <a:avLst/>
          </a:prstGeom>
          <a:noFill/>
          <a:ln w="9525">
            <a:noFill/>
            <a:miter lim="800000"/>
            <a:headEnd/>
            <a:tailEnd/>
          </a:ln>
        </p:spPr>
      </p:pic>
      <p:sp>
        <p:nvSpPr>
          <p:cNvPr id="2" name="Title 1"/>
          <p:cNvSpPr>
            <a:spLocks noGrp="1"/>
          </p:cNvSpPr>
          <p:nvPr>
            <p:ph type="ctrTitle"/>
          </p:nvPr>
        </p:nvSpPr>
        <p:spPr>
          <a:xfrm>
            <a:off x="900224" y="2137767"/>
            <a:ext cx="7772400" cy="838315"/>
          </a:xfrm>
        </p:spPr>
        <p:txBody>
          <a:bodyPr/>
          <a:lstStyle/>
          <a:p>
            <a:r>
              <a:rPr lang="en-US"/>
              <a:t>Click to edit Master title style</a:t>
            </a:r>
          </a:p>
        </p:txBody>
      </p:sp>
      <p:sp>
        <p:nvSpPr>
          <p:cNvPr id="3" name="Subtitle 2"/>
          <p:cNvSpPr>
            <a:spLocks noGrp="1"/>
          </p:cNvSpPr>
          <p:nvPr>
            <p:ph type="subTitle" idx="1"/>
          </p:nvPr>
        </p:nvSpPr>
        <p:spPr>
          <a:xfrm>
            <a:off x="1891170" y="3080458"/>
            <a:ext cx="6400800" cy="712967"/>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fld id="{E24EA800-A587-3D4C-B06A-4DAA66CC7AB0}" type="datetime1">
              <a:rPr lang="en-US"/>
              <a:pPr/>
              <a:t>3/1/2022</a:t>
            </a:fld>
            <a:endParaRPr lang="en-US"/>
          </a:p>
        </p:txBody>
      </p:sp>
      <p:sp>
        <p:nvSpPr>
          <p:cNvPr id="7" name="Slide Number Placeholder 5"/>
          <p:cNvSpPr>
            <a:spLocks noGrp="1"/>
          </p:cNvSpPr>
          <p:nvPr>
            <p:ph type="sldNum" sz="quarter" idx="11"/>
          </p:nvPr>
        </p:nvSpPr>
        <p:spPr/>
        <p:txBody>
          <a:bodyPr/>
          <a:lstStyle>
            <a:lvl1pPr>
              <a:defRPr/>
            </a:lvl1pPr>
          </a:lstStyle>
          <a:p>
            <a:fld id="{FBE0DCB0-9F10-5948-BE8C-8A19F5A5362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600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5C0093"/>
              </a:solidFill>
            </a:endParaRPr>
          </a:p>
        </p:txBody>
      </p:sp>
      <p:sp>
        <p:nvSpPr>
          <p:cNvPr id="2" name="Date Placeholder 1"/>
          <p:cNvSpPr>
            <a:spLocks noGrp="1"/>
          </p:cNvSpPr>
          <p:nvPr>
            <p:ph type="dt" sz="half" idx="10"/>
          </p:nvPr>
        </p:nvSpPr>
        <p:spPr/>
        <p:txBody>
          <a:bodyPr/>
          <a:lstStyle>
            <a:lvl1pPr>
              <a:defRPr/>
            </a:lvl1pPr>
          </a:lstStyle>
          <a:p>
            <a:fld id="{C7F50F9E-ABA1-5D42-B278-4639D3ACEA0E}" type="datetime1">
              <a:rPr lang="en-US"/>
              <a:pPr/>
              <a:t>3/1/2022</a:t>
            </a:fld>
            <a:endParaRPr lang="en-US"/>
          </a:p>
        </p:txBody>
      </p:sp>
      <p:sp>
        <p:nvSpPr>
          <p:cNvPr id="4" name="Slide Number Placeholder 3"/>
          <p:cNvSpPr>
            <a:spLocks noGrp="1"/>
          </p:cNvSpPr>
          <p:nvPr>
            <p:ph type="sldNum" sz="quarter" idx="12"/>
          </p:nvPr>
        </p:nvSpPr>
        <p:spPr/>
        <p:txBody>
          <a:bodyPr/>
          <a:lstStyle>
            <a:lvl1pPr>
              <a:defRPr/>
            </a:lvl1pPr>
          </a:lstStyle>
          <a:p>
            <a:fld id="{2785F435-6EED-1E46-9E88-EDE8BD84487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rgbClr val="4600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83CFC13-72C5-F24C-828F-C5EA27E99046}" type="datetime1">
              <a:rPr lang="en-US"/>
              <a:pPr/>
              <a:t>3/1/2022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4CC6D34-4F59-E146-949A-9074366225A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6944078" y="0"/>
            <a:ext cx="2199921" cy="6858000"/>
          </a:xfrm>
          <a:prstGeom prst="rect">
            <a:avLst/>
          </a:prstGeom>
          <a:solidFill>
            <a:srgbClr val="4600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944078" y="2771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1982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C4B1238-2971-3541-8417-A89A7B120892}" type="datetime1">
              <a:rPr lang="en-US"/>
              <a:pPr/>
              <a:t>3/1/2022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9C3967-0F2D-E345-BA6B-0C359C34211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592C8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Isosceles Triangle 2"/>
          <p:cNvSpPr/>
          <p:nvPr userDrawn="1"/>
        </p:nvSpPr>
        <p:spPr>
          <a:xfrm rot="6065288">
            <a:off x="-2021681" y="-1378744"/>
            <a:ext cx="9126538" cy="9375775"/>
          </a:xfrm>
          <a:prstGeom prst="triangle">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ight Triangle 3"/>
          <p:cNvSpPr/>
          <p:nvPr userDrawn="1"/>
        </p:nvSpPr>
        <p:spPr>
          <a:xfrm flipH="1">
            <a:off x="-2792413" y="3683000"/>
            <a:ext cx="11938001" cy="3162300"/>
          </a:xfrm>
          <a:prstGeom prst="rtTriangl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Date Placeholder 3"/>
          <p:cNvSpPr>
            <a:spLocks noGrp="1"/>
          </p:cNvSpPr>
          <p:nvPr>
            <p:ph type="dt" sz="half" idx="10"/>
          </p:nvPr>
        </p:nvSpPr>
        <p:spPr/>
        <p:txBody>
          <a:bodyPr/>
          <a:lstStyle>
            <a:lvl1pPr>
              <a:defRPr/>
            </a:lvl1pPr>
          </a:lstStyle>
          <a:p>
            <a:fld id="{E714D887-9E95-8D4C-8C0C-660F089612BF}" type="datetime1">
              <a:rPr lang="en-US"/>
              <a:pPr/>
              <a:t>3/1/2022</a:t>
            </a:fld>
            <a:endParaRPr lang="en-US"/>
          </a:p>
        </p:txBody>
      </p:sp>
      <p:sp>
        <p:nvSpPr>
          <p:cNvPr id="6" name="Slide Number Placeholder 5"/>
          <p:cNvSpPr>
            <a:spLocks noGrp="1"/>
          </p:cNvSpPr>
          <p:nvPr>
            <p:ph type="sldNum" sz="quarter" idx="11"/>
          </p:nvPr>
        </p:nvSpPr>
        <p:spPr/>
        <p:txBody>
          <a:bodyPr/>
          <a:lstStyle>
            <a:lvl1pPr>
              <a:defRPr/>
            </a:lvl1pPr>
          </a:lstStyle>
          <a:p>
            <a:fld id="{3D69A63B-552F-2C49-864B-3763EDDF4389}" type="slidenum">
              <a:rPr lang="en-US"/>
              <a:pPr/>
              <a:t>‹#›</a:t>
            </a:fld>
            <a:endParaRPr lang="en-US"/>
          </a:p>
        </p:txBody>
      </p:sp>
    </p:spTree>
    <p:extLst>
      <p:ext uri="{BB962C8B-B14F-4D97-AF65-F5344CB8AC3E}">
        <p14:creationId xmlns:p14="http://schemas.microsoft.com/office/powerpoint/2010/main" val="60411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3020" t="4975" r="-1069"/>
          <a:stretch/>
        </p:blipFill>
        <p:spPr>
          <a:xfrm>
            <a:off x="0" y="-29455"/>
            <a:ext cx="9271000" cy="1447800"/>
          </a:xfrm>
          <a:prstGeom prst="rect">
            <a:avLst/>
          </a:prstGeom>
        </p:spPr>
      </p:pic>
      <p:sp>
        <p:nvSpPr>
          <p:cNvPr id="2" name="Title 1"/>
          <p:cNvSpPr>
            <a:spLocks noGrp="1"/>
          </p:cNvSpPr>
          <p:nvPr>
            <p:ph type="title"/>
          </p:nvPr>
        </p:nvSpPr>
        <p:spPr>
          <a:xfrm>
            <a:off x="457200" y="173038"/>
            <a:ext cx="6184900" cy="1143000"/>
          </a:xfrm>
        </p:spPr>
        <p:txBody>
          <a:bodyPr/>
          <a:lstStyle>
            <a:lvl1pPr algn="l">
              <a:lnSpc>
                <a:spcPts val="4480"/>
              </a:lnSpc>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B9DB7AC-00D2-CD4B-AD5F-947518BE0444}" type="datetime1">
              <a:rPr lang="en-US"/>
              <a:pPr/>
              <a:t>3/1/2022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A5A7D3-DBA7-014C-8B7E-3048C79928A5}" type="slidenum">
              <a:rPr lang="en-US"/>
              <a:pPr/>
              <a:t>‹#›</a:t>
            </a:fld>
            <a:endParaRPr lang="en-US"/>
          </a:p>
        </p:txBody>
      </p:sp>
      <p:pic>
        <p:nvPicPr>
          <p:cNvPr id="10" name="Picture 8" descr="WCULogo-singularwhite.eps"/>
          <p:cNvPicPr>
            <a:picLocks noChangeAspect="1"/>
          </p:cNvPicPr>
          <p:nvPr userDrawn="1"/>
        </p:nvPicPr>
        <p:blipFill>
          <a:blip r:embed="rId4"/>
          <a:srcRect/>
          <a:stretch>
            <a:fillRect/>
          </a:stretch>
        </p:blipFill>
        <p:spPr bwMode="auto">
          <a:xfrm>
            <a:off x="7259690" y="323850"/>
            <a:ext cx="1548018" cy="636798"/>
          </a:xfrm>
          <a:prstGeom prst="rect">
            <a:avLst/>
          </a:prstGeom>
          <a:noFill/>
          <a:ln w="9525">
            <a:noFill/>
            <a:miter lim="800000"/>
            <a:headEnd/>
            <a:tailEnd/>
          </a:ln>
        </p:spPr>
      </p:pic>
    </p:spTree>
    <p:extLst>
      <p:ext uri="{BB962C8B-B14F-4D97-AF65-F5344CB8AC3E}">
        <p14:creationId xmlns:p14="http://schemas.microsoft.com/office/powerpoint/2010/main" val="319094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7" name="Rectangle 16"/>
          <p:cNvSpPr/>
          <p:nvPr userDrawn="1"/>
        </p:nvSpPr>
        <p:spPr>
          <a:xfrm>
            <a:off x="0" y="0"/>
            <a:ext cx="9144000" cy="6858000"/>
          </a:xfrm>
          <a:prstGeom prst="rect">
            <a:avLst/>
          </a:prstGeom>
          <a:solidFill>
            <a:srgbClr val="592C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userDrawn="1"/>
        </p:nvSpPr>
        <p:spPr>
          <a:xfrm rot="6065288">
            <a:off x="-2021358" y="-1364047"/>
            <a:ext cx="9125871" cy="9376792"/>
          </a:xfrm>
          <a:prstGeom prst="triangle">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Triangle 18"/>
          <p:cNvSpPr/>
          <p:nvPr userDrawn="1"/>
        </p:nvSpPr>
        <p:spPr>
          <a:xfrm flipH="1">
            <a:off x="-2791864" y="3683000"/>
            <a:ext cx="11938000" cy="3162300"/>
          </a:xfrm>
          <a:prstGeom prst="rtTriangle">
            <a:avLst/>
          </a:prstGeom>
          <a:solidFill>
            <a:srgbClr val="FFFF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8" descr="WCULogo-singularwhite.eps"/>
          <p:cNvPicPr>
            <a:picLocks noChangeAspect="1"/>
          </p:cNvPicPr>
          <p:nvPr userDrawn="1"/>
        </p:nvPicPr>
        <p:blipFill>
          <a:blip r:embed="rId2"/>
          <a:srcRect/>
          <a:stretch>
            <a:fillRect/>
          </a:stretch>
        </p:blipFill>
        <p:spPr bwMode="auto">
          <a:xfrm>
            <a:off x="5763532" y="4980480"/>
            <a:ext cx="2606411" cy="1072182"/>
          </a:xfrm>
          <a:prstGeom prst="rect">
            <a:avLst/>
          </a:prstGeom>
          <a:noFill/>
          <a:ln w="9525">
            <a:noFill/>
            <a:miter lim="800000"/>
            <a:headEnd/>
            <a:tailEnd/>
          </a:ln>
        </p:spPr>
      </p:pic>
      <p:sp>
        <p:nvSpPr>
          <p:cNvPr id="2" name="Title 1"/>
          <p:cNvSpPr>
            <a:spLocks noGrp="1"/>
          </p:cNvSpPr>
          <p:nvPr>
            <p:ph type="ctrTitle"/>
          </p:nvPr>
        </p:nvSpPr>
        <p:spPr>
          <a:xfrm>
            <a:off x="900224" y="2137767"/>
            <a:ext cx="7772400" cy="838315"/>
          </a:xfrm>
        </p:spPr>
        <p:txBody>
          <a:bodyPr/>
          <a:lstStyle/>
          <a:p>
            <a:r>
              <a:rPr lang="en-US"/>
              <a:t>Click to edit Master title style</a:t>
            </a:r>
          </a:p>
        </p:txBody>
      </p:sp>
      <p:sp>
        <p:nvSpPr>
          <p:cNvPr id="3" name="Subtitle 2"/>
          <p:cNvSpPr>
            <a:spLocks noGrp="1"/>
          </p:cNvSpPr>
          <p:nvPr>
            <p:ph type="subTitle" idx="1"/>
          </p:nvPr>
        </p:nvSpPr>
        <p:spPr>
          <a:xfrm>
            <a:off x="1891170" y="3080458"/>
            <a:ext cx="6400800" cy="712967"/>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fld id="{E24EA800-A587-3D4C-B06A-4DAA66CC7AB0}" type="datetime1">
              <a:rPr lang="en-US"/>
              <a:pPr/>
              <a:t>3/1/2022</a:t>
            </a:fld>
            <a:endParaRPr lang="en-US"/>
          </a:p>
        </p:txBody>
      </p:sp>
      <p:sp>
        <p:nvSpPr>
          <p:cNvPr id="7" name="Slide Number Placeholder 5"/>
          <p:cNvSpPr>
            <a:spLocks noGrp="1"/>
          </p:cNvSpPr>
          <p:nvPr>
            <p:ph type="sldNum" sz="quarter" idx="11"/>
          </p:nvPr>
        </p:nvSpPr>
        <p:spPr/>
        <p:txBody>
          <a:bodyPr/>
          <a:lstStyle>
            <a:lvl1pPr>
              <a:defRPr/>
            </a:lvl1pPr>
          </a:lstStyle>
          <a:p>
            <a:fld id="{FBE0DCB0-9F10-5948-BE8C-8A19F5A53625}" type="slidenum">
              <a:rPr lang="en-US"/>
              <a:pPr/>
              <a:t>‹#›</a:t>
            </a:fld>
            <a:endParaRPr lang="en-US"/>
          </a:p>
        </p:txBody>
      </p:sp>
    </p:spTree>
    <p:extLst>
      <p:ext uri="{BB962C8B-B14F-4D97-AF65-F5344CB8AC3E}">
        <p14:creationId xmlns:p14="http://schemas.microsoft.com/office/powerpoint/2010/main" val="21031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36389 0.52593 C 0.36076 0.49699 0.35816 0.46829 0.35139 0.44074 C 0.34687 0.42292 0.33871 0.41181 0.33194 0.3963 C 0.32344 0.37685 0.31823 0.35486 0.30833 0.33704 C 0.29149 0.30718 0.27743 0.27477 0.25972 0.2463 C 0.25035 0.23148 0.24045 0.21736 0.23194 0.20185 C 0.20469 0.15185 0.17378 0.1125 0.13611 0.07778 C 0.12448 0.0669 0.11406 0.05509 0.10278 0.04444 C 0.09774 0.03958 0.09149 0.03819 0.08611 0.03519 C 0.07639 0.02963 0.06632 0.02292 0.05694 0.01667 C 0.05243 0.01366 0.04774 0.00741 0.04305 0.00556 C 0.02969 2.59259E-6 0.01354 2.59259E-6 -1.94444E-6 2.59259E-6 " pathEditMode="relative" ptsTypes="fffffffffffA">
                                      <p:cBhvr>
                                        <p:cTn id="6" dur="2000" fill="hold"/>
                                        <p:tgtEl>
                                          <p:spTgt spid="19"/>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0.85 -0.49629 C -0.80312 -0.49328 -0.75642 -0.48865 -0.70972 -0.48518 C -0.67413 -0.47754 -0.63941 -0.47153 -0.60399 -0.46296 C -0.59323 -0.46041 -0.56736 -0.45671 -0.55555 -0.45185 C -0.5085 -0.4331 -0.46319 -0.41227 -0.41527 -0.39629 C -0.37083 -0.38148 -0.32187 -0.36458 -0.28055 -0.33518 C -0.25625 -0.31782 -0.23177 -0.3 -0.20694 -0.28333 C -0.18541 -0.26898 -0.16423 -0.25671 -0.14444 -0.23703 C -0.13333 -0.22592 -0.12274 -0.21643 -0.1125 -0.2037 C -0.10833 -0.19838 -0.10416 -0.19259 -0.1 -0.18703 C -0.09826 -0.18472 -0.09444 -0.17963 -0.09444 -0.17963 C -0.09097 -0.16528 -0.08281 -0.15972 -0.07639 -0.14815 C -0.06996 -0.13657 -0.06354 -0.12453 -0.05694 -0.11296 C -0.05225 -0.10463 -0.05086 -0.09722 -0.04583 -0.08889 C -0.04444 -0.08333 -0.04479 -0.07639 -0.04166 -0.07222 C -0.03611 -0.06481 -0.03194 -0.0574 -0.02639 -0.05 C -0.02309 -0.0368 -0.02083 -0.04097 -0.01389 -0.03333 C -0.00677 -0.02546 2.77778E-7 -0.01296 2.77778E-7 -3.7037E-7 " pathEditMode="relative" ptsTypes="fffffffffffffffffA">
                                      <p:cBhvr>
                                        <p:cTn id="9" dur="10" fill="hold"/>
                                        <p:tgtEl>
                                          <p:spTgt spid="18"/>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1" nodeType="clickEffect">
                                  <p:stCondLst>
                                    <p:cond delay="0"/>
                                  </p:stCondLst>
                                  <p:childTnLst>
                                    <p:animEffect transition="out" filter="fade">
                                      <p:cBhvr>
                                        <p:cTn id="13" dur="2000"/>
                                        <p:tgtEl>
                                          <p:spTgt spid="18"/>
                                        </p:tgtEl>
                                      </p:cBhvr>
                                    </p:animEffect>
                                    <p:anim calcmode="lin" valueType="num">
                                      <p:cBhvr>
                                        <p:cTn id="14" dur="2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18"/>
                                        </p:tgtEl>
                                        <p:attrNameLst>
                                          <p:attrName>ppt_h</p:attrName>
                                        </p:attrNameLst>
                                      </p:cBhvr>
                                      <p:tavLst>
                                        <p:tav tm="0">
                                          <p:val>
                                            <p:strVal val="ppt_h"/>
                                          </p:val>
                                        </p:tav>
                                        <p:tav tm="100000">
                                          <p:val>
                                            <p:strVal val="ppt_h"/>
                                          </p:val>
                                        </p:tav>
                                      </p:tavLst>
                                    </p:anim>
                                    <p:set>
                                      <p:cBhvr>
                                        <p:cTn id="16"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4" name="Picture 13"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975"/>
          <a:stretch/>
        </p:blipFill>
        <p:spPr>
          <a:xfrm>
            <a:off x="0" y="-3"/>
            <a:ext cx="9144000" cy="1102727"/>
          </a:xfrm>
          <a:prstGeom prst="rect">
            <a:avLst/>
          </a:prstGeom>
        </p:spPr>
      </p:pic>
      <p:sp>
        <p:nvSpPr>
          <p:cNvPr id="2" name="Title 1"/>
          <p:cNvSpPr>
            <a:spLocks noGrp="1"/>
          </p:cNvSpPr>
          <p:nvPr>
            <p:ph type="title"/>
          </p:nvPr>
        </p:nvSpPr>
        <p:spPr>
          <a:xfrm>
            <a:off x="407852" y="355791"/>
            <a:ext cx="6712850" cy="543415"/>
          </a:xfrm>
          <a:noFill/>
        </p:spPr>
        <p:txBody>
          <a:bodyPr anchor="b"/>
          <a:lstStyle>
            <a:lvl1pPr algn="l">
              <a:defRPr sz="3800" b="1">
                <a:solidFill>
                  <a:srgbClr val="FFFFFF"/>
                </a:solidFill>
              </a:defRPr>
            </a:lvl1pPr>
          </a:lstStyle>
          <a:p>
            <a:r>
              <a:rPr lang="en-US"/>
              <a:t>Click to edit Master title style</a:t>
            </a:r>
          </a:p>
        </p:txBody>
      </p:sp>
      <p:sp>
        <p:nvSpPr>
          <p:cNvPr id="3" name="Content Placeholder 2"/>
          <p:cNvSpPr>
            <a:spLocks noGrp="1"/>
          </p:cNvSpPr>
          <p:nvPr>
            <p:ph idx="1"/>
          </p:nvPr>
        </p:nvSpPr>
        <p:spPr>
          <a:xfrm>
            <a:off x="457200" y="1392945"/>
            <a:ext cx="5018891" cy="37281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BD166CC-E70A-DF4D-B691-C9D9745F130F}" type="datetime1">
              <a:rPr lang="en-US"/>
              <a:pPr/>
              <a:t>3/1/2022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E7317C8-4395-304F-A087-01E0648D7D4C}" type="slidenum">
              <a:rPr lang="en-US"/>
              <a:pPr/>
              <a:t>‹#›</a:t>
            </a:fld>
            <a:endParaRPr lang="en-US"/>
          </a:p>
        </p:txBody>
      </p:sp>
      <p:pic>
        <p:nvPicPr>
          <p:cNvPr id="11" name="Picture 8" descr="WCULogo-singularwhite.eps"/>
          <p:cNvPicPr>
            <a:picLocks noChangeAspect="1"/>
          </p:cNvPicPr>
          <p:nvPr userDrawn="1"/>
        </p:nvPicPr>
        <p:blipFill>
          <a:blip r:embed="rId4"/>
          <a:srcRect/>
          <a:stretch>
            <a:fillRect/>
          </a:stretch>
        </p:blipFill>
        <p:spPr bwMode="auto">
          <a:xfrm>
            <a:off x="7399390" y="273050"/>
            <a:ext cx="1548018" cy="636798"/>
          </a:xfrm>
          <a:prstGeom prst="rect">
            <a:avLst/>
          </a:prstGeom>
          <a:noFill/>
          <a:ln w="9525">
            <a:noFill/>
            <a:miter lim="800000"/>
            <a:headEnd/>
            <a:tailEnd/>
          </a:ln>
        </p:spPr>
      </p:pic>
    </p:spTree>
    <p:extLst>
      <p:ext uri="{BB962C8B-B14F-4D97-AF65-F5344CB8AC3E}">
        <p14:creationId xmlns:p14="http://schemas.microsoft.com/office/powerpoint/2010/main" val="280658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3020" t="4975" r="-1069"/>
          <a:stretch/>
        </p:blipFill>
        <p:spPr>
          <a:xfrm>
            <a:off x="0" y="-29455"/>
            <a:ext cx="9271000" cy="1447800"/>
          </a:xfrm>
          <a:prstGeom prst="rect">
            <a:avLst/>
          </a:prstGeom>
        </p:spPr>
      </p:pic>
      <p:sp>
        <p:nvSpPr>
          <p:cNvPr id="2" name="Title 1"/>
          <p:cNvSpPr>
            <a:spLocks noGrp="1"/>
          </p:cNvSpPr>
          <p:nvPr>
            <p:ph type="title"/>
          </p:nvPr>
        </p:nvSpPr>
        <p:spPr>
          <a:xfrm>
            <a:off x="457200" y="173038"/>
            <a:ext cx="6184900" cy="1143000"/>
          </a:xfrm>
        </p:spPr>
        <p:txBody>
          <a:bodyPr/>
          <a:lstStyle>
            <a:lvl1pPr algn="l">
              <a:lnSpc>
                <a:spcPts val="3980"/>
              </a:lnSpc>
              <a:defRPr sz="38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B9DB7AC-00D2-CD4B-AD5F-947518BE0444}" type="datetime1">
              <a:rPr lang="en-US"/>
              <a:pPr/>
              <a:t>3/1/2022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A5A7D3-DBA7-014C-8B7E-3048C79928A5}" type="slidenum">
              <a:rPr lang="en-US"/>
              <a:pPr/>
              <a:t>‹#›</a:t>
            </a:fld>
            <a:endParaRPr lang="en-US"/>
          </a:p>
        </p:txBody>
      </p:sp>
      <p:pic>
        <p:nvPicPr>
          <p:cNvPr id="10" name="Picture 8" descr="WCULogo-singularwhite.eps"/>
          <p:cNvPicPr>
            <a:picLocks noChangeAspect="1"/>
          </p:cNvPicPr>
          <p:nvPr userDrawn="1"/>
        </p:nvPicPr>
        <p:blipFill>
          <a:blip r:embed="rId4"/>
          <a:srcRect/>
          <a:stretch>
            <a:fillRect/>
          </a:stretch>
        </p:blipFill>
        <p:spPr bwMode="auto">
          <a:xfrm>
            <a:off x="7259690" y="323850"/>
            <a:ext cx="1548018" cy="636798"/>
          </a:xfrm>
          <a:prstGeom prst="rect">
            <a:avLst/>
          </a:prstGeom>
          <a:noFill/>
          <a:ln w="9525">
            <a:noFill/>
            <a:miter lim="800000"/>
            <a:headEnd/>
            <a:tailEnd/>
          </a:ln>
        </p:spPr>
      </p:pic>
    </p:spTree>
    <p:extLst>
      <p:ext uri="{BB962C8B-B14F-4D97-AF65-F5344CB8AC3E}">
        <p14:creationId xmlns:p14="http://schemas.microsoft.com/office/powerpoint/2010/main" val="312850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4" name="Picture 13" descr="headergraphicppt.jpg"/>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975"/>
          <a:stretch/>
        </p:blipFill>
        <p:spPr>
          <a:xfrm>
            <a:off x="0" y="-3"/>
            <a:ext cx="9144000" cy="1102727"/>
          </a:xfrm>
          <a:prstGeom prst="rect">
            <a:avLst/>
          </a:prstGeom>
        </p:spPr>
      </p:pic>
      <p:sp>
        <p:nvSpPr>
          <p:cNvPr id="2" name="Title 1"/>
          <p:cNvSpPr>
            <a:spLocks noGrp="1"/>
          </p:cNvSpPr>
          <p:nvPr>
            <p:ph type="title"/>
          </p:nvPr>
        </p:nvSpPr>
        <p:spPr>
          <a:xfrm>
            <a:off x="407852" y="355791"/>
            <a:ext cx="6712850" cy="543415"/>
          </a:xfrm>
          <a:noFill/>
        </p:spPr>
        <p:txBody>
          <a:bodyPr anchor="b"/>
          <a:lstStyle>
            <a:lvl1pPr algn="l">
              <a:defRPr sz="3800" b="1">
                <a:solidFill>
                  <a:srgbClr val="FFFFFF"/>
                </a:solidFill>
              </a:defRPr>
            </a:lvl1pPr>
          </a:lstStyle>
          <a:p>
            <a:r>
              <a:rPr lang="en-US"/>
              <a:t>Click to edit Master title style</a:t>
            </a:r>
          </a:p>
        </p:txBody>
      </p:sp>
      <p:sp>
        <p:nvSpPr>
          <p:cNvPr id="3" name="Content Placeholder 2"/>
          <p:cNvSpPr>
            <a:spLocks noGrp="1"/>
          </p:cNvSpPr>
          <p:nvPr>
            <p:ph idx="1"/>
          </p:nvPr>
        </p:nvSpPr>
        <p:spPr>
          <a:xfrm>
            <a:off x="457200" y="1392945"/>
            <a:ext cx="5018891" cy="37281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BD166CC-E70A-DF4D-B691-C9D9745F130F}" type="datetime1">
              <a:rPr lang="en-US"/>
              <a:pPr/>
              <a:t>3/1/2022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E7317C8-4395-304F-A087-01E0648D7D4C}" type="slidenum">
              <a:rPr lang="en-US"/>
              <a:pPr/>
              <a:t>‹#›</a:t>
            </a:fld>
            <a:endParaRPr lang="en-US"/>
          </a:p>
        </p:txBody>
      </p:sp>
      <p:pic>
        <p:nvPicPr>
          <p:cNvPr id="11" name="Picture 8" descr="WCULogo-singularwhite.eps"/>
          <p:cNvPicPr>
            <a:picLocks noChangeAspect="1"/>
          </p:cNvPicPr>
          <p:nvPr userDrawn="1"/>
        </p:nvPicPr>
        <p:blipFill>
          <a:blip r:embed="rId4"/>
          <a:srcRect/>
          <a:stretch>
            <a:fillRect/>
          </a:stretch>
        </p:blipFill>
        <p:spPr bwMode="auto">
          <a:xfrm>
            <a:off x="7399390" y="273050"/>
            <a:ext cx="1548018" cy="636798"/>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438" y="291894"/>
            <a:ext cx="8555703" cy="1362075"/>
          </a:xfrm>
        </p:spPr>
        <p:txBody>
          <a:bodyPr anchor="t"/>
          <a:lstStyle>
            <a:lvl1pPr algn="l">
              <a:defRPr sz="4000" b="1" cap="all">
                <a:solidFill>
                  <a:srgbClr val="5C0093"/>
                </a:solidFill>
              </a:defRPr>
            </a:lvl1pPr>
          </a:lstStyle>
          <a:p>
            <a:r>
              <a:rPr lang="en-US"/>
              <a:t>Click to edit Master title style</a:t>
            </a:r>
          </a:p>
        </p:txBody>
      </p:sp>
      <p:sp>
        <p:nvSpPr>
          <p:cNvPr id="3" name="Text Placeholder 2"/>
          <p:cNvSpPr>
            <a:spLocks noGrp="1"/>
          </p:cNvSpPr>
          <p:nvPr>
            <p:ph type="body" idx="1"/>
          </p:nvPr>
        </p:nvSpPr>
        <p:spPr>
          <a:xfrm>
            <a:off x="516135" y="1974858"/>
            <a:ext cx="7772400" cy="48260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2EE3A44-E7DC-1046-B667-691AF03E7E50}" type="datetime1">
              <a:rPr lang="en-US"/>
              <a:pPr/>
              <a:t>3/1/2022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F133DEA-F637-A14A-AA70-22236EA0A8D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600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WCULogo-singularwhite.eps"/>
          <p:cNvPicPr>
            <a:picLocks noChangeAspect="1"/>
          </p:cNvPicPr>
          <p:nvPr userDrawn="1"/>
        </p:nvPicPr>
        <p:blipFill>
          <a:blip r:embed="rId2"/>
          <a:srcRect/>
          <a:stretch>
            <a:fillRect/>
          </a:stretch>
        </p:blipFill>
        <p:spPr bwMode="auto">
          <a:xfrm>
            <a:off x="6923342" y="210172"/>
            <a:ext cx="1843353" cy="758288"/>
          </a:xfrm>
          <a:prstGeom prst="rect">
            <a:avLst/>
          </a:prstGeom>
          <a:noFill/>
          <a:ln w="9525">
            <a:noFill/>
            <a:miter lim="800000"/>
            <a:headEnd/>
            <a:tailEnd/>
          </a:ln>
        </p:spPr>
      </p:pic>
      <p:sp>
        <p:nvSpPr>
          <p:cNvPr id="2" name="Title 1"/>
          <p:cNvSpPr>
            <a:spLocks noGrp="1"/>
          </p:cNvSpPr>
          <p:nvPr>
            <p:ph type="title"/>
          </p:nvPr>
        </p:nvSpPr>
        <p:spPr>
          <a:xfrm>
            <a:off x="560805" y="5320877"/>
            <a:ext cx="8205890" cy="566738"/>
          </a:xfrm>
        </p:spPr>
        <p:txBody>
          <a:bodyPr anchor="b"/>
          <a:lstStyle>
            <a:lvl1pPr algn="l">
              <a:defRPr sz="2000" b="1">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569053" y="1198285"/>
            <a:ext cx="8197642"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210697" y="5892445"/>
            <a:ext cx="7555998" cy="44912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0571453-802C-6642-AE6A-D1C05B971A02}" type="datetime1">
              <a:rPr lang="en-US"/>
              <a:pPr/>
              <a:t>3/1/2022</a:t>
            </a:fld>
            <a:endParaRPr lang="en-US"/>
          </a:p>
        </p:txBody>
      </p:sp>
      <p:sp>
        <p:nvSpPr>
          <p:cNvPr id="7" name="Slide Number Placeholder 6"/>
          <p:cNvSpPr>
            <a:spLocks noGrp="1"/>
          </p:cNvSpPr>
          <p:nvPr>
            <p:ph type="sldNum" sz="quarter" idx="12"/>
          </p:nvPr>
        </p:nvSpPr>
        <p:spPr/>
        <p:txBody>
          <a:bodyPr/>
          <a:lstStyle>
            <a:lvl1pPr>
              <a:defRPr/>
            </a:lvl1pPr>
          </a:lstStyle>
          <a:p>
            <a:fld id="{3D706C4A-B357-8A4D-A147-EA8045E739F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1417638"/>
          </a:xfrm>
          <a:prstGeom prst="rect">
            <a:avLst/>
          </a:prstGeom>
          <a:solidFill>
            <a:srgbClr val="4600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B609C27-1553-0A42-8BF7-C4AD5EDE8280}" type="datetime1">
              <a:rPr lang="en-US"/>
              <a:pPr/>
              <a:t>3/1/2022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0154A0AC-6388-F24E-A972-D23A9B57F09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600200"/>
            <a:ext cx="8229600" cy="4240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457200" y="6356350"/>
            <a:ext cx="606679"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eightSans Pro Book" pitchFamily="-106" charset="0"/>
                <a:ea typeface="FreightSans Pro Book" pitchFamily="-106" charset="0"/>
                <a:cs typeface="FreightSans Pro Book" pitchFamily="-106" charset="0"/>
              </a:defRPr>
            </a:lvl1pPr>
          </a:lstStyle>
          <a:p>
            <a:fld id="{0587523B-9E77-8648-8EAE-30C632555FDF}" type="datetime1">
              <a:rPr lang="en-US"/>
              <a:pPr/>
              <a:t>3/1/2022</a:t>
            </a:fld>
            <a:endParaRPr lang="en-US"/>
          </a:p>
        </p:txBody>
      </p:sp>
      <p:sp>
        <p:nvSpPr>
          <p:cNvPr id="6" name="Slide Number Placeholder 5"/>
          <p:cNvSpPr>
            <a:spLocks noGrp="1"/>
          </p:cNvSpPr>
          <p:nvPr>
            <p:ph type="sldNum" sz="quarter" idx="4"/>
          </p:nvPr>
        </p:nvSpPr>
        <p:spPr>
          <a:xfrm>
            <a:off x="1063879" y="6356350"/>
            <a:ext cx="456169"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eightSans Pro Semibold" pitchFamily="-106" charset="0"/>
                <a:ea typeface="FreightSans Pro Semibold" pitchFamily="-106" charset="0"/>
                <a:cs typeface="FreightSans Pro Semibold" pitchFamily="-106" charset="0"/>
              </a:defRPr>
            </a:lvl1pPr>
          </a:lstStyle>
          <a:p>
            <a:fld id="{99436826-A72D-CE46-A396-8D0584EE0C8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82" r:id="rId2"/>
    <p:sldLayoutId id="2147483683" r:id="rId3"/>
    <p:sldLayoutId id="2147483686" r:id="rId4"/>
    <p:sldLayoutId id="2147483687" r:id="rId5"/>
    <p:sldLayoutId id="2147483678" r:id="rId6"/>
    <p:sldLayoutId id="2147483673" r:id="rId7"/>
    <p:sldLayoutId id="2147483679" r:id="rId8"/>
    <p:sldLayoutId id="2147483676" r:id="rId9"/>
    <p:sldLayoutId id="2147483677" r:id="rId10"/>
    <p:sldLayoutId id="2147483680" r:id="rId11"/>
    <p:sldLayoutId id="2147483681" r:id="rId12"/>
    <p:sldLayoutId id="2147483688" r:id="rId13"/>
  </p:sldLayoutIdLst>
  <p:txStyles>
    <p:titleStyle>
      <a:lvl1pPr algn="ctr" defTabSz="457200" rtl="0" fontAlgn="base">
        <a:spcBef>
          <a:spcPct val="0"/>
        </a:spcBef>
        <a:spcAft>
          <a:spcPct val="0"/>
        </a:spcAft>
        <a:defRPr sz="4400" kern="1200">
          <a:solidFill>
            <a:schemeClr val="bg1"/>
          </a:solidFill>
          <a:latin typeface="FreightSans Pro Bold"/>
          <a:ea typeface="ＭＳ Ｐゴシック" pitchFamily="-106" charset="-128"/>
          <a:cs typeface="FreightSans Pro Bold"/>
        </a:defRPr>
      </a:lvl1pPr>
      <a:lvl2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2pPr>
      <a:lvl3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3pPr>
      <a:lvl4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4pPr>
      <a:lvl5pPr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5pPr>
      <a:lvl6pPr marL="4572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6pPr>
      <a:lvl7pPr marL="9144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7pPr>
      <a:lvl8pPr marL="13716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8pPr>
      <a:lvl9pPr marL="1828800" algn="ctr" defTabSz="457200" rtl="0" fontAlgn="base">
        <a:spcBef>
          <a:spcPct val="0"/>
        </a:spcBef>
        <a:spcAft>
          <a:spcPct val="0"/>
        </a:spcAft>
        <a:defRPr sz="4400">
          <a:solidFill>
            <a:schemeClr val="bg1"/>
          </a:solidFill>
          <a:latin typeface="FreightSans Pro Bold" pitchFamily="-106" charset="0"/>
          <a:ea typeface="ＭＳ Ｐゴシック" pitchFamily="-106" charset="-128"/>
        </a:defRPr>
      </a:lvl9pPr>
    </p:titleStyle>
    <p:bodyStyle>
      <a:lvl1pPr marL="342900" indent="-342900" algn="l" defTabSz="457200" rtl="0" fontAlgn="base">
        <a:spcBef>
          <a:spcPct val="20000"/>
        </a:spcBef>
        <a:spcAft>
          <a:spcPct val="0"/>
        </a:spcAft>
        <a:buSzPct val="97000"/>
        <a:buFont typeface="Arial"/>
        <a:buChar char="•"/>
        <a:defRPr sz="2400" b="1" i="0" kern="1200">
          <a:solidFill>
            <a:schemeClr val="tx1"/>
          </a:solidFill>
          <a:latin typeface="FreightSans Pro Medium"/>
          <a:ea typeface="ＭＳ Ｐゴシック" pitchFamily="-106" charset="-128"/>
          <a:cs typeface="FreightSans Pro Medium"/>
        </a:defRPr>
      </a:lvl1pPr>
      <a:lvl2pPr marL="742950" indent="-28575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2pPr>
      <a:lvl3pPr marL="1143000" indent="-228600" algn="l" defTabSz="457200" rtl="0" fontAlgn="base">
        <a:spcBef>
          <a:spcPct val="20000"/>
        </a:spcBef>
        <a:spcAft>
          <a:spcPct val="0"/>
        </a:spcAft>
        <a:buFont typeface="Arial" pitchFamily="-106" charset="0"/>
        <a:buChar char="•"/>
        <a:defRPr sz="2400" kern="1200">
          <a:solidFill>
            <a:schemeClr val="tx1"/>
          </a:solidFill>
          <a:latin typeface="FreightSans Pro Book"/>
          <a:ea typeface="FreightSans Pro Book" pitchFamily="-106" charset="0"/>
          <a:cs typeface="FreightSans Pro Book"/>
        </a:defRPr>
      </a:lvl3pPr>
      <a:lvl4pPr marL="1600200" indent="-22860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4pPr>
      <a:lvl5pPr marL="2057400" indent="-228600" algn="l" defTabSz="457200" rtl="0" fontAlgn="base">
        <a:spcBef>
          <a:spcPct val="20000"/>
        </a:spcBef>
        <a:spcAft>
          <a:spcPct val="0"/>
        </a:spcAft>
        <a:buFont typeface="Arial" pitchFamily="-106" charset="0"/>
        <a:buChar char="»"/>
        <a:defRPr sz="2000" kern="1200">
          <a:solidFill>
            <a:schemeClr val="tx1"/>
          </a:solidFill>
          <a:latin typeface="FreightSans Pro Book"/>
          <a:ea typeface="FreightSans Pro Book" pitchFamily="-106" charset="0"/>
          <a:cs typeface="FreightSans Pro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2022%20FSC%20draft.pptx" TargetMode="External"/><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WCULogo-singular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4325" y="2035175"/>
            <a:ext cx="5959475"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86684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52" y="541013"/>
            <a:ext cx="6712850" cy="543415"/>
          </a:xfrm>
        </p:spPr>
        <p:txBody>
          <a:bodyPr/>
          <a:lstStyle/>
          <a:p>
            <a:r>
              <a:rPr lang="en-US" sz="3200"/>
              <a:t>College of Engineering and Technology</a:t>
            </a:r>
          </a:p>
        </p:txBody>
      </p:sp>
      <p:sp>
        <p:nvSpPr>
          <p:cNvPr id="14" name="Rectangle 13"/>
          <p:cNvSpPr/>
          <p:nvPr/>
        </p:nvSpPr>
        <p:spPr>
          <a:xfrm>
            <a:off x="0" y="1082844"/>
            <a:ext cx="3970605" cy="5775157"/>
          </a:xfrm>
          <a:prstGeom prst="rect">
            <a:avLst/>
          </a:prstGeom>
          <a:solidFill>
            <a:srgbClr val="592C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95944" y="1502230"/>
            <a:ext cx="3592286" cy="5003074"/>
          </a:xfrm>
          <a:prstGeom prst="rect">
            <a:avLst/>
          </a:prstGeom>
          <a:noFill/>
          <a:ln w="76200">
            <a:solidFill>
              <a:srgbClr val="AF8B48"/>
            </a:solidFill>
          </a:ln>
        </p:spPr>
        <p:txBody>
          <a:bodyPr wrap="square" rtlCol="0" anchor="ctr">
            <a:noAutofit/>
          </a:bodyPr>
          <a:lstStyle/>
          <a:p>
            <a:pPr algn="ctr"/>
            <a:r>
              <a:rPr lang="en-US" sz="2800">
                <a:solidFill>
                  <a:schemeClr val="bg1"/>
                </a:solidFill>
                <a:latin typeface="FreightSans Pro Book" panose="02000606030000020004" pitchFamily="50" charset="0"/>
              </a:rPr>
              <a:t>WCU's College of Engineering and Technology provides innovative programs in an environment that supports economic and professional development and involvement with businesses and industries.</a:t>
            </a:r>
          </a:p>
        </p:txBody>
      </p:sp>
      <p:pic>
        <p:nvPicPr>
          <p:cNvPr id="12" name="Picture 11">
            <a:extLst>
              <a:ext uri="{FF2B5EF4-FFF2-40B4-BE49-F238E27FC236}">
                <a16:creationId xmlns:a16="http://schemas.microsoft.com/office/drawing/2014/main" id="{32379C0D-53FC-4D35-9A52-5AD63D703078}"/>
              </a:ext>
            </a:extLst>
          </p:cNvPr>
          <p:cNvPicPr>
            <a:picLocks noChangeAspect="1"/>
          </p:cNvPicPr>
          <p:nvPr/>
        </p:nvPicPr>
        <p:blipFill>
          <a:blip r:embed="rId2"/>
          <a:stretch>
            <a:fillRect/>
          </a:stretch>
        </p:blipFill>
        <p:spPr>
          <a:xfrm>
            <a:off x="3958046" y="1080578"/>
            <a:ext cx="5185954" cy="5787268"/>
          </a:xfrm>
          <a:prstGeom prst="rect">
            <a:avLst/>
          </a:prstGeom>
        </p:spPr>
      </p:pic>
      <p:sp>
        <p:nvSpPr>
          <p:cNvPr id="13" name="TextBox 12">
            <a:extLst>
              <a:ext uri="{FF2B5EF4-FFF2-40B4-BE49-F238E27FC236}">
                <a16:creationId xmlns:a16="http://schemas.microsoft.com/office/drawing/2014/main" id="{6A5CD676-9823-4F72-AA47-22DC30EBA2DC}"/>
              </a:ext>
            </a:extLst>
          </p:cNvPr>
          <p:cNvSpPr txBox="1"/>
          <p:nvPr/>
        </p:nvSpPr>
        <p:spPr>
          <a:xfrm>
            <a:off x="5290456" y="2954681"/>
            <a:ext cx="2844437" cy="461665"/>
          </a:xfrm>
          <a:prstGeom prst="rect">
            <a:avLst/>
          </a:prstGeom>
          <a:noFill/>
        </p:spPr>
        <p:txBody>
          <a:bodyPr wrap="square" rtlCol="0">
            <a:spAutoFit/>
          </a:bodyPr>
          <a:lstStyle/>
          <a:p>
            <a:r>
              <a:rPr lang="en-US" sz="2400">
                <a:latin typeface="FreightSans Pro Book" panose="02000606030000020004" pitchFamily="50" charset="0"/>
              </a:rPr>
              <a:t>Publications</a:t>
            </a:r>
          </a:p>
        </p:txBody>
      </p:sp>
      <p:sp>
        <p:nvSpPr>
          <p:cNvPr id="15" name="TextBox 14">
            <a:extLst>
              <a:ext uri="{FF2B5EF4-FFF2-40B4-BE49-F238E27FC236}">
                <a16:creationId xmlns:a16="http://schemas.microsoft.com/office/drawing/2014/main" id="{9EB8F5BB-FC72-4F6D-8A08-163C09606C6A}"/>
              </a:ext>
            </a:extLst>
          </p:cNvPr>
          <p:cNvSpPr txBox="1"/>
          <p:nvPr/>
        </p:nvSpPr>
        <p:spPr>
          <a:xfrm>
            <a:off x="5290457" y="4097695"/>
            <a:ext cx="3657597" cy="461665"/>
          </a:xfrm>
          <a:prstGeom prst="rect">
            <a:avLst/>
          </a:prstGeom>
          <a:noFill/>
        </p:spPr>
        <p:txBody>
          <a:bodyPr wrap="square" rtlCol="0">
            <a:spAutoFit/>
          </a:bodyPr>
          <a:lstStyle/>
          <a:p>
            <a:r>
              <a:rPr lang="en-US" sz="2400">
                <a:latin typeface="FreightSans Pro Book" panose="02000606030000020004" pitchFamily="50" charset="0"/>
              </a:rPr>
              <a:t>Presentations &amp; Proceedings</a:t>
            </a:r>
          </a:p>
        </p:txBody>
      </p:sp>
      <p:sp>
        <p:nvSpPr>
          <p:cNvPr id="16" name="TextBox 15">
            <a:extLst>
              <a:ext uri="{FF2B5EF4-FFF2-40B4-BE49-F238E27FC236}">
                <a16:creationId xmlns:a16="http://schemas.microsoft.com/office/drawing/2014/main" id="{189B3623-E23C-4C88-993C-E1B62F455A83}"/>
              </a:ext>
            </a:extLst>
          </p:cNvPr>
          <p:cNvSpPr txBox="1"/>
          <p:nvPr/>
        </p:nvSpPr>
        <p:spPr>
          <a:xfrm>
            <a:off x="5290457" y="5240709"/>
            <a:ext cx="2844437" cy="461665"/>
          </a:xfrm>
          <a:prstGeom prst="rect">
            <a:avLst/>
          </a:prstGeom>
          <a:noFill/>
        </p:spPr>
        <p:txBody>
          <a:bodyPr wrap="square" rtlCol="0">
            <a:spAutoFit/>
          </a:bodyPr>
          <a:lstStyle/>
          <a:p>
            <a:r>
              <a:rPr lang="en-US" sz="2400">
                <a:latin typeface="FreightSans Pro Book" panose="02000606030000020004" pitchFamily="50" charset="0"/>
              </a:rPr>
              <a:t>Grants</a:t>
            </a:r>
          </a:p>
        </p:txBody>
      </p:sp>
      <p:sp>
        <p:nvSpPr>
          <p:cNvPr id="17" name="TextBox 16">
            <a:extLst>
              <a:ext uri="{FF2B5EF4-FFF2-40B4-BE49-F238E27FC236}">
                <a16:creationId xmlns:a16="http://schemas.microsoft.com/office/drawing/2014/main" id="{62CA7BEF-83B6-41D5-80A7-7D1713768DAB}"/>
              </a:ext>
            </a:extLst>
          </p:cNvPr>
          <p:cNvSpPr txBox="1"/>
          <p:nvPr/>
        </p:nvSpPr>
        <p:spPr>
          <a:xfrm>
            <a:off x="4321006" y="1707607"/>
            <a:ext cx="4545758" cy="584775"/>
          </a:xfrm>
          <a:prstGeom prst="rect">
            <a:avLst/>
          </a:prstGeom>
          <a:noFill/>
        </p:spPr>
        <p:txBody>
          <a:bodyPr wrap="square" lIns="91440" tIns="45720" rIns="91440" bIns="45720" rtlCol="0" anchor="t">
            <a:spAutoFit/>
          </a:bodyPr>
          <a:lstStyle/>
          <a:p>
            <a:pPr algn="ctr"/>
            <a:r>
              <a:rPr lang="en-US" sz="3200" dirty="0">
                <a:latin typeface="FreightSans Pro Book"/>
                <a:ea typeface="ＭＳ Ｐゴシック"/>
                <a:cs typeface="Arial"/>
              </a:rPr>
              <a:t>59 submissions, including:</a:t>
            </a:r>
          </a:p>
        </p:txBody>
      </p:sp>
    </p:spTree>
    <p:extLst>
      <p:ext uri="{BB962C8B-B14F-4D97-AF65-F5344CB8AC3E}">
        <p14:creationId xmlns:p14="http://schemas.microsoft.com/office/powerpoint/2010/main" val="194819830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cluttered, meal&#10;&#10;Description automatically generated">
            <a:extLst>
              <a:ext uri="{FF2B5EF4-FFF2-40B4-BE49-F238E27FC236}">
                <a16:creationId xmlns:a16="http://schemas.microsoft.com/office/drawing/2014/main" id="{58D5E5F8-15B7-4ECA-90C7-3A5CE2494763}"/>
              </a:ext>
            </a:extLst>
          </p:cNvPr>
          <p:cNvPicPr>
            <a:picLocks noChangeAspect="1"/>
          </p:cNvPicPr>
          <p:nvPr/>
        </p:nvPicPr>
        <p:blipFill>
          <a:blip r:embed="rId2"/>
          <a:stretch>
            <a:fillRect/>
          </a:stretch>
        </p:blipFill>
        <p:spPr>
          <a:xfrm>
            <a:off x="0" y="381000"/>
            <a:ext cx="9144000" cy="6096000"/>
          </a:xfrm>
          <a:prstGeom prst="rect">
            <a:avLst/>
          </a:prstGeom>
        </p:spPr>
      </p:pic>
      <p:pic>
        <p:nvPicPr>
          <p:cNvPr id="3"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080000"/>
            <a:ext cx="2222853" cy="914400"/>
          </a:xfrm>
          <a:prstGeom prst="rect">
            <a:avLst/>
          </a:prstGeom>
          <a:noFill/>
          <a:ln w="9525">
            <a:noFill/>
            <a:miter lim="800000"/>
            <a:headEnd/>
            <a:tailEnd/>
          </a:ln>
        </p:spPr>
      </p:pic>
    </p:spTree>
    <p:extLst>
      <p:ext uri="{BB962C8B-B14F-4D97-AF65-F5344CB8AC3E}">
        <p14:creationId xmlns:p14="http://schemas.microsoft.com/office/powerpoint/2010/main" val="21950117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52" y="536613"/>
            <a:ext cx="5598665" cy="543415"/>
          </a:xfrm>
        </p:spPr>
        <p:txBody>
          <a:bodyPr/>
          <a:lstStyle/>
          <a:p>
            <a:r>
              <a:rPr lang="en-US" sz="3200"/>
              <a:t>David Orr Belcher College of Fine and Performing Arts</a:t>
            </a:r>
          </a:p>
        </p:txBody>
      </p:sp>
      <p:sp>
        <p:nvSpPr>
          <p:cNvPr id="14" name="Rectangle 13"/>
          <p:cNvSpPr/>
          <p:nvPr/>
        </p:nvSpPr>
        <p:spPr>
          <a:xfrm>
            <a:off x="5185952" y="1080028"/>
            <a:ext cx="3958048" cy="5815120"/>
          </a:xfrm>
          <a:prstGeom prst="rect">
            <a:avLst/>
          </a:prstGeom>
          <a:solidFill>
            <a:srgbClr val="592C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381896" y="1539376"/>
            <a:ext cx="3592286" cy="5003074"/>
          </a:xfrm>
          <a:prstGeom prst="rect">
            <a:avLst/>
          </a:prstGeom>
          <a:noFill/>
          <a:ln w="76200">
            <a:solidFill>
              <a:srgbClr val="AF8B48"/>
            </a:solidFill>
          </a:ln>
        </p:spPr>
        <p:txBody>
          <a:bodyPr wrap="square" rtlCol="0" anchor="ctr">
            <a:noAutofit/>
          </a:bodyPr>
          <a:lstStyle/>
          <a:p>
            <a:pPr algn="ctr"/>
            <a:r>
              <a:rPr lang="en-US" sz="2800">
                <a:solidFill>
                  <a:schemeClr val="bg1"/>
                </a:solidFill>
                <a:latin typeface="FreightSans Pro Book" panose="02000606030000020004" pitchFamily="50" charset="0"/>
              </a:rPr>
              <a:t>WCU's David Orr Belcher College of Fine and Performing Arts brings together the traditions and resources of the region to serve as the heart of art and culture in western North Carolina.</a:t>
            </a:r>
          </a:p>
        </p:txBody>
      </p:sp>
      <p:pic>
        <p:nvPicPr>
          <p:cNvPr id="13" name="Picture 12" descr="Diagram&#10;&#10;Description automatically generated">
            <a:extLst>
              <a:ext uri="{FF2B5EF4-FFF2-40B4-BE49-F238E27FC236}">
                <a16:creationId xmlns:a16="http://schemas.microsoft.com/office/drawing/2014/main" id="{340B13F6-9E6E-45C3-ABAA-D902A588D7E4}"/>
              </a:ext>
            </a:extLst>
          </p:cNvPr>
          <p:cNvPicPr>
            <a:picLocks noChangeAspect="1"/>
          </p:cNvPicPr>
          <p:nvPr/>
        </p:nvPicPr>
        <p:blipFill>
          <a:blip r:embed="rId2"/>
          <a:stretch>
            <a:fillRect/>
          </a:stretch>
        </p:blipFill>
        <p:spPr>
          <a:xfrm>
            <a:off x="2389" y="1088003"/>
            <a:ext cx="5210912" cy="5815120"/>
          </a:xfrm>
          <a:prstGeom prst="rect">
            <a:avLst/>
          </a:prstGeom>
        </p:spPr>
      </p:pic>
      <p:sp>
        <p:nvSpPr>
          <p:cNvPr id="15" name="TextBox 14">
            <a:extLst>
              <a:ext uri="{FF2B5EF4-FFF2-40B4-BE49-F238E27FC236}">
                <a16:creationId xmlns:a16="http://schemas.microsoft.com/office/drawing/2014/main" id="{A69B2283-32D6-4A6E-B9EC-633457DB4F34}"/>
              </a:ext>
            </a:extLst>
          </p:cNvPr>
          <p:cNvSpPr txBox="1"/>
          <p:nvPr/>
        </p:nvSpPr>
        <p:spPr>
          <a:xfrm>
            <a:off x="1332411" y="2744471"/>
            <a:ext cx="2844437" cy="461665"/>
          </a:xfrm>
          <a:prstGeom prst="rect">
            <a:avLst/>
          </a:prstGeom>
          <a:noFill/>
        </p:spPr>
        <p:txBody>
          <a:bodyPr wrap="square" rtlCol="0">
            <a:spAutoFit/>
          </a:bodyPr>
          <a:lstStyle/>
          <a:p>
            <a:r>
              <a:rPr lang="en-US" sz="2400">
                <a:latin typeface="FreightSans Pro Book" panose="02000606030000020004" pitchFamily="50" charset="0"/>
              </a:rPr>
              <a:t>Publications</a:t>
            </a:r>
          </a:p>
        </p:txBody>
      </p:sp>
      <p:sp>
        <p:nvSpPr>
          <p:cNvPr id="16" name="TextBox 15">
            <a:extLst>
              <a:ext uri="{FF2B5EF4-FFF2-40B4-BE49-F238E27FC236}">
                <a16:creationId xmlns:a16="http://schemas.microsoft.com/office/drawing/2014/main" id="{70E0BE46-4F8F-42E5-A8A8-E723E646E16E}"/>
              </a:ext>
            </a:extLst>
          </p:cNvPr>
          <p:cNvSpPr txBox="1"/>
          <p:nvPr/>
        </p:nvSpPr>
        <p:spPr>
          <a:xfrm>
            <a:off x="1332413" y="3511336"/>
            <a:ext cx="3799660" cy="461665"/>
          </a:xfrm>
          <a:prstGeom prst="rect">
            <a:avLst/>
          </a:prstGeom>
          <a:noFill/>
        </p:spPr>
        <p:txBody>
          <a:bodyPr wrap="square" rtlCol="0">
            <a:spAutoFit/>
          </a:bodyPr>
          <a:lstStyle/>
          <a:p>
            <a:r>
              <a:rPr lang="en-US" sz="2400">
                <a:latin typeface="FreightSans Pro Book" panose="02000606030000020004" pitchFamily="50" charset="0"/>
              </a:rPr>
              <a:t>Presentations &amp; Proceedings</a:t>
            </a:r>
          </a:p>
        </p:txBody>
      </p:sp>
      <p:sp>
        <p:nvSpPr>
          <p:cNvPr id="17" name="TextBox 16">
            <a:extLst>
              <a:ext uri="{FF2B5EF4-FFF2-40B4-BE49-F238E27FC236}">
                <a16:creationId xmlns:a16="http://schemas.microsoft.com/office/drawing/2014/main" id="{F8D06E2A-91D7-48DA-94D4-92CBE5FA78D3}"/>
              </a:ext>
            </a:extLst>
          </p:cNvPr>
          <p:cNvSpPr txBox="1"/>
          <p:nvPr/>
        </p:nvSpPr>
        <p:spPr>
          <a:xfrm>
            <a:off x="1332413" y="5036426"/>
            <a:ext cx="3879668" cy="461665"/>
          </a:xfrm>
          <a:prstGeom prst="rect">
            <a:avLst/>
          </a:prstGeom>
          <a:noFill/>
        </p:spPr>
        <p:txBody>
          <a:bodyPr wrap="square" rtlCol="0">
            <a:spAutoFit/>
          </a:bodyPr>
          <a:lstStyle/>
          <a:p>
            <a:r>
              <a:rPr lang="en-US" sz="2400">
                <a:latin typeface="FreightSans Pro Book" panose="02000606030000020004" pitchFamily="50" charset="0"/>
              </a:rPr>
              <a:t>Performances</a:t>
            </a:r>
          </a:p>
        </p:txBody>
      </p:sp>
      <p:sp>
        <p:nvSpPr>
          <p:cNvPr id="18" name="TextBox 17">
            <a:extLst>
              <a:ext uri="{FF2B5EF4-FFF2-40B4-BE49-F238E27FC236}">
                <a16:creationId xmlns:a16="http://schemas.microsoft.com/office/drawing/2014/main" id="{33248E07-85D2-494F-9138-02017D1576F9}"/>
              </a:ext>
            </a:extLst>
          </p:cNvPr>
          <p:cNvSpPr txBox="1"/>
          <p:nvPr/>
        </p:nvSpPr>
        <p:spPr>
          <a:xfrm>
            <a:off x="1332412" y="5798971"/>
            <a:ext cx="2844437" cy="461665"/>
          </a:xfrm>
          <a:prstGeom prst="rect">
            <a:avLst/>
          </a:prstGeom>
          <a:noFill/>
        </p:spPr>
        <p:txBody>
          <a:bodyPr wrap="square" rtlCol="0">
            <a:spAutoFit/>
          </a:bodyPr>
          <a:lstStyle/>
          <a:p>
            <a:r>
              <a:rPr lang="en-US" sz="2400">
                <a:latin typeface="FreightSans Pro Book" panose="02000606030000020004" pitchFamily="50" charset="0"/>
              </a:rPr>
              <a:t>Grants</a:t>
            </a:r>
          </a:p>
        </p:txBody>
      </p:sp>
      <p:sp>
        <p:nvSpPr>
          <p:cNvPr id="19" name="TextBox 18">
            <a:extLst>
              <a:ext uri="{FF2B5EF4-FFF2-40B4-BE49-F238E27FC236}">
                <a16:creationId xmlns:a16="http://schemas.microsoft.com/office/drawing/2014/main" id="{239EE7AB-63BE-43BC-AEF6-F759D05D4A2C}"/>
              </a:ext>
            </a:extLst>
          </p:cNvPr>
          <p:cNvSpPr txBox="1"/>
          <p:nvPr/>
        </p:nvSpPr>
        <p:spPr>
          <a:xfrm>
            <a:off x="1332413" y="4273881"/>
            <a:ext cx="3879668" cy="461665"/>
          </a:xfrm>
          <a:prstGeom prst="rect">
            <a:avLst/>
          </a:prstGeom>
          <a:noFill/>
        </p:spPr>
        <p:txBody>
          <a:bodyPr wrap="square" rtlCol="0">
            <a:spAutoFit/>
          </a:bodyPr>
          <a:lstStyle/>
          <a:p>
            <a:r>
              <a:rPr lang="en-US" sz="2400">
                <a:latin typeface="FreightSans Pro Book" panose="02000606030000020004" pitchFamily="50" charset="0"/>
              </a:rPr>
              <a:t>Exhibits</a:t>
            </a:r>
          </a:p>
        </p:txBody>
      </p:sp>
      <p:sp>
        <p:nvSpPr>
          <p:cNvPr id="20" name="TextBox 19">
            <a:extLst>
              <a:ext uri="{FF2B5EF4-FFF2-40B4-BE49-F238E27FC236}">
                <a16:creationId xmlns:a16="http://schemas.microsoft.com/office/drawing/2014/main" id="{EFD7DE2B-A4CA-47F9-ABF0-86CCE5865720}"/>
              </a:ext>
            </a:extLst>
          </p:cNvPr>
          <p:cNvSpPr txBox="1"/>
          <p:nvPr/>
        </p:nvSpPr>
        <p:spPr>
          <a:xfrm>
            <a:off x="361653" y="1618877"/>
            <a:ext cx="4728196" cy="584775"/>
          </a:xfrm>
          <a:prstGeom prst="rect">
            <a:avLst/>
          </a:prstGeom>
          <a:noFill/>
        </p:spPr>
        <p:txBody>
          <a:bodyPr wrap="square" lIns="91440" tIns="45720" rIns="91440" bIns="45720" rtlCol="0" anchor="t">
            <a:spAutoFit/>
          </a:bodyPr>
          <a:lstStyle/>
          <a:p>
            <a:pPr algn="ctr"/>
            <a:r>
              <a:rPr lang="en-US" sz="3200" dirty="0">
                <a:latin typeface="FreightSans Pro Book"/>
                <a:ea typeface="ＭＳ Ｐゴシック"/>
                <a:cs typeface="Arial"/>
              </a:rPr>
              <a:t>133 submissions, including:</a:t>
            </a:r>
          </a:p>
        </p:txBody>
      </p:sp>
    </p:spTree>
    <p:extLst>
      <p:ext uri="{BB962C8B-B14F-4D97-AF65-F5344CB8AC3E}">
        <p14:creationId xmlns:p14="http://schemas.microsoft.com/office/powerpoint/2010/main" val="31747206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standing&#10;&#10;Description automatically generated">
            <a:extLst>
              <a:ext uri="{FF2B5EF4-FFF2-40B4-BE49-F238E27FC236}">
                <a16:creationId xmlns:a16="http://schemas.microsoft.com/office/drawing/2014/main" id="{1158166D-FF93-454B-BA48-145725BBEA7B}"/>
              </a:ext>
            </a:extLst>
          </p:cNvPr>
          <p:cNvPicPr>
            <a:picLocks noChangeAspect="1"/>
          </p:cNvPicPr>
          <p:nvPr/>
        </p:nvPicPr>
        <p:blipFill>
          <a:blip r:embed="rId2"/>
          <a:stretch>
            <a:fillRect/>
          </a:stretch>
        </p:blipFill>
        <p:spPr>
          <a:xfrm>
            <a:off x="0" y="517207"/>
            <a:ext cx="9144000" cy="5823585"/>
          </a:xfrm>
          <a:prstGeom prst="rect">
            <a:avLst/>
          </a:prstGeom>
        </p:spPr>
      </p:pic>
      <p:pic>
        <p:nvPicPr>
          <p:cNvPr id="3"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080000"/>
            <a:ext cx="2222853" cy="914400"/>
          </a:xfrm>
          <a:prstGeom prst="rect">
            <a:avLst/>
          </a:prstGeom>
          <a:noFill/>
          <a:ln w="9525">
            <a:noFill/>
            <a:miter lim="800000"/>
            <a:headEnd/>
            <a:tailEnd/>
          </a:ln>
        </p:spPr>
      </p:pic>
    </p:spTree>
    <p:extLst>
      <p:ext uri="{BB962C8B-B14F-4D97-AF65-F5344CB8AC3E}">
        <p14:creationId xmlns:p14="http://schemas.microsoft.com/office/powerpoint/2010/main" val="275843592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A2F910-76DE-4F1D-8C0E-7759129CD1D7}"/>
              </a:ext>
            </a:extLst>
          </p:cNvPr>
          <p:cNvPicPr>
            <a:picLocks noChangeAspect="1"/>
          </p:cNvPicPr>
          <p:nvPr/>
        </p:nvPicPr>
        <p:blipFill>
          <a:blip r:embed="rId2"/>
          <a:stretch>
            <a:fillRect/>
          </a:stretch>
        </p:blipFill>
        <p:spPr>
          <a:xfrm>
            <a:off x="3970078" y="1085215"/>
            <a:ext cx="5178563" cy="5779020"/>
          </a:xfrm>
          <a:prstGeom prst="rect">
            <a:avLst/>
          </a:prstGeom>
        </p:spPr>
      </p:pic>
      <p:sp>
        <p:nvSpPr>
          <p:cNvPr id="2" name="Title 1"/>
          <p:cNvSpPr>
            <a:spLocks noGrp="1"/>
          </p:cNvSpPr>
          <p:nvPr>
            <p:ph type="title"/>
          </p:nvPr>
        </p:nvSpPr>
        <p:spPr>
          <a:xfrm>
            <a:off x="407852" y="533633"/>
            <a:ext cx="6712850" cy="543415"/>
          </a:xfrm>
        </p:spPr>
        <p:txBody>
          <a:bodyPr/>
          <a:lstStyle/>
          <a:p>
            <a:r>
              <a:rPr lang="en-US" sz="3200"/>
              <a:t>College of Health and </a:t>
            </a:r>
            <a:br>
              <a:rPr lang="en-US" sz="3200"/>
            </a:br>
            <a:r>
              <a:rPr lang="en-US" sz="3200"/>
              <a:t>Human Sciences</a:t>
            </a:r>
          </a:p>
        </p:txBody>
      </p:sp>
      <p:sp>
        <p:nvSpPr>
          <p:cNvPr id="7" name="TextBox 6"/>
          <p:cNvSpPr txBox="1"/>
          <p:nvPr/>
        </p:nvSpPr>
        <p:spPr>
          <a:xfrm>
            <a:off x="5296153" y="2663153"/>
            <a:ext cx="2844437" cy="461665"/>
          </a:xfrm>
          <a:prstGeom prst="rect">
            <a:avLst/>
          </a:prstGeom>
          <a:noFill/>
        </p:spPr>
        <p:txBody>
          <a:bodyPr wrap="square" rtlCol="0">
            <a:spAutoFit/>
          </a:bodyPr>
          <a:lstStyle/>
          <a:p>
            <a:r>
              <a:rPr lang="en-US" sz="2400">
                <a:latin typeface="FreightSans Pro Book" panose="02000606030000020004" pitchFamily="50" charset="0"/>
              </a:rPr>
              <a:t>Publications</a:t>
            </a:r>
          </a:p>
        </p:txBody>
      </p:sp>
      <p:sp>
        <p:nvSpPr>
          <p:cNvPr id="8" name="TextBox 7"/>
          <p:cNvSpPr txBox="1"/>
          <p:nvPr/>
        </p:nvSpPr>
        <p:spPr>
          <a:xfrm>
            <a:off x="5296153" y="3672974"/>
            <a:ext cx="3649098" cy="461665"/>
          </a:xfrm>
          <a:prstGeom prst="rect">
            <a:avLst/>
          </a:prstGeom>
          <a:noFill/>
        </p:spPr>
        <p:txBody>
          <a:bodyPr wrap="square" rtlCol="0">
            <a:spAutoFit/>
          </a:bodyPr>
          <a:lstStyle/>
          <a:p>
            <a:r>
              <a:rPr lang="en-US" sz="2400">
                <a:latin typeface="FreightSans Pro Book" panose="02000606030000020004" pitchFamily="50" charset="0"/>
              </a:rPr>
              <a:t>Presentations &amp; Proceedings</a:t>
            </a:r>
          </a:p>
        </p:txBody>
      </p:sp>
      <p:sp>
        <p:nvSpPr>
          <p:cNvPr id="10" name="TextBox 9"/>
          <p:cNvSpPr txBox="1"/>
          <p:nvPr/>
        </p:nvSpPr>
        <p:spPr>
          <a:xfrm>
            <a:off x="5298958" y="5692616"/>
            <a:ext cx="2844437" cy="461665"/>
          </a:xfrm>
          <a:prstGeom prst="rect">
            <a:avLst/>
          </a:prstGeom>
          <a:noFill/>
        </p:spPr>
        <p:txBody>
          <a:bodyPr wrap="square" rtlCol="0">
            <a:spAutoFit/>
          </a:bodyPr>
          <a:lstStyle/>
          <a:p>
            <a:r>
              <a:rPr lang="en-US" sz="2400">
                <a:latin typeface="FreightSans Pro Book" panose="02000606030000020004" pitchFamily="50" charset="0"/>
              </a:rPr>
              <a:t>Grants</a:t>
            </a:r>
          </a:p>
        </p:txBody>
      </p:sp>
      <p:sp>
        <p:nvSpPr>
          <p:cNvPr id="14" name="Rectangle 13"/>
          <p:cNvSpPr/>
          <p:nvPr/>
        </p:nvSpPr>
        <p:spPr>
          <a:xfrm>
            <a:off x="0" y="1077048"/>
            <a:ext cx="3970078" cy="5787187"/>
          </a:xfrm>
          <a:prstGeom prst="rect">
            <a:avLst/>
          </a:prstGeom>
          <a:solidFill>
            <a:srgbClr val="592C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95944" y="1508466"/>
            <a:ext cx="3592286" cy="5003074"/>
          </a:xfrm>
          <a:prstGeom prst="rect">
            <a:avLst/>
          </a:prstGeom>
          <a:noFill/>
          <a:ln w="76200">
            <a:solidFill>
              <a:srgbClr val="AF8B48"/>
            </a:solidFill>
          </a:ln>
        </p:spPr>
        <p:txBody>
          <a:bodyPr wrap="square" rtlCol="0" anchor="ctr">
            <a:noAutofit/>
          </a:bodyPr>
          <a:lstStyle/>
          <a:p>
            <a:pPr algn="ctr"/>
            <a:r>
              <a:rPr lang="en-US" sz="2800">
                <a:solidFill>
                  <a:schemeClr val="bg1"/>
                </a:solidFill>
                <a:latin typeface="FreightSans Pro Book" panose="02000606030000020004" pitchFamily="50" charset="0"/>
              </a:rPr>
              <a:t>WCU's College of Health and Human Sciences provides award-winning professional programs in a wide variety of health care fields.</a:t>
            </a:r>
          </a:p>
        </p:txBody>
      </p:sp>
      <p:sp>
        <p:nvSpPr>
          <p:cNvPr id="11" name="TextBox 10">
            <a:extLst>
              <a:ext uri="{FF2B5EF4-FFF2-40B4-BE49-F238E27FC236}">
                <a16:creationId xmlns:a16="http://schemas.microsoft.com/office/drawing/2014/main" id="{425BEB39-2B8F-4A87-9D22-9E39EBD1DC20}"/>
              </a:ext>
            </a:extLst>
          </p:cNvPr>
          <p:cNvSpPr txBox="1"/>
          <p:nvPr/>
        </p:nvSpPr>
        <p:spPr>
          <a:xfrm>
            <a:off x="5298958" y="4682795"/>
            <a:ext cx="2844437" cy="461665"/>
          </a:xfrm>
          <a:prstGeom prst="rect">
            <a:avLst/>
          </a:prstGeom>
          <a:noFill/>
        </p:spPr>
        <p:txBody>
          <a:bodyPr wrap="square" rtlCol="0">
            <a:spAutoFit/>
          </a:bodyPr>
          <a:lstStyle/>
          <a:p>
            <a:r>
              <a:rPr lang="en-US" sz="2400">
                <a:latin typeface="FreightSans Pro Book" panose="02000606030000020004" pitchFamily="50" charset="0"/>
              </a:rPr>
              <a:t>Exhibits</a:t>
            </a:r>
          </a:p>
        </p:txBody>
      </p:sp>
      <p:sp>
        <p:nvSpPr>
          <p:cNvPr id="12" name="TextBox 11">
            <a:extLst>
              <a:ext uri="{FF2B5EF4-FFF2-40B4-BE49-F238E27FC236}">
                <a16:creationId xmlns:a16="http://schemas.microsoft.com/office/drawing/2014/main" id="{A22A4124-45B2-4A95-A504-51F909CCA831}"/>
              </a:ext>
            </a:extLst>
          </p:cNvPr>
          <p:cNvSpPr txBox="1"/>
          <p:nvPr/>
        </p:nvSpPr>
        <p:spPr>
          <a:xfrm>
            <a:off x="4321006" y="1707607"/>
            <a:ext cx="4631483" cy="584775"/>
          </a:xfrm>
          <a:prstGeom prst="rect">
            <a:avLst/>
          </a:prstGeom>
          <a:noFill/>
        </p:spPr>
        <p:txBody>
          <a:bodyPr wrap="square" lIns="91440" tIns="45720" rIns="91440" bIns="45720" rtlCol="0" anchor="t">
            <a:spAutoFit/>
          </a:bodyPr>
          <a:lstStyle/>
          <a:p>
            <a:pPr algn="ctr"/>
            <a:r>
              <a:rPr lang="en-US" sz="3200" dirty="0">
                <a:latin typeface="FreightSans Pro Book"/>
                <a:ea typeface="ＭＳ Ｐゴシック"/>
                <a:cs typeface="Arial"/>
              </a:rPr>
              <a:t>98 submissions, including:</a:t>
            </a:r>
          </a:p>
        </p:txBody>
      </p:sp>
    </p:spTree>
    <p:extLst>
      <p:ext uri="{BB962C8B-B14F-4D97-AF65-F5344CB8AC3E}">
        <p14:creationId xmlns:p14="http://schemas.microsoft.com/office/powerpoint/2010/main" val="1284496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grass, athletic game&#10;&#10;Description automatically generated">
            <a:extLst>
              <a:ext uri="{FF2B5EF4-FFF2-40B4-BE49-F238E27FC236}">
                <a16:creationId xmlns:a16="http://schemas.microsoft.com/office/drawing/2014/main" id="{FD2C22DC-F6E7-4C77-9E2F-D16CFD380A98}"/>
              </a:ext>
            </a:extLst>
          </p:cNvPr>
          <p:cNvPicPr>
            <a:picLocks noChangeAspect="1"/>
          </p:cNvPicPr>
          <p:nvPr/>
        </p:nvPicPr>
        <p:blipFill>
          <a:blip r:embed="rId2"/>
          <a:stretch>
            <a:fillRect/>
          </a:stretch>
        </p:blipFill>
        <p:spPr>
          <a:xfrm>
            <a:off x="0" y="381000"/>
            <a:ext cx="9144000" cy="6096000"/>
          </a:xfrm>
          <a:prstGeom prst="rect">
            <a:avLst/>
          </a:prstGeom>
        </p:spPr>
      </p:pic>
      <p:pic>
        <p:nvPicPr>
          <p:cNvPr id="3"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080000"/>
            <a:ext cx="2222853" cy="914400"/>
          </a:xfrm>
          <a:prstGeom prst="rect">
            <a:avLst/>
          </a:prstGeom>
          <a:noFill/>
          <a:ln w="9525">
            <a:noFill/>
            <a:miter lim="800000"/>
            <a:headEnd/>
            <a:tailEnd/>
          </a:ln>
        </p:spPr>
      </p:pic>
    </p:spTree>
    <p:extLst>
      <p:ext uri="{BB962C8B-B14F-4D97-AF65-F5344CB8AC3E}">
        <p14:creationId xmlns:p14="http://schemas.microsoft.com/office/powerpoint/2010/main" val="101741726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97C3F2-3160-43D8-9F6B-0CBBFF95824A}"/>
              </a:ext>
            </a:extLst>
          </p:cNvPr>
          <p:cNvPicPr>
            <a:picLocks noChangeAspect="1"/>
          </p:cNvPicPr>
          <p:nvPr/>
        </p:nvPicPr>
        <p:blipFill>
          <a:blip r:embed="rId2"/>
          <a:stretch>
            <a:fillRect/>
          </a:stretch>
        </p:blipFill>
        <p:spPr>
          <a:xfrm>
            <a:off x="3965438" y="1097596"/>
            <a:ext cx="5178563" cy="5779020"/>
          </a:xfrm>
          <a:prstGeom prst="rect">
            <a:avLst/>
          </a:prstGeom>
        </p:spPr>
      </p:pic>
      <p:sp>
        <p:nvSpPr>
          <p:cNvPr id="12" name="TextBox 11">
            <a:extLst>
              <a:ext uri="{FF2B5EF4-FFF2-40B4-BE49-F238E27FC236}">
                <a16:creationId xmlns:a16="http://schemas.microsoft.com/office/drawing/2014/main" id="{85787B59-8939-4D83-8B52-9D4E0395056A}"/>
              </a:ext>
            </a:extLst>
          </p:cNvPr>
          <p:cNvSpPr txBox="1"/>
          <p:nvPr/>
        </p:nvSpPr>
        <p:spPr>
          <a:xfrm>
            <a:off x="5291513" y="2675534"/>
            <a:ext cx="2844437" cy="461665"/>
          </a:xfrm>
          <a:prstGeom prst="rect">
            <a:avLst/>
          </a:prstGeom>
          <a:noFill/>
        </p:spPr>
        <p:txBody>
          <a:bodyPr wrap="square" rtlCol="0">
            <a:spAutoFit/>
          </a:bodyPr>
          <a:lstStyle/>
          <a:p>
            <a:r>
              <a:rPr lang="en-US" sz="2400">
                <a:latin typeface="FreightSans Pro Book" panose="02000606030000020004" pitchFamily="50" charset="0"/>
              </a:rPr>
              <a:t>Publications</a:t>
            </a:r>
          </a:p>
        </p:txBody>
      </p:sp>
      <p:sp>
        <p:nvSpPr>
          <p:cNvPr id="13" name="TextBox 12">
            <a:extLst>
              <a:ext uri="{FF2B5EF4-FFF2-40B4-BE49-F238E27FC236}">
                <a16:creationId xmlns:a16="http://schemas.microsoft.com/office/drawing/2014/main" id="{D7F97E52-DDFC-4F06-91A2-416CC609AF7E}"/>
              </a:ext>
            </a:extLst>
          </p:cNvPr>
          <p:cNvSpPr txBox="1"/>
          <p:nvPr/>
        </p:nvSpPr>
        <p:spPr>
          <a:xfrm>
            <a:off x="5291513" y="3685355"/>
            <a:ext cx="3649098" cy="461665"/>
          </a:xfrm>
          <a:prstGeom prst="rect">
            <a:avLst/>
          </a:prstGeom>
          <a:noFill/>
        </p:spPr>
        <p:txBody>
          <a:bodyPr wrap="square" rtlCol="0">
            <a:spAutoFit/>
          </a:bodyPr>
          <a:lstStyle/>
          <a:p>
            <a:r>
              <a:rPr lang="en-US" sz="2400">
                <a:latin typeface="FreightSans Pro Book" panose="02000606030000020004" pitchFamily="50" charset="0"/>
              </a:rPr>
              <a:t>Presentations &amp; Proceedings</a:t>
            </a:r>
          </a:p>
        </p:txBody>
      </p:sp>
      <p:sp>
        <p:nvSpPr>
          <p:cNvPr id="15" name="TextBox 14">
            <a:extLst>
              <a:ext uri="{FF2B5EF4-FFF2-40B4-BE49-F238E27FC236}">
                <a16:creationId xmlns:a16="http://schemas.microsoft.com/office/drawing/2014/main" id="{DBFDD8CA-9536-4E6E-ABF6-58A51CE2864D}"/>
              </a:ext>
            </a:extLst>
          </p:cNvPr>
          <p:cNvSpPr txBox="1"/>
          <p:nvPr/>
        </p:nvSpPr>
        <p:spPr>
          <a:xfrm>
            <a:off x="5294318" y="5704997"/>
            <a:ext cx="2844437" cy="461665"/>
          </a:xfrm>
          <a:prstGeom prst="rect">
            <a:avLst/>
          </a:prstGeom>
          <a:noFill/>
        </p:spPr>
        <p:txBody>
          <a:bodyPr wrap="square" rtlCol="0">
            <a:spAutoFit/>
          </a:bodyPr>
          <a:lstStyle/>
          <a:p>
            <a:r>
              <a:rPr lang="en-US" sz="2400" dirty="0">
                <a:latin typeface="FreightSans Pro Book" panose="02000606030000020004" pitchFamily="50" charset="0"/>
              </a:rPr>
              <a:t>Grants</a:t>
            </a:r>
          </a:p>
        </p:txBody>
      </p:sp>
      <p:sp>
        <p:nvSpPr>
          <p:cNvPr id="16" name="TextBox 15">
            <a:extLst>
              <a:ext uri="{FF2B5EF4-FFF2-40B4-BE49-F238E27FC236}">
                <a16:creationId xmlns:a16="http://schemas.microsoft.com/office/drawing/2014/main" id="{8F572AE5-BA93-4B8A-B360-D43C40F13A7D}"/>
              </a:ext>
            </a:extLst>
          </p:cNvPr>
          <p:cNvSpPr txBox="1"/>
          <p:nvPr/>
        </p:nvSpPr>
        <p:spPr>
          <a:xfrm>
            <a:off x="5294318" y="4695176"/>
            <a:ext cx="2844437" cy="461665"/>
          </a:xfrm>
          <a:prstGeom prst="rect">
            <a:avLst/>
          </a:prstGeom>
          <a:noFill/>
        </p:spPr>
        <p:txBody>
          <a:bodyPr wrap="square" rtlCol="0">
            <a:spAutoFit/>
          </a:bodyPr>
          <a:lstStyle/>
          <a:p>
            <a:r>
              <a:rPr lang="en-US" sz="2400">
                <a:latin typeface="FreightSans Pro Book" panose="02000606030000020004" pitchFamily="50" charset="0"/>
              </a:rPr>
              <a:t>Exhibits</a:t>
            </a:r>
          </a:p>
        </p:txBody>
      </p:sp>
      <p:sp>
        <p:nvSpPr>
          <p:cNvPr id="17" name="TextBox 16">
            <a:extLst>
              <a:ext uri="{FF2B5EF4-FFF2-40B4-BE49-F238E27FC236}">
                <a16:creationId xmlns:a16="http://schemas.microsoft.com/office/drawing/2014/main" id="{0B391B7E-DBDA-4404-A6BC-77B6980182AF}"/>
              </a:ext>
            </a:extLst>
          </p:cNvPr>
          <p:cNvSpPr txBox="1"/>
          <p:nvPr/>
        </p:nvSpPr>
        <p:spPr>
          <a:xfrm>
            <a:off x="4316366" y="1710463"/>
            <a:ext cx="4564808" cy="584775"/>
          </a:xfrm>
          <a:prstGeom prst="rect">
            <a:avLst/>
          </a:prstGeom>
          <a:noFill/>
        </p:spPr>
        <p:txBody>
          <a:bodyPr wrap="square" lIns="91440" tIns="45720" rIns="91440" bIns="45720" rtlCol="0" anchor="t">
            <a:spAutoFit/>
          </a:bodyPr>
          <a:lstStyle/>
          <a:p>
            <a:pPr algn="ctr"/>
            <a:r>
              <a:rPr lang="en-US" sz="3200" dirty="0">
                <a:latin typeface="FreightSans Pro Book"/>
                <a:ea typeface="ＭＳ Ｐゴシック"/>
                <a:cs typeface="Arial"/>
              </a:rPr>
              <a:t>25 submissions, including:</a:t>
            </a:r>
          </a:p>
        </p:txBody>
      </p:sp>
      <p:sp>
        <p:nvSpPr>
          <p:cNvPr id="2" name="Title 1"/>
          <p:cNvSpPr>
            <a:spLocks noGrp="1"/>
          </p:cNvSpPr>
          <p:nvPr>
            <p:ph type="title"/>
          </p:nvPr>
        </p:nvSpPr>
        <p:spPr/>
        <p:txBody>
          <a:bodyPr/>
          <a:lstStyle/>
          <a:p>
            <a:r>
              <a:rPr lang="en-US"/>
              <a:t>Hunter Library</a:t>
            </a:r>
          </a:p>
        </p:txBody>
      </p:sp>
      <p:sp>
        <p:nvSpPr>
          <p:cNvPr id="14" name="Rectangle 13"/>
          <p:cNvSpPr/>
          <p:nvPr/>
        </p:nvSpPr>
        <p:spPr>
          <a:xfrm>
            <a:off x="2390" y="1090746"/>
            <a:ext cx="3963048" cy="5767254"/>
          </a:xfrm>
          <a:prstGeom prst="rect">
            <a:avLst/>
          </a:prstGeom>
          <a:solidFill>
            <a:srgbClr val="592C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98333" y="1502227"/>
            <a:ext cx="3592286" cy="5003074"/>
          </a:xfrm>
          <a:prstGeom prst="rect">
            <a:avLst/>
          </a:prstGeom>
          <a:noFill/>
          <a:ln w="76200">
            <a:solidFill>
              <a:srgbClr val="AF8B48"/>
            </a:solidFill>
          </a:ln>
        </p:spPr>
        <p:txBody>
          <a:bodyPr wrap="square" rtlCol="0" anchor="ctr">
            <a:noAutofit/>
          </a:bodyPr>
          <a:lstStyle/>
          <a:p>
            <a:pPr algn="ctr"/>
            <a:r>
              <a:rPr lang="en-US" sz="2800">
                <a:solidFill>
                  <a:schemeClr val="bg1"/>
                </a:solidFill>
                <a:latin typeface="FreightSans Pro Book" panose="02000606030000020004" pitchFamily="50" charset="0"/>
              </a:rPr>
              <a:t>WCU's Hunter Library provides high-quality intellectual content to support the teaching, research, and lifelong learning activities of the WCU community.</a:t>
            </a:r>
          </a:p>
        </p:txBody>
      </p:sp>
    </p:spTree>
    <p:extLst>
      <p:ext uri="{BB962C8B-B14F-4D97-AF65-F5344CB8AC3E}">
        <p14:creationId xmlns:p14="http://schemas.microsoft.com/office/powerpoint/2010/main" val="116098378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B325C-513A-457E-9804-47EC859DB50B}"/>
              </a:ext>
            </a:extLst>
          </p:cNvPr>
          <p:cNvSpPr>
            <a:spLocks noGrp="1"/>
          </p:cNvSpPr>
          <p:nvPr>
            <p:ph type="ctrTitle"/>
          </p:nvPr>
        </p:nvSpPr>
        <p:spPr>
          <a:xfrm>
            <a:off x="685800" y="1336106"/>
            <a:ext cx="7772400" cy="838200"/>
          </a:xfrm>
        </p:spPr>
        <p:txBody>
          <a:bodyPr/>
          <a:lstStyle/>
          <a:p>
            <a:r>
              <a:rPr lang="en-US"/>
              <a:t>Credits</a:t>
            </a:r>
          </a:p>
        </p:txBody>
      </p:sp>
      <p:sp>
        <p:nvSpPr>
          <p:cNvPr id="5" name="Subtitle 2">
            <a:extLst>
              <a:ext uri="{FF2B5EF4-FFF2-40B4-BE49-F238E27FC236}">
                <a16:creationId xmlns:a16="http://schemas.microsoft.com/office/drawing/2014/main" id="{F4B299AF-62F8-4A0A-850F-067510C7DDE8}"/>
              </a:ext>
            </a:extLst>
          </p:cNvPr>
          <p:cNvSpPr>
            <a:spLocks noGrp="1"/>
          </p:cNvSpPr>
          <p:nvPr>
            <p:ph type="subTitle" idx="1"/>
          </p:nvPr>
        </p:nvSpPr>
        <p:spPr>
          <a:xfrm>
            <a:off x="685801" y="2483294"/>
            <a:ext cx="8018252" cy="2377955"/>
          </a:xfrm>
        </p:spPr>
        <p:txBody>
          <a:bodyPr/>
          <a:lstStyle/>
          <a:p>
            <a:r>
              <a:rPr lang="en-US"/>
              <a:t>Photographs courtesy of WCU Photography Services</a:t>
            </a:r>
          </a:p>
          <a:p>
            <a:endParaRPr lang="en-US"/>
          </a:p>
          <a:p>
            <a:r>
              <a:rPr lang="en-US"/>
              <a:t>All icons created by Made x Made from the Noun Project</a:t>
            </a:r>
          </a:p>
          <a:p>
            <a:endParaRPr lang="en-US"/>
          </a:p>
          <a:p>
            <a:r>
              <a:rPr lang="en-US"/>
              <a:t>Submission counts determined by FAD entries</a:t>
            </a:r>
          </a:p>
          <a:p>
            <a:endParaRPr lang="en-US"/>
          </a:p>
        </p:txBody>
      </p:sp>
    </p:spTree>
    <p:extLst>
      <p:ext uri="{BB962C8B-B14F-4D97-AF65-F5344CB8AC3E}">
        <p14:creationId xmlns:p14="http://schemas.microsoft.com/office/powerpoint/2010/main" val="5024784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592C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rot="6065288">
            <a:off x="-2046758" y="-1338648"/>
            <a:ext cx="9125871" cy="9376792"/>
          </a:xfrm>
          <a:prstGeom prst="triangle">
            <a:avLst>
              <a:gd name="adj" fmla="val 49838"/>
            </a:avLst>
          </a:prstGeom>
          <a:solidFill>
            <a:schemeClr val="bg1">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flipH="1">
            <a:off x="-2702964" y="3683000"/>
            <a:ext cx="11938000" cy="3162300"/>
          </a:xfrm>
          <a:prstGeom prst="rtTriangle">
            <a:avLst/>
          </a:prstGeom>
          <a:solidFill>
            <a:srgbClr val="FFFFFF">
              <a:alpha val="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Vertical Text Placeholder 2"/>
          <p:cNvSpPr txBox="1">
            <a:spLocks/>
          </p:cNvSpPr>
          <p:nvPr/>
        </p:nvSpPr>
        <p:spPr bwMode="auto">
          <a:xfrm>
            <a:off x="2136" y="2467164"/>
            <a:ext cx="9144000" cy="19236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fontAlgn="base">
              <a:spcBef>
                <a:spcPct val="20000"/>
              </a:spcBef>
              <a:spcAft>
                <a:spcPct val="0"/>
              </a:spcAft>
              <a:buFont typeface="Arial" pitchFamily="-106" charset="0"/>
              <a:buNone/>
              <a:defRPr sz="3200" kern="1200">
                <a:solidFill>
                  <a:schemeClr val="bg1"/>
                </a:solidFill>
                <a:latin typeface="FreightSans Pro Medium"/>
                <a:ea typeface="ＭＳ Ｐゴシック" pitchFamily="-106" charset="-128"/>
                <a:cs typeface="FreightSans Pro Medium"/>
              </a:defRPr>
            </a:lvl1pPr>
            <a:lvl2pPr marL="457200" indent="0" algn="ctr" defTabSz="457200" rtl="0" fontAlgn="base">
              <a:spcBef>
                <a:spcPct val="20000"/>
              </a:spcBef>
              <a:spcAft>
                <a:spcPct val="0"/>
              </a:spcAft>
              <a:buFont typeface="Arial" pitchFamily="-106" charset="0"/>
              <a:buNone/>
              <a:defRPr sz="2800" kern="1200">
                <a:solidFill>
                  <a:schemeClr val="tx1">
                    <a:tint val="75000"/>
                  </a:schemeClr>
                </a:solidFill>
                <a:latin typeface="FreightSans Pro Book"/>
                <a:ea typeface="FreightSans Pro Book" pitchFamily="-106" charset="0"/>
                <a:cs typeface="FreightSans Pro Book"/>
              </a:defRPr>
            </a:lvl2pPr>
            <a:lvl3pPr marL="914400" indent="0" algn="ctr" defTabSz="457200" rtl="0" fontAlgn="base">
              <a:spcBef>
                <a:spcPct val="20000"/>
              </a:spcBef>
              <a:spcAft>
                <a:spcPct val="0"/>
              </a:spcAft>
              <a:buFont typeface="Arial" pitchFamily="-106" charset="0"/>
              <a:buNone/>
              <a:defRPr sz="2400" kern="1200">
                <a:solidFill>
                  <a:schemeClr val="tx1">
                    <a:tint val="75000"/>
                  </a:schemeClr>
                </a:solidFill>
                <a:latin typeface="FreightSans Pro Book"/>
                <a:ea typeface="FreightSans Pro Book" pitchFamily="-106" charset="0"/>
                <a:cs typeface="FreightSans Pro Book"/>
              </a:defRPr>
            </a:lvl3pPr>
            <a:lvl4pPr marL="1371600" indent="0" algn="ctr" defTabSz="457200" rtl="0" fontAlgn="base">
              <a:spcBef>
                <a:spcPct val="20000"/>
              </a:spcBef>
              <a:spcAft>
                <a:spcPct val="0"/>
              </a:spcAft>
              <a:buFont typeface="Arial" pitchFamily="-106" charset="0"/>
              <a:buNone/>
              <a:defRPr sz="2000" kern="1200">
                <a:solidFill>
                  <a:schemeClr val="tx1">
                    <a:tint val="75000"/>
                  </a:schemeClr>
                </a:solidFill>
                <a:latin typeface="FreightSans Pro Book"/>
                <a:ea typeface="FreightSans Pro Book" pitchFamily="-106" charset="0"/>
                <a:cs typeface="FreightSans Pro Book"/>
              </a:defRPr>
            </a:lvl4pPr>
            <a:lvl5pPr marL="1828800" indent="0" algn="ctr" defTabSz="457200" rtl="0" fontAlgn="base">
              <a:spcBef>
                <a:spcPct val="20000"/>
              </a:spcBef>
              <a:spcAft>
                <a:spcPct val="0"/>
              </a:spcAft>
              <a:buFont typeface="Arial" pitchFamily="-106" charset="0"/>
              <a:buNone/>
              <a:defRPr sz="2000" kern="1200">
                <a:solidFill>
                  <a:schemeClr val="tx1">
                    <a:tint val="75000"/>
                  </a:schemeClr>
                </a:solidFill>
                <a:latin typeface="FreightSans Pro Book"/>
                <a:ea typeface="FreightSans Pro Book" pitchFamily="-106" charset="0"/>
                <a:cs typeface="FreightSans Pro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5400">
                <a:solidFill>
                  <a:srgbClr val="F2F2F2"/>
                </a:solidFill>
                <a:latin typeface="FreightSans Pro Semibold"/>
                <a:cs typeface="FreightSans Pro Semibold"/>
              </a:rPr>
              <a:t>2022 Faculty Scholarship</a:t>
            </a:r>
          </a:p>
          <a:p>
            <a:r>
              <a:rPr lang="en-US" sz="5400">
                <a:solidFill>
                  <a:srgbClr val="F2F2F2"/>
                </a:solidFill>
                <a:latin typeface="FreightSans Pro Semibold"/>
                <a:cs typeface="FreightSans Pro Semibold"/>
              </a:rPr>
              <a:t>Celebration</a:t>
            </a:r>
          </a:p>
        </p:txBody>
      </p:sp>
      <p:pic>
        <p:nvPicPr>
          <p:cNvPr id="6"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537200"/>
            <a:ext cx="2222853" cy="914400"/>
          </a:xfrm>
          <a:prstGeom prst="rect">
            <a:avLst/>
          </a:prstGeom>
          <a:noFill/>
          <a:ln w="9525">
            <a:noFill/>
            <a:miter lim="800000"/>
            <a:headEnd/>
            <a:tailEnd/>
          </a:ln>
        </p:spPr>
      </p:pic>
    </p:spTree>
    <p:extLst>
      <p:ext uri="{BB962C8B-B14F-4D97-AF65-F5344CB8AC3E}">
        <p14:creationId xmlns:p14="http://schemas.microsoft.com/office/powerpoint/2010/main" val="25038830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50F6DB-201D-4FDC-B747-E638D765259B}"/>
              </a:ext>
            </a:extLst>
          </p:cNvPr>
          <p:cNvPicPr>
            <a:picLocks noChangeAspect="1"/>
          </p:cNvPicPr>
          <p:nvPr/>
        </p:nvPicPr>
        <p:blipFill>
          <a:blip r:embed="rId2"/>
          <a:stretch>
            <a:fillRect/>
          </a:stretch>
        </p:blipFill>
        <p:spPr>
          <a:xfrm>
            <a:off x="0" y="381000"/>
            <a:ext cx="9144000" cy="6096000"/>
          </a:xfrm>
          <a:prstGeom prst="rect">
            <a:avLst/>
          </a:prstGeom>
        </p:spPr>
      </p:pic>
      <p:pic>
        <p:nvPicPr>
          <p:cNvPr id="3"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080000"/>
            <a:ext cx="2222853" cy="914400"/>
          </a:xfrm>
          <a:prstGeom prst="rect">
            <a:avLst/>
          </a:prstGeom>
          <a:noFill/>
          <a:ln w="9525">
            <a:noFill/>
            <a:miter lim="800000"/>
            <a:headEnd/>
            <a:tailEnd/>
          </a:ln>
        </p:spPr>
      </p:pic>
    </p:spTree>
    <p:extLst>
      <p:ext uri="{BB962C8B-B14F-4D97-AF65-F5344CB8AC3E}">
        <p14:creationId xmlns:p14="http://schemas.microsoft.com/office/powerpoint/2010/main" val="25758647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College of Arts and Sciences</a:t>
            </a:r>
          </a:p>
        </p:txBody>
      </p:sp>
      <p:pic>
        <p:nvPicPr>
          <p:cNvPr id="5" name="Picture 4" descr="Diagram&#10;&#10;Description automatically generated">
            <a:extLst>
              <a:ext uri="{FF2B5EF4-FFF2-40B4-BE49-F238E27FC236}">
                <a16:creationId xmlns:a16="http://schemas.microsoft.com/office/drawing/2014/main" id="{87754FDF-8E7F-434B-9C03-AF3A3A4A6802}"/>
              </a:ext>
            </a:extLst>
          </p:cNvPr>
          <p:cNvPicPr>
            <a:picLocks noChangeAspect="1"/>
          </p:cNvPicPr>
          <p:nvPr/>
        </p:nvPicPr>
        <p:blipFill>
          <a:blip r:embed="rId2"/>
          <a:stretch>
            <a:fillRect/>
          </a:stretch>
        </p:blipFill>
        <p:spPr>
          <a:xfrm>
            <a:off x="2389" y="1088003"/>
            <a:ext cx="5178563" cy="5779020"/>
          </a:xfrm>
          <a:prstGeom prst="rect">
            <a:avLst/>
          </a:prstGeom>
        </p:spPr>
      </p:pic>
      <p:sp>
        <p:nvSpPr>
          <p:cNvPr id="7" name="TextBox 6"/>
          <p:cNvSpPr txBox="1"/>
          <p:nvPr/>
        </p:nvSpPr>
        <p:spPr>
          <a:xfrm>
            <a:off x="1332411" y="2744471"/>
            <a:ext cx="2844437" cy="461665"/>
          </a:xfrm>
          <a:prstGeom prst="rect">
            <a:avLst/>
          </a:prstGeom>
          <a:noFill/>
        </p:spPr>
        <p:txBody>
          <a:bodyPr wrap="square" rtlCol="0">
            <a:spAutoFit/>
          </a:bodyPr>
          <a:lstStyle/>
          <a:p>
            <a:r>
              <a:rPr lang="en-US" sz="2400">
                <a:latin typeface="FreightSans Pro Book" panose="02000606030000020004" pitchFamily="50" charset="0"/>
              </a:rPr>
              <a:t>Publications</a:t>
            </a:r>
          </a:p>
        </p:txBody>
      </p:sp>
      <p:sp>
        <p:nvSpPr>
          <p:cNvPr id="8" name="TextBox 7"/>
          <p:cNvSpPr txBox="1"/>
          <p:nvPr/>
        </p:nvSpPr>
        <p:spPr>
          <a:xfrm>
            <a:off x="1332413" y="3511336"/>
            <a:ext cx="3799660" cy="461665"/>
          </a:xfrm>
          <a:prstGeom prst="rect">
            <a:avLst/>
          </a:prstGeom>
          <a:noFill/>
        </p:spPr>
        <p:txBody>
          <a:bodyPr wrap="square" rtlCol="0">
            <a:spAutoFit/>
          </a:bodyPr>
          <a:lstStyle/>
          <a:p>
            <a:r>
              <a:rPr lang="en-US" sz="2400">
                <a:latin typeface="FreightSans Pro Book" panose="02000606030000020004" pitchFamily="50" charset="0"/>
              </a:rPr>
              <a:t>Presentations &amp; Proceedings</a:t>
            </a:r>
          </a:p>
        </p:txBody>
      </p:sp>
      <p:sp>
        <p:nvSpPr>
          <p:cNvPr id="9" name="TextBox 8"/>
          <p:cNvSpPr txBox="1"/>
          <p:nvPr/>
        </p:nvSpPr>
        <p:spPr>
          <a:xfrm>
            <a:off x="1332413" y="5036426"/>
            <a:ext cx="3879668" cy="461665"/>
          </a:xfrm>
          <a:prstGeom prst="rect">
            <a:avLst/>
          </a:prstGeom>
          <a:noFill/>
        </p:spPr>
        <p:txBody>
          <a:bodyPr wrap="square" rtlCol="0">
            <a:spAutoFit/>
          </a:bodyPr>
          <a:lstStyle/>
          <a:p>
            <a:r>
              <a:rPr lang="en-US" sz="2400">
                <a:latin typeface="FreightSans Pro Book" panose="02000606030000020004" pitchFamily="50" charset="0"/>
              </a:rPr>
              <a:t>Performances</a:t>
            </a:r>
          </a:p>
        </p:txBody>
      </p:sp>
      <p:sp>
        <p:nvSpPr>
          <p:cNvPr id="10" name="TextBox 9"/>
          <p:cNvSpPr txBox="1"/>
          <p:nvPr/>
        </p:nvSpPr>
        <p:spPr>
          <a:xfrm>
            <a:off x="1332412" y="5798971"/>
            <a:ext cx="2844437" cy="461665"/>
          </a:xfrm>
          <a:prstGeom prst="rect">
            <a:avLst/>
          </a:prstGeom>
          <a:noFill/>
        </p:spPr>
        <p:txBody>
          <a:bodyPr wrap="square" rtlCol="0">
            <a:spAutoFit/>
          </a:bodyPr>
          <a:lstStyle/>
          <a:p>
            <a:r>
              <a:rPr lang="en-US" sz="2400">
                <a:latin typeface="FreightSans Pro Book" panose="02000606030000020004" pitchFamily="50" charset="0"/>
              </a:rPr>
              <a:t>Grants</a:t>
            </a:r>
          </a:p>
        </p:txBody>
      </p:sp>
      <p:sp>
        <p:nvSpPr>
          <p:cNvPr id="14" name="Rectangle 13"/>
          <p:cNvSpPr/>
          <p:nvPr/>
        </p:nvSpPr>
        <p:spPr>
          <a:xfrm>
            <a:off x="5180952" y="1088003"/>
            <a:ext cx="3963049" cy="5769997"/>
          </a:xfrm>
          <a:prstGeom prst="rect">
            <a:avLst/>
          </a:prstGeom>
          <a:solidFill>
            <a:srgbClr val="592C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381898" y="1502229"/>
            <a:ext cx="3592286" cy="5003074"/>
          </a:xfrm>
          <a:prstGeom prst="rect">
            <a:avLst/>
          </a:prstGeom>
          <a:noFill/>
          <a:ln w="76200">
            <a:solidFill>
              <a:srgbClr val="AF8B48"/>
            </a:solidFill>
          </a:ln>
        </p:spPr>
        <p:txBody>
          <a:bodyPr wrap="square" rtlCol="0" anchor="ctr">
            <a:noAutofit/>
          </a:bodyPr>
          <a:lstStyle/>
          <a:p>
            <a:pPr algn="ctr"/>
            <a:r>
              <a:rPr lang="en-US" sz="2800">
                <a:solidFill>
                  <a:schemeClr val="bg1"/>
                </a:solidFill>
                <a:latin typeface="FreightSans Pro Book" panose="02000606030000020004" pitchFamily="50" charset="0"/>
              </a:rPr>
              <a:t>WCU’s College of Arts and Sciences provides students with a liberal arts foundation where they are taught to think critically, grow academically, and communicate effectively.</a:t>
            </a:r>
          </a:p>
        </p:txBody>
      </p:sp>
      <p:sp>
        <p:nvSpPr>
          <p:cNvPr id="11" name="TextBox 10">
            <a:extLst>
              <a:ext uri="{FF2B5EF4-FFF2-40B4-BE49-F238E27FC236}">
                <a16:creationId xmlns:a16="http://schemas.microsoft.com/office/drawing/2014/main" id="{459CECE7-7742-43DF-A015-D327A1B72403}"/>
              </a:ext>
            </a:extLst>
          </p:cNvPr>
          <p:cNvSpPr txBox="1"/>
          <p:nvPr/>
        </p:nvSpPr>
        <p:spPr>
          <a:xfrm>
            <a:off x="1332413" y="4273881"/>
            <a:ext cx="3879668" cy="461665"/>
          </a:xfrm>
          <a:prstGeom prst="rect">
            <a:avLst/>
          </a:prstGeom>
          <a:noFill/>
        </p:spPr>
        <p:txBody>
          <a:bodyPr wrap="square" rtlCol="0">
            <a:spAutoFit/>
          </a:bodyPr>
          <a:lstStyle/>
          <a:p>
            <a:r>
              <a:rPr lang="en-US" sz="2400">
                <a:latin typeface="FreightSans Pro Book" panose="02000606030000020004" pitchFamily="50" charset="0"/>
              </a:rPr>
              <a:t>Exhibits</a:t>
            </a:r>
          </a:p>
        </p:txBody>
      </p:sp>
      <p:sp>
        <p:nvSpPr>
          <p:cNvPr id="6" name="TextBox 5">
            <a:extLst>
              <a:ext uri="{FF2B5EF4-FFF2-40B4-BE49-F238E27FC236}">
                <a16:creationId xmlns:a16="http://schemas.microsoft.com/office/drawing/2014/main" id="{8245A4A2-C89C-47B6-8205-9866FAFC25B9}"/>
              </a:ext>
            </a:extLst>
          </p:cNvPr>
          <p:cNvSpPr txBox="1"/>
          <p:nvPr/>
        </p:nvSpPr>
        <p:spPr>
          <a:xfrm>
            <a:off x="361653" y="1618877"/>
            <a:ext cx="4460033" cy="1077218"/>
          </a:xfrm>
          <a:prstGeom prst="rect">
            <a:avLst/>
          </a:prstGeom>
          <a:noFill/>
        </p:spPr>
        <p:txBody>
          <a:bodyPr wrap="square" lIns="91440" tIns="45720" rIns="91440" bIns="45720" rtlCol="0" anchor="t">
            <a:spAutoFit/>
          </a:bodyPr>
          <a:lstStyle/>
          <a:p>
            <a:pPr algn="ctr"/>
            <a:r>
              <a:rPr lang="en-US" sz="3200" dirty="0">
                <a:latin typeface="FreightSans Pro Book"/>
                <a:ea typeface="ＭＳ Ｐゴシック"/>
                <a:cs typeface="Arial"/>
              </a:rPr>
              <a:t>194 submissions, including:</a:t>
            </a:r>
          </a:p>
        </p:txBody>
      </p:sp>
    </p:spTree>
    <p:extLst>
      <p:ext uri="{BB962C8B-B14F-4D97-AF65-F5344CB8AC3E}">
        <p14:creationId xmlns:p14="http://schemas.microsoft.com/office/powerpoint/2010/main" val="231841754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128A5-D5A0-451A-B899-74E7FDB0B010}"/>
              </a:ext>
            </a:extLst>
          </p:cNvPr>
          <p:cNvPicPr>
            <a:picLocks noChangeAspect="1"/>
          </p:cNvPicPr>
          <p:nvPr/>
        </p:nvPicPr>
        <p:blipFill>
          <a:blip r:embed="rId2"/>
          <a:stretch>
            <a:fillRect/>
          </a:stretch>
        </p:blipFill>
        <p:spPr>
          <a:xfrm>
            <a:off x="0" y="340042"/>
            <a:ext cx="9144000" cy="6177915"/>
          </a:xfrm>
          <a:prstGeom prst="rect">
            <a:avLst/>
          </a:prstGeom>
        </p:spPr>
      </p:pic>
      <p:pic>
        <p:nvPicPr>
          <p:cNvPr id="3"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080000"/>
            <a:ext cx="2222853" cy="914400"/>
          </a:xfrm>
          <a:prstGeom prst="rect">
            <a:avLst/>
          </a:prstGeom>
          <a:noFill/>
          <a:ln w="9525">
            <a:noFill/>
            <a:miter lim="800000"/>
            <a:headEnd/>
            <a:tailEnd/>
          </a:ln>
        </p:spPr>
      </p:pic>
    </p:spTree>
    <p:extLst>
      <p:ext uri="{BB962C8B-B14F-4D97-AF65-F5344CB8AC3E}">
        <p14:creationId xmlns:p14="http://schemas.microsoft.com/office/powerpoint/2010/main" val="277649650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2E2B67-B665-4AE5-A17D-4F486B3B24F9}"/>
              </a:ext>
            </a:extLst>
          </p:cNvPr>
          <p:cNvPicPr>
            <a:picLocks noChangeAspect="1"/>
          </p:cNvPicPr>
          <p:nvPr/>
        </p:nvPicPr>
        <p:blipFill>
          <a:blip r:embed="rId2"/>
          <a:stretch>
            <a:fillRect/>
          </a:stretch>
        </p:blipFill>
        <p:spPr>
          <a:xfrm>
            <a:off x="3958046" y="1080578"/>
            <a:ext cx="5185954" cy="5787268"/>
          </a:xfrm>
          <a:prstGeom prst="rect">
            <a:avLst/>
          </a:prstGeom>
        </p:spPr>
      </p:pic>
      <p:sp>
        <p:nvSpPr>
          <p:cNvPr id="2" name="Title 1"/>
          <p:cNvSpPr>
            <a:spLocks noGrp="1"/>
          </p:cNvSpPr>
          <p:nvPr>
            <p:ph type="title"/>
          </p:nvPr>
        </p:nvSpPr>
        <p:spPr/>
        <p:txBody>
          <a:bodyPr/>
          <a:lstStyle/>
          <a:p>
            <a:r>
              <a:rPr lang="en-US"/>
              <a:t>College of Business</a:t>
            </a:r>
          </a:p>
        </p:txBody>
      </p:sp>
      <p:sp>
        <p:nvSpPr>
          <p:cNvPr id="7" name="TextBox 6"/>
          <p:cNvSpPr txBox="1"/>
          <p:nvPr/>
        </p:nvSpPr>
        <p:spPr>
          <a:xfrm>
            <a:off x="5290456" y="2954681"/>
            <a:ext cx="2844437" cy="461665"/>
          </a:xfrm>
          <a:prstGeom prst="rect">
            <a:avLst/>
          </a:prstGeom>
          <a:noFill/>
        </p:spPr>
        <p:txBody>
          <a:bodyPr wrap="square" rtlCol="0">
            <a:spAutoFit/>
          </a:bodyPr>
          <a:lstStyle/>
          <a:p>
            <a:r>
              <a:rPr lang="en-US" sz="2400">
                <a:latin typeface="FreightSans Pro Book" panose="02000606030000020004" pitchFamily="50" charset="0"/>
              </a:rPr>
              <a:t>Publications</a:t>
            </a:r>
          </a:p>
        </p:txBody>
      </p:sp>
      <p:sp>
        <p:nvSpPr>
          <p:cNvPr id="8" name="TextBox 7"/>
          <p:cNvSpPr txBox="1"/>
          <p:nvPr/>
        </p:nvSpPr>
        <p:spPr>
          <a:xfrm>
            <a:off x="5290457" y="4097695"/>
            <a:ext cx="3657597" cy="461665"/>
          </a:xfrm>
          <a:prstGeom prst="rect">
            <a:avLst/>
          </a:prstGeom>
          <a:noFill/>
        </p:spPr>
        <p:txBody>
          <a:bodyPr wrap="square" rtlCol="0">
            <a:spAutoFit/>
          </a:bodyPr>
          <a:lstStyle/>
          <a:p>
            <a:r>
              <a:rPr lang="en-US" sz="2400">
                <a:latin typeface="FreightSans Pro Book" panose="02000606030000020004" pitchFamily="50" charset="0"/>
              </a:rPr>
              <a:t>Presentations &amp; Proceedings</a:t>
            </a:r>
          </a:p>
        </p:txBody>
      </p:sp>
      <p:sp>
        <p:nvSpPr>
          <p:cNvPr id="10" name="TextBox 9"/>
          <p:cNvSpPr txBox="1"/>
          <p:nvPr/>
        </p:nvSpPr>
        <p:spPr>
          <a:xfrm>
            <a:off x="5290457" y="5240709"/>
            <a:ext cx="2844437" cy="461665"/>
          </a:xfrm>
          <a:prstGeom prst="rect">
            <a:avLst/>
          </a:prstGeom>
          <a:noFill/>
        </p:spPr>
        <p:txBody>
          <a:bodyPr wrap="square" rtlCol="0">
            <a:spAutoFit/>
          </a:bodyPr>
          <a:lstStyle/>
          <a:p>
            <a:r>
              <a:rPr lang="en-US" sz="2400">
                <a:latin typeface="FreightSans Pro Book" panose="02000606030000020004" pitchFamily="50" charset="0"/>
              </a:rPr>
              <a:t>Grants</a:t>
            </a:r>
          </a:p>
        </p:txBody>
      </p:sp>
      <p:sp>
        <p:nvSpPr>
          <p:cNvPr id="14" name="Rectangle 13"/>
          <p:cNvSpPr/>
          <p:nvPr/>
        </p:nvSpPr>
        <p:spPr>
          <a:xfrm>
            <a:off x="0" y="1082180"/>
            <a:ext cx="3958046" cy="5775823"/>
          </a:xfrm>
          <a:prstGeom prst="rect">
            <a:avLst/>
          </a:prstGeom>
          <a:solidFill>
            <a:srgbClr val="592C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95944" y="1502231"/>
            <a:ext cx="3592286" cy="5003074"/>
          </a:xfrm>
          <a:prstGeom prst="rect">
            <a:avLst/>
          </a:prstGeom>
          <a:noFill/>
          <a:ln w="76200">
            <a:solidFill>
              <a:srgbClr val="AF8B48"/>
            </a:solidFill>
          </a:ln>
        </p:spPr>
        <p:txBody>
          <a:bodyPr wrap="square" rtlCol="0" anchor="ctr">
            <a:noAutofit/>
          </a:bodyPr>
          <a:lstStyle/>
          <a:p>
            <a:pPr algn="ctr"/>
            <a:r>
              <a:rPr lang="en-US" sz="2800">
                <a:solidFill>
                  <a:schemeClr val="bg1"/>
                </a:solidFill>
                <a:latin typeface="FreightSans Pro Book" panose="02000606030000020004" pitchFamily="50" charset="0"/>
              </a:rPr>
              <a:t>WCU's College of Business is focused on providing high quality, student-centered education to prepare Business Ready® graduates.</a:t>
            </a:r>
          </a:p>
        </p:txBody>
      </p:sp>
      <p:sp>
        <p:nvSpPr>
          <p:cNvPr id="11" name="TextBox 10">
            <a:extLst>
              <a:ext uri="{FF2B5EF4-FFF2-40B4-BE49-F238E27FC236}">
                <a16:creationId xmlns:a16="http://schemas.microsoft.com/office/drawing/2014/main" id="{6DAE9CE5-BC5E-4880-A4E6-0F6AB18E96D5}"/>
              </a:ext>
            </a:extLst>
          </p:cNvPr>
          <p:cNvSpPr txBox="1"/>
          <p:nvPr/>
        </p:nvSpPr>
        <p:spPr>
          <a:xfrm>
            <a:off x="4237499" y="1688557"/>
            <a:ext cx="4627048" cy="1077218"/>
          </a:xfrm>
          <a:prstGeom prst="rect">
            <a:avLst/>
          </a:prstGeom>
          <a:noFill/>
        </p:spPr>
        <p:txBody>
          <a:bodyPr wrap="square" lIns="91440" tIns="45720" rIns="91440" bIns="45720" rtlCol="0" anchor="t">
            <a:spAutoFit/>
          </a:bodyPr>
          <a:lstStyle/>
          <a:p>
            <a:pPr algn="ctr"/>
            <a:r>
              <a:rPr lang="en-US" sz="3200" dirty="0">
                <a:latin typeface="FreightSans Pro Book"/>
                <a:ea typeface="ＭＳ Ｐゴシック"/>
                <a:cs typeface="Arial"/>
              </a:rPr>
              <a:t>113 submissions, including:</a:t>
            </a:r>
          </a:p>
        </p:txBody>
      </p:sp>
    </p:spTree>
    <p:extLst>
      <p:ext uri="{BB962C8B-B14F-4D97-AF65-F5344CB8AC3E}">
        <p14:creationId xmlns:p14="http://schemas.microsoft.com/office/powerpoint/2010/main" val="320514146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4A3FBF-C40F-4247-B088-79BBA311E7A0}"/>
              </a:ext>
            </a:extLst>
          </p:cNvPr>
          <p:cNvPicPr>
            <a:picLocks noChangeAspect="1"/>
          </p:cNvPicPr>
          <p:nvPr/>
        </p:nvPicPr>
        <p:blipFill>
          <a:blip r:embed="rId2"/>
          <a:stretch>
            <a:fillRect/>
          </a:stretch>
        </p:blipFill>
        <p:spPr>
          <a:xfrm>
            <a:off x="0" y="809440"/>
            <a:ext cx="9144000" cy="5239119"/>
          </a:xfrm>
          <a:prstGeom prst="rect">
            <a:avLst/>
          </a:prstGeom>
        </p:spPr>
      </p:pic>
      <p:pic>
        <p:nvPicPr>
          <p:cNvPr id="3"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080000"/>
            <a:ext cx="2222853" cy="914400"/>
          </a:xfrm>
          <a:prstGeom prst="rect">
            <a:avLst/>
          </a:prstGeom>
          <a:noFill/>
          <a:ln w="9525">
            <a:noFill/>
            <a:miter lim="800000"/>
            <a:headEnd/>
            <a:tailEnd/>
          </a:ln>
        </p:spPr>
      </p:pic>
    </p:spTree>
    <p:extLst>
      <p:ext uri="{BB962C8B-B14F-4D97-AF65-F5344CB8AC3E}">
        <p14:creationId xmlns:p14="http://schemas.microsoft.com/office/powerpoint/2010/main" val="15918482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F40B59-E53A-4C6B-A664-566D51687294}"/>
              </a:ext>
            </a:extLst>
          </p:cNvPr>
          <p:cNvPicPr>
            <a:picLocks noChangeAspect="1"/>
          </p:cNvPicPr>
          <p:nvPr/>
        </p:nvPicPr>
        <p:blipFill>
          <a:blip r:embed="rId2"/>
          <a:stretch>
            <a:fillRect/>
          </a:stretch>
        </p:blipFill>
        <p:spPr>
          <a:xfrm>
            <a:off x="-2723" y="1067692"/>
            <a:ext cx="5198792" cy="5801595"/>
          </a:xfrm>
          <a:prstGeom prst="rect">
            <a:avLst/>
          </a:prstGeom>
        </p:spPr>
      </p:pic>
      <p:sp>
        <p:nvSpPr>
          <p:cNvPr id="2" name="Title 1"/>
          <p:cNvSpPr>
            <a:spLocks noGrp="1"/>
          </p:cNvSpPr>
          <p:nvPr>
            <p:ph type="title"/>
          </p:nvPr>
        </p:nvSpPr>
        <p:spPr>
          <a:xfrm>
            <a:off x="407852" y="524277"/>
            <a:ext cx="6712850" cy="543415"/>
          </a:xfrm>
        </p:spPr>
        <p:txBody>
          <a:bodyPr/>
          <a:lstStyle/>
          <a:p>
            <a:r>
              <a:rPr lang="en-US" sz="3200"/>
              <a:t>College of Education and Allied Professions</a:t>
            </a:r>
          </a:p>
        </p:txBody>
      </p:sp>
      <p:sp>
        <p:nvSpPr>
          <p:cNvPr id="14" name="Rectangle 13"/>
          <p:cNvSpPr/>
          <p:nvPr/>
        </p:nvSpPr>
        <p:spPr>
          <a:xfrm>
            <a:off x="5185954" y="1067693"/>
            <a:ext cx="3970078" cy="5790308"/>
          </a:xfrm>
          <a:prstGeom prst="rect">
            <a:avLst/>
          </a:prstGeom>
          <a:solidFill>
            <a:srgbClr val="592C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381898" y="1502229"/>
            <a:ext cx="3592286" cy="5003074"/>
          </a:xfrm>
          <a:prstGeom prst="rect">
            <a:avLst/>
          </a:prstGeom>
          <a:noFill/>
          <a:ln w="76200">
            <a:solidFill>
              <a:srgbClr val="AF8B48"/>
            </a:solidFill>
          </a:ln>
        </p:spPr>
        <p:txBody>
          <a:bodyPr wrap="square" rtlCol="0" anchor="ctr">
            <a:noAutofit/>
          </a:bodyPr>
          <a:lstStyle/>
          <a:p>
            <a:pPr algn="ctr"/>
            <a:r>
              <a:rPr lang="en-US" sz="2800">
                <a:solidFill>
                  <a:schemeClr val="bg1"/>
                </a:solidFill>
                <a:latin typeface="FreightSans Pro Book" panose="02000606030000020004" pitchFamily="50" charset="0"/>
              </a:rPr>
              <a:t>WCU's College of Education and Allied Professions is home to leading programs in teacher education as well as numerous programs in human services.</a:t>
            </a:r>
          </a:p>
        </p:txBody>
      </p:sp>
      <p:sp>
        <p:nvSpPr>
          <p:cNvPr id="7" name="TextBox 6"/>
          <p:cNvSpPr txBox="1"/>
          <p:nvPr/>
        </p:nvSpPr>
        <p:spPr>
          <a:xfrm>
            <a:off x="1293459" y="3069492"/>
            <a:ext cx="2844437" cy="461665"/>
          </a:xfrm>
          <a:prstGeom prst="rect">
            <a:avLst/>
          </a:prstGeom>
          <a:noFill/>
        </p:spPr>
        <p:txBody>
          <a:bodyPr wrap="square" rtlCol="0">
            <a:spAutoFit/>
          </a:bodyPr>
          <a:lstStyle/>
          <a:p>
            <a:r>
              <a:rPr lang="en-US" sz="2400">
                <a:latin typeface="FreightSans Pro Book" panose="02000606030000020004" pitchFamily="50" charset="0"/>
              </a:rPr>
              <a:t>Publications</a:t>
            </a:r>
          </a:p>
        </p:txBody>
      </p:sp>
      <p:sp>
        <p:nvSpPr>
          <p:cNvPr id="8" name="TextBox 7"/>
          <p:cNvSpPr txBox="1"/>
          <p:nvPr/>
        </p:nvSpPr>
        <p:spPr>
          <a:xfrm>
            <a:off x="1293459" y="4136227"/>
            <a:ext cx="3771197" cy="461665"/>
          </a:xfrm>
          <a:prstGeom prst="rect">
            <a:avLst/>
          </a:prstGeom>
          <a:noFill/>
        </p:spPr>
        <p:txBody>
          <a:bodyPr wrap="square" rtlCol="0">
            <a:spAutoFit/>
          </a:bodyPr>
          <a:lstStyle/>
          <a:p>
            <a:r>
              <a:rPr lang="en-US" sz="2400">
                <a:latin typeface="FreightSans Pro Book" panose="02000606030000020004" pitchFamily="50" charset="0"/>
              </a:rPr>
              <a:t>Presentations &amp; Proceedings</a:t>
            </a:r>
          </a:p>
        </p:txBody>
      </p:sp>
      <p:sp>
        <p:nvSpPr>
          <p:cNvPr id="10" name="TextBox 9"/>
          <p:cNvSpPr txBox="1"/>
          <p:nvPr/>
        </p:nvSpPr>
        <p:spPr>
          <a:xfrm>
            <a:off x="1293458" y="5202962"/>
            <a:ext cx="2844437" cy="461665"/>
          </a:xfrm>
          <a:prstGeom prst="rect">
            <a:avLst/>
          </a:prstGeom>
          <a:noFill/>
        </p:spPr>
        <p:txBody>
          <a:bodyPr wrap="square" rtlCol="0">
            <a:spAutoFit/>
          </a:bodyPr>
          <a:lstStyle/>
          <a:p>
            <a:r>
              <a:rPr lang="en-US" sz="2400">
                <a:latin typeface="FreightSans Pro Book" panose="02000606030000020004" pitchFamily="50" charset="0"/>
              </a:rPr>
              <a:t>Grants</a:t>
            </a:r>
          </a:p>
        </p:txBody>
      </p:sp>
      <p:sp>
        <p:nvSpPr>
          <p:cNvPr id="11" name="TextBox 10">
            <a:extLst>
              <a:ext uri="{FF2B5EF4-FFF2-40B4-BE49-F238E27FC236}">
                <a16:creationId xmlns:a16="http://schemas.microsoft.com/office/drawing/2014/main" id="{AFE83E72-C45B-4750-8884-47C58DA840BB}"/>
              </a:ext>
            </a:extLst>
          </p:cNvPr>
          <p:cNvSpPr txBox="1"/>
          <p:nvPr/>
        </p:nvSpPr>
        <p:spPr>
          <a:xfrm>
            <a:off x="296773" y="1776204"/>
            <a:ext cx="4599800" cy="1077218"/>
          </a:xfrm>
          <a:prstGeom prst="rect">
            <a:avLst/>
          </a:prstGeom>
          <a:noFill/>
        </p:spPr>
        <p:txBody>
          <a:bodyPr wrap="square" lIns="91440" tIns="45720" rIns="91440" bIns="45720" rtlCol="0" anchor="t">
            <a:spAutoFit/>
          </a:bodyPr>
          <a:lstStyle/>
          <a:p>
            <a:pPr algn="ctr"/>
            <a:r>
              <a:rPr lang="en-US" sz="3200" dirty="0">
                <a:latin typeface="FreightSans Pro Book"/>
                <a:ea typeface="ＭＳ Ｐゴシック"/>
                <a:cs typeface="Arial"/>
              </a:rPr>
              <a:t>215 submissions, including:</a:t>
            </a:r>
          </a:p>
        </p:txBody>
      </p:sp>
    </p:spTree>
    <p:extLst>
      <p:ext uri="{BB962C8B-B14F-4D97-AF65-F5344CB8AC3E}">
        <p14:creationId xmlns:p14="http://schemas.microsoft.com/office/powerpoint/2010/main" val="328110892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worktable&#10;&#10;Description automatically generated">
            <a:extLst>
              <a:ext uri="{FF2B5EF4-FFF2-40B4-BE49-F238E27FC236}">
                <a16:creationId xmlns:a16="http://schemas.microsoft.com/office/drawing/2014/main" id="{F0E585DD-A1A3-4A34-8B10-6BB95B993F09}"/>
              </a:ext>
            </a:extLst>
          </p:cNvPr>
          <p:cNvPicPr>
            <a:picLocks noChangeAspect="1"/>
          </p:cNvPicPr>
          <p:nvPr/>
        </p:nvPicPr>
        <p:blipFill>
          <a:blip r:embed="rId2"/>
          <a:stretch>
            <a:fillRect/>
          </a:stretch>
        </p:blipFill>
        <p:spPr>
          <a:xfrm>
            <a:off x="0" y="563880"/>
            <a:ext cx="9144000" cy="5730240"/>
          </a:xfrm>
          <a:prstGeom prst="rect">
            <a:avLst/>
          </a:prstGeom>
        </p:spPr>
      </p:pic>
      <p:pic>
        <p:nvPicPr>
          <p:cNvPr id="3" name="Picture 8" descr="WCULogo-singularwhite.eps">
            <a:hlinkClick r:id="rId3" action="ppaction://hlinkpres?slideindex=1&amp;slidetitle="/>
          </p:cNvPr>
          <p:cNvPicPr>
            <a:picLocks noChangeAspect="1"/>
          </p:cNvPicPr>
          <p:nvPr/>
        </p:nvPicPr>
        <p:blipFill>
          <a:blip r:embed="rId4"/>
          <a:srcRect/>
          <a:stretch>
            <a:fillRect/>
          </a:stretch>
        </p:blipFill>
        <p:spPr bwMode="auto">
          <a:xfrm>
            <a:off x="6407215" y="5080000"/>
            <a:ext cx="2222853" cy="914400"/>
          </a:xfrm>
          <a:prstGeom prst="rect">
            <a:avLst/>
          </a:prstGeom>
          <a:noFill/>
          <a:ln w="9525">
            <a:noFill/>
            <a:miter lim="800000"/>
            <a:headEnd/>
            <a:tailEnd/>
          </a:ln>
        </p:spPr>
      </p:pic>
    </p:spTree>
    <p:extLst>
      <p:ext uri="{BB962C8B-B14F-4D97-AF65-F5344CB8AC3E}">
        <p14:creationId xmlns:p14="http://schemas.microsoft.com/office/powerpoint/2010/main" val="795036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WCU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95891878FDF14F91D8F33D716F5507" ma:contentTypeVersion="12" ma:contentTypeDescription="Create a new document." ma:contentTypeScope="" ma:versionID="a8180030c6724479f424cdf479865d0e">
  <xsd:schema xmlns:xsd="http://www.w3.org/2001/XMLSchema" xmlns:xs="http://www.w3.org/2001/XMLSchema" xmlns:p="http://schemas.microsoft.com/office/2006/metadata/properties" xmlns:ns3="b015bcae-73c3-4c95-a570-4f145ca3f52d" xmlns:ns4="66bcbd6a-3ce9-41e4-8ac0-ebb5013981bb" targetNamespace="http://schemas.microsoft.com/office/2006/metadata/properties" ma:root="true" ma:fieldsID="79053d5b4cb28a8a4724622310380043" ns3:_="" ns4:_="">
    <xsd:import namespace="b015bcae-73c3-4c95-a570-4f145ca3f52d"/>
    <xsd:import namespace="66bcbd6a-3ce9-41e4-8ac0-ebb5013981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5bcae-73c3-4c95-a570-4f145ca3f5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bcbd6a-3ce9-41e4-8ac0-ebb5013981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5B14BC-8776-4980-8A61-EBA0C2D3DD54}">
  <ds:schemaRefs>
    <ds:schemaRef ds:uri="66bcbd6a-3ce9-41e4-8ac0-ebb5013981bb"/>
    <ds:schemaRef ds:uri="b015bcae-73c3-4c95-a570-4f145ca3f5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4A6C73-68DC-44E2-A640-C0943C6AD7CF}">
  <ds:schemaRefs>
    <ds:schemaRef ds:uri="66bcbd6a-3ce9-41e4-8ac0-ebb5013981bb"/>
    <ds:schemaRef ds:uri="b015bcae-73c3-4c95-a570-4f145ca3f5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C75410C-5C7B-4A4A-807B-51B043519A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TotalTime>
  <Words>315</Words>
  <Application>Microsoft Office PowerPoint</Application>
  <PresentationFormat>On-screen Show (4:3)</PresentationFormat>
  <Paragraphs>57</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FreightSans Pro Bold</vt:lpstr>
      <vt:lpstr>FreightSans Pro Book</vt:lpstr>
      <vt:lpstr>FreightSans Pro Medium</vt:lpstr>
      <vt:lpstr>FreightSans Pro Semibold</vt:lpstr>
      <vt:lpstr>WCUtemplate</vt:lpstr>
      <vt:lpstr>PowerPoint Presentation</vt:lpstr>
      <vt:lpstr>PowerPoint Presentation</vt:lpstr>
      <vt:lpstr>PowerPoint Presentation</vt:lpstr>
      <vt:lpstr>College of Arts and Sciences</vt:lpstr>
      <vt:lpstr>PowerPoint Presentation</vt:lpstr>
      <vt:lpstr>College of Business</vt:lpstr>
      <vt:lpstr>PowerPoint Presentation</vt:lpstr>
      <vt:lpstr>College of Education and Allied Professions</vt:lpstr>
      <vt:lpstr>PowerPoint Presentation</vt:lpstr>
      <vt:lpstr>College of Engineering and Technology</vt:lpstr>
      <vt:lpstr>PowerPoint Presentation</vt:lpstr>
      <vt:lpstr>David Orr Belcher College of Fine and Performing Arts</vt:lpstr>
      <vt:lpstr>PowerPoint Presentation</vt:lpstr>
      <vt:lpstr>College of Health and  Human Sciences</vt:lpstr>
      <vt:lpstr>PowerPoint Presentation</vt:lpstr>
      <vt:lpstr>Hunter Library</vt:lpstr>
      <vt:lpstr>Credits</vt:lpstr>
    </vt:vector>
  </TitlesOfParts>
  <Company>Western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Haley Medford</dc:creator>
  <cp:lastModifiedBy>Roxane Stiles</cp:lastModifiedBy>
  <cp:revision>57</cp:revision>
  <cp:lastPrinted>2018-09-25T14:15:35Z</cp:lastPrinted>
  <dcterms:created xsi:type="dcterms:W3CDTF">2015-02-12T18:12:26Z</dcterms:created>
  <dcterms:modified xsi:type="dcterms:W3CDTF">2022-03-01T19:03:25Z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0x0101008295891878FDF14F91D8F33D716F5507</vt:lpwstr>
  </property>
</Properties>
</file>