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6"/>
  </p:notesMasterIdLst>
  <p:sldIdLst>
    <p:sldId id="268" r:id="rId5"/>
    <p:sldId id="274" r:id="rId6"/>
    <p:sldId id="313" r:id="rId7"/>
    <p:sldId id="1317" r:id="rId8"/>
    <p:sldId id="1318" r:id="rId9"/>
    <p:sldId id="1320" r:id="rId10"/>
    <p:sldId id="1319" r:id="rId11"/>
    <p:sldId id="1321" r:id="rId12"/>
    <p:sldId id="1322" r:id="rId13"/>
    <p:sldId id="1315" r:id="rId14"/>
    <p:sldId id="273" r:id="rId15"/>
  </p:sldIdLst>
  <p:sldSz cx="9144000" cy="5143500" type="screen16x9"/>
  <p:notesSz cx="7010400" cy="9296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32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atha Springer" initials="TS" lastIdx="3" clrIdx="0">
    <p:extLst>
      <p:ext uri="{19B8F6BF-5375-455C-9EA6-DF929625EA0E}">
        <p15:presenceInfo xmlns:p15="http://schemas.microsoft.com/office/powerpoint/2012/main" userId="S::tjspringer@wcu.edu::a22c7b5b-9826-4bc4-9515-15a8a96c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66CC"/>
    <a:srgbClr val="008000"/>
    <a:srgbClr val="009999"/>
    <a:srgbClr val="336699"/>
    <a:srgbClr val="EDEAF0"/>
    <a:srgbClr val="71449F"/>
    <a:srgbClr val="3F3F3F"/>
    <a:srgbClr val="0E4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D6AA7-6DC7-42C1-AF32-3ED96609B7AC}" v="1" dt="2024-04-02T19:13:05.418"/>
    <p1510:client id="{EA8BC581-6045-4ECF-9764-C471AD4EB55A}" v="2" dt="2024-04-01T20:34:01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1" autoAdjust="0"/>
    <p:restoredTop sz="88626" autoAdjust="0"/>
  </p:normalViewPr>
  <p:slideViewPr>
    <p:cSldViewPr snapToGrid="0">
      <p:cViewPr varScale="1">
        <p:scale>
          <a:sx n="161" d="100"/>
          <a:sy n="161" d="100"/>
        </p:scale>
        <p:origin x="666" y="114"/>
      </p:cViewPr>
      <p:guideLst>
        <p:guide orient="horz" pos="1616"/>
        <p:guide pos="32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763993-89CB-7745-915D-7E0FED36898F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0CF954-78B6-D648-A93C-8D94A6C3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2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7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2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93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2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9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6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79BA7-36DB-4332-899B-23A6D98C4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27A91F-189A-46E9-9943-A7BBC067091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2A844-53FE-45F3-A2FA-C1C52A523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72598"/>
            <a:ext cx="3429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868119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900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868120"/>
            <a:ext cx="3890915" cy="260055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88671" y="1868120"/>
            <a:ext cx="3861936" cy="2600554"/>
          </a:xfrm>
        </p:spPr>
        <p:txBody>
          <a:bodyPr numCol="2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B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3052795" y="1869271"/>
            <a:ext cx="13190" cy="273061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88112" y="1869271"/>
            <a:ext cx="4395" cy="2730618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01077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B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27596" y="1868119"/>
            <a:ext cx="235194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32" y="4413271"/>
            <a:ext cx="1244600" cy="508000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5" y="1836497"/>
            <a:ext cx="8422633" cy="2435962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faccatis</a:t>
            </a:r>
            <a:r>
              <a:rPr lang="en-US"/>
              <a:t>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doluptia</a:t>
            </a:r>
            <a:r>
              <a:rPr lang="en-US"/>
              <a:t> </a:t>
            </a:r>
            <a:r>
              <a:rPr lang="en-US" err="1"/>
              <a:t>doloris</a:t>
            </a:r>
            <a:r>
              <a:rPr lang="en-US"/>
              <a:t> </a:t>
            </a:r>
            <a:r>
              <a:rPr lang="en-US" err="1"/>
              <a:t>quame</a:t>
            </a:r>
            <a:r>
              <a:rPr lang="en-US"/>
              <a:t> </a:t>
            </a:r>
            <a:r>
              <a:rPr lang="en-US" err="1"/>
              <a:t>ventibus</a:t>
            </a:r>
            <a:r>
              <a:rPr lang="en-US"/>
              <a:t> a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tibust</a:t>
            </a:r>
            <a:r>
              <a:rPr lang="en-US"/>
              <a:t> hit </a:t>
            </a:r>
            <a:r>
              <a:rPr lang="en-US" err="1"/>
              <a:t>voluptae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verferspel</a:t>
            </a:r>
            <a:r>
              <a:rPr lang="en-US"/>
              <a:t> min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eriam</a:t>
            </a:r>
            <a:r>
              <a:rPr lang="en-US"/>
              <a:t>, </a:t>
            </a:r>
            <a:r>
              <a:rPr lang="en-US" err="1"/>
              <a:t>excerspitam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, </a:t>
            </a:r>
            <a:r>
              <a:rPr lang="en-US" err="1"/>
              <a:t>oditate</a:t>
            </a:r>
            <a:r>
              <a:rPr lang="en-US"/>
              <a:t> et, od </a:t>
            </a:r>
            <a:r>
              <a:rPr lang="en-US" err="1"/>
              <a:t>ulparum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simolut</a:t>
            </a:r>
            <a:r>
              <a:rPr lang="en-US"/>
              <a:t> rem qui </a:t>
            </a:r>
            <a:r>
              <a:rPr lang="en-US" err="1"/>
              <a:t>volorem</a:t>
            </a:r>
            <a:r>
              <a:rPr lang="en-US"/>
              <a:t> lam </a:t>
            </a:r>
            <a:r>
              <a:rPr lang="en-US" err="1"/>
              <a:t>voluptas</a:t>
            </a:r>
            <a:r>
              <a:rPr lang="en-US"/>
              <a:t> rem </a:t>
            </a:r>
            <a:r>
              <a:rPr lang="en-US" err="1"/>
              <a:t>faccatur</a:t>
            </a:r>
            <a:r>
              <a:rPr lang="en-US"/>
              <a:t>? </a:t>
            </a:r>
            <a:r>
              <a:rPr lang="en-US" err="1"/>
              <a:t>Unt</a:t>
            </a:r>
            <a:r>
              <a:rPr lang="en-US"/>
              <a:t>.</a:t>
            </a:r>
          </a:p>
          <a:p>
            <a:pPr lvl="0"/>
            <a:r>
              <a:rPr lang="en-US" err="1"/>
              <a:t>Aqui</a:t>
            </a:r>
            <a:r>
              <a:rPr lang="en-US"/>
              <a:t> </a:t>
            </a:r>
            <a:r>
              <a:rPr lang="en-US" err="1"/>
              <a:t>sam</a:t>
            </a:r>
            <a:r>
              <a:rPr lang="en-US"/>
              <a:t>, sit </a:t>
            </a:r>
            <a:r>
              <a:rPr lang="en-US" err="1"/>
              <a:t>quodi</a:t>
            </a:r>
            <a:r>
              <a:rPr lang="en-US"/>
              <a:t> omni </a:t>
            </a:r>
            <a:r>
              <a:rPr lang="en-US" err="1"/>
              <a:t>debis</a:t>
            </a:r>
            <a:r>
              <a:rPr lang="en-US"/>
              <a:t> </a:t>
            </a:r>
            <a:r>
              <a:rPr lang="en-US" err="1"/>
              <a:t>eaquam</a:t>
            </a:r>
            <a:r>
              <a:rPr lang="en-US"/>
              <a:t> lab </a:t>
            </a:r>
            <a:r>
              <a:rPr lang="en-US" err="1"/>
              <a:t>ium</a:t>
            </a:r>
            <a:r>
              <a:rPr lang="en-US"/>
              <a:t> </a:t>
            </a:r>
            <a:r>
              <a:rPr lang="en-US" err="1"/>
              <a:t>quias</a:t>
            </a:r>
            <a:r>
              <a:rPr lang="en-US"/>
              <a:t> </a:t>
            </a:r>
            <a:r>
              <a:rPr lang="en-US" err="1"/>
              <a:t>doluptium</a:t>
            </a:r>
            <a:r>
              <a:rPr lang="en-US"/>
              <a:t> </a:t>
            </a:r>
            <a:r>
              <a:rPr lang="en-US" err="1"/>
              <a:t>velliqu</a:t>
            </a:r>
            <a:r>
              <a:rPr lang="en-US"/>
              <a:t> </a:t>
            </a:r>
            <a:r>
              <a:rPr lang="en-US" err="1"/>
              <a:t>asimperro</a:t>
            </a:r>
            <a:r>
              <a:rPr lang="en-US"/>
              <a:t> mi, intis </a:t>
            </a:r>
            <a:r>
              <a:rPr lang="en-US" err="1"/>
              <a:t>autet</a:t>
            </a:r>
            <a:r>
              <a:rPr lang="en-US"/>
              <a:t> </a:t>
            </a:r>
            <a:r>
              <a:rPr lang="en-US" err="1"/>
              <a:t>volorum</a:t>
            </a:r>
            <a:r>
              <a:rPr lang="en-US"/>
              <a:t> </a:t>
            </a:r>
            <a:r>
              <a:rPr lang="en-US" err="1"/>
              <a:t>quistectem</a:t>
            </a:r>
            <a:r>
              <a:rPr lang="en-US"/>
              <a:t>. Et </a:t>
            </a:r>
            <a:r>
              <a:rPr lang="en-US" err="1"/>
              <a:t>resciis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berchitet</a:t>
            </a:r>
            <a:r>
              <a:rPr lang="en-US"/>
              <a:t> </a:t>
            </a:r>
            <a:r>
              <a:rPr lang="en-US" err="1"/>
              <a:t>volorepudia</a:t>
            </a:r>
            <a:r>
              <a:rPr lang="en-US"/>
              <a:t> </a:t>
            </a:r>
            <a:r>
              <a:rPr lang="en-US" err="1"/>
              <a:t>nusande</a:t>
            </a:r>
            <a:r>
              <a:rPr lang="en-US"/>
              <a:t>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venimendae</a:t>
            </a:r>
            <a:r>
              <a:rPr lang="en-US"/>
              <a:t> </a:t>
            </a:r>
            <a:r>
              <a:rPr lang="en-US" err="1"/>
              <a:t>voluptatur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doluptur</a:t>
            </a:r>
            <a:r>
              <a:rPr lang="en-US"/>
              <a:t> sim resto </a:t>
            </a:r>
            <a:r>
              <a:rPr lang="en-US" err="1"/>
              <a:t>eaquam</a:t>
            </a:r>
            <a:r>
              <a:rPr lang="en-US"/>
              <a:t> </a:t>
            </a:r>
            <a:r>
              <a:rPr lang="en-US" err="1"/>
              <a:t>enimin</a:t>
            </a:r>
            <a:r>
              <a:rPr lang="en-US"/>
              <a:t> et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et.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54122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2865" y="1836497"/>
            <a:ext cx="8422633" cy="2435962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faccatis</a:t>
            </a:r>
            <a:r>
              <a:rPr lang="en-US"/>
              <a:t>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doluptia</a:t>
            </a:r>
            <a:r>
              <a:rPr lang="en-US"/>
              <a:t> </a:t>
            </a:r>
            <a:r>
              <a:rPr lang="en-US" err="1"/>
              <a:t>doloris</a:t>
            </a:r>
            <a:r>
              <a:rPr lang="en-US"/>
              <a:t> </a:t>
            </a:r>
            <a:r>
              <a:rPr lang="en-US" err="1"/>
              <a:t>quame</a:t>
            </a:r>
            <a:r>
              <a:rPr lang="en-US"/>
              <a:t> </a:t>
            </a:r>
            <a:r>
              <a:rPr lang="en-US" err="1"/>
              <a:t>ventibus</a:t>
            </a:r>
            <a:r>
              <a:rPr lang="en-US"/>
              <a:t> a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tibust</a:t>
            </a:r>
            <a:r>
              <a:rPr lang="en-US"/>
              <a:t> hit </a:t>
            </a:r>
            <a:r>
              <a:rPr lang="en-US" err="1"/>
              <a:t>voluptae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verferspel</a:t>
            </a:r>
            <a:r>
              <a:rPr lang="en-US"/>
              <a:t> min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eriam</a:t>
            </a:r>
            <a:r>
              <a:rPr lang="en-US"/>
              <a:t>, </a:t>
            </a:r>
            <a:r>
              <a:rPr lang="en-US" err="1"/>
              <a:t>excerspitam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, </a:t>
            </a:r>
            <a:r>
              <a:rPr lang="en-US" err="1"/>
              <a:t>oditate</a:t>
            </a:r>
            <a:r>
              <a:rPr lang="en-US"/>
              <a:t> et, od </a:t>
            </a:r>
            <a:r>
              <a:rPr lang="en-US" err="1"/>
              <a:t>ulparum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simolut</a:t>
            </a:r>
            <a:r>
              <a:rPr lang="en-US"/>
              <a:t> rem qui </a:t>
            </a:r>
            <a:r>
              <a:rPr lang="en-US" err="1"/>
              <a:t>volorem</a:t>
            </a:r>
            <a:r>
              <a:rPr lang="en-US"/>
              <a:t> lam </a:t>
            </a:r>
            <a:r>
              <a:rPr lang="en-US" err="1"/>
              <a:t>voluptas</a:t>
            </a:r>
            <a:r>
              <a:rPr lang="en-US"/>
              <a:t> rem </a:t>
            </a:r>
            <a:r>
              <a:rPr lang="en-US" err="1"/>
              <a:t>faccatur</a:t>
            </a:r>
            <a:r>
              <a:rPr lang="en-US"/>
              <a:t>? </a:t>
            </a:r>
            <a:r>
              <a:rPr lang="en-US" err="1"/>
              <a:t>Unt</a:t>
            </a:r>
            <a:r>
              <a:rPr lang="en-US"/>
              <a:t>.</a:t>
            </a:r>
          </a:p>
          <a:p>
            <a:pPr lvl="0"/>
            <a:r>
              <a:rPr lang="en-US" err="1"/>
              <a:t>Aqui</a:t>
            </a:r>
            <a:r>
              <a:rPr lang="en-US"/>
              <a:t> </a:t>
            </a:r>
            <a:r>
              <a:rPr lang="en-US" err="1"/>
              <a:t>sam</a:t>
            </a:r>
            <a:r>
              <a:rPr lang="en-US"/>
              <a:t>, sit </a:t>
            </a:r>
            <a:r>
              <a:rPr lang="en-US" err="1"/>
              <a:t>quodi</a:t>
            </a:r>
            <a:r>
              <a:rPr lang="en-US"/>
              <a:t> omni </a:t>
            </a:r>
            <a:r>
              <a:rPr lang="en-US" err="1"/>
              <a:t>debis</a:t>
            </a:r>
            <a:r>
              <a:rPr lang="en-US"/>
              <a:t> </a:t>
            </a:r>
            <a:r>
              <a:rPr lang="en-US" err="1"/>
              <a:t>eaquam</a:t>
            </a:r>
            <a:r>
              <a:rPr lang="en-US"/>
              <a:t> lab </a:t>
            </a:r>
            <a:r>
              <a:rPr lang="en-US" err="1"/>
              <a:t>ium</a:t>
            </a:r>
            <a:r>
              <a:rPr lang="en-US"/>
              <a:t> </a:t>
            </a:r>
            <a:r>
              <a:rPr lang="en-US" err="1"/>
              <a:t>quias</a:t>
            </a:r>
            <a:r>
              <a:rPr lang="en-US"/>
              <a:t> </a:t>
            </a:r>
            <a:r>
              <a:rPr lang="en-US" err="1"/>
              <a:t>doluptium</a:t>
            </a:r>
            <a:r>
              <a:rPr lang="en-US"/>
              <a:t> </a:t>
            </a:r>
            <a:r>
              <a:rPr lang="en-US" err="1"/>
              <a:t>velliqu</a:t>
            </a:r>
            <a:r>
              <a:rPr lang="en-US"/>
              <a:t> </a:t>
            </a:r>
            <a:r>
              <a:rPr lang="en-US" err="1"/>
              <a:t>asimperro</a:t>
            </a:r>
            <a:r>
              <a:rPr lang="en-US"/>
              <a:t> mi, intis </a:t>
            </a:r>
            <a:r>
              <a:rPr lang="en-US" err="1"/>
              <a:t>autet</a:t>
            </a:r>
            <a:r>
              <a:rPr lang="en-US"/>
              <a:t> </a:t>
            </a:r>
            <a:r>
              <a:rPr lang="en-US" err="1"/>
              <a:t>volorum</a:t>
            </a:r>
            <a:r>
              <a:rPr lang="en-US"/>
              <a:t> </a:t>
            </a:r>
            <a:r>
              <a:rPr lang="en-US" err="1"/>
              <a:t>quistectem</a:t>
            </a:r>
            <a:r>
              <a:rPr lang="en-US"/>
              <a:t>. Et </a:t>
            </a:r>
            <a:r>
              <a:rPr lang="en-US" err="1"/>
              <a:t>resciis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berchitet</a:t>
            </a:r>
            <a:r>
              <a:rPr lang="en-US"/>
              <a:t> </a:t>
            </a:r>
            <a:r>
              <a:rPr lang="en-US" err="1"/>
              <a:t>volorepudia</a:t>
            </a:r>
            <a:r>
              <a:rPr lang="en-US"/>
              <a:t> </a:t>
            </a:r>
            <a:r>
              <a:rPr lang="en-US" err="1"/>
              <a:t>nusande</a:t>
            </a:r>
            <a:r>
              <a:rPr lang="en-US"/>
              <a:t>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venimendae</a:t>
            </a:r>
            <a:r>
              <a:rPr lang="en-US"/>
              <a:t> </a:t>
            </a:r>
            <a:r>
              <a:rPr lang="en-US" err="1"/>
              <a:t>voluptatur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doluptur</a:t>
            </a:r>
            <a:r>
              <a:rPr lang="en-US"/>
              <a:t> sim resto </a:t>
            </a:r>
            <a:r>
              <a:rPr lang="en-US" err="1"/>
              <a:t>eaquam</a:t>
            </a:r>
            <a:r>
              <a:rPr lang="en-US"/>
              <a:t> </a:t>
            </a:r>
            <a:r>
              <a:rPr lang="en-US" err="1"/>
              <a:t>enimin</a:t>
            </a:r>
            <a:r>
              <a:rPr lang="en-US"/>
              <a:t> et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et.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9806"/>
            <a:ext cx="8503920" cy="962390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61978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</p:spTree>
    <p:extLst>
      <p:ext uri="{BB962C8B-B14F-4D97-AF65-F5344CB8AC3E}">
        <p14:creationId xmlns:p14="http://schemas.microsoft.com/office/powerpoint/2010/main" val="232133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6586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55417"/>
            <a:ext cx="8503920" cy="65502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</a:t>
            </a:r>
          </a:p>
        </p:txBody>
      </p:sp>
    </p:spTree>
    <p:extLst>
      <p:ext uri="{BB962C8B-B14F-4D97-AF65-F5344CB8AC3E}">
        <p14:creationId xmlns:p14="http://schemas.microsoft.com/office/powerpoint/2010/main" val="76498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08767" y="1836718"/>
            <a:ext cx="0" cy="2823205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93751" y="1858945"/>
            <a:ext cx="4996359" cy="27471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1836718"/>
            <a:ext cx="2502262" cy="273177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baseline="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019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18521" y="1846385"/>
            <a:ext cx="0" cy="294542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19812"/>
            <a:ext cx="8503920" cy="880567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332" y="1846384"/>
            <a:ext cx="2431256" cy="29454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1454" y="1846384"/>
            <a:ext cx="2351942" cy="294542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261" y="1846384"/>
            <a:ext cx="2351942" cy="293914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B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6329" y="1846385"/>
            <a:ext cx="0" cy="2945424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3086314"/>
            <a:ext cx="9144000" cy="420747"/>
          </a:xfrm>
          <a:prstGeom prst="rect">
            <a:avLst/>
          </a:prstGeom>
          <a:solidFill>
            <a:srgbClr val="BAA06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Rectangle 8"/>
          <p:cNvSpPr/>
          <p:nvPr userDrawn="1"/>
        </p:nvSpPr>
        <p:spPr>
          <a:xfrm>
            <a:off x="0" y="3507535"/>
            <a:ext cx="9144000" cy="1645920"/>
          </a:xfrm>
          <a:prstGeom prst="rect">
            <a:avLst/>
          </a:prstGeom>
          <a:solidFill>
            <a:srgbClr val="4F1E8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0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2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6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7" y="3600451"/>
            <a:ext cx="1928355" cy="254069"/>
          </a:xfrm>
        </p:spPr>
        <p:txBody>
          <a:bodyPr wrap="square" lIns="91440" rIns="91440"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5176" y="3111270"/>
            <a:ext cx="8566088" cy="37083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567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30460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88710"/>
            <a:ext cx="9144000" cy="518825"/>
          </a:xfrm>
          <a:prstGeom prst="rect">
            <a:avLst/>
          </a:prstGeom>
          <a:solidFill>
            <a:srgbClr val="BAA0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Rectangle 8"/>
          <p:cNvSpPr/>
          <p:nvPr userDrawn="1"/>
        </p:nvSpPr>
        <p:spPr>
          <a:xfrm>
            <a:off x="0" y="3507535"/>
            <a:ext cx="9144000" cy="1645920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6555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61390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47045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6629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669792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65626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869127" y="3600451"/>
            <a:ext cx="1928355" cy="254069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  <a:lvl2pPr marL="41148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64961" y="3942643"/>
            <a:ext cx="1928355" cy="111273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200" kern="1200" dirty="0" smtClean="0">
                <a:solidFill>
                  <a:schemeClr val="bg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per </a:t>
            </a:r>
            <a:r>
              <a:rPr lang="en-US" err="1"/>
              <a:t>munere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</a:t>
            </a:r>
            <a:r>
              <a:rPr lang="en-US" err="1"/>
              <a:t>incorrupte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cum </a:t>
            </a:r>
            <a:r>
              <a:rPr lang="en-US" err="1"/>
              <a:t>oratio</a:t>
            </a:r>
            <a:r>
              <a:rPr lang="en-US"/>
              <a:t> </a:t>
            </a:r>
            <a:r>
              <a:rPr lang="en-US" err="1"/>
              <a:t>deleniti</a:t>
            </a:r>
            <a:r>
              <a:rPr lang="en-US"/>
              <a:t> </a:t>
            </a:r>
            <a:r>
              <a:rPr lang="en-US" err="1"/>
              <a:t>reformidans</a:t>
            </a:r>
            <a:r>
              <a:rPr lang="en-US"/>
              <a:t> no,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id.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61389" y="3000306"/>
            <a:ext cx="8566088" cy="495635"/>
          </a:xfrm>
        </p:spPr>
        <p:txBody>
          <a:bodyPr anchor="ctr" anchorCtr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FreightSans Pro Semibold" panose="02000603040000020004" pitchFamily="50" charset="0"/>
              </a:defRPr>
            </a:lvl1pPr>
          </a:lstStyle>
          <a:p>
            <a:pPr lvl="0"/>
            <a:r>
              <a:rPr lang="en-US"/>
              <a:t>You can try it with a different photo above.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 userDrawn="1"/>
        </p:nvSpPr>
        <p:spPr>
          <a:xfrm>
            <a:off x="1" y="3743011"/>
            <a:ext cx="5519721" cy="140048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542172" y="2945424"/>
            <a:ext cx="7601828" cy="219807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732108"/>
            <a:ext cx="3365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3543300" y="1745274"/>
            <a:ext cx="0" cy="1649437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606101" y="1800367"/>
            <a:ext cx="1671923" cy="1539250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The End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08577" y="1857756"/>
            <a:ext cx="3502230" cy="1424473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This concludes our PowerPoint presentation on PowerPoint presentations.  We hope you’ve enjoyed viewing it as much as we’ve enjoyed creating this</a:t>
            </a:r>
          </a:p>
        </p:txBody>
      </p:sp>
    </p:spTree>
    <p:extLst>
      <p:ext uri="{BB962C8B-B14F-4D97-AF65-F5344CB8AC3E}">
        <p14:creationId xmlns:p14="http://schemas.microsoft.com/office/powerpoint/2010/main" val="1287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cxnSp>
        <p:nvCxnSpPr>
          <p:cNvPr id="5" name="Straight Connector 4"/>
          <p:cNvCxnSpPr/>
          <p:nvPr userDrawn="1"/>
        </p:nvCxnSpPr>
        <p:spPr>
          <a:xfrm>
            <a:off x="5145206" y="1252865"/>
            <a:ext cx="0" cy="2579426"/>
          </a:xfrm>
          <a:prstGeom prst="line">
            <a:avLst/>
          </a:prstGeom>
          <a:ln w="19050">
            <a:solidFill>
              <a:srgbClr val="C1A7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1697" y="1400261"/>
            <a:ext cx="3944203" cy="2321484"/>
          </a:xfrm>
        </p:spPr>
        <p:txBody>
          <a:bodyPr anchor="ctr" anchorCtr="0">
            <a:noAutofit/>
          </a:bodyPr>
          <a:lstStyle>
            <a:lvl1pPr marL="0" indent="0" algn="r" defTabSz="411480" rtl="0" eaLnBrk="1" latinLnBrk="0" hangingPunct="1">
              <a:lnSpc>
                <a:spcPts val="4800"/>
              </a:lnSpc>
              <a:spcBef>
                <a:spcPts val="0"/>
              </a:spcBef>
              <a:buNone/>
              <a:defRPr lang="en-US" sz="4800" kern="1200" cap="all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Alt version with more title text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404515" y="1400261"/>
            <a:ext cx="2927403" cy="2321484"/>
          </a:xfrm>
        </p:spPr>
        <p:txBody>
          <a:bodyPr anchor="ctr" anchorCtr="0">
            <a:noAutofit/>
          </a:bodyPr>
          <a:lstStyle>
            <a:lvl1pPr marL="0" indent="0" algn="l" defTabSz="411480" rtl="0" eaLnBrk="1" latinLnBrk="0" hangingPunct="1">
              <a:lnSpc>
                <a:spcPts val="21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bg1"/>
                </a:solidFill>
                <a:latin typeface="FreightSans Pro Medium" panose="02000606030000020004" pitchFamily="50" charset="0"/>
                <a:ea typeface="+mn-ea"/>
                <a:cs typeface="FreightSans Pro Medium" panose="02000606030000020004" pitchFamily="50" charset="0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Body copy would go here and be around the same size as the headline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CU Logo Mt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A21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>
            <a:off x="1" y="3743011"/>
            <a:ext cx="5519721" cy="1400489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1542172" y="2945424"/>
            <a:ext cx="7601828" cy="2198077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1749106"/>
            <a:ext cx="8503920" cy="1088264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Here’s an </a:t>
            </a:r>
            <a:r>
              <a:rPr lang="en-US" err="1"/>
              <a:t>aLt</a:t>
            </a:r>
            <a:r>
              <a:rPr lang="en-US"/>
              <a:t> Title Slide</a:t>
            </a:r>
            <a:br>
              <a:rPr lang="en-US"/>
            </a:br>
            <a:r>
              <a:rPr lang="en-US"/>
              <a:t>Use it to call for questions at the end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385485" y="3739030"/>
            <a:ext cx="2758515" cy="1404470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8408" y="1769364"/>
            <a:ext cx="7187184" cy="1300277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Text/Title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0" y="4115784"/>
            <a:ext cx="1677035" cy="6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>
            <a:off x="1" y="4080387"/>
            <a:ext cx="4891547" cy="1063113"/>
          </a:xfrm>
          <a:prstGeom prst="rtTriangle">
            <a:avLst/>
          </a:prstGeom>
          <a:solidFill>
            <a:srgbClr val="541E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2195870" y="3269226"/>
            <a:ext cx="6948126" cy="1874274"/>
          </a:xfrm>
          <a:prstGeom prst="rtTriangle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C34A-A67C-4E8A-BDCD-A8DCFAA606D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78408" y="1271473"/>
            <a:ext cx="7187184" cy="1300277"/>
          </a:xfrm>
        </p:spPr>
        <p:txBody>
          <a:bodyPr/>
          <a:lstStyle>
            <a:lvl1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  <a:lvl2pPr marL="0" indent="0" algn="ctr" defTabSz="411480" rtl="0" eaLnBrk="1" latinLnBrk="0" hangingPunct="1">
              <a:buNone/>
              <a:defRPr lang="en-US" sz="3960" kern="120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25" y="4085667"/>
            <a:ext cx="1682750" cy="6858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73677" y="5842000"/>
            <a:ext cx="184666" cy="506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ightSans Pro Semibold"/>
              <a:ea typeface="+mn-ea"/>
              <a:cs typeface="Freight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741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636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3621024"/>
            <a:ext cx="9144000" cy="1522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3941979"/>
            <a:ext cx="8503920" cy="880567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26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07B00A-9875-4990-8D5D-6DCC2D4F1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636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897EC-1791-431F-9B7C-3F0C45E300FE}"/>
              </a:ext>
            </a:extLst>
          </p:cNvPr>
          <p:cNvSpPr/>
          <p:nvPr userDrawn="1"/>
        </p:nvSpPr>
        <p:spPr>
          <a:xfrm>
            <a:off x="0" y="3621024"/>
            <a:ext cx="9144000" cy="1522476"/>
          </a:xfrm>
          <a:prstGeom prst="rect">
            <a:avLst/>
          </a:pr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D7A3D1-54DC-4F28-A67A-01772B7F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59" y="3941979"/>
            <a:ext cx="8503920" cy="880567"/>
          </a:xfrm>
        </p:spPr>
        <p:txBody>
          <a:bodyPr anchor="ctr" anchorCtr="0"/>
          <a:lstStyle>
            <a:lvl1pPr marL="0" indent="0" algn="l" defTabSz="411480" rtl="0" eaLnBrk="1" latinLnBrk="0" hangingPunct="1">
              <a:lnSpc>
                <a:spcPts val="3000"/>
              </a:lnSpc>
              <a:spcBef>
                <a:spcPts val="0"/>
              </a:spcBef>
              <a:buNone/>
              <a:defRPr lang="en-US" sz="3060" kern="1200" cap="all" baseline="0" dirty="0" smtClean="0">
                <a:solidFill>
                  <a:schemeClr val="bg1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Large Picture Text/Title</a:t>
            </a:r>
          </a:p>
        </p:txBody>
      </p:sp>
    </p:spTree>
    <p:extLst>
      <p:ext uri="{BB962C8B-B14F-4D97-AF65-F5344CB8AC3E}">
        <p14:creationId xmlns:p14="http://schemas.microsoft.com/office/powerpoint/2010/main" val="238088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843" y="1602611"/>
            <a:ext cx="8328847" cy="2636537"/>
          </a:xfrm>
        </p:spPr>
        <p:txBody>
          <a:bodyPr/>
          <a:lstStyle>
            <a:lvl1pPr marL="308610" indent="-30861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FreightSans Pro Medium"/>
                <a:ea typeface="+mn-ea"/>
                <a:cs typeface="FreightSans Pro Medium"/>
              </a:defRPr>
            </a:lvl1pPr>
          </a:lstStyle>
          <a:p>
            <a:pPr lvl="0"/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faccatis</a:t>
            </a:r>
            <a:r>
              <a:rPr lang="en-US"/>
              <a:t>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doluptia</a:t>
            </a:r>
            <a:r>
              <a:rPr lang="en-US"/>
              <a:t> </a:t>
            </a:r>
            <a:r>
              <a:rPr lang="en-US" err="1"/>
              <a:t>doloris</a:t>
            </a:r>
            <a:r>
              <a:rPr lang="en-US"/>
              <a:t> </a:t>
            </a:r>
            <a:r>
              <a:rPr lang="en-US" err="1"/>
              <a:t>quame</a:t>
            </a:r>
            <a:r>
              <a:rPr lang="en-US"/>
              <a:t> </a:t>
            </a:r>
            <a:r>
              <a:rPr lang="en-US" err="1"/>
              <a:t>ventibus</a:t>
            </a:r>
            <a:r>
              <a:rPr lang="en-US"/>
              <a:t> a </a:t>
            </a:r>
            <a:r>
              <a:rPr lang="en-US" err="1"/>
              <a:t>nosam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tibust</a:t>
            </a:r>
            <a:r>
              <a:rPr lang="en-US"/>
              <a:t> hit </a:t>
            </a:r>
            <a:r>
              <a:rPr lang="en-US" err="1"/>
              <a:t>voluptae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verferspel</a:t>
            </a:r>
            <a:r>
              <a:rPr lang="en-US"/>
              <a:t> min </a:t>
            </a:r>
            <a:r>
              <a:rPr lang="en-US" err="1"/>
              <a:t>cus</a:t>
            </a:r>
            <a:r>
              <a:rPr lang="en-US"/>
              <a:t> </a:t>
            </a:r>
            <a:r>
              <a:rPr lang="en-US" err="1"/>
              <a:t>eriam</a:t>
            </a:r>
            <a:r>
              <a:rPr lang="en-US"/>
              <a:t>, </a:t>
            </a:r>
            <a:r>
              <a:rPr lang="en-US" err="1"/>
              <a:t>excerspitam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, </a:t>
            </a:r>
            <a:r>
              <a:rPr lang="en-US" err="1"/>
              <a:t>oditate</a:t>
            </a:r>
            <a:r>
              <a:rPr lang="en-US"/>
              <a:t> et, od </a:t>
            </a:r>
            <a:r>
              <a:rPr lang="en-US" err="1"/>
              <a:t>ulparum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quas</a:t>
            </a:r>
            <a:r>
              <a:rPr lang="en-US"/>
              <a:t> </a:t>
            </a:r>
            <a:r>
              <a:rPr lang="en-US" err="1"/>
              <a:t>simolut</a:t>
            </a:r>
            <a:r>
              <a:rPr lang="en-US"/>
              <a:t> rem qui </a:t>
            </a:r>
            <a:r>
              <a:rPr lang="en-US" err="1"/>
              <a:t>volorem</a:t>
            </a:r>
            <a:r>
              <a:rPr lang="en-US"/>
              <a:t> lam </a:t>
            </a:r>
            <a:r>
              <a:rPr lang="en-US" err="1"/>
              <a:t>voluptas</a:t>
            </a:r>
            <a:r>
              <a:rPr lang="en-US"/>
              <a:t> rem </a:t>
            </a:r>
            <a:r>
              <a:rPr lang="en-US" err="1"/>
              <a:t>faccatur</a:t>
            </a:r>
            <a:r>
              <a:rPr lang="en-US"/>
              <a:t>? </a:t>
            </a:r>
            <a:r>
              <a:rPr lang="en-US" err="1"/>
              <a:t>Unt</a:t>
            </a:r>
            <a:r>
              <a:rPr lang="en-US"/>
              <a:t>.</a:t>
            </a:r>
          </a:p>
          <a:p>
            <a:pPr lvl="0"/>
            <a:r>
              <a:rPr lang="en-US" err="1"/>
              <a:t>Aqui</a:t>
            </a:r>
            <a:r>
              <a:rPr lang="en-US"/>
              <a:t> </a:t>
            </a:r>
            <a:r>
              <a:rPr lang="en-US" err="1"/>
              <a:t>sam</a:t>
            </a:r>
            <a:r>
              <a:rPr lang="en-US"/>
              <a:t>, sit </a:t>
            </a:r>
            <a:r>
              <a:rPr lang="en-US" err="1"/>
              <a:t>quodi</a:t>
            </a:r>
            <a:r>
              <a:rPr lang="en-US"/>
              <a:t> omni </a:t>
            </a:r>
            <a:r>
              <a:rPr lang="en-US" err="1"/>
              <a:t>debis</a:t>
            </a:r>
            <a:r>
              <a:rPr lang="en-US"/>
              <a:t> </a:t>
            </a:r>
            <a:r>
              <a:rPr lang="en-US" err="1"/>
              <a:t>eaquam</a:t>
            </a:r>
            <a:r>
              <a:rPr lang="en-US"/>
              <a:t> lab </a:t>
            </a:r>
            <a:r>
              <a:rPr lang="en-US" err="1"/>
              <a:t>ium</a:t>
            </a:r>
            <a:r>
              <a:rPr lang="en-US"/>
              <a:t> </a:t>
            </a:r>
            <a:r>
              <a:rPr lang="en-US" err="1"/>
              <a:t>quias</a:t>
            </a:r>
            <a:r>
              <a:rPr lang="en-US"/>
              <a:t> </a:t>
            </a:r>
            <a:r>
              <a:rPr lang="en-US" err="1"/>
              <a:t>doluptium</a:t>
            </a:r>
            <a:r>
              <a:rPr lang="en-US"/>
              <a:t> </a:t>
            </a:r>
            <a:r>
              <a:rPr lang="en-US" err="1"/>
              <a:t>velliqu</a:t>
            </a:r>
            <a:r>
              <a:rPr lang="en-US"/>
              <a:t> </a:t>
            </a:r>
            <a:r>
              <a:rPr lang="en-US" err="1"/>
              <a:t>asimperro</a:t>
            </a:r>
            <a:r>
              <a:rPr lang="en-US"/>
              <a:t> mi, intis </a:t>
            </a:r>
            <a:r>
              <a:rPr lang="en-US" err="1"/>
              <a:t>autet</a:t>
            </a:r>
            <a:r>
              <a:rPr lang="en-US"/>
              <a:t> </a:t>
            </a:r>
            <a:r>
              <a:rPr lang="en-US" err="1"/>
              <a:t>volorum</a:t>
            </a:r>
            <a:r>
              <a:rPr lang="en-US"/>
              <a:t> </a:t>
            </a:r>
            <a:r>
              <a:rPr lang="en-US" err="1"/>
              <a:t>quistectem</a:t>
            </a:r>
            <a:r>
              <a:rPr lang="en-US"/>
              <a:t>. Et </a:t>
            </a:r>
            <a:r>
              <a:rPr lang="en-US" err="1"/>
              <a:t>resciis</a:t>
            </a:r>
            <a:r>
              <a:rPr lang="en-US"/>
              <a:t>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berchitet</a:t>
            </a:r>
            <a:r>
              <a:rPr lang="en-US"/>
              <a:t> </a:t>
            </a:r>
            <a:r>
              <a:rPr lang="en-US" err="1"/>
              <a:t>volorepudia</a:t>
            </a:r>
            <a:r>
              <a:rPr lang="en-US"/>
              <a:t> </a:t>
            </a:r>
            <a:r>
              <a:rPr lang="en-US" err="1"/>
              <a:t>nusande</a:t>
            </a:r>
            <a:r>
              <a:rPr lang="en-US"/>
              <a:t> </a:t>
            </a:r>
            <a:r>
              <a:rPr lang="en-US" err="1"/>
              <a:t>laut</a:t>
            </a:r>
            <a:r>
              <a:rPr lang="en-US"/>
              <a:t> </a:t>
            </a:r>
            <a:r>
              <a:rPr lang="en-US" err="1"/>
              <a:t>venimendae</a:t>
            </a:r>
            <a:r>
              <a:rPr lang="en-US"/>
              <a:t> </a:t>
            </a:r>
            <a:r>
              <a:rPr lang="en-US" err="1"/>
              <a:t>voluptatur</a:t>
            </a:r>
            <a:r>
              <a:rPr lang="en-US"/>
              <a:t>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doluptur</a:t>
            </a:r>
            <a:r>
              <a:rPr lang="en-US"/>
              <a:t> sim resto </a:t>
            </a:r>
            <a:r>
              <a:rPr lang="en-US" err="1"/>
              <a:t>eaquam</a:t>
            </a:r>
            <a:r>
              <a:rPr lang="en-US"/>
              <a:t> </a:t>
            </a:r>
            <a:r>
              <a:rPr lang="en-US" err="1"/>
              <a:t>enimin</a:t>
            </a:r>
            <a:r>
              <a:rPr lang="en-US"/>
              <a:t> et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et.</a:t>
            </a:r>
          </a:p>
          <a:p>
            <a:pPr lvl="0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458699"/>
            <a:ext cx="8503920" cy="949127"/>
          </a:xfrm>
        </p:spPr>
        <p:txBody>
          <a:bodyPr anchor="ctr" anchorCtr="0"/>
          <a:lstStyle>
            <a:lvl1pPr marL="0" marR="0" indent="0" algn="l" defTabSz="41148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60" kern="1200" cap="all" dirty="0">
                <a:solidFill>
                  <a:srgbClr val="623393"/>
                </a:solidFill>
                <a:latin typeface="FreightSans Pro Semibold" panose="02000603040000020004" pitchFamily="50" charset="0"/>
                <a:ea typeface="+mn-ea"/>
                <a:cs typeface="FreightSans Pro Semibold" panose="02000603040000020004" pitchFamily="50" charset="0"/>
              </a:defRPr>
            </a:lvl1pPr>
          </a:lstStyle>
          <a:p>
            <a:pPr marL="0" marR="0" lvl="0" indent="0" algn="l" defTabSz="411480" rtl="0" eaLnBrk="1" fontAlgn="auto" latinLnBrk="0" hangingPunct="1">
              <a:lnSpc>
                <a:spcPts val="3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0" b="0" i="0" u="none" strike="noStrike" kern="1200" cap="all" spc="0" normalizeH="0" baseline="0" noProof="0">
                <a:ln>
                  <a:noFill/>
                </a:ln>
                <a:solidFill>
                  <a:srgbClr val="623393"/>
                </a:solidFill>
                <a:effectLst/>
                <a:uLnTx/>
                <a:uFillTx/>
                <a:latin typeface="FreightSans Pro Semibold"/>
                <a:ea typeface="+mn-ea"/>
                <a:cs typeface="FreightSans Pro Semibold"/>
              </a:rPr>
              <a:t>This is a spot for a title that is long enough for two lines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0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58698"/>
            <a:ext cx="8503920" cy="946404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90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1602612"/>
            <a:ext cx="3883936" cy="260055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42838" y="1602612"/>
            <a:ext cx="3949637" cy="2600554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B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ulle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/>
          <p:nvPr userDrawn="1"/>
        </p:nvSpPr>
        <p:spPr>
          <a:xfrm>
            <a:off x="7246471" y="4177392"/>
            <a:ext cx="1897529" cy="966108"/>
          </a:xfrm>
          <a:custGeom>
            <a:avLst/>
            <a:gdLst>
              <a:gd name="connsiteX0" fmla="*/ 0 w 2409265"/>
              <a:gd name="connsiteY0" fmla="*/ 0 h 1404470"/>
              <a:gd name="connsiteX1" fmla="*/ 2409265 w 2409265"/>
              <a:gd name="connsiteY1" fmla="*/ 0 h 1404470"/>
              <a:gd name="connsiteX2" fmla="*/ 2409265 w 2409265"/>
              <a:gd name="connsiteY2" fmla="*/ 1404470 h 1404470"/>
              <a:gd name="connsiteX3" fmla="*/ 0 w 2409265"/>
              <a:gd name="connsiteY3" fmla="*/ 1404470 h 1404470"/>
              <a:gd name="connsiteX4" fmla="*/ 0 w 2409265"/>
              <a:gd name="connsiteY4" fmla="*/ 0 h 1404470"/>
              <a:gd name="connsiteX0" fmla="*/ 349250 w 2758515"/>
              <a:gd name="connsiteY0" fmla="*/ 0 h 1404470"/>
              <a:gd name="connsiteX1" fmla="*/ 2758515 w 2758515"/>
              <a:gd name="connsiteY1" fmla="*/ 0 h 1404470"/>
              <a:gd name="connsiteX2" fmla="*/ 2758515 w 2758515"/>
              <a:gd name="connsiteY2" fmla="*/ 1404470 h 1404470"/>
              <a:gd name="connsiteX3" fmla="*/ 0 w 2758515"/>
              <a:gd name="connsiteY3" fmla="*/ 1404470 h 1404470"/>
              <a:gd name="connsiteX4" fmla="*/ 349250 w 2758515"/>
              <a:gd name="connsiteY4" fmla="*/ 0 h 140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15" h="1404470">
                <a:moveTo>
                  <a:pt x="349250" y="0"/>
                </a:moveTo>
                <a:lnTo>
                  <a:pt x="2758515" y="0"/>
                </a:lnTo>
                <a:lnTo>
                  <a:pt x="2758515" y="1404470"/>
                </a:lnTo>
                <a:lnTo>
                  <a:pt x="0" y="1404470"/>
                </a:lnTo>
                <a:lnTo>
                  <a:pt x="349250" y="0"/>
                </a:lnTo>
                <a:close/>
              </a:path>
            </a:pathLst>
          </a:custGeom>
          <a:solidFill>
            <a:srgbClr val="4F1E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18" y="4421386"/>
            <a:ext cx="1200404" cy="49225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036572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980635" y="1602612"/>
            <a:ext cx="0" cy="273177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58698"/>
            <a:ext cx="8503920" cy="946404"/>
          </a:xfrm>
        </p:spPr>
        <p:txBody>
          <a:bodyPr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en-US" sz="3060" kern="1200" cap="all" dirty="0">
                <a:solidFill>
                  <a:srgbClr val="623393"/>
                </a:solidFill>
                <a:latin typeface="FreightSans Pro Semibold"/>
                <a:ea typeface="+mn-ea"/>
                <a:cs typeface="FreightSans Pro Semibold"/>
              </a:defRPr>
            </a:lvl1pPr>
          </a:lstStyle>
          <a:p>
            <a:pPr lvl="0"/>
            <a:r>
              <a:rPr lang="en-US"/>
              <a:t>This is a spot for a title that is long enough for two lines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1602612"/>
            <a:ext cx="2377440" cy="2674620"/>
          </a:xfrm>
        </p:spPr>
        <p:txBody>
          <a:bodyPr wrap="square" numCol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A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27122" y="1602612"/>
            <a:ext cx="2377440" cy="267462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B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60124" y="1602612"/>
            <a:ext cx="2377440" cy="2674620"/>
          </a:xfrm>
        </p:spPr>
        <p:txBody>
          <a:bodyPr numCol="1"/>
          <a:lstStyle>
            <a:lvl1pPr marL="0" indent="0" algn="l"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Bullet Points 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27F30-1EBD-40C8-933D-B9881F691B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rgbClr val="4F1E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Main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  <a:latin typeface="FreightSans Pro Medium" panose="02000606030000020004" pitchFamily="50" charset="0"/>
              </a:defRPr>
            </a:lvl1pPr>
          </a:lstStyle>
          <a:p>
            <a:fld id="{D56D9E85-60E1-204E-9031-842F3CBB9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  <p:sldLayoutId id="2147483655" r:id="rId5"/>
    <p:sldLayoutId id="2147483686" r:id="rId6"/>
    <p:sldLayoutId id="2147483656" r:id="rId7"/>
    <p:sldLayoutId id="2147483657" r:id="rId8"/>
    <p:sldLayoutId id="2147483658" r:id="rId9"/>
    <p:sldLayoutId id="2147483659" r:id="rId10"/>
    <p:sldLayoutId id="2147483667" r:id="rId11"/>
    <p:sldLayoutId id="2147483660" r:id="rId12"/>
    <p:sldLayoutId id="2147483685" r:id="rId13"/>
    <p:sldLayoutId id="2147483661" r:id="rId14"/>
    <p:sldLayoutId id="2147483662" r:id="rId15"/>
    <p:sldLayoutId id="2147483663" r:id="rId16"/>
    <p:sldLayoutId id="2147483668" r:id="rId17"/>
    <p:sldLayoutId id="2147483665" r:id="rId18"/>
    <p:sldLayoutId id="2147483671" r:id="rId19"/>
    <p:sldLayoutId id="2147483666" r:id="rId20"/>
    <p:sldLayoutId id="2147483670" r:id="rId21"/>
    <p:sldLayoutId id="2147483669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960" kern="1200">
          <a:solidFill>
            <a:srgbClr val="623393"/>
          </a:solidFill>
          <a:latin typeface="FreightMacro Pro Semibold" panose="02000603040000020004" pitchFamily="50" charset="0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1pPr>
      <a:lvl2pPr marL="668655" indent="-257175" algn="l" defTabSz="411480" rtl="0" eaLnBrk="1" latinLnBrk="0" hangingPunct="1">
        <a:spcBef>
          <a:spcPct val="20000"/>
        </a:spcBef>
        <a:buFont typeface="Arial"/>
        <a:buChar char="–"/>
        <a:defRPr sz="252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FreightSans Pro Medium" panose="02000606030000020004" pitchFamily="50" charset="0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8408" y="1271473"/>
            <a:ext cx="7187184" cy="2392521"/>
          </a:xfrm>
        </p:spPr>
        <p:txBody>
          <a:bodyPr>
            <a:normAutofit/>
          </a:bodyPr>
          <a:lstStyle/>
          <a:p>
            <a:r>
              <a:rPr lang="en-US" sz="3200" dirty="0"/>
              <a:t>Information Technology</a:t>
            </a:r>
            <a:br>
              <a:rPr lang="en-US" sz="3200" dirty="0"/>
            </a:br>
            <a:r>
              <a:rPr lang="en-US" sz="3200" dirty="0"/>
              <a:t>University Budget Hearing</a:t>
            </a:r>
            <a:endParaRPr lang="en-US" sz="2800" dirty="0"/>
          </a:p>
          <a:p>
            <a:r>
              <a:rPr lang="en-US" sz="2400" dirty="0"/>
              <a:t>2024-2025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April 8, 2024 </a:t>
            </a:r>
          </a:p>
        </p:txBody>
      </p:sp>
    </p:spTree>
    <p:extLst>
      <p:ext uri="{BB962C8B-B14F-4D97-AF65-F5344CB8AC3E}">
        <p14:creationId xmlns:p14="http://schemas.microsoft.com/office/powerpoint/2010/main" val="149831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223" y="1"/>
            <a:ext cx="8503920" cy="949127"/>
          </a:xfrm>
        </p:spPr>
        <p:txBody>
          <a:bodyPr>
            <a:normAutofit/>
          </a:bodyPr>
          <a:lstStyle/>
          <a:p>
            <a:r>
              <a:rPr lang="en-US" sz="2700" u="sng" cap="none" dirty="0"/>
              <a:t>Recurring Requests - $1,218,000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D4E73-E8B1-233A-DFAC-704204DBED27}"/>
              </a:ext>
            </a:extLst>
          </p:cNvPr>
          <p:cNvSpPr txBox="1"/>
          <p:nvPr/>
        </p:nvSpPr>
        <p:spPr>
          <a:xfrm>
            <a:off x="550444" y="1081021"/>
            <a:ext cx="7895273" cy="389388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$550,000 - Maintain the WCU security posture, including: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Vulnerability management tool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Network security detection software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Security awareness training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Secure access management software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Firewall software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Privileged access management</a:t>
            </a:r>
          </a:p>
          <a:p>
            <a:pPr lvl="1" defTabSz="685800">
              <a:lnSpc>
                <a:spcPts val="2550"/>
              </a:lnSpc>
              <a:defRPr/>
            </a:pPr>
            <a:endParaRPr lang="en-US" sz="2000" dirty="0">
              <a:solidFill>
                <a:srgbClr val="623393"/>
              </a:solidFill>
              <a:latin typeface="FreightSans Pro Book" panose="02000606030000020004" pitchFamily="2" charset="0"/>
            </a:endParaRPr>
          </a:p>
          <a:p>
            <a:pPr marL="285750" indent="-285750" defTabSz="411480">
              <a:lnSpc>
                <a:spcPts val="255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$668,000 - Incremental increases 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Banner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Microsoft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Canvas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Tableau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Endpoint management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Identity management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15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08577" y="1921364"/>
            <a:ext cx="3502230" cy="1424473"/>
          </a:xfrm>
        </p:spPr>
        <p:txBody>
          <a:bodyPr/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8997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357" y="274786"/>
            <a:ext cx="8503920" cy="655027"/>
          </a:xfrm>
        </p:spPr>
        <p:txBody>
          <a:bodyPr>
            <a:normAutofit/>
          </a:bodyPr>
          <a:lstStyle/>
          <a:p>
            <a:pPr defTabSz="342900" fontAlgn="base">
              <a:lnSpc>
                <a:spcPts val="298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50" dirty="0">
                <a:latin typeface="FreightSans Pro Bold"/>
                <a:ea typeface="ＭＳ Ｐゴシック" pitchFamily="-106" charset="-128"/>
                <a:cs typeface="FreightSans Pro Bold"/>
              </a:rPr>
              <a:t>Agenda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9945" y="1622190"/>
            <a:ext cx="8238744" cy="3333469"/>
          </a:xfrm>
          <a:prstGeom prst="rect">
            <a:avLst/>
          </a:prstGeom>
        </p:spPr>
        <p:txBody>
          <a:bodyPr/>
          <a:lstStyle>
            <a:lvl1pPr marL="308610" indent="-30861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1pPr>
            <a:lvl2pPr marL="668655" indent="-257175" algn="l" defTabSz="411480" rtl="0" eaLnBrk="1" latinLnBrk="0" hangingPunct="1">
              <a:spcBef>
                <a:spcPct val="20000"/>
              </a:spcBef>
              <a:buFont typeface="Arial"/>
              <a:buChar char="–"/>
              <a:defRPr sz="2520" kern="120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2pPr>
            <a:lvl3pPr marL="10287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3pPr>
            <a:lvl4pPr marL="1440180" indent="-205740" algn="l" defTabSz="41148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4pPr>
            <a:lvl5pPr marL="1851660" indent="-205740" algn="l" defTabSz="41148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FreightSans Pro Medium" panose="02000606030000020004" pitchFamily="50" charset="0"/>
                <a:ea typeface="+mn-ea"/>
                <a:cs typeface="+mn-cs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Current Environment</a:t>
            </a:r>
          </a:p>
          <a:p>
            <a:endParaRPr lang="en-US" sz="2400" b="1" dirty="0"/>
          </a:p>
          <a:p>
            <a:r>
              <a:rPr lang="en-US" sz="2400" b="1" dirty="0"/>
              <a:t>Reallocations</a:t>
            </a:r>
          </a:p>
          <a:p>
            <a:endParaRPr lang="en-US" sz="2400" b="1" dirty="0"/>
          </a:p>
          <a:p>
            <a:r>
              <a:rPr lang="en-US" sz="2400" b="1" dirty="0"/>
              <a:t>Funding Requests</a:t>
            </a:r>
          </a:p>
          <a:p>
            <a:endParaRPr lang="en-US" sz="2400" b="1" dirty="0"/>
          </a:p>
          <a:p>
            <a:r>
              <a:rPr lang="en-US" sz="2400" b="1" dirty="0"/>
              <a:t>Questions / Discussion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7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" y="292304"/>
            <a:ext cx="8501988" cy="4697167"/>
          </a:xfrm>
        </p:spPr>
        <p:txBody>
          <a:bodyPr>
            <a:normAutofit/>
          </a:bodyPr>
          <a:lstStyle/>
          <a:p>
            <a:pPr>
              <a:lnSpc>
                <a:spcPts val="0"/>
              </a:lnSpc>
            </a:pPr>
            <a:r>
              <a:rPr lang="en-US" sz="2700" b="1" u="sng" cap="none" dirty="0"/>
              <a:t>Current Environment</a:t>
            </a:r>
          </a:p>
          <a:p>
            <a:pPr>
              <a:lnSpc>
                <a:spcPct val="100000"/>
              </a:lnSpc>
            </a:pPr>
            <a:endParaRPr lang="en-US" sz="12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Vendors and Providers continue to embrace the fast-paced move to a </a:t>
            </a:r>
            <a:r>
              <a:rPr lang="en-US" sz="1600" b="1" u="sng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subscription model </a:t>
            </a: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for providing software and services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FreightSans Pro Book" panose="02000606030000020004" pitchFamily="50" charset="0"/>
              </a:rPr>
              <a:t>One-time expenses become annual recurring expenses.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000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  <a:sym typeface="Poppins"/>
              </a:rPr>
              <a:t>IT technology continues to evolve rapidly, and </a:t>
            </a:r>
            <a:r>
              <a:rPr lang="en-US" sz="1600" b="1" u="sng" cap="none" dirty="0">
                <a:solidFill>
                  <a:schemeClr val="tx1"/>
                </a:solidFill>
                <a:latin typeface="FreightSans Pro Book" panose="02000606030000020004" pitchFamily="50" charset="0"/>
                <a:sym typeface="Poppins"/>
              </a:rPr>
              <a:t>Cloud Computing</a:t>
            </a: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  <a:sym typeface="Poppins"/>
              </a:rPr>
              <a:t> will have profound effects on how IT funds, delivers, and supports technology at WCU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latin typeface="FreightSans Pro Book" panose="02000606030000020004" pitchFamily="50" charset="0"/>
                <a:sym typeface="Poppins"/>
              </a:rPr>
              <a:t>Moving more expenditures to operationally recurring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0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We expect </a:t>
            </a:r>
            <a:r>
              <a:rPr lang="en-US" sz="1600" b="1" u="sng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continued annual increases </a:t>
            </a: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in licensing and services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 </a:t>
            </a:r>
            <a:r>
              <a:rPr lang="en-US" sz="1200" dirty="0">
                <a:latin typeface="FreightSans Pro Book" panose="02000606030000020004" pitchFamily="50" charset="0"/>
              </a:rPr>
              <a:t>The past few years </a:t>
            </a:r>
            <a:r>
              <a:rPr lang="en-US" sz="1200" b="1" dirty="0">
                <a:latin typeface="FreightSans Pro Book" panose="02000606030000020004" pitchFamily="50" charset="0"/>
              </a:rPr>
              <a:t>have been 5-9%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0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IT Security items that were originally implemented via non-recurring funds are now coming up for renewal </a:t>
            </a:r>
          </a:p>
          <a:p>
            <a:pPr>
              <a:lnSpc>
                <a:spcPct val="100000"/>
              </a:lnSpc>
              <a:defRPr/>
            </a:pPr>
            <a:endParaRPr lang="en-US" sz="1000" b="1" u="sng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With no increase in recurring funds, IT has </a:t>
            </a:r>
            <a:r>
              <a:rPr lang="en-US" sz="1600" b="1" u="sng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used non-recurring funds</a:t>
            </a: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, multi-year contract discounts, and reallocation of existing budget funds to meet the IT increases and needs for WCU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000" cap="none" dirty="0">
              <a:solidFill>
                <a:schemeClr val="tx1"/>
              </a:solidFill>
              <a:latin typeface="FreightSans Pro Book" panose="02000606030000020004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The </a:t>
            </a:r>
            <a:r>
              <a:rPr lang="en-US" sz="1600" b="1" u="sng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end of the non-recurring train is near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9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760" y="458700"/>
            <a:ext cx="8503920" cy="4599076"/>
          </a:xfrm>
        </p:spPr>
        <p:txBody>
          <a:bodyPr>
            <a:normAutofit/>
          </a:bodyPr>
          <a:lstStyle/>
          <a:p>
            <a:r>
              <a:rPr lang="en-US" sz="2700" b="1" u="sng" cap="none" dirty="0"/>
              <a:t>Some Examples</a:t>
            </a:r>
          </a:p>
          <a:p>
            <a:endParaRPr lang="en-US" sz="2700" b="1" u="sng" cap="none" dirty="0"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Firewall vendor subscription changes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Vendor moving all customers to “Advanced capabilities with AI” subscriptions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New service bundles and pricing structures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3yr impact -- $300,000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Server virtualization licensing changes – 2-3x annual impact vs previous agreement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Acquisition of vendor leading to “value realignment”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New service bundles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Expected impact of an additional $100,000 to $250,000 annually over current agreement</a:t>
            </a:r>
          </a:p>
          <a:p>
            <a:pPr marL="645795" lvl="2" indent="-285750">
              <a:lnSpc>
                <a:spcPts val="2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b="1" u="sng" dirty="0">
                <a:latin typeface="FreightSans Pro Book" panose="02000606030000020004" pitchFamily="50" charset="0"/>
              </a:rPr>
              <a:t>Plus</a:t>
            </a:r>
            <a:r>
              <a:rPr lang="en-US" sz="1440" dirty="0">
                <a:latin typeface="FreightSans Pro Book" panose="02000606030000020004" pitchFamily="50" charset="0"/>
              </a:rPr>
              <a:t> the “normal” escalations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Overall IT vendors and providers</a:t>
            </a:r>
            <a:endParaRPr lang="en-US" sz="1440" strike="sngStrike" dirty="0">
              <a:latin typeface="FreightSans Pro Book" panose="02000606030000020004" pitchFamily="50" charset="0"/>
            </a:endParaRPr>
          </a:p>
          <a:p>
            <a:pPr marL="645795" lvl="2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Increases “absorbed” from 2019:	$868,000	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100" cap="none" dirty="0">
              <a:solidFill>
                <a:schemeClr val="tx1"/>
              </a:solidFill>
              <a:latin typeface="FreightSans Pro Book" panose="02000606030000020004" pitchFamily="2" charset="0"/>
            </a:endParaRPr>
          </a:p>
          <a:p>
            <a:endParaRPr lang="en-US" cap="none" dirty="0"/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14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" y="355669"/>
            <a:ext cx="8503920" cy="4599076"/>
          </a:xfrm>
        </p:spPr>
        <p:txBody>
          <a:bodyPr>
            <a:normAutofit/>
          </a:bodyPr>
          <a:lstStyle/>
          <a:p>
            <a:r>
              <a:rPr lang="en-US" sz="2700" b="1" u="sng" cap="none" dirty="0"/>
              <a:t>Reallocations</a:t>
            </a:r>
          </a:p>
          <a:p>
            <a:pPr defTabSz="685800">
              <a:lnSpc>
                <a:spcPct val="120000"/>
              </a:lnSpc>
              <a:defRPr/>
            </a:pPr>
            <a:endParaRPr lang="en-US" sz="2100" b="1" dirty="0">
              <a:solidFill>
                <a:srgbClr val="623393"/>
              </a:solidFill>
              <a:latin typeface="FreightSans Pro Book" panose="02000606030000020004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Evaluate and manage contract renewals</a:t>
            </a:r>
          </a:p>
          <a:p>
            <a:pPr marL="645795" lvl="2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Adjustments based on usage</a:t>
            </a:r>
          </a:p>
          <a:p>
            <a:pPr marL="645795" lvl="2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Multi-year contract discounts</a:t>
            </a:r>
            <a:endParaRPr lang="en-US" sz="1440" b="1" dirty="0">
              <a:latin typeface="FreightSans Pro Book" panose="02000606030000020004" pitchFamily="50" charset="0"/>
            </a:endParaRPr>
          </a:p>
          <a:p>
            <a:pPr marL="2857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Eliminate subscriptions that provide similar services</a:t>
            </a:r>
            <a:b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</a:b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Implement software/tool review process</a:t>
            </a:r>
          </a:p>
          <a:p>
            <a:pPr marL="645795" lvl="2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Reallocating existing budget for new acquisitions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Repurpose open positions to address strategic staffing concerns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  <a:t>Leverage the buying power of our sixteen-school system</a:t>
            </a:r>
            <a:br>
              <a:rPr lang="en-US" sz="1800" b="1" cap="none" dirty="0">
                <a:solidFill>
                  <a:schemeClr val="tx1"/>
                </a:solidFill>
                <a:latin typeface="FreightSans Pro Book" panose="02000606030000020004" pitchFamily="50" charset="0"/>
              </a:rPr>
            </a:br>
            <a:endParaRPr lang="en-US" sz="1800" b="1" cap="none" dirty="0">
              <a:solidFill>
                <a:schemeClr val="tx1"/>
              </a:solidFill>
              <a:latin typeface="FreightSans Pro Book" panose="02000606030000020004" pitchFamily="50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cap="none" dirty="0"/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EF7AD-10D9-3796-853B-B9546593A7CA}"/>
              </a:ext>
            </a:extLst>
          </p:cNvPr>
          <p:cNvSpPr/>
          <p:nvPr/>
        </p:nvSpPr>
        <p:spPr>
          <a:xfrm>
            <a:off x="6935273" y="482958"/>
            <a:ext cx="1687132" cy="540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623393"/>
                </a:solidFill>
                <a:latin typeface="FreightSans Pro Book" panose="02000606030000020004" pitchFamily="50" charset="0"/>
              </a:rPr>
              <a:t>$985,000</a:t>
            </a:r>
          </a:p>
        </p:txBody>
      </p:sp>
    </p:spTree>
    <p:extLst>
      <p:ext uri="{BB962C8B-B14F-4D97-AF65-F5344CB8AC3E}">
        <p14:creationId xmlns:p14="http://schemas.microsoft.com/office/powerpoint/2010/main" val="110642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223" y="1"/>
            <a:ext cx="8503920" cy="949127"/>
          </a:xfrm>
        </p:spPr>
        <p:txBody>
          <a:bodyPr>
            <a:normAutofit/>
          </a:bodyPr>
          <a:lstStyle/>
          <a:p>
            <a:r>
              <a:rPr lang="en-US" sz="2700" b="1" u="sng" cap="none" dirty="0"/>
              <a:t>Fee Request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D4E73-E8B1-233A-DFAC-704204DBED27}"/>
              </a:ext>
            </a:extLst>
          </p:cNvPr>
          <p:cNvSpPr txBox="1"/>
          <p:nvPr/>
        </p:nvSpPr>
        <p:spPr>
          <a:xfrm>
            <a:off x="537567" y="949128"/>
            <a:ext cx="7679334" cy="273049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endParaRPr lang="en-US" sz="1440" dirty="0">
              <a:latin typeface="FreightSans Pro Book" panose="02000606030000020004" pitchFamily="50" charset="0"/>
            </a:endParaRP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endParaRPr lang="en-US" sz="1440" dirty="0">
              <a:latin typeface="FreightSans Pro Book" panose="02000606030000020004" pitchFamily="50" charset="0"/>
            </a:endParaRPr>
          </a:p>
          <a:p>
            <a:pPr marL="285750" lvl="2" indent="-285750" defTabSz="411480">
              <a:lnSpc>
                <a:spcPts val="255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Residential Technology Fee</a:t>
            </a:r>
          </a:p>
          <a:p>
            <a:pPr marL="645795" lvl="2" indent="-285750" defTabSz="411480">
              <a:lnSpc>
                <a:spcPts val="2550"/>
              </a:lnSpc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Per semester fee paid by Students living in the Residence Halls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Provides </a:t>
            </a:r>
            <a:r>
              <a:rPr lang="en-US" sz="1440" dirty="0" err="1">
                <a:latin typeface="FreightSans Pro Book" panose="02000606030000020004" pitchFamily="50" charset="0"/>
              </a:rPr>
              <a:t>WiFi</a:t>
            </a:r>
            <a:r>
              <a:rPr lang="en-US" sz="1440" dirty="0">
                <a:latin typeface="FreightSans Pro Book" panose="02000606030000020004" pitchFamily="50" charset="0"/>
              </a:rPr>
              <a:t>, internet, and student support to the 16 residence buildings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Fee has remained flat since 2016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Reserves have covered operational increases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However, with increasing people costs and significant EOL network equipment replacements, by FY2028 the residential tech fee will have a significant shortfall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b="1" u="sng" dirty="0">
                <a:latin typeface="FreightSans Pro Book" panose="02000606030000020004" pitchFamily="50" charset="0"/>
              </a:rPr>
              <a:t>Beginning FY26, will need to implement an annual fee escalation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endParaRPr lang="en-US" sz="1440" b="1" u="sng" dirty="0">
              <a:latin typeface="FreightSans Pro Book" panose="020006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6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223" y="1"/>
            <a:ext cx="8503920" cy="949127"/>
          </a:xfrm>
        </p:spPr>
        <p:txBody>
          <a:bodyPr>
            <a:normAutofit/>
          </a:bodyPr>
          <a:lstStyle/>
          <a:p>
            <a:r>
              <a:rPr lang="en-US" sz="2700" u="sng" cap="none" dirty="0"/>
              <a:t>Non-Recurring Requests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D4E73-E8B1-233A-DFAC-704204DBED27}"/>
              </a:ext>
            </a:extLst>
          </p:cNvPr>
          <p:cNvSpPr txBox="1"/>
          <p:nvPr/>
        </p:nvSpPr>
        <p:spPr>
          <a:xfrm>
            <a:off x="310092" y="884734"/>
            <a:ext cx="8253451" cy="516025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Data Center Backup/Disaster Recovery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EOL Hardware replacement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5-year hardware and maintenance $200,000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IT Closet Generators Phase 4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Remaining buildings targeted: Ramsey, Bookstore, Coulter, Reid, Stillwell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Not to exceed $300K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Cell Signal Improvements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A campus-wide cell signal survey was conducted over spring break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Results will enable WCU to identify those areas which do not have adequate cell service and prioritize areas of need into manageable phases.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Cost TBD</a:t>
            </a:r>
          </a:p>
          <a:p>
            <a:pPr marL="289179" lvl="1" indent="-285750" defTabSz="411480">
              <a:buFont typeface="Courier New" panose="02070309020205020404" pitchFamily="49" charset="0"/>
              <a:buChar char="o"/>
              <a:defRPr/>
            </a:pPr>
            <a:endParaRPr lang="en-US" sz="1600" kern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1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  <a:sym typeface="Poppins"/>
              </a:rPr>
              <a:t>Cloud Computing Study – The Future Data Center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An external firm to vet our plans and further define how it transforms our environment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Anticipate $60,000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endParaRPr lang="en-US" sz="1440" dirty="0">
              <a:latin typeface="FreightSans Pro Book" panose="02000606030000020004" pitchFamily="50" charset="0"/>
              <a:sym typeface="Poppins"/>
            </a:endParaRPr>
          </a:p>
          <a:p>
            <a:pPr marL="289179" lvl="1" indent="-285750" defTabSz="411480">
              <a:buFont typeface="Courier New" panose="02070309020205020404" pitchFamily="49" charset="0"/>
              <a:buChar char="o"/>
              <a:defRPr/>
            </a:pPr>
            <a:endParaRPr lang="en-US" sz="1440" dirty="0">
              <a:latin typeface="FreightSans Pro Book" panose="02000606030000020004" pitchFamily="50" charset="0"/>
            </a:endParaRPr>
          </a:p>
          <a:p>
            <a:pPr lvl="1"/>
            <a:endParaRPr lang="en-US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lnSpc>
                <a:spcPts val="2550"/>
              </a:lnSpc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4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223" y="1"/>
            <a:ext cx="8503920" cy="949127"/>
          </a:xfrm>
        </p:spPr>
        <p:txBody>
          <a:bodyPr>
            <a:normAutofit/>
          </a:bodyPr>
          <a:lstStyle/>
          <a:p>
            <a:r>
              <a:rPr lang="en-US" sz="2700" u="sng" cap="none" dirty="0"/>
              <a:t>Non-Recurring Requests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D4E73-E8B1-233A-DFAC-704204DBED27}"/>
              </a:ext>
            </a:extLst>
          </p:cNvPr>
          <p:cNvSpPr txBox="1"/>
          <p:nvPr/>
        </p:nvSpPr>
        <p:spPr>
          <a:xfrm>
            <a:off x="329142" y="891084"/>
            <a:ext cx="8253451" cy="419178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  <a:sym typeface="Poppins"/>
              </a:rPr>
              <a:t>Replace Fire Suppression System in Forsyth and HHS</a:t>
            </a:r>
          </a:p>
          <a:p>
            <a:pPr marL="645795" lvl="2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Data centers require critical fire suppression equipment</a:t>
            </a:r>
          </a:p>
          <a:p>
            <a:pPr marL="645795" lvl="2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Recently a failure in the FM-200 fire suppression system safeguarding one facility required repair</a:t>
            </a:r>
          </a:p>
          <a:p>
            <a:pPr marL="645795" lvl="2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Due to the equipment age, there was difficulty acquiring parts and repair </a:t>
            </a:r>
          </a:p>
          <a:p>
            <a:pPr marL="645795" lvl="2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Need to replace with current technology, as requested by WCU Facilities Management</a:t>
            </a:r>
          </a:p>
          <a:p>
            <a:pPr marL="645795" lvl="2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  <a:sym typeface="Poppins"/>
              </a:rPr>
              <a:t>$50,000</a:t>
            </a:r>
          </a:p>
          <a:p>
            <a:pPr marL="289179" lvl="1" indent="-285750" defTabSz="411480">
              <a:lnSpc>
                <a:spcPct val="115000"/>
              </a:lnSpc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endParaRPr lang="en-US" sz="1000" dirty="0">
              <a:latin typeface="FreightSans Pro Book" panose="02000606030000020004" pitchFamily="50" charset="0"/>
              <a:sym typeface="Arial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Cherwell ITSM System Replacement</a:t>
            </a:r>
            <a:endParaRPr lang="en-US" sz="1800" b="1" dirty="0">
              <a:latin typeface="FreightSans Pro Book" panose="02000606030000020004" pitchFamily="50" charset="0"/>
            </a:endParaRP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Vendor has communicated 2026 EOL date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Funds needed for transition migration and services to new provider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Cost TBD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0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Technology Commons Redesign and Collaboration Initiatives</a:t>
            </a:r>
            <a:endParaRPr lang="en-US" sz="1800" b="1" dirty="0">
              <a:latin typeface="FreightSans Pro Book" panose="02000606030000020004" pitchFamily="50" charset="0"/>
            </a:endParaRP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Most requested TC improvement -- (2) 5-Person Meeting Pods with Zoom</a:t>
            </a:r>
            <a:endParaRPr lang="en-US" sz="1400" dirty="0">
              <a:solidFill>
                <a:srgbClr val="FF0000"/>
              </a:solidFill>
            </a:endParaRPr>
          </a:p>
          <a:p>
            <a:pPr marL="1002411" lvl="3" indent="-285750" defTabSz="411480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Technology Commons Power Users (students)</a:t>
            </a:r>
          </a:p>
          <a:p>
            <a:pPr marL="1002411" lvl="3" indent="-285750" defTabSz="411480"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Steering (faculty/staff) Committees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Furniture moves / replacements to improve overall flow, visibility, and space layout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$135,000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34500-02FE-1851-F14C-C9B2B5D1F5E5}"/>
              </a:ext>
            </a:extLst>
          </p:cNvPr>
          <p:cNvPicPr/>
          <p:nvPr/>
        </p:nvPicPr>
        <p:blipFill rotWithShape="1">
          <a:blip r:embed="rId3" cstate="print"/>
          <a:srcRect l="26463" r="15906"/>
          <a:stretch/>
        </p:blipFill>
        <p:spPr>
          <a:xfrm>
            <a:off x="8200686" y="926545"/>
            <a:ext cx="827314" cy="136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296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223" y="1"/>
            <a:ext cx="8503920" cy="949127"/>
          </a:xfrm>
        </p:spPr>
        <p:txBody>
          <a:bodyPr>
            <a:normAutofit/>
          </a:bodyPr>
          <a:lstStyle/>
          <a:p>
            <a:r>
              <a:rPr lang="en-US" sz="2700" u="sng" cap="none" dirty="0"/>
              <a:t>Security Operations Center (SOC)</a:t>
            </a:r>
          </a:p>
        </p:txBody>
      </p:sp>
      <p:sp>
        <p:nvSpPr>
          <p:cNvPr id="7" name="AutoShape 2" descr="data:image/png;base64,%20iVBORw0KGgoAAAANSUhEUgAAAdcAAAEjCAYAAABgh0vOAAAAAXNSR0IArs4c6QAAAARnQU1BAACxjwv8YQUAAAAJcEhZcwAADsMAAA7DAcdvqGQAAP+lSURBVHhe7F0HYBzF2X2STqfeu+Uq994LvfdeQ2+hhSRAEtL/QHohJCQQIEAgEEKAQELoYMBgqo1x70WyLdnqvd+p/e/N3sonoXKyJVs2++Tx3e1tmfLme983M7sHBw4cOHDgwEH/Isj32hMC2ceBAwcOHDj4MqHN99oluhJOe1vnVwcOHDhw4MCBBVtc9foFoe0gnG2E760DBw4cOHDgoAsEBQVF8MUW1VZf6iCywb5XwYlQHThw4MCBg94RzRTFFMbkYpKWdtBQf3F14MCBAwcOHPSORKY4JolsOJMEVuLaLrBO5OrAgQMHDhz0DSlMCUwxTP7i2g77g16D29ramq2P/Ytd5XlYuOZ1bNi1BrWNtQgPDceo1NE4ccqpmDxsmm8voN5Th7fXvoGq+ioEB+/R/SD+xUXGY2z6OIxJH4+Q4BDfN0BrayveWvMaSqqLOxyjoe/o8Fhk8TrjMyYijNfsCvXeeizZ8hE+3rwYBZX5CAoKxpD4TBw96XgsGHsEQkNCfXt2jSVbP8am/PWIiYjDuXMu7JC3fUFzSzM8zR5EhWnkAcgu2so8fmDOf8ykEzA0cZjZPhBobGrAi589j0+3foimliYMSxqOb5zyHcSyjIMVy3M+w9q8VSaPp888x3Csr2hsakQw29/tcpvPOUXb8OHm9xAaHIqTp52O5NhUs31/oraxBv/57Fks27YELW0t5PIkXHvsjaY/DATUB19f9TIavA3ms+rx1Olnkt+x5rOwnv14Rc4yBLG/tba2mD55+Lij0NLajDdXvYqSmmIMTx6JYyae0G/9wcHAQu3udoXBFSKN6DvUd4KCghDGcwjqiyu2L0O4KxwnTj0NSTHJZvuhApb1LL7UMVUylTFVManTSEM1/zrw4roseyl++sL3sassD61traaztbBDhrBjqsPedtp3ceH8y8y+RVUFuPnRq7G9JIdGLgjeZq/ZrkYLCXYZoTltxln4+infRkKUonIY4//Vv16KNbmrzDk9OqatzXdMiBFVdfzbT/seRqRkmWNsFFTsxm9f+hk+orB6KWTav9Ws6WpDhDsCJ9Oo3HHGj3o0ZHc9/33844PHMJLnXvjjj3sV40CwrXAzHnvvYeb7SJw1+3yz7ZUV/8VPnvseyxOG319+P46eeLzZPhD426IH8Je37jVtIGpkJAzB0994EfFRctQGJ/742m9ZZw9iBI3609/8Xzs/AkEb/1btWI6/v/8wbjn5dkwYMtlsf+nzF3DHP7+BSPLuH7c8j+kjZpnt+wvqL/e9cQ+eWPyI4XMbP08ZNgOP3PAPk6eBQCH74JV/OR9ltWUIZtsHs088cuNTmDFitm8PmD7zr4+fMMZYffS8uRfjZxf9Ft4mDy657xys3Lkcp0w7Dfdd87d2R8XB4ITWsL67/i28vvJlfO+snyA9PsP3TeBYvXMlHqXNuPH4r2PaiJlm28Pv/Bn3vPobJLIfPnbzM+TtdLP9UAH741f4UsskYS1hkshKbJuYjLgO6JxrA6PCB976I3ZTWEemjMJNJ34Tv7j4bvM6JGGoiWJlxDflbzD7K0KV5ySRy2S0dNbs80w6fsrJGJmaZbyjF+jF30tD2kwv2YaOcVF8E6KTjPjqGEUa44dMMuR5b/3b+MWLP0F1g5wLCzUN1fj5f3+MDza9h3AKqUTs/87/Jb59xg+MEW1tbcPLn/+HQvOgcQa6wwzue8G8r+CU6WeYqGdfsWH3Wtz+5M14c/UrJu82dG4Jt5Ki64HEJ5s/NNeeOHQK/n37q3j0xn8i2i9yGYwQZ1Q3rr1wbj7d8qGp80/4avmZFoYljTDCcfas88itwMW6v6BRlWU5S4ywzh41Dy9/bxF+f8X9AyasgtUHLZ7pVdxfueNz37fsN43V2Lh7fXuUo/1U94JGjo6bfKLpDwvGHtkv/cHBwOK5T/+JH/zrdrbpOtrQvo8yKDC57ckb8dGm9/27DsZlTDR9R6NICYPYKd8HKMRXUqV1SfQBZf+2wi3ILd1uOuHFh12BbzDilIjp9Zun3oGY8Bjj7a7LW+07woKiUQncby79k0l/vvoR/OXax8xwaEhQiBk6/mTzB769LbS2tSAzYRjuvuzP5pg/XPkgHrjucVww/xJjJFbkfIZXl7/o2xv43+fPY+nWj41n/dXjvoZfX/JHRtCX4ppjbsS9V/8VYzPG03C4jHErri70HfVFnEdDcs+VD+AH59zVbmQEiVNpTQl2l+8yqay21PdN95Ah077ljBrczLOGhT10KDpD9amIQZF3fsUu1HnkMH0RqkeNBuwuzzN56Q2KlKrrq8x1VZ+jUkYz2h+FjPjMDh2v0duAwsp8c14Nx+s4f6jscoTkXCkPNhQhartEo8k3KiGojNqmYUWhoq7cTCUUVxfxXB3PbUP7WNcvMp87Tgl0hOpT9aT9i6oKmac919bwu+pRjpe4oLJ5yElh1qi5uPvy+/CLr9yD4UkjzTZ/WHnYxXNbx3eGHEDVgYbZBdXrnjaT09s9xAW1Rb32Y31mpY1BRlwG0pn8oWFjndPizRc5prbREK/yIcip1L5d5dcfakON2ChyXZnzufks6Nic4q3su7EID41o3y6on6lf33PFX0w/Ek/9oTxo6qU73qh+xAPVm3ijehVv/Z1bHWP1qzzDQe3fV6gvqhxKOpd/GfwRaP/RflZ/2GXaQxCnVV7xS1AZDBd8w+0aKSuoFBd2m/axUVFXYa5ncb/rfKmdrfIXmDrzh38fs+tN/Fd/svuKDdmQvPKd8HgbTXBS760z2/yxp66sPNnlEfR+d1kueVrp6zuN7X3nuMknm75z14W/QWbicLPNHxW1Vv9V+cXJzrDry64bY+9YX7vZd+w6PsCQwbGG9vakDrA36LXfh4U37FqLb/79elSx8mfSUGnIbfrwmabDChpOkEFNjx/CSDYTxTR8X3/8Omwu2IQzZp2L31Dw/LGB3tWtPF8JiS7v+M4Lfs0GbsKNj15phvUmD5uOh69/soNnX1ZTiusevgR5pbnMwxw8dtO/TEN94+/XmfnSSUOn4m/cFh2mRV97oPNp7khDhEMSM42od4V/fvh3LFr/FlLj0vHLi+8xBkWEefz9v+Kjje+RkMUm8tA87glTT8H1x9+CaDoVXWHJto/xh1d/bSJ9dRLVi6LvH537M0ZVH+Anz30XEWERuOLI61i368w2CfrEzMn4+snfwuys+b4zAduLs/HXd/7MqOwjRhs1SGP+jp10Im7g9ZNiNBf/RWhe9/ev/BKb8zcYwU6OSTbluvyIa3HStNPMPovWLcS/lzxtHCKNPKTGpuKwcUfjuuNuwojkUWYfic7vX/4lCqvyccbMc42DI6hT/P6VXxmH64Qpp+CKo64zc+a/e/lnbPONbNNLjfH5++KHeWwhkqKTcNLU03DzSbe2z/fK4MjbVsot3YGYiBicM/tCI1b//ew5DE0ajidved4MC2seSUOqb65+zQhaC41BIsuk0YabT7oNY9PH48Vl/8aTix81hkrtpLUAmqPXKMbnOUvNcJfmjb5z5g/53RiTB/H5qQ8eY7svxE6WRVMWWfzu7DkX4KL5lyHUZUXPH25+H0++/wjrPsM4buLE0m2fmDYbP2QibjnpW5g35jCzb2csz1mG+978PbaXbDMGKzkmlcKajkuPuBonTj3ViMz/lj3P/D+Prewv4rT60HGTT8LVx9zA/a02zivbyfr9Bd+14eSpp+NFOpUb8taaKYffXX7/F4Zt5Xxc89DF7ItFmD/mcNPn4iLi8fCNT5nrq75+/p8fmWG+OrZ/TvE2nD/vEvbFX9FhauK1fm62zWJfu+nEW01kK7y//h08/fET5M0a42yksDyHjz/a9AetH5AT9ec3fm+md7TWoZIio2slkgO/o8Os620vyTZtpX6rfEa6I83oymWsk+NpzHuDREZD/4vWv8323s0agekXR084Djec8I32OhMUGDzy7l/YXh8bRySVbXgCr/HV427u0H/U/g+9/Wc6+4vJwXrTX68++qtmFESC9pXDrzD1vp628H6WLzE6BafMOMNwdcnWjwx3ZoycTafkO1iXu9qUTw6Iyn0mbaDypXIK4vM/PnwMr674H/J57gjaOY1oqO/Zw/YNzMPdr/7S9I2zZ19ArlaYei+tLmH5NLJ3Dm3A1xEVHo0HFv4RrzDgUL1o+kzz5EewTW456XZT5sffe4iBzFtWXbGyEnn8HNqYm0+8zYxEvrz8v2YKSVyRgoxKzsIE2qIfnfdzvLvuTbyw9FnEhMXg9tO/b5x0QWL91IePkw9vI5fclL0cmzYe5869yES6tkO2YvtnrNf7TAB25VFfpU14xNSXtGN8xgTTfw8be6TZ90CAtuJKvkjlNSwsr6WcSR7z/hkWHklDpeHcFnac1TuX41v/+Bqu/esl+NPrvzMdZBwrSdGBjEIgyGIklURyCmoYeWe9DT1pnnBS5lRjjOThVzVUGtEUgXWsBKGzsAoivAy7FvN0J6zCDnZ4lWU1xViQF3v/m/fguU+egotGVnOjMqDldWV49N0HjMH0j+b8Uc+OUUGiS1iFSnYMec5yQIxrROOvY9UBtV3GL4Idb+X2z/FbGrWqOg37w4j7D5/9lhGVuMgE5uE4U/6nP3oCv3zxJ91GTYomJTK6hupG9Suv1Y6M1Vl+/Nx3jMGRQTx28onGOLy47Dl895/fNOIseBkZqr1VL+rkNuTprqXxlBOheXVBZZXhWcEyyBmQAIk3Y9LGGhH71ydP4j+8rg29v/f132BnyXaM5j6ag3xt5UumrPaQsIY2Zawf47keevtPdLBKTF0dOeFYI84L17yBP79+txEkCb6iBVPBRCmdIePh87OiFYmhRi/kSAja/64XfoBHZFS43zyeV2KdQ2dGjtG9r/+2vX0VnX2WvQTvb3wHP/73HeZ8s7PmGUGTY3k320xt3BUam+p9bd9iyqMIVg6Cogu15QML/4TfvPRT48BOyJxkjGIt9/nHB3/D/z13hzGYgji1nE7CZ9s+xZ/e+J0ZwVEZNMxvC19XULukxKYgLTbdOEkbd68125fxPEE0GyNoSDU07B9bqc7XUzzVvlvoLNmR1ztr38Sdz3/POCujaA+OYjtocdYLS5/Br8hHq26DzPTQ56zrf338JJ5f+i9j4DXvr4VkO9je33/6ViNKqpOjKIha57A8eynu/Pf38F9ysCcoGn5k0V9M/ag/HTn+WLMWo66xzhj7u+mA2FGXHBLx/M3VryKe/eeoCcebskmkfv2/n7ZHU3IAfvbCj/DGyleYzxDjFKjm1Me0gFNlUX8SxOXPKRgfbHoXv37xTsMzjc6pfJ+xvr795NfwINt0SOJQOvSTzLm1luNtclXQaIva7+F37jOR4mHMu2zThxsX4UfPfBtrfaN/qhuJtNr5wbfvNXU5Jm2cqatyc86/4dWV/zP7iiPigvq6FqaJb5W1FYZfD79zPx3LhxhVVlHEjsKCcUeYc7++4iXa79+a94o4lU/1FXG0tLbE9Am9lw1S31nOMtv2RkL/k39/l6L9V3NtieNU9t+thZuNU/YXir0dGWvOfxn7jgII9R3lbe7oBWbBlByw37IdjKgPYgyouMrj+uap3zUNq0pTY8iQyvu6/ckbceMjV9DDect05ECgudEwd7ja0njNGnqR4PQERQlRRjzbDEErKUA6Tp1Kc5fqPPsCnd+en5LXJQFfsWOZ2XbJYVfiT1fTwH/1CUbt32JnmmlIKQ+0K4hs36AHq3Mqorvm6BuM16482kOmTU1eGtJj8MgNT+H+a/9mvHaVY1dZLrYVbTH7PL/kXyay1eKeP171oBlW//lFd9PjTsIH7Iydh9RtZFGs7rvmEQrncJPHBWOOYBT4b0atpxov/AlGlBLck+iJP8gy/emqv+LuK+43Iqc5GzkP6pjB/FN9+M/H2VAddd6ubRIc8eP759yJB697HPde9ZC1uILUWEWhVr3JQD1DsZUoSqTuv+Zv+Avr4FeX/MEcbxtz2wnRlIPE9+unfMtMEai+zp/3FTPErShIi3fkLV9//NcMP3Xc/53/K9x14W+NQyVmKa9KNs9eXfEiPtjwromkf3jOT1kPfzd1cfOJ3zBlkmB8qPknQkZL+ZLR1oiN5q7FBUXo+k4O3o5iy8noDI1C3Mv6TWGUpKG/oyeeYBaGaIX9mtyVdN7+gbbWNhP9P3jd303Zfnrhb0xUtWTbR3iWkb2gfIeGWNGp6ueOM3+Mn170G1y84PL2MnUF7asyyskUF7TITk7WDjpFWlQ3h/Vv+m2nrrunfV1mqF7G+0lGHWo7RdXK633XPIrvn32XGeJWhKhVpcqLdazbGOPTZ5yNe654gJHbN00d/J2O0ub8jcaW/P6Kvxiequ7PnHWeydcj7zxgHK7uoNEU8V550qr+P/N4TTXdcdaPMJNl1OiE5pMFOZHi8+jUMYzu7zPXuuvCX5t8LN74Lt7b8LbZ7+21r7MtVpjREw2Hi2MPs18eNf44wz/Vg9pZUPncLJuEedrwGXjEx4XDxh3JPtNmHP5LD7/SLFbTFFUKHQpNzUicBDljciJVP1q5r2s9xPKLJ3IG/v3p06bv2fWopFG9n130O7Pv3Zffj9TYNLPPRtpgtZ3Oc9rMs02eFIT88YoH8bWTbzP2UUPLU5nPb5xyB/5y3WOm3bSeRZGjAhsFKeewHq879mbTd9Q/f3D2T8nB35prS2A7950Xlj5n2kCjSupndhmuPfYmEc4EJHJIBNWbjpVTNHHIZNN3tL/snRwS9R314cGMARVXQV79/dc+aoY3NMRqCMe/JjaIhPZnL/zQRDh9RaCCbOC3a+c5PFu0+gPKk5uGRx49GWU8XQ3laghTXuo/vv4CfkJSdbf6WCuU1QHkB+psGsLUZ5FTRdD5Q2msNSxo3xqhIUzVqYyhCC/hWUvjq72n0aBr6FNQ9KzP6vQf0xvsChKCYRRWGQF1Qg2va+GZnBNFLPmMYjVMc91xN5thK2HqsOk4ZfqZ7FChdCo+N8ZX8zd9hTqn5rnlkQuZjIx1baGmocY4RorcFAkoSjhv7oVIi0833ysqnZu1oH2Rm/KuNvjOmT/CM7e+REN9Dr3gT/HMx/8wi3Nk+M1+vKaG6CVItjBL0GXYvghFw1bUq/PLIJ8640xjRGRMLjrsCtMWGtZ+Z60VbQg6Rt72KdNPb58OmDR0imlTnUdGtSvoFhiNDriCrbZVvas+1CZvr37DCIGGwGVs7GkQDfsfN+kENT0W0WmV6NjGXXWjRUZXHv1VXERhleHsCcpbWtwQM22i+lq5fbkZndGclwyxVoWqXD31Q5VRw7capRBvT6JjYK84P2HKycZoP/G15+hUWhGf/okHEt0baS9kzM+efb4xpJ+aIcFgI6ayKYL60WVHXcP2SzZTSu9veMds7wridKQ7iq0VbKLcH/zrNtM/hyePotPyLH7+lbvNsLB4piFJQcKlKFI4YtwxdCLHGeFRXxAk9upvckZPp0gJaqczZ59nRpQ62xrVlfhyLJ0M3fkgZ0zrRORIa5j85OlncK8g07eSYy1O1tLhFOSA1DbUmjyq/wsJUUlsb40ehRgHVNGgvfagmfU4aeg0zBttTTvI0bZtS2ltqcm3RC6ODpTyqXOIb9qmvP/k/F/iWfadE6eeYiJQjXopItZ+KoPyHB0ebWwUT2Cuof64p+/488LqOxoKliOxgP315KnWNJP66cULLjOjVXLiNMqxB22G/2exze1pIfU79X9BdmEwY8DFVRD5vnbSbcZLefymZ+gNfQtThk83c1Maynr+03/59uwZIoS9EEaLKWTQu+/aFmQkGputRUFqFAmFjhW51eD28FlnVNLTVhTaF8iD0zDahfMvMcaxoCIfL6/4L3730s/M3PNNf7vKRI66bneQcbEh498BPEzk9p9T9t9f59WwoQy25lA073PeH0426YI/nmrmkXWOnSU7TL10BRlh22D657OstsR0DM2/qYz+kAGSwMvga45b9z/2FergiTQWIT4xEGyPV1CHVkSjfCtyio/suHpXw42djZmGpHWr1BV/OR+3PnGjGUZVRNJ58ZN/PfvXpz/kLWuBhYaMlQcJpC3SgqYWZORVd4qSBOVZnyW+MoT+sEumfbqDf1v4t1cp21fGLTUuzWcw90BGSvWmSFFDyfb51Zb2LUYBgfu72T9Hp40xIqY5/I/JJ40uaH45OTrFqkc/jnSGhF2LVqwozo04v1Wj4rF4IydKwmtzTc6u5v7S/G4JUfQrwyunTcPR/hieNKJ9ZEdCLhuhYeLz7jkZF/3pDFx47+m49L5zzfClHIvYyFgznKgh33te+aUZQbvhkcvxxqpXTB3L6ddQuoz+e+sXmvOYPsRXrTNQPivqyky0V16rdg7iOeOMINnIiB9iHOXWLqpGdSYBtmG1Kx0w9tfoMGu7tvn3PUGjLOKRhsqvfegr7fl64gPdphVsDemyjPadBDqHnBS7D2kYfg/r9sCfV7ZzKmhE4UfPfhtXPHA+bnvyJjOFoZEx21mzEVjfCTb5tqdA5BT6ZyWK5U6NSTNcV1RsQzUgnvgHI8qvv10YzOhYU/0MjZn/+Y27cd8bvzekFwm1AOGaY28yQ15a1CGDmFdmz8v1XGlmzpQNJCOfmaiIKsoYmZ6gTplTtNU0sLwqRSl6VQOrMTW0oLmxztBCGHU6zQn1tFKwM9TwVx99A/56/ZO4/MirMS59giFHraeGUdNyM/e0pWCTb++9Q+eO5w8ZU+VB+2ixhhY6TB8+y0TOpzIS0Kptzc/1FXanUidts+br26G21fUkjJZnuwf+4tFTp7A6EsWqh33kHOkc6tDNndbe+RsJDenqQSSa39GiHxkNDf+Kc1oQZBmavkH5k2FUPahM9vycDZXf5uKeOXqrnZTnvYnmu4O9IFDDhp250MI8aJPyqWSLszamxvXtIRhNrGdFa7rPWQtRFq55zWwXl+Tg9cRDA36tNrX42ELHuGOd+beZP+SY+q9zkGAo4jR13KntJIaWwbWGpMWeIoqnhko1VaK0uzyXHPXgjJnnmOkUDUNOyJxiHB4JqR6K8asX7zRzwrpDQOfStVLovMwY5es/I2eZRZZfYf+ZN/pww3M5eSqk+O8/AqapE3GueyZ3jfa26gI6l2ylRFxTHcqP8nXMxBNN5Kehbgl6m20PmX8FEXsDreT9P/ad11b8j9cNwkXzLzVD+VogZfWdXtr9C1AE6tpjQzqJsMpli78cuo7QvdYDKlMDhgHNtYYyHnnnfjPH+vGWxb6tFvTUG7WRmsnf67NhN4QNkVerB7VSWKQ+YtzRHY0HoU6sCMofb61+Ddn0uLSfFhcpAtE+Wl2oubdd7HhaQWjfLiGok72x8mXsZOSjVZud89IdtJ+MkIantBDoxhO+iWdue8nMr6hD63pV9C7VmbuDf3nUgfsCGQQZvbTYDNPhNT+lpfA/vei3Zi5E83Naeau8BFomG1q5LJIrItpSsNm31YKGWnU9DWdpQYbqWAKg/DS17lm8JUenoanedNi+QrWiISsZa11LDyWxoc66eueqdtHRqxaa6X5MRUXfPevH+N7ZPzFDkfF0dFpbujbqgn802hGWsbK87iAzB6YhQhultcXYXZFnOKhobCChBYDihuqg47xTm5kSkLHS8LaeGuaPvgp8G+tVBlvXUx2r7d0UPt2iFYjBE5flBGv4WMOtGt61YVa1vvwLs0BI/LEjLqEzP9RmcsxlgLUgzh9a2a4Fay5GxlozoPbWyNi9Vz9s5mz/cOUDZt2CFnBp1Ci7aBsuOfwqM+SpOwc0H6/h4trGamwlrzUMqX0VbetpWHddsKf/XH309WbthBxUTaFksF7UjxQ15pbuibhW7rCGcMWF/oJG/9QGakM9eEf5Ub70zIBrjrkJ3z7jh4Z3/sLVk1h3hurc5sfaXatNQKI1Lnew72h6RbdB6l5vK1LdU65A7JWCIa1O1sI0Hbm1cJOpXxta7ClnSNU1vi+jK4McfbOwfcQxk45HRmKm8Sz/8Mqv8c8PH6dRWmFI/tMXfmBWB6qyj5p4rHWAr6EkQlpAoRVrWuaup+987bFrzS0gWu6vhTZ6sIQ/1Dm1Au+hd/6Mv/KY+968B9/6x834EyNnDzv2WEaQmq+xoWXuJ0w5Fc0t1qrFrz12Df70+t3M1w/NcIiiVc2R6VFz9vxibxC5iioLGZ1+36xsvP/NP5i5oKToZGtuhSQLobB3vlfRH7HhcYbkIm1JdYkxSCJiIIIkr16Ow9wxh5lOr7kSDX9pmFhOxs2PXoUrH7jAbOsrdE6tOpRAalWvhsgU8etReTq32k73tilaDqUxlUENDgk2joraWfOlGg0oqizothP2BHVqCffkodbK7xeW/Ms88lCGTU8L0urk7sRjbe5q0w6ryD0tSJLRU5RpGyLbIdN5C3zzup2jMvuz5tbCaMjlID323kOmXFrspZWe24tzyJVknDX7XLNv4Katbzh1+lnQrTkqk/qHbn1RPfz9/UfxyZaPjOFXJKNX/+iwL8bWHzNGzPG9A8uXaEac/IcDu4P20RDp1OHTTT/TbUNqAw3fqs9pRfDz7NO9jQylxKbRGT6JbQDD3ZeX/8cM7WqIX7fLaApnXPp4HD3BsiOaT9aKZI3QaPGf5vG1uOfX/7sL32O/1KpuRbSa/7XuwaQzyEhZI0zihuW4B+Gjze+3P1pVi4lkI9R/Xl/1krmO7JuiX7WDbmHTylatr3iC7aAJAX+HYV8xd/Rhxg4VVRfiiQ+s23XkDPzwmW/hqgcuxN28vmxjUHDvdsIfGq7XNI5W+OeRxyqrbIeETn1kEx1UrQD+PHsJ3lr1qvlOI1f2FIym2WxWKaBQvizO+efD2uO0GWeaPrqcQZcWuWkkUqL6wMJ7edxupMSk4ZRpmnc+NDCg4qo5nhtPuNU0gCpR99uJnN/4+1fNUnVFo0dOOA4XL7jC7C8DplVqXpJEUYeGlHVby2OLHjSLniROxzD61H1U/kMeGqJT0mILCbKEVQKryXGttNTqPC0k8r/lR9HyD8/9qblfVpGwbgV55N37jdHWvKGGjm87/XsdBLkraA7Y3BzOfGvOVbcXfYXl0RyKnIHr/nqJeTyj7g2UMVf0pPttu4PyGBkeyXx72Ukfxjce/6qZt1JH1TyPkr93qvf2di1iEFQmLRJRFK0FVTc9ciXuev57xruWsdMCoJ6giExlUoRoQwsu9PAPeesakbj5b9eY+4t1fs0x6vmhugdQToCG9XSbjt5r1fI3Hr8O1zz0FRPtSXy00KbjQyQ8X7ieoLbTdn2v27kk2FoYp4U2mv+5/cmbWLeXUVQeMQZfw3FqB/FKUcy0EbPMdf750d9x/SOXm7o0i3xogIqqC9ojKc3vuUOtVb1yru7459d57UaZEHN91a0tUidOOQ0XLriU79roZNyH6x++zLTvf5Y+h9iIGHO/se63FjQ0aLjhd7xgtZl1Xv+27AyJocqjfRX52dDCL0UssRSDtyg2ysMNj1xh+ov2u2jBZXQCLIHXdS1+7HmoQE8wfZD7a52CHXlNGWY5NJr71FyrmVLhfmoT1bl/u+3hjh5EYs0l3nzi7eY+R5sLuktATq/EVytO9Qxinc9ubx3rDxn0qxg1SizFtbue/4Hh3s1/uxqf0YHU7XR3nPV/hlvdQVHd5Udea1b2SqB1S6Da7UfP3G6iVq3alSALum9XYqa57Z88d4e51i/+82Mz76zzaHGToGHZrx7/NWPfPtz0Htvhctzz6q+MDdCCQ1uABP9+6t8OcpxVZrWz7cCp3f3rUdDCMg1Ja7j8afGZ17r5savMbXEtbc04btJJdGpDjSDax/pHh4Ldz8yDJ3yKmJkw1AienJVv/eMmc0uM7Lbu1xWXHqcNEr8076p+JTukfmPfYjc8eQT7e5ixfXospp7WZPcXUy7fe0H3vJ8z90Kz7/1v/tFw9jq2wSvL/2vmzW897Q5Td4J/H/HvO+JMV/U4GGGHEOpFQT/96U/vtD72HxRpaEWphhi04kuLPrQiVd6ljMAtJ93WvhJM5PK2eMyDwHXbim4DsJPuUdTNxNced1OHCW5Bi3g0BKoVjJoPMseMmI3Dxh9lVkZqMZUZzusEDXlpqHhO1gKTp3FDJphbDDQ3qeEfebC9De2okZPpWUswdR+W5n3mjJ5vOqEdgWrhlQyi5i5uYl7sh/F3BQ2faPhTtxqFh0UYMTx60gmIoJFSJKIyShztaFoeue6nncboYP7Yw42Xr3ItGHsUotxRRkg0DzcsaSTOmHUObj/9B8Zx6B5aFFXP+hxtVhjrMWY2ZCB1X6ccE1WLyqbv1elvOeX2Dg/HkDEwizp4bQ1Vz2K9fv/sO02+NVSo89grmRUNq/3mZs03D8Sw61xCqCcjzc6aa25lUd3K+ZCzJIOu/SSMeta02lGirtWEurFeKxnFIc3JaSQkKizS3EKkITUtHBmVMsbcH6oVuIoC1SYySnpIRxa/O5YGX+KghS3ilO5hlMFUHvRez6lWu6qDa7vqXrc26LGb9iiD8hhBJ1DzYyqvvcJbRs9uS23vrj2M4DBP6g/zyK3R6eN839j9aobJn4y4om8tErzmmBuMEOn8gvKn4VS1hwRE/OgJKrMMuhYbKeKTM6VryKiqvo6lEVcbCboXV6tttSJVRlH2WtzRgzj0sAFdU8KohVfikupO+2jkQvtrePX6426hbbB+ZEH9WP10Dss6KdNaUW1D7aOHPSSxrtSe4r3Oe/zkU3D7Gd9nfez5AZCuoHOJD8qbhrR1Zr1mpY41j0vVLYP2SmbdQqjb4iLIGd3ZIIM+NGmEebrc7eSP/0MktAJ/Om2N2lDvNXSsKSeN5sg26B7zKcOmGUdL11MbadW2RrMEiY/ey37o9jKzAtu0u8fkVSuW1dbK/4yRc8y9rcq88hQXkWA9N519ej7r14IcwgbjXKrOdZucDc0vq5/JxumhHMqP7JRGvCRgGh5Xm2kFslZkS/DVZnIeZDu+ybKrT8uZkT0TNxS5q983NDUgMjTSPDJU5dc59RQv9R3lQ/uIoxpJGJo0jO9dph/ERcYZnt3Kc2u1uw19p/1VpwvYt2yNMHPZzLf0Y/6YI1jve9pif+JnP/uZHvcnr1Lzibq3Uq/6LE/AuC42ew3X2Kj9d19KF7C8XI/xviQi6niHMmxvX51FgmQbvECgOWB1sL4e1xk6TyPPE8ZzdDW3vbdQWyoq7C1/Ek5bgPoTqlOtQJRw28O63UH7yaDLSPQE5VVetc4po9IblAetkJaY9nf5+gJxTA6UHAqVczBDD4xQBLQvvJawyvGyDf/eQKue1T81AmYtTOoaEiqNYkj0OvcfjeBoBEVPX9PDcMQb4bPsT/Gdp75u8qmntunJbP0J9SfVo4au+4t3qg+hs11W31GQYJetO6jvSBDVHoH0HWMbG2roNOgHXPY45QcL6Oz0+oSm/SquDhw4cHCoQI8h1NOwtBJ6FiPMi+dfhiY6Dq+t/J+5F3ZIwjD87eZ/mcdGOji04IirAwcOHAwQNKSr5/i+tuJFvvf4IjY9Ca7J3H9822nfM0PJDg49OOLqwIEDBwMITXOtzl2FbQWbzWIrDama+8tHzjZzpg4OTTji6sCBAwcOHPQzAhHXQ3tFkQMHDhw4cHAA4I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mOuDpw4MCBAwf9DEdcHThw4MCBg36GI64OHDhw4MBBP8MRVwcOHDhw4KCf4YirAwcOHDhw0M9wxNWBAwcOHDjoZzji6sCBAwcOHPQzHHF14MCBAwcO+hlBfq/Bra2tzdZHBw72DUFBNrW6Rltbm++dAwf7ht64ZsPhnIP+QnBw8JV8qWEqYypiKmeqZWpiamXqKK4knyOuDvoFdNSM0ets+GTglIKCnUETB/0Em1Nd8E1wOOegvxEcFOSIq4MDA4/Hg5CQEJP8DZ5Et6mpCW63u0tD6MBBX9FK4WzyeuFyuQzf/CFRFedaWloQGhrqcM5Bv4A86lVcHVfOwYBA4trc3GyMmw29l5HTdzKI+mYwJH909f2XIdno6rvBnmxO6dWfbzb6m3P+6Op7/2Sjq+8Ga7LR1Xd28kdX3/dXstHVdwcyBYIOkeuhNOdqV0B/+Kl9OZftGdudvD/zcTChpKQEkZGRiIiIaI8mFEF4GWFUV1cjITERrhAX6ydQqvY/1CZ2e8nwBunP11D6fDDBzruybdepitJdKYL9yi1YpR/4MveUp72B2k+cqqqsRGxsrBkRCfYb/hXnJKy1tbWIT0gg50L26fo+erDeWIe6DF97O5++t4/zh/+2fcnT/oRoI6YILayEkOA9peivPqMz+p+pu/rrb3S+bnfQfoHMuXaIXA+FIRMVwdPcgl8uXI1r/vUhdlTU7nW5dFx2aY05z+/fW4dmkqmnM2n/6kYv1hVUmPe7q+px+T8/wE9eX4FG5mkvs3HQQWVXtCDD1hlyOpr5ncEBrg/lc2luCe54aRkueuI9ttVi/IHtXFjTYMTn4DF4rO+2VnyeV4qG5j3+cVf51zaVLa+yDpuLq8z7TUVVuOCxd/HARxvbRXegMBB1anOqK74J2i4+GuxD+XRoRYMXX3vhU1zy5Hvs1ytpa7S2wLdDJ6gu/7UiB5f8fRFW7y7/Qt2qLuw0GKD8VTc24bsvf46vv7AEFfXeDnnWO9IML6/Lxc3//hgXPrEI1z/7EZ76fBsam2TfuqmIPkL1YZ/pj++vxwWPv4stPq4OJAJuhwDz0UFcRdKDPamGmlta8camXWz0bJTWekzZ1PAd057y8r8vfG+jpLYR/+R53t2Sb3VeftV5X+2t160lVTjhwbdw34cbzLFeduhtpdXGkLXK1eU/7tbxWCY7H3u2ddzH/v5gSqor+70/zDbzneXp6vVAJHXU97cV4oy/LsSfP9iANfnleG9rAe6g4fzKk++jtK6RncPigfb1T53P01Xq7ju1Z+dt3Z1Lf9reVR7sRKZQOFpxw3Of4KqnP6AT1+rb/sVjhBC+Lma5j7nvdfyPRlJooGHMJncLqxuMgeku793l00729z0m3/n7Pfn41hVsHipZnNu7pPZ4a+NuPEwn5AXaBDlim+mYWO1k77OnfoTluWV4YckW7KKjLdjbrf077ut/bPt233n3bOu4j/19x32spPN1913H4/bkq4X1+L81O/H8qh3kheWoaR/tLzz48UbjiD2zYjs2FFbihdU7cNXf38MPXv3cHGtsHPfreL095+i43S/p5Pzezqv6iZDPessurjYctXLwxTqyyxHUxfnbv+viOJ3Q/l6p8+duk2x5ALBn/3XtoDvvuutOlorvDt6kRvHS2Dy3cjsjkEZcf9g4DImNxJsU24c+3oSX1u7EusIKjEiIRnxkmK/0QXh9o/X9m+w88sLGpsQy9A9i49bhn8tzMIafL5mZZRpFntvDn2zGq+vzkFNWY74LDQmm578JzyzbhrgItzl+WHw0JqXH4YisNL6PQkhwMIqZp0c/3YJ/cL8Vu8qQGhPOFGGysZYR79KdJYgNd+Nxdsin2YHrvM2YlBZvymWXcdAnoramxgzR+Q/TiZiah21obERkVBTrktu1+wFIasefvbUKn27ajYcuOwpPMt2wYDyW5ZfhI4rPzGHJmJKRYLj0wqqd+Cvb+5PtxUhhe6XHRpiOriGxD3OK8OfFG/DJjmKksR0/yy1FDb1/7bdoWwGKKFi7q+uNB672Hp8ah/U0SvcsWmv2zUqOQTz5ovxopOOvn2wy7b69vNZwKMrtQrWnGYso/BqR2VZagz+8vw6fkificCI5/C6/+/U7q03UMYHnH54QxSIGGefyb0u2YiHLWFbvMd8pGvkLxeHtNTuQxuN1/ZGJMZiYHo/DRqUiLTrC8H4TI4WHPtrMfpSDrXQQh3Nf8ZpNiM+Z700U46aWNvzlw414ad1ORIS6MCopxjKAXdR3exK62r6XSf3CcKqhARHh4V9YtCTOaQGdx+NFRKTKJi52OkkASefUMOhv3lnDtqnDaVOHYz3bMy0+EseOyTDXURuqv/79s6148rNtJsrdRcdaffqSOaNRzjbQqFZGTCTCXFroR/HlOfR9BjnVRHF6gsf+felWvL05HzWeJnIgDi7mWfvJPoTy/V9pp55fvd1cc0xynMmbbMvyvFLTtv+h4MmhH8djI9whpp+t5PH3f7AR/6P9q/O2GB6qnXXc9rJa3M+A4GXaM/H9Y/K8mXm54bDxtEWhps11jlry8Jb/fIo62sfXbjwJvz97Lk6dOBRvMq+r6ZyePWUEUqLDDQ///tkWUw7lWdxJIE/l+Km/aGRoFSP5Rz/dbN6rjtQHosKstttQVIkPs4sQy8/jU2Mxf2QqJpOfEaEh8PIcz5KTj/BY9YlQVzCykmJNK5GOeJHlkwOg66hvZMapLwCVzNMTyhPr9032hyq2zTjWgerWgvayX3tLbfj5z3/+It94mRqY6nyv+qzhk/ZuYL8G0wM+6OdcRfBakvKMv71N0pZi2bfOYkRZjaufXmyW4keHuVBAQZw+IhULbz4FyVFh+CU7zM9eX0EhCDGefR0r/tsnTDXkWUZDcuxf3sDx4zLw2vUn4SEav1ue+whRkeGG3PWMbK8/ehJ+efosDP3pc4yaWa+MWBeww917zjyTj6npiXiDZCyrb8SFT7yHpdmFSKTgl9c2GOI9deUxOHp0Om5/cSkepLGaOzIFW+mtlVDYQ0moZ685HudPG2FFvwcJCgryER0djSiKqFZxCopmGyms5RUVSElJbd9+ICBhlLf9u9eWY964Ibhm3ljMykzCsMRoRLDDumn85DD96NXl+AOFMJoOT723CUPjIvEc22MB20iidukTi1BS3cj2jDBOUQENxSWzs3D/+Qsw70+vso0bEUMDVUQjUkvjehSvJcNXwrav43HnzxuDZ6481nDjvMcXYSmNQjwNVCWdsDOnj8CzVx2LvIo6HPfgm0ihAaojt4qqeGxNPU6cPhLP8tgLyKnFm3eL/DQ2IXj/G6fhv4w+/rBwFRKYX4l9Kw3i/V85wjh55zLyMKMwFOuvzB+L24+egqP/9Aqu5PvHLjkSn+4owWVPvocd7CeJdBjK6SDMpoF79upjMDqZTiYj+0U0qPHsO5UNHpTSEUijI/D6DSdh1tAkI0LdwrJN/QYZY8Op8jIkxNMAR9gCakHlrK+vR3V1DZKSk/aacxIhjUwtuPdVU8afnjYDx/3lLcwZnoQ3bzoZMRSCFtqD77y0DPfRnrjZVnJGNIpWwXZ/g/vI4N/D7/593fE4Z+oI7CYP1K7hbLPXbjwRd76+Ek/QiUuIi0B1QxOCmPdHLzua3BxD+/UhI8odGMX6VzQn2xDF87/COj9ubIYRmiv+8b4JKGIiQlneBpw3ezSeueoYS9zJkSJyUQJWQ/t256kz8dNTZ6CY284hH5ZuyUcchchFDtXRfqbRPn106+kYSr4oIpVdlXN31t/ewTsbduF8Bhrnk5/ThiQinY6kvlcdNLG81zzzEV5Yno14cqeyrhEzhqXgletPMI7iiQ+9hRL2BTketeTOeTOy8NraXPzu3Lm4/ZjJFP4mnPfYIny+qxSLyeN7Fq3DM3QSF992hulzt/33M9xP5zKGwql9w3jdxy4/moHPKPx84WpjxyPZ3zzkeyLr57lrjzO29eqnP8DTy7KRxv4gB6iG5f7eKdPxqzNmmxEqxqNs5cDJ6QoJ6ducqy5wqPzpnxpcHthrG/NQSwMjAXyLgvoEDdbNR4ynAQ1mNFGKX7+xglFKPD5gYy65/UwsYKR5HyONj9kZtI+gatcwbwGjkJPprS29/QyK88kIj3QbT4+cxK/PmGN2PHnSMPzlggUkUwga6CUqD0FBbWYYaSmN4PdPnoFl3z4LjzFayuf5fkwD7yVxNdzQRNLJY/uQxP7xaTP5uYleLA2nCuQr28Hw1xus0hy4JPt/yxETcdL0UfiM7XcLBePov7yGsx99h95vLiIZiWme7C+L1+NYOlYbfngeXqYhK6DRuveD9WZ4URFrCY3ZHy88DJ+SNzMzE+GhSDbx5LqG2rSExuWO46di8TdPxzAaxg9pxG49ejLeveV0DCfnNEQrDvx96TYspYH85VlzsemH5+M7J03Dq4xAXmE0Ie9aQ7/riyvxy9NmYTG5MSIjEUspgtvLa/CbM2djKKPPZIry89ccRwcgCuV1Hlx9+ASs/d55eISi2sq+8NqGPBw2IoVGbJIR1utY/p+cNIMGsQVN/CxRVDQqPsoB+OulR+Jz8vQnZ8zC8uwCE30LKnspr3vOlOH45LYzcTmvU0QHVsPsgn89fyHxvy9s64fUO6w22dskKJosp7CdPCETc4enYAEj/WXbS8yIhEReUdqTjNZGpcVh0ddPxX9o2BX5iWxy5s6aMgxt3O+F1TvN+ZbScd/KiO802pNICk89BeGGoydi/ffPw9107CXMEk1BNkSCOXVIAj6i0Nx01CQ6WI3me33323fXMDL24p9XHc02OxsXzBljImFNb/zu3bVGRF+64URs+MF5OI58/jN5nU3nSVMD4t2FdC4/Y1v/gjZSAunfi/UqxyGcfeIntF2TKKj/peBdwb5yzP2v4/KnFpvIVQ6pot8Xlufg2iMmGB7/5aLDsWpHMR5fusXUgbiTV1SFyyn8H7DP/Pz0mcaZfJrHyL5uEY/YR46hIGqkRXUibsqWL88rY9S+EYePScfn3zmLjsOxmMK8FLEeFO3+kU6w2mXVd8/BO18/BdV0Eu6mOEuE1afHsl3+fc2xWPi1k/Gniw7DUVnpJj92Wfe89p4CQQdxPaRAkVNk6QoJwpHsBGrYO176DDc8+xGW5ZWaIT8NRSwhwT0UtK+wsdUw2n79gnFopnFakluy51x8UfoZPb47T5lphoTvJUFbaIzUQBqumTssyew+NCEKs+ndhvLa5ASvrWEJLz4nOeLio3HjYeOQlRSDa+ePwyx6dYoURIRg7i+V/gq9MA3bHD4yDaDQNjRZc5SHElhSkw4UxA0Nn75y/Yl4gelWOjJTKFjLdxYbjvyHkd8uRgcedswaT7OZl9XUgRa1afhNw6wrd5cawbx+wViMY+R2y5ET5dK2l0sGaRivIRESr2Ro5c1fMUdcSzbDdg00HLX0pLeUVrHtg2mgy/F7GgQtMgIdwpX5dIx5Qp1L+Ttz8nATOU1MjzNDeMrPHH5WRBIeGoLjxmSYct1P50480vDZcytyTH40pCYBnsy8yOBPSI83w20GJKr6SDEj6iWsg9kU4a+SnxrqvY4RbVJCtBn6LmO/0H5BLMtFPL+Gro8eTZ6Snx7mp1cMQKMHdsq9v7D6sATseTo74YyYTho/xDg8JzBibGbbyQESNLxaRRE7k+19xKg0Y7xPp6MtR0ZtNZ91qlGp1+nsawpAU1ehbtbjjJFIigzH3y45AmdNpmP+0UYz76kLS+gEdf8gtvHF3Fdc0xA+aC8kPlV0wFfuKsc4isfZvLba5AUKu7it0RcN4Ysbb5K/fyKPNURaVV5rnIFcvooLV5KTOq9GyEYlxzDLXzQ4snOKAt9lEPIoI+Lrjp1kovO31+bhkn8sNiOEEkewrhSEiMfijIzXMto+RYwSSRePuf3YyaZ+pqQn4NSJmfic0bWGil+iCDY1NePSWVnMu2/WUsewrCvY7xR8nMuoX33n4hl0jL9ztnEWVZ/VvKaH19YUzn98DszK3WWorG8y0f2W/Aqc//h7+MVbq8wc7syhicZu7ympxZH+ouihK66+GhM5JWIv33QSLqYxqGcDa85CC1k0F6VhYAlaKJMNjeOrhiWcNvStyKWh2zMeXsgoYBcjTDci2DkE7WkbF3LVgLu3g21OA9lqDJPmOgT9b3tzSnae1REE40dxJ2XxUIOK6lc9+xWqT63e/vtn2/DbRWtwxqSh+PN58/Eho8vfnDMPrXSEFm8rYP6syi9nNLqWHXMbDcd5U4ebeSaJmtrUtKevgdhPrUb1QW/1nYRcxlVtrLk2fVaUqCE4uxK0TZCBXkOB1acLKGqTU+ONYRcieKzOIU7b1xR0bh2vU0iEJfznP74I1/7zAzOvm6HhPnLaPsI22PbwrS8LBqZc3KC82ZfQkRoW1f46v66jwob6djDc3ZOdnuF/sX5CYKfc+wuHBAUbx1gC1kgnWIsW037yLO5mRCjb8cbG3SY6sqrAmnu1IeMt6OqaB5doaKrg3vct4TmSUdg0RqMa6j3zkbdx4zMfY/XuCqTFhptzW7GUD/zslqdOmDbg+QyFaFdMG7Rv16pmD6rIYxOFcqOmlDbSYVtDARsWF2m4pTlJjbII4rEN2z75Q2XSqM1v31lj1pwoAHnskqNMlHzRvDEoYd/QFJo5kv+pPHIUNYJywaxRWEDHQpcSh+J43XDfiKCgKDaYedRaFNnV4eT88XQSVSZfcQzoG/pgbVVkXkRn0JRRG5hHBTHqq1ozcDr7qZwVjT4+fcXRJlqVoK4tqMQPX1qGcx9bZIan97SXdV7/a+4L9pTQBzXOwZBUA11tt5OgoRpvc5vx3l9ak4s7jp2C1246GTcdPgHVbPw19NxmZCYiiITVkNlOenHFNQ34Nz1KRYyzFIn6zqUOpjmS//I80fS8nrr8KNx61ER4fCvq/FHPbVqMIEMkyDbG0dOXt1VeUUty5plbdt6iJ7k2vxzThySaoWBby7Xc3bz6PvdW1sGUAoV2NYkH7e8kqONqiOmn/11qOrUWYcjQyCjJOigSTGOUp243Y0gS/nvd8XjisqNwNY3S1xmhpkSFm9GFXWU1JnJRJ1UkYlsAcy3zbk85jdXhp/a8+L6TATaL2kgULcB748aTzRTGteTpWYxUZZB0uH0e61wWzHbfZ/GtmvmQECxcuwPThyXj31cfixPHDUGr8uUzIvbhiiS0PsE+XnWick1gBLSaQiLRUL28Rp4Wl9eYiFlrFOQkmv1Njqx8GfjOY+exy9Tb931N5ooBgEXn7r7UxXm6SfyPB7fhLS2CoW04kVGWRgTOmzYcV80djTEZ8dhaXGmGxMcw4otm/WnV+VYa982MGBdqSodOkXUe4FRGvRrC19qKgqo6XMpzuRmhaZHlBxStBVmpeI5tpghRBsE2+8qD4NNCwv7cZub0xcXs0mp8lFOESnLgNvL6mPvfoE2ro5hGm7b/7Zmz8coNJ+IbR03CNxjtHTEqBZkUWqnAS7RJ4rCO31laayJF/3pQPsSVO99ciR+88rkpoz7L1lWRI1L5mDCXWZOgrJ06YahZ9PTn8+fjyrljcc3cMXQsg01+TS/gq3bUnPgc2tk5WWn452dbsTK3hPXLSJ71aFYf+6BpkUnp8Qhmv3xnc4GZx9YCw5MeeAu3vbjEOJ5u1sMERt9aG/D0FceYEaLbjp5snNMfvbYC5SzfM1ceg5evPwHj6NB8vrPY2GHjwphyWvnqPfky1Qs6ieuephzs6Ll8bSYy0VJykURC98j763HMX97AhX9/z6zIi0uIwuEjU4zBuJSe12J6TEfe/zrm3/sqXqOR1OIOeU86R6O3hedrNiROiwnHbnacUxj5nvrw26ayRWZdI5XGONIdghdWbMcVTy02K4PlVelYeUe3HDEe6cmxuO2FJTjiz6+ZhSVaPv6z02aY+QxNwoPXsyMVE1lwm6fFd4/eQQCLeL3zSHscKLapXrX4QnOh0bERuPX5T3DYn1/FnD+8jLtpPIayE2uBhOZQz5mZhReXZ2Pq717EzHtewjkPvYVnV+SYyO6WIyeYkY9rnv4Ah937illZCzOUxQ7I/y3e6KlBFl/Fg0YN8fv20AIRDU8pP1fT+GTS+brxmY8w4/f/wzzm5fKn3sdGck2BhHio/a1jQa60Gr7IAGmuSyspC0trcBqjnx0UwqSEGCzctAvz/vgybv3vErSSh1qtqmtpUZ9w33vrzD2NxmCL5xRg8fcHJ0yjg9eCCx9/x/D0ln9/jBFp8bj16ElsMy1sYRl4bRlKwQwh+vG2R/iO6TcEcD452ao0vSj1BTpWt+M9tSwbUXQs/njuPDx44WF4+KLD8RDTzYePRzMjOs0ZjkuNxUUzRmENjf4xD7yB4x94E5sKK0U41o2Vzyz2/xPH0a5U1iM9NhIn0fER4sPdCI+OwCtr80yb/ZQ8VKY1Zy8boyH9NtZxq8+xsWyDxYkwl4siMhFt3OfiJ96jDXsFT328yUxLTaSjdP1hY9HM9lJ+ppFbJ9POaeGVblM8f+pwTBqegkcXr8d8Xvf65z6Gh06XuOVftWrb0XQefnDCVFSwPk7+61tGvOf+8RUsXLMDx0wahsNHpeL0yUMxm0J591srMe13/8Oce14x96kuzi7UKLbJr+7G8FWHqRdF0OcwwmzkeUPI5XOnDDftJDpp3YLNzSN4/nPo1CxcsxNzWcbzaD/XUoyz6KxomkUrst/idzN+/xKmM53/8EKzQjja7aLDWYKfv/QZ5v/pVVz21AfYwqDmxAmZ5to2j62e1TsC5ZBvUNuydT+56847LbMw+KEMd5VTFVwefDa9r0R2hrPZaKewEsfQYMrQyQMSCX531hzTWBoCOXEsvcmkGOPFqLK/cexk/OjEaYhgo9Rw205GrJpD1TCDVsfV8RwyaN8koY8cnYaGhiYcTo9Tc2LyzrQwKYuGUufXbRiKTI8Zk27mWU8en2kEv9bbZJaY333OPJzCbcIORs4MtHEa8zwqMdpEUbnsuDrPYXQE1DaDvXUM7/hfXW1tj7fiROhWHG4/UOURRzTfeERWOtwUJhkvtf2500fid2fPMUN1ISHBOHZsBmIiwsyc+PD4KNxO46KFULqLSPOXw9mx1Tk1p3r1vLF4dUOe4YhuS9AiCxmk0ycNNXzRPOqwhGgzL6bhvW2MeuNoVM+cMsws3tAtW5Jeiddho9LwW3L0KPJLjpuGi3WNE818n/VwE60KPZNcSWfUm0YnoZZGSB7/tXQMj+TxdU1NzGMEfnLKDKTQkGtIWnNPMvBN7CiS2Nk0rMpvNrl3OK9/ODk5kUKq68vwaVGN5g3/QFHRKI+MrG4/c9MZ1NyX6kyjPWV0ME9gP1Od2oZzv4Dl0AMiGnu4FUec01OawiMiLc71IX9yivMq6vFZXintRIa5HU/nFH/0nRa+7ar3IpIOi0TzBKYwtqmcphMonBfMGGnyeAbbKZP8Uc601iOfonk+uXYWuaA61SiJVgLLiRrC6O+np85EJM+j859AJ192JJjtdxbbIoPfl1KIiuo8OJp2ZfawZMOfqZlJZv5e3NJq3rvJY3FDt/JNIp+VJ83Bnj1thIliNTevOVPZlwa2sxynm+gsTGA0Lh6dSaHU9fe0ZxCO1G0xtHNy+DQsO5J26loeo/zqNpxod6jhmPqO8jKZ57rrtFm4kGXVtJmmVnR7jOyyVg/b5x7Cbduq6k1Acy37kaB20oK9UDoP6jO6XelYllcrhRXQ6BbI75PbXyXfVeaj2ZdjafN1y5D2lR2/jQ5hTJjbaEAky1rH76KYxyvmjMEvTp+JRPbtLqaXe0EQftHXW3HYkZpFnIMZyr0K42JlC/bQguaMOkOGQ/vLo/Jfvi9ouEJGUx3I/k77Sxj3VNseWPvvua6geQ57/kLHCl0db+WjrX0C3xgEnk+LJmxDoQj4i1cdnFCeC3u5FSfJdyvOgeabjE3nelU72lGY5qLMvLwfJDr6+97Ly7AspwhXzB+H86aPwH2LN+LXry/Hj06fZZb425ARUjHt+TJ7jsj+bM1zqv075kX7mHbn9e01AZpfFTofa38WZPg759mGjhenzXyvDzqH/Vnf653y4g//Oul8bfFUh9v53Z9Q3XgpnJXlZYjv5lYc3QNbVVWFhKRkGn1xUTkNHKa+fGU2kZQfDD9819N3/vv6Q3bIRJuEqS+7vn3nM3VO8WyHCONrQ+0j50ywz6P2MuXkfh3azHeMYO9rnVt52vOd6kXtJ/jnxx9aRa5s+EOnb19o5IeO5dtjMy20Mfi0eGGXsfO5xVcJsqDVwfZXdrllI8U1//1s2Ofqqu7bj/NrJxv+ee4LxDnmq2+/isNMHjTiqgwPdE4H7hr7I/cHDiJfUUFBr+IaMgjEdW8hQ/bCqh246qn34dGckxah0SiMYuT28vUnMvpLaBcjBz1jX3qDv7h2d5/rvoqrAwf+2DtxbT54xNXBIAbJV1zYg7iWVyBxkESuewvTcfifbh/Q/aY1Hi9SoyPMkJiG2/bCIXawF2gX14rexTU+KYni+sWoy4GDvkCcC3O5+iauXk1OOHDQDyguLOxaXGnoKiorkaDI9SA3dOo0GobyH2zS/I0Tse4/yNB5Gj2oprj2OCxcTXFNlLhaXHTgYF8QHtq7uHYchHbgwEHAUHCqOUYt1LCTI6wOHDgQOkSuniY7cj0YxrSU5YN17O1gzntvYNn4T5FrTJfDwoxcKyoRn6w5V+uBCg4GA/aFk4EfqxWp/bnmXQ+U93g9qOl1QVM14hITnWFhB/2CCHdo34aFbXF1DJ6DvYWG6YTiIktcNTTs/2PpmnOtqKiwxJXbHa452BdISHWbjYaFExMSEB4e3qu4OpxzsC+QjQtEXDsNC4t0B0sSutren0noaruTek69o6ujnOSkvUkOHAxGdBRXKrIhq6KPQZ/2Rz4PlroYPMnij/7rGdqzi8Od5KQ+JSOvQYFILPfRv3aCOslJ+5J6R0dxFfGc5KT+SL1ARs5JTuqPJL4FYu6sR384f87fvv8Fgg7i6n+w8+f87cufAwcOHHyZ0UFctZLP+XP+9vUv0GETBw76AyZ67RUOJx3sXxzEkev+yK8Tze/tX2+w6tZJTtr3FCjM/vxvQFOnawj+n7tMZqdO2+wUyPH+qfP+AR7f7fUDSPtyrJ364xxKQlfbA0n+eegtP4Gg45zrQYUAS7hP2B/XcODAwX7BATAZARli7tPtbn3Nc+f9Azy+r5fxx74ca6M/ziEEKnxdwf/Q/siPPVai1+DGpibzbOEDex+YstLb9QPZpz9gXUf/68ds9KqfhDuQtTPYYe5zZSotKurhPtdKxJiHqH+57zmUZyteqQb02ESHV32H7mlt8nhQW1mOhJ7uc62uRnR8AkKC9zPnZDR6u1xP+wRyvD/29Xp+0A/liJ96Trb57Z6+5CMQ9LVsA42u8tNpm30ff3S4u28PkWjwDgZxPfAwpOKr6lFGr5HMyq5vQzWVdWJ0MBJCrX0M6Zi+3LXVEba4lklcY7oX1+jEL5+4ylAZMRVv+LmiqQ3batsQ5QrC2KgghFMTVH1y4JwH/wcGI65eD+p6E9eqakTFxzsPkegGpF1HMWUqpUxk17UhyQ1kRQbBrZ0IffdlfcinLa4x4WGOuPYGFdzoAV9FLnXLSlZPvgfIaWjD2upWrK9tRQk/y+iJaDNigzE3Lhjjo4MwJMwipCEc05en5rpGoOIadYiLq/ikqhCfbEesxNuG3Y3AlrpWrKlpRQ4dtipuE3+GRgRhbnwIppNbWXyfSJ6patRLHV51D1tc6wMR1zhHXG2In+KlXsU/0hDFtHG7mDbR3q2hTOTS/lXTAXSz+44kJ+fFBWFaTDDfA/GuPSKr6vyy1Gi7uEb0UVzrvd4vzU/OydwbUeRrXTNriFWyiQZvNSOJnDqSrLHVRBaijTGQTKpX49WZY4OQwVBjHCOOOSTdLIptCiPaSJ5YNSsh/rJCBCwrLkYshTWqu8j1EBwWVicSp8QVD0lQS6Lkk0fratqwgbzKrW+l09aKem4P9vHK9FVWgTjT0haESBqtESTRpJggzCenxkYHG0OmqMFEtNzPwR6Ia5a4VgQQuSZ8qcVVVHPxP3GukcpY0xKEPAUQtHsbafPyyNWCxjZ4STLxU/tLgFVdhp/cEiOhjQrGFAYW82n3FNHG8aQ675eFn+JcTF+Hhes8h6a4qqvJ6IlUKp5IkE8SbakHNtfR8CmKIMnq+IX55X7uJzkQsXqCIROTfsVfBJtCr04iOz3GbxiFaW+iWh3al/0HC0yVsQLLJa6MXLsT10MhchU/VDLxRe0r0dxBHm0hpzYxOlUEIGPVxC/FK7M/k6mjbqDaEK8EF0UiPSzIRLMzyaupNGip/GwbPPHKt+uXFra4NlQFIK6KXL8EPxah0oljtt0TtK2aQYRGS4zdo7MnjhZ5ybeWVsuOcd/e+Kn9FFwIoaznYYxoZ8YGYQbTZPIziQGGjjdizH3tvBwyYIGCWFF9HhY+FMRVBTGJ/4lcIkwD2VDoaaNnBkYRrVhLYklcqxiZyoMToXojVW8wos1XnSPeHYzhJJ08uxk0iiPCg8w8rU1M7Xtw13LPkME71MRV7WoS/7MNViX5U+ABtjMiXcPoVGJaxm01Ta0UU2s/8c+3+15BnJHYhvFEiRTWCYwa5icEm9dM8iqCVavvVY1fhqihM/oirpGH8LCwOCZu6lW8UwnLKJyFTNvMNASwlTwt95KfJIy+129V2cfsLSSgShG8aDL5OTk6GPPigzCOwYWmzELZFPpe3DxUql2ci+3rsPDBLK4yYhqaEGsaWLQaKt02emkyeookcrmxiAKrhvYf8tBrf0K1Zxs6DaNE0fhl0RBOJekktlq4EkNWi3QadZbx7Aq+ohyUMOJa0vOwsMQ1eJAbOpsj9pCXIlMZpw0U0fWaPiC/8rixilwzz0rW/jqOb/S+P6FaElcsAaUhcwdhDDk1MyYYs+ODkUGhJc0MjNhabw9aqP4CKYO41uz1+sQ1vldxDQ7hd/uzcgItyF5APFPPkpjKltSRn8Xk53qaeE1D5NDm7SZHNT3hz09xur+hIprggUmRnUZcNGU2M5b8ZFSbSqGNUNVrH+2vAwawbvoNXeTxkBZXk1n+Z3ch5bic7NpWB2whmUSszTSAWpjkZedSkURApf0N5U3GTnCz0w8JB+YwmtWiqMkxQEooM8V/hnRMvl0PagQqrkHaPoj4JnqIIzJaaggZrN2NbWaluBYhSVR38H09G7SZlsQ2bgNhrHqDHdFKKyJcwRjLSGF2fIgZOh5HlY2iA6eqNU4eXw9V9Flc/b472NDOT+sjGCuYOdNtDVqE1IaNTHnkq0bjbH7KMbT3358Q55RC2DlimImJ5KWEdhpt3mhyldpr7cckLh9M2Etx9RhxHUT2zkCZE1HULUQuGZVSL1DAZFa2MTrdToKVe1tR64siZPR0jI4dLFC1GqPI1wiSLjU8GJPo3S1IsIZRMujdhbGQJvJgsqKUQQhVqgrTBUyd87/ykpIexLUCUQkUV/2IuuFbNyf7Anq48F5AZ1N+bYFUZFrCriGDtb6mFetorAq1sI3RgId51H7+xm2wQDUiQ9bKnMXSkA1hiDBLEUNckFnlqRXugvZRVfdfDe4FVOEBt3fPEM+UmiiujdUU1/gexLW6GhGx8TT2Grci+ikPvSKg8opU3KfTbjpUjxMN4XfinEbjSmjzchuBNRLTujYUU0y18LKJ19Awr3isfQcTVHzZPCE+NNisjJ/DaFZiOzy8DYmh1j52RNupGvoGFX6vT+B3cPvbTif0cS5ubyPXwRC9KkMyZCKLVq/J8O0ikdYx+5tIqu0akmtoNasyg5hfEVFdSvsfDFAN28ZOmU4z82kkHKPa2fTuNKyi+x4FI7bW20EPEU+oLC1BTEwMoqKiuhXXYIqrtu1PiB8yQqpP6qZZ5JFdbwnpNvJqJ99raM3qAr6V4jzmIKFV+9CxhNbNzA+n0E6MCTbGTPNhcTRk2m5HFgcz9kZc9d1gHZ0Tx8Q12T21o/ipef0tdcD6euue0510/DRKpyK0D/XyP70eDPDnZzjNwijyc3JMEObGAuM1ZcZtrkHMT5tzfRbX2kY7ct3/pRJB1CVkm5UZRaA7GI1ma8iDpFIkoZVtGvIIdOXlwQSbTPYwyoToIDNXMSUaGMOoVgtX1CxqtQNPOtV615mwyVdBcY3tQVwjJa4hLpbJGrYfCCiX7bxiUt2VUjg1yiFB1bzpVnJLDwfxtDAf/F45Fa8OBag84orK7WZFJFNVp/kihok0ZFoQZRtyY/AGqB1sqFrbzH/m4z7D5pqGhRtrAhHXOJ+46psBLmw7ui+wvvHnpyK3Qi2QIz+1olfTW5qSqCU/teJcED91zKEAlUiBg+AOCUaaG+0rjydGggGHVTe2zeu6FgcaHdvP5lxcRPjgj1w15ShUsZZLmoJo7FqxulpGz7rpXp6bchrCAopUdoYPZagfmSESllarjIfSu5PQ6n7aEeHgNqsWBmNEK+IJPUWulZWVCI9PGrAFTcqBWTBG4pST6lopvtG3Slw3xmv6oI69VfspZ8qyletDF6plVbWG51wscEpYkIka5scHYwojB42UaJ7WcI+p/1tlYBBEsZS4egKIXMNj4gwXD0Tw4A9xTaMHWngpfuqBNdY0hDXHX0a7p++MzdP+XxJ+2nZPjmCq21oQpUWgCjQkvHqGgGye9juQLSgbFx/ZR3Hd35GrLvppJbCs2rqdYTsNn54IoqozGVI61FnVC/YIrXU7RlakbxiFpJtE0sWEtJlFCzKISvsHapSuL9YurmWl3UeuFNcIiqsWNLWpgN2g+6t0D/FFtxosKrcWeOwgrzR9oKmFgV4xebBAdapqNxaANaKhYi2CmqYpCTMPZk1JqI5sY9Yd7GoMpJ20b39GroKE1IhrAJGrxNWKXPsxA71B/cHveqpTPbDmLZpkrTZXKqDz12wa4+CbhhgIqLb2OHhaM2AJ7DTaPQUZQyi04bR7ggkwrLcW9oVf/se2v+90QrantiRERQxecTUX5n/fWOPFy0UtSGGHjmO4EeYbk1MWBj4XBxdUHyKdWk73laXQ/Z0ZC8ymUZwQCaSzDrVco12QD0AFBiKuilzD4gYmcpWjoXnTryxvMHNTGgqNJa/a78DgfwegWgY1xBdFtGqlSNaVxHVuXAim0piNjoJ5QIrqzBbkA8Gr7qDItSVQcY2OPeC3f4mfq6pbcd4yj1nlnUh+Rof6HgyiHfjfIKreQQHDTyZNmUWzAjVNZq0h0MpjmNsdVWe23RvoCpSN2ytxFRn3B3RB2eEbVnnwzE4voxh6I6w4GcKkMN1KEGyGB2zHb4Dr66CDP5lCWUnpDDXGkmgL4q2FK6nutgEcRlHrdX9GkS+gyLWXXyjp+Spdw4hrQxtO/6QWu2pboAXJthGLI6/klISSVzrvYBKJwQLViTilBScyZEMotHrU3bz4YIyKZN9klCv/t3PEEEhVmvbcm0btAeJaS1NTwJGrxHi/NrxtwHywxfX4jxvM7TKhrMwopoSwEPPwGQUXWtCjQ/ZjLg8ayJZJoczKeDolw8hPrSPQgihryszimYl8+1qH/txsf++/0cJeiWvNARDXm1Y14l+5zI/6g18ZjNCSbFq6HcdXR2i7h+rDJpNc4ESSTkPGWhiglcdauKJbfFTnRmx10ABC5KsKIHIdiPtcjbjWt+HMJbXI1d3zfrwSf6J9fErgaxSThMLhVddoN2R8dbGihpJEk2OCzVPHpjJqSHTTUWHd6fs9w3j7F30R1zBGrkZcDyBscT3pkwZ4VXGC74VdFzFyAsVPpkiqrHLr8LNrGN7xVfWiZwjoBwX0CMYZtHlaRxBL8yJHpb/5Kc4lHnTi2hmqDe4jYbUJJ+Oo6MMhXPcQmayFKxQTskvPOdYvWohwWSSgnhClfVR39mt/IiBx9UWutri28U+c8M9L589dbekMW1zPXlKHnba4+sN3uGys7jWO90UMElq+WF/zv56v8uWEDJSMmeb+46mqepa2piTGRcFEEKxCwydbkLtGV23Ye7t2Bc1+iWvNTV54ayoDEFdf5Mpr7ZVPF0g2/ffpYn9bXE/+1E9c/aFN3EdOX/uIC5OEVvVrjuB/XRz5pYcdOISz8jQdJAdwFgOMcZGwfr2M3xluMnWlHbamdNFsBvreet0Lca1uaDRzrsJAz0vogsrsTas9eKY7cfWHLzthZKeGURJpFBXZahhFROyqsr7sUH2oXixC6QED1n2PU+nZaRWehlHiOw3z7UsdinT2a0/iqmFh/8i1P7lmxLXBEtf2yLUn8NLKdgQP1JSEeKXfV3VGSrqH6kP1IqGVwKUwgh0ZpcUmweZHBtLdcurY3tpnAOtPPLPFtSkgcd0TuR6oedc94trYtbh2BncxjiA7aZw7hPyk0PK9pjbEz0BO8WWDqsRwj6/69TI9Q0A/4zg3DkZwU2nzNGWm77VfX6rQ5tyhJa7+UNZ4rIgqgY0LZfThI53OKTik+yJswgnqnPpxgemMZs0wSrSiEUtotZ/Etq8Q6ezXg0ZcbdhZ4PHyfBUtaIGdolrbkCmb/ZfTQwcSUNPfWEmapx1HLukxjDMY2Y6m6GrlsZhhG7P+gm3oAhVXtxY08Ttl4UCL6ymBiqsNe1ceH8mT2NNlsn+6tcrhZ9dQfaiapXbiigIMPaxHdk+/XqYAQ1NmQm/8FIdV0TpP0t6K6/4gni4oQuyVuPpDWeV5RDBFHAmsKRlFrXqUUNhFGfgSHXywh/nkFWu5uwinpe7jNYxC0qn+bMMZaP2JeEJ1eVnv4ipD189c22tx7QxmS0WRsNpTEjHklNYCqISOIesaqhM5ZqojTUlovn9WnBadBCOL7/v7R+DFIa0WbqoNPHI9UMIq2OIacOTaHXio+KmROzmASpoyk2Novu6Huj0UoToRP8UQ1ddw2jnd1qiH9Yzie92WZotxd80jfu115HpQiWtnMOu67UKrjW2jqCE/GUlhX/h8qEJVonrRr/iob+qBAlruPjsOjD6CzI/A2w8Y6C2iPWTE1R++LFpTEho6triloWNziw+/799SHBpoN1JMcuD0MBRFDXPjgs2vQ5kfgWf9iVN72y/7Iq6KXAeLuPY5cu0JOg3PK2GVYGieVhGt+Cmz5/Dzi1B9qF4sfqpfa8rMWgiqlcejImD4qfYy/DRHWRC/+hy5Vh0Acb25v8XVhq8IuoYWq/h7dzL12u6QrmuYiJZJPwKvB8Gblcc0iDPo3Y2MsG50767eJK5q2xqKa7fPFvaJKy/Q71yzxfWc/hRXfyi7vIZGSsxqdiYJrcTD5785DlwXUJWIU3p1saLS3EGYGhuC6eSVooZEGrK9gS2uzYGIa1QfxFVt2Xm3rrZ1Rud9On024lrTz+LqD52S17AXgZrki2iNzdMuA3DZgx2qEy0CFVzkSGYYzPoBPbhiSlQb4lzSRet7I67RvYvrF0zPgfTq+hUitY9MtU2t2FXbjA2VXqwp92IH31d4Ws3zOmUQlbS7AwuKXjXcpNss9Bi2T8qa8edNNbjmo0L8fXOlMRDdop0/h2iN+opFLxTljS3IqWnC2gov1jPtqmsxP5SuKrA5dYjWQp+hehBvTDTF9/pxhFfzG/HL1RW45v1dWFfWYES3z1BlB3iY7rEVO/c2CV1t7y0JnT8PGHx1IeEuaWjBtuomrCE3ZfsK6ltQb56A59i8zpDjIXtn8bPNPIbyv7sb8RPy86aPC5Bd7TH87EsbdhRX+8j9nfYHWHFyFOubW7G7rhnrSbZ1TCJfmael/cHYX2bSKeq0vf7m5mbU1taiIL8AeTu2Y3vOdqzJ2YWdlfVsMnrB/u3nl2TrTOLHntC+3wCk9osPdEP6zq+HAVR5W7GDQrtOQkte7aQDpweumxEA7qf0ZYXFK6sCvIwydStWXl6e4dUW8mp1bjEdFcYNfm3Yl9Qb2fZUvb1zAKn9xHuSFXj0kjrvw8/667DNpP0AX8Fl2xRMZNPWyeZJaHfRBtaRn8qusXkOP037erwelJdXYFduLnK3b8fmbPJzVymqvZo061v7fSFy/VLARyR5cYX05jZWNmE1I9psGkd5e/L6VDGGdNauhyzMMK4veTxeEqscu3bnY+u2bGzL2YHC4hJU19VTQFoRHCKfjtTqiVuqsIAqrYuT9HLcoG4LX7klptUU2jwarzUVHmPMJLSV3Cb/TZw61Hll8ymYSc1cX9+A4uJSbN+Zi81bt2FH7i6UlleivqHR7K8HVOg3ifaqTvpyUE+8HTAMkpZWNpgktJUUWo3eiZ8bqryGqzXkp6pHTfZl4aeSBLWurg5FRSXYvoP83JKNnXnkZ0UVGho9Zh89dtEfPdo/P3QUV53jQKQDBb/re0i6IgrtZg2jUGg3V3tR3NhifuJOuxxKhDOGjxGq5qNk+EpLy5BNId2anUNi7UYJPzdSaNv3FRH1nqmFzGpT2Gpv6JwChPhpHoXX+djO2/zSF/bvKQkHxJgSvuurE2pKIs+ekqAx217TjAoaMuPAcT9WbXt2D2a084SpqbkJNbW12F1QiC3klJy0XfkFqKyqRkuLtTTE3teA9WQ262Nfk2C/9gK1h2UYO59kIJPQ3fYDBN/l5exVUWh3kpPi51ravVxyVc6hfnxd/JRAHODc9gvENTt5m7yorq4xQcSWrdnI3i5+FqK6psbYRO2jSNbmpyjTKuNjPgdeGx3EVSp+INKAI9BL+OpNQlvS0IotjGg1n7aJxNN8hYRW2T3YhNYii9XUMm41NbXG2IlU23JykLsr3xCrqUlz8Swf97WJ1RFBxgi2dmq/rlJvla5dBirJaBgMQCOZ+Wad375GIOAxylN9c5s1JWGGjpuwtaoJ5Zr7V6aJg5VXam+vl2WpqMTO3Dxsy96O7OwdKCouofNWT841W/t2ySmrKjW0bqqV/+1NCgS6wmD5Gyj0mZ/an0krYm1HUDZvA/mp9QSV3KbvtJv4eTDB4qdvuJfBQllZOXbszDXclO0rLilldNpo/T64n5j6Q1vUd01Q4fcXCDqIq07e1QUOZqg0QyODrd+N1ZidaiqQutH+TIowyjRfQaKtUkRb5UU+hVbzFdrFGEQlc9Dggd2WSprnkuGToGq41xCLhq+urp6e2h5iBdL2WsjTkzHbc56ez6VdrMvpZAORBgA87fmZYfjLzGjzaxysPGu7OKUUCHzVUk+jVdSgKQmvmZLIYfRQ0uibkuA+hlfWroMGdtvajpoZ7qWB2pm7ixGAhnvzUFZeicZGj8m8vb/Fh54hXn2xDXtPOnUApzdgTsxfF6fZ/2kgwPN+Y0wEfj8tCimh/CBO6lqB8lP16KueWkav+XUtxhFcU+7BdopuGfkpoR30/GSSoNbRsZODZ4Z7yc/cXbtpB6vQ6LGGe+0gordy6FwKKKwBOx+HAkCnyHX/pwEFz6+nmTw0KwbLTkjAfbOicVKaC4kufhGoMRR8dSnvRZFGTnVT+4IoLQyo1Q+683RaZXsgCWcTRmSQR6bh3pwdO7GVkYQiihIaQhHL3lepr1Dk6t9+3aXe0NUx/ZkGBGxkPaz+6zRgR0azHmtrDJduGRuJuUkuRAT7Xbi3PKjqfdXvodNXWN9Mx81a2bmJr8UUXo2UCAfakMlYKZlFbnV1yC8sMpzK0XDa7nxUVlWhuaXFx7++80ql1Jx+V+0YaAoEe+KOA/83ICA/R0QE447xkRgbUkfvpxajooJw/egITIt3weV/3d6y4OOndmsgD/Np58TLtRRajbhIaMVb7XYg+enPOY28aVRO0xFbt+WQnzvJz+6HewOD1gP0Q+RqHbS/08BCzyGeHhdifgj6hlFhWHhMIhYdl4DTU1nBGgbtaxbULjqURNZ8xQ5GHGu1MIBCq0UC9q0Yaj+RbiBhkcXyvkSeWkai+SRWNkm1jeSSp1ZVVW0iV8Hed2+hIw3JTAHt9usp9QCTjU77DHB99QfkXAnRjVVARTGOSwzCA4xkPzouHnOjyCc6NbRvSOd/9mPVAoKv7DJYpRTWLTJkFFoJrj0lIewPQ2YbIUGiWUEOiUual9eQbwE5pkUgTRRb7bsvnLIhp63PZ+EBvbCsE3QFRTU8rrfEPb+4PZBj/ffpbv99r6/uUETRE+IayoCqMpyX7sKjs2Pw3jFxGBFCh5C2IIYBR2q4bzQvUPjqWkJrjbhYK4+3MNDQZ424CPuNn0yyQ7JtZeUVZhGS5va35Wy3piMaGowzuDfOXmeozTRI5d+GgeCL3V8Z2Z9pgKEnC2VGhmDhtmIc8eCb+MEbKzDE1Yx/HpaI+VEUHY+1YnGvoOwziVe6FUPzFSKcjKIWBmhVnoYTRLj+Ip1tzJSavE2orKzC7vwCbKGYZpNYhUXFZjFJC9nQPuzRj/VshoV1Op2zpxRoae1d7d39P+9LGiBo1a8Q00bu1FfhsmFh5rN+8iq5kQatohRHJARh0ymJ+O4YN40ZDVqgvdGGrwxmSoLGUlMSqxkxbKTQ5jPC1dytYDilZD7tPWyOiC+CHvRRWlpuDfdu2WbmqUr4WQZL6G9eyUiaYWGdri9JsF/7ADvvPSb9fWF7IMf679Pd/r6MDADKfPyMbfHA1VSDi4eFm8965nNaQzENVQUuHRqKjeTnZZk0jnK895Kfcvh0d8VWCqymzCS0hfwsAdYuA2HzhPqGerPoUqNxm7dm83U3ysoqDG/997X331eodlpUFt/5Aj1vx8hVhnM/pwEFT68fEVch88prsCKnAL97fwuuenm1+VWE60eEIriWBrHZWsizT1B9M0loa5t9K0SrtELUa4aROz+0oi9QY8qgqb40n1VeXmlua9DqXr3KUxOx9L3Zt59I9QXwtIpcB/uCpl4uvfdg+UtpvPRgDf0c2Lj4UByTEYU1xTVoYJsneGuA6hKcnRGKOIYFuwtpzCpLyS9r5OALUDTaW159TSk9raDQ5lRbDpw1JdGCuqY999L2tdXFFSUtONL8lBwzRaZK1vxUBbzti9z6z1h1BZWvq7YMNAk95W7Pvl3zdX+nAQErIF/kJPRs9cNSwjEzKRyfF1SZuonzVCK4vhxnpIeaH+nI3Z1PvtL+sf2/AGWxD/yUbdOIi54boHu9zUMr+Lme59Ap9oWfzU26574OBWY6QkHEDuSZ6QitPtd0xMDyUzZda1P62n4dxJXZM5Wp1/31N7BoM88zFfKq6oAwPZF+BD6uD8fmSg/mp0aQcBVAQx2CWGEmN6rJwOquZ/BkOpXupdUCKGuOtsl6aIVvYYDQFelEEpssakgZvgIaak3Mb83ONgtHFLF6+mm4ty/Q8IhC1+7+TN31Un9mv/2T3f4F67iETlIl2zQuPBTnjE1GQlgIHl6WjcoGLzKj3YgKbsaZmRHkWwNeWrHRMl5qJzOu5DsPXxMovt+eEIkFifTyAuWc6oxJhqzaTElojlYRrXUvrZmS0C7cR7zqDItXVn+QUdIjAbXITcNpW7dtx+78QjOnag/37i9eKc9asWkVsI+QseOf4VQPMMUwUxmHMFjIPIqrBoaTI8NwyfgUNLGd//Z5Dl9bkUbODnW34MT0CHy6qwJLNmwFamj/msRP1o1dPXzVItBvkZ9T4sgX0zYBwNcEGnExD62osm5r1KI9+6EVgrjZLT99fNOQbgVtXB6dvG3mrobtRly1CLO52Zrf3x/c1BXEr0CrwB8dxNWi6f79G1Dw9CNIEiFX4uoOA6LjERyfitaQUMS6QxDSWIupUS14dkEsXjsyHjdmhSE8SE+L4cHKnuUI7j3UOj4O6OlQemiFFgZomM88tKKx1dz6YxHOElURq6qqxsyfamLezHMVFtIY1phbaWzh3R/k8oeuZoaFTcXYLdj136EKPa5YIjYpNQ7XzhqFjaU1+M/aHYzwmjEqOR7HDovFiBg3XtzIyK+smvtF4/Yp8bhhdCQyNILsiwYy6fT9flo0rh9GftZXk2ddRA89wccrdXrN/bdPSfjuVewwJSGR5J+n0WPmpxSVajhNzpoWuWnVrzJ1oHgl2M6mg31DNR2/BlbmUSNTcNaEIXh/Zyk+zCmAlyI7MiUOJwyLMYs8X9qwCw01dZg7NA53kJ9XjAynw8dGEKHIm8mxLvxxejTOSqIBbKjldmsuN2D4+KmRLvuhFVqbYo+46F5a2QnZPJtvZhFmmTUdYQ335pnpCD0bWrCdvf3NT0mBZKCvV+0grgcCA92nRutXm4m8SoqrK5QlpqjSg0uOcKGsoQlJjCAePSoDZ6a7EdlUi7unROJ3kyIQ4qnHSakunJjmglser53Rfc0wW0in0MIV89AKRh3mXloKblF5pYlKFUVs37HTDNNpnkvRqwgl43egYYaEfe/3BTrHQKeBgIa5KjwtOCorHRMpsM+sykFRRS3KPM0YlhCDs8eloY0G6vm1O5HF758/ewr+MCsBv50cgdeOisOMaIooI4V48k7NWUTjgaJd1ty/evHeQLRgkl30n5JYW9mE7VUeM21g7mlmksHS/JS9yO1AGKvOUKlb26yoe19Sb+jqmAOVBgrip9YFnDQ2A8Pio/DcimzkV9ejyktxTYjG+RPSUdfUgufX7MD80el49ZzJ+M30WPx5WiT+e3gcRoSSF3QUU8IsTuTmFwLFu621A3sLH73kV9ojLmYkT2tTqhpo54pMZKoRFDl++mGPPffcH3h+Slhtu9eX9utSXP3Hlgc8Gaugi1rX7m+MigoxkWAlhRTBFNq2IEyLD8WQ8CBsKqnGlJRozM+Iw+NrduHYhxfhJ++uw1fHRGN8cA1mRTXh9aPiMS2chKPx0+rPUdEhZr62X+DjjL1CNLeohNFOBRp5LVXH/hzuDRQavus8/7AnaQ/lt/c823spdX2uvU9UN7SoBvubV8wsNdQYsHBXCCrrPXhl1TY2lNvccD81PR4XTBmOz/PLsXR7Ea6ZOxqTkqNw2zubseCR9+D21OGXkyMRVF+F5BArEnA1e3DW8AhMiOYHLZntDzCfElrNx+6u8ZihX92OIEG1nbRBxSvm1RS9i7bsKdn8sVNf0NX59l/yReoDYPeoXajhycNDXdhRVoPX1+bAE+TGbkaLx1FMjxmVhtc352NHaTW+dfg4pEaG4oL/rsLJ//gIEyJa8IOxYTxBJdIYxSqvycFNOGdEJIZH2I20j/A1loSWXQa7GPRoyktzqs0UVPHSToMCzIbay9g836ZAccAiV5NR/nfN0BBcNjIUY2LMD8H1H+F4jhiqYURoCFwuF574ypG4+5Qp+OaUOPxSv3HF71/elI/UaGs13bljU/DmVYdh9pBERLldmOj24FMaSP0SwsTgWqCyHGemhWDpCQm4cbhW2WkVaD+QzQaLPuiI1QUkCd03j76xU88IfM++QZ1WP/z+nawwHJ/hRpI8IjpU/cerNuTSUAkfbN2FdbtKgOg4bK5rM1xKigzDi6u30/NuwbiUeLPf0UNiMDs1EquLa3B4WiTiGksxzGVFjtfOHoUHTp+KD04fgevZD4KaxCvz1b6DxVZ0fKCG0/oC6z7CvkH7+6de0dcLDADEzxF07P9vrAtHJLvMD/AbbvYTPxspAjvqrCmGF1duQRmj1sawaOQ2tGI4I9lI2rb/rMyGKyQEWcmxZr/TR8ZjdEwoNpbW4cjUMER4y5Hhsubdv3/URDx42iR8cOpQnJnKnfclgu0M0tHi5eDnp5zVvqKDuEqh92cS0Q6LD8KDU1z435xQPD3LjcuHh2I4o80QVfQ+EC6IB56dvwafv7cMr3yyHkEN9bhlVibum5eMMVFB+MvSbBrBHWgyv+4K/HrhCvx7ZQ4i3KHYUVmPYG8jNuaXml/M0W+ZhnkrcPvYSLham/Hexh1AlVaBWkMX/YfBSy5Buet8v5d/CgSmA/HfnuMsTz6gxOO73O6X1AncvMaVQ114ckYY/jM3Ar+dEo5j0kKRGC6h5Un2xZBRqH60qgIXvbIBv35vLVrdkWYev6jZ6ko1jR78d8VmIDwc0VER2FVVhy0FJbhl3mgcMSLF1KG7oQoj3Ca2xu8XrcGpD7+J1RTpe2bFY1IIHbnGeqswXwKoPlRSjYh0aEtt9//cXdJJCJ2nWxijbe3RMYLsKXWxr/46b+tj0vBidEgbbh0ZjKdnhOA/s124c0Io5lFo9fvApkDi596ARfS0BOGWJaW47OW1ePizrUBENNoi4lHu4+f2kkq8tS4boVHRCHe7sTq/3ESN3zpiPCakxCKIAUOctwaZ7lYzT/uDVz/DaY++jeqaWtw/Jx6pzVUU2H24fbEz9jTNoIXdbv7tGAjsAU5TxO//+Md38lC/LQOfxCMl3bowMToIp6cG44IM60eU9cPmZc1BqJEjZhNOxwUCdqidCEfOzgLkLFuBzZ8uQ86qDdhCMj2+djfuJ/Hq21xojEnCZZMyUF5Th0eWZaMx2IXXtxRgcU4BylpDcea4DCS42tBEQn1rzgj8+bMdePrTDbSQoUAkPT/N4/YHWC5XYw2CJdjGGAw+SLiGRrtxblYcQkPkvhC+dlQyL8y7UhNFJizMDTc7sCInQaTUKlXdNgR3BANKnYNn8TtHj0noansXSbGlorY0RgmzyKXz0104McWFkTEuk78SVjODS2tnHRMouG+NtwUbCquwu6oBiE0EEtLgCQlFekgTPtq4Hc+uykZrbCqmjEjHsemR+M4rS/Hbj7Zia00T3ssuwJpd5fjGgjFIjgjFjS98jB0l9WiOiMLlU4bgk615WMvPiIwyQr5vYFvQGwpt0G86B2YQDgTUtRcwul+QHm0i2Pb20GtPSS/qKyyjIv4IOjQapTLbfBDnNC1kHnkXqr6qFfj6xv9EXSWh0zZz3p6T/rra3jk1twWZUTFNT82Pp81LD8YxScEYHhlifrS7qEkPhmFG7WbTYYGA+1UyIFiXX2HWlCA+mSkF3uAQpAR58caqLXhr0240J2TguDHpmBjnwrXPfoiHVuQip8aLd7fsxq7KWtx+2DhU1DXi9peWYHelF1Hxcbh4Qjre3rDTTIEggk4lI859AuszuKWZdk+/MT54IX6ePiIWE+LDyU+r/f7w21+/yDcaftJqqzrfqz5rd9NqHWtHmw5AEtmbmSU9XET3QCeyD1xEsv15kgsL57vx2HQ3zh8aihGMaPsyxFdN8Vs/dDxeHTUXjyVNxj0Vbjz44QaUfLwUVzcU4bLYNsTVN+Cxlbtx4exxWPO98/CvC+bg0hkjUe+ixxcWg8/LPZg5JAE/PGIsdlY34G9L6Q3q4hQHhFiLpb5MULxljFMXSdtN4sc+wXd8r0noans3SbaJOkhv3holGR8VjFuGu8inMHx6bBzunhaJGREeROuxhX0ZOpZDlZACDBtN9R4GREVhdXUrLn43F3e8vw3NkQlGdB/dVo9tda149asn4+3rT8BT585CNAWgzhWBpKgweJtb4GnldRNSERzDY4jwFjoeteXsENaw8b5CxQmkSAcalpAo8YOdYft9d0ngq+FjADBPTNJrQH9d7McL9e8fy02BaaFISWhnxQbhWyOD8NQMF16Z48K3x4RidlIIIvQ0fvHEylTvkBORnE5PeCxfMymEUXinqAnnvZmN336WZ3E3Oh53b2AUGhqGd752OhZeexweOXM6mukk1oeEI5VOdH1TM7xBPFdiOoKirCHkiCY6fjWV7FDGM/1SwAQFndo+EHQQV3MQ2/BAJ9m4RuWf7zPCgQszgvHYNBdemhuKv82U0LrM4+Xad+6urPI0SR4kpsE7bBwKx87GsgmH47+jF+Af8RRTbxjiy4ux6bV38cqjz2Hj4qX4+9vLcfd760kwt4lMl1a0kGgRmJIWj/sozNkFpYAMIcnZr+Iq4268osENM7GvbPaUBPu1R/garvPx3SWhq+0BJkUEHl5So29T40Lw3dEu3BW+DX9IK8YPRzOCSA5FjFsOHHcUr7qDeOUmMaPJA41e0CCJC00RcWhMHk7SjjLiur0xBBe/vRP/WFeA8JBgvLypEG/vrEBCQjySIsLMHO3xYzMRERuDo0ckmVPvrqTx0rBbVzf2H6KQODbL+1G92u0l2O+7S4S4qMPsz4HAii97+wt0v45/vR2l73X7SRgjbP0S0LLtRXh7bQ6KqurM/aFB5FFsaDBmxATjR6ND8G8K7XOz3PjeOBemxYeYh0MYfip1B0WUcv4NP2MsO8Xreej0eVJH0iFkog37vLINZ7y2DQu3l5tf0/nnml34rKgWqYkJSI5wY2xSDI4YlY7IuFgcMyzBPAozt7yGjeX50vBTLaaq1rSFaT/R1GztHfZeeg0uqalrFtM1vjzYoAyKAHo4vlba5VN93y9vxaLSVnzI11KpsfKtHZU6gNs1WSjvWPcTihgaftWCJL4P8TQgviQPEwqzMTLIi9gohv8JydiWNg6hw4fj/sNTzdNATnzwNVQHk7RDxwDxaf03JCyww4VX5COksc68H4zQwwvmpEXh6RNHmiF7VWdn2PetNVRXIjY6mkFdFEJCrNkHPf/Y4/GYpfZtUQk0jBqi6+IkAwxdMyOGbdzkxavvvI+kxESMHJWFkIhIbKxtw3tlLfigrBnLK1vgbfLlr0tedYLKIm7plWKKYJa7vhYoK0AQo9E2M0cfjNTMIXj45AlweWsxngashIq/YEgscsprcfzDC5HXSo4NH88wgYZxn8C2YAQcUb7LzKUNVohXX5+ejh/MzoSnjytSgzR0znoNbqhGQlwcwsLD26chBHFO0xDqv23hGso8MJwTXORECPNW09iEDzbm4vVVW7E8exeamunAx0VidlYmZo5Mx4wR6RiREmf2NbRj28kmax3dmmrys7wNi8nR1XzfJqdECIiflr2z+Enbpf1rKZZl+QiqZ58UP4NDMWbUcDx+8lhUV1eZedgSL/mZHoNPc0tx8qPvoDaWke8QRsVh5Om+gG0R4q2n3Suw8jRI4WUd//GITFwyNsE88lH8yoyPuZJfab6ljKmIqZxJ49vq5IbEdnPo1YirGfoYxAUVTGb5n5w4DSXvpnH6mAL7enErVlW3oqCe+VcZtKNdQn+IZEZslTRmyPrQU0okbLVViPHWYVhbC7LavMgMbsHYhDAUNXnwfmk9dmSMQ0k8o5Mwq6P2G3iuMIqraxCLqzztGSmR+NdJo8zii67EVcKq1HiQiOsrFNe4hESMoLhGRkaauWRxq4qiml3XhndKm9nurdhU04I633Nbu+VVVxDXdA9rfRVfG0hckpbRRLQrGG2FO3Du8Gjcevh41DW34heL1uG9LbsZWZBf6YwuFH3sEySuTRTXvEEvrjdPTceP5x564qooJ4ScUh/YVVaNRRt24I0VW5FdVGYePBLqCjFUknjqKUqhFODEqAiMG5KEIycMx3QK7ciUeLPQUmUha8gpPUO4DZtp594qaWNw0YYttXQEFXXYvAyUn7KBnnofP8lTzVlHxiKGdq+1YAe+OikVV83OQn6NBz9+axXW5FNLhowGUobRALt9J9lLsC1CvA0+cR28/NStkvdQXC/fV3FVAx5MkCFUUlQrbm2jQVxS2YY3i1uwtKIV5SShUQGVUKkrUEjNPvLqJLTy4FQP6oQ0wGlluzGK3v8YVxOGhIdh0YiZ+DyG5PLrxPsMEi2MJDOT+3w/GCFxnZoUgWdPyUJct+KqFNyruLZGxXNH63nJAUPV0ofdu0N34hoRFclLWHUvTmmURKmWtFhT04qPGS0sLGkxhqyhSfzQjmb33iEnzn7KjYbtxLMq9sfqCm73IrS5EU31NHLRcUAqxTUuiefe12kHlqZFketuBPX1CTv7ERoOvXFKGu6cJ3H1NXCAbR2khmpuHgBxDTADPcAe+t1WXIFXV27F4vU5yCuptLjFPPovvLKhrEloTeKxiTERmJSZgmkU2fljMjEqNR4xtEHipSW2tOp0BNfUMJplgPF2aRt2UHQ94qdO/8VLdAFeVHOo4ojpwDyrbgmrtvgZIr2gY9iin6uMYb9NHcHXxH23f7xWsE9cB7PzJ0H9/eGZuHLcl0xc/aFCSGRFXmlqbn0r3i3TMF8rPqXQVmnCTezVjkpdQd+byJZEk9jqVWKr2yO8jYhpbUZQWDiq41LouYXzYpZw7DNItMEsrqwVNDK6mpQYgRdPG434sK7FVRD5BkRc+wndiisj184GT7mTCbGnuupJhzXVrVhEof2oVENz9PC1Gk/oiVdfAM8mXlEY4CW36thPxbWIKGuuTI/qDPxk3WDwi6s4pB89uH5KKn512LA94hogTHuxn/YurlU+cR04zum0Wpike0g9FKtl2QV4c3U2Pty4HRW1bGN+H8LIVPt0JaxdQSLbzIhW+0eEujAmI5EiOxRzRg8xohsV5jZCq4hWkW816bS8us3YPY3mbawlN/0dlkApJRsobsoJlO3TinMVUHO4UXQAtZZlX8EyDXZxNfxsasHvGLleOyHJ8HMvxbXWiOsAcW+/whSI/8ko6p7qnQ3AhxUteKO4Devo5ZU2qvx+pOsKpiKYjNAymflavTJpzkJzDv21qIlEG2ziquLroXTSDhd7cGaUGycOi8WPZqaaFYxdiauMgJ4A1Fhd1au4ttmGbj8TTtccEhthxPXldnEdRXGN6tX26HsXOSXzXcZutIXG6x2K7AcU261832hHDEJAzahK5jHilQyM6spwqj84IHHVsPCuQSWu4o0RDb5qAdmI2HBcNykFF41OMEPEBip+b7QQ15jaWMYQGv/exLXVTOVYnDOLN3tEIBmwoD11zVASo7i6Acu3F+J/n23EutxC1Hm8IhyiI8KQHh9DIQxCYWUNarndHMf82N3dypeKZY+fWLCjWL0K+j+W5xuSEINZozKwgGI7Jj0RafFRpj6sOVqgmBHGRpqTN0va8AmDixwGG8320LH/BXqCrileKtAQFEyY/hzoCXoA86rnCYRX5ptbxgYLVHdaHSyfJD7MRX6G4XszUnB0RpSxhWrroQl7GbkOlGd3oKCuZrw7Jq1P2VRLr66iDQtLWvF5VStqFOaqzKoFu0a6gk0028sS0dg5+gUkWlhFIcWV7WX3tgMEDWWJWOE0FumRoTg8PQpHD4nGrJQIDI92Wzf8+/btDGMYmDw1VYijuEZ2I64tvshV2/Y3xO9MW1zffg+xEtcsRq4RX4xcu4P2Ep9sXlWSQ6sYMXxU3mLENodC67Uj2n6iSN/BtmiluJYpcvUZxwMEdZ0m/qd6i2IElhUXhqMyY3FYejSmJoYjlkZMvOsLbK5JXF19ENf+5JzmTFW2guo6vL0mBwtXb8OW/BJTYA39ahHTWXMn47w545AaF4VtRVV46K0lKK2pM/OoxZW1qGrwsBwMCsNCzTGKVLUyV5GooGHgoUlxSKeYbi0oxa6yOnNN2fA22iKJuhZATR2WhsPGDcWMkRmIo/hGhipvEuVWlHiAlRo6LqMzSBnY3bAXQtvfYKEHi7iqPsVPLSGLpsM3LiEMx2ZEY15qJCYnhJOzbBfyU3zbK3Etbo9c+0bygwkqqB15KHjVopWFZW34oLQVy6raUC+hlXT0Sjrt1+MOfQMb7UCJq+2p6VWde0ycG3PTKKj01BakRSIp3GVGACS4vRlAyxMPTFxN5Cq+mW/3H8TvoT5xfclPXCPNjfF7V/dmlIRJ1aOHnqysasG7mo4oa8aGvR2a22ccWHG1vX+ZkygarMlJkZiXFm0cNU0vRNH4yzlRtNoLrbqEMXRMgYprix259gPntPBIXNlUUI43Vm3FOxTVUgqszmu+88OU4emYMjQFUZERSImOwJysDIxIjjMR7v1vLjXieOykkZhJUWzwNuGPr36CzfmlmE+hPHzcCJwweTSFOcb8HvULn61EXsVqTBnJ8kZ78NmmBKzKZl/inyJbN8U+OSYS00ekYc7ooZjG1xEUZi3Uo9SaYc0KRhifVbbhHdq9JSaiZa7VAPuVm4Ta7wCKazs/WWgt0JxGfh5Ge3cU7d5YOn+RbBeZA9k8m5+2uA5zIteeoUKrc0tsq1kl2STZ+zSIb5W2YWNNizVHa+9o19RAgY0WVllEI1Ft3g801MQil5xX3VajoY/5qVE4cagMXzgyIl1mCKuvhk/kC1RcD+bItSfoDOIUawIlXmA9ufR2SQs+KmvBdjM0xzLvD04pBxJXzbnaw3oDCNHE5pVaNTk8FGPiw3HkkBiTssixBEaollGjHPSBV91Bhi7gyDU80hjSfbVvWrD3+Y4CPPvxOqzdWYjK2nqKVwiv27FBdZkwOhAXHzEd58waj2jWRzWj1DV5RcgtqcLo9ETMHpXBCNaFipoGfE6x1ZDx6LQEzKUwhoa4KNgN+HDzeuRVbkZSXA6yhpQg3NWCkpow5BUNxcadKdhWEITaRuuZv6YN2GFpyI2jnBIbifFDknHE+OGYMiyFn6MYCbuNs6x+XcDD1jKi1dDxUgYXubSBrVIc/RLYfuBncLPH3IJoOX8De0FTN/xPP5upK6VEhmIs+XkcnT2J6ojoUMSFhZjfJzD8NEd1hG3fhiXEOuIaKMwQn+9VEe3aGt0/q6HjNqzmezOXpmpRTdm11p9gg4VVUVz12579YOC7gppVQx9CBD1cGbtjh0ThMHpqM5PoVUe4zD7qdN2RqzfY5OtNXJsPsLh2Fbn2n7gGacCOZWuioWukIXPBFRLOiCEIy6tazT20i0pbkEehbTGGzBw0AJC4NvvEVU98GhheKWJS9whh59HwriKAozJjMIfO2sSEcHLNWvymotrzhv0FW1z1iMdAItd9FVfRo4kF+WRLHj7etBOrKLIlejh+kx50r7UJ1q01gq6iX6c5YvxIDE2MRSTFNY3iNplRrD5vLSzHCh6vedlhiXGYlJmMERTWDbnFWJKdg+KaDYiJ3oxR6dWIjWpEXkkctudnIMo9CZOHTMWYtGReowV/X7wCbyzfxO7UsX11/RaW36vnfPKriUNT8fVT5+OwMZnkXavJpwkumPGWthbsbmzCp+UefFTpxoeVLhRTeFulNNqx46n7CftHXGXL5M8qeo+jIzMzOcKMnsxJicC4+DC4WW/ip7gpjvYE274NT+yjuBZXH/rDwoFAnSSU/4mrtQztNrHKFjKa/aCi1Qz3eVV9oq5qza7BfQWvF1ZVTHGtsjLQTxCxDHGYUQ1zTGZUOj8tyojq1MQIMxyizqUIVfvuK2zyeWurexbXyEEgrs0U14X9I646ztQez+1taaTj34Cy5grs9hQiNjQGI8OG0pCFI8wVzvYIotCCQtuCd0tbsbSiGds0dKyG6k9O8UQDIa4qp/npQb7RvcpyyqanRJlnAx+ZEY2RMWFGULWfhtQG0px0ENf43sQ1gnnqh8iVfxrK1dyohHFzfhk+3pyHNblF2JJfisbmFjNcrZEfOVmxEeG47fTDKWpDUFXvwZJtu1HjaUJWShwOZ0Spny/MKa7A4o078c6abGRlZuOEmXmICmtDflkUVmUnICxkKo4aPw2Hj80iv5qwpaCYEXAJVuTkY11uAep5Pn/qGqFg/lQXEyiqJ04bjROnjkJiJOtH+6ntzH6a321gPj3Y3VyC+rZapIem8osEfFIZivfLQ82TnPIauLf6aj/zcyDEVc1r7J75FIQhUaGYnhyJI9KVojAk0uVz+CzR7UsYYdu34YlxfZ1z/fJGroLhDStOt/Po1Uty6rF1PrNpbtzeUteGRWWtRmxlEGs1R9sfQyi8npviGtoP4qrm09CHWljzpSZCZSShOdTRcW6kcJsMo/bRvvzXb1C9ybD0GrlSXA/kQyT6K3LV3jLYTYxSg+j9N7RUo6CpAm/V7cBb1duQU5eLOFcETooahSvjJ2JYZCYiQlN4nVAzdCzoaWMamnu7uNms6syrb/ENzfHLfaKCJa7hFNfgfRRXtZLqTRGqIoC0SDcmJUXg+Mw4zEyNxIgYt5lDlZiaUY/91Kx9ilzdjFz7kXOmeXg+c3sNOa4515yiciyleH62bRfyK2pQXttghmdTGbFqcZOi3ObWFlx8+DRMYaS6YXcJlmXvxo6SStTTa3dzn4xEL2Ijm1FVF4qiyjA0NwfjiInDMHf0EGwvLkMUy3j8lFHIjI9GZV0jHnxnGT5hFK2RAyMYtFtanax7Y8+cPQHzeFxiZBgjbvKK7WdFchKzJlS3VGJrUyVeqcnB0todKGsqR1Z4Ei4kX8+IHY1odypKm+PoCAJvlQDLqlrJV55EBqQ/+Nl+q9i+iata1BbLMNZhOgV1muFnNGYwUh3Gz+Hkrfir/faFAeLX4I1cSUhd8EAY1g5Qx2BGzM/bEU0se0VjCzaW1WF1SR121DRiZCwjvfQY86PX+u3FMBJY5KxuasPKakaz5TSKjD7W17JhtRRZzbanbwcO5sFdXYLQukrzvq8QYczQHA/V4hENzR07JBoL0iIwhRGqolblTnlX1DFQkLExjkkvkWtTxMCIqxka4zl7Oq2uOcwXuf5vLyJXexdVo4bdWtrofYfontedeCL3A7xZtAqNQWyMiAjEu9swvLEYwxq9yKKhOm3sRUhPjkWkOxFRQVk8l8vMkandhAIars8qNXTcisVlzZYh22uh9YkrIwNFCHtxAp9YWoKaHO7GPDpoR2bEYnZKJPuG7rFUdKZ6sCLZ/Q0jpAFGrs32LzH1I+fEl8aGBnON9PR0w72WlmY0epuRXVSBlTsKKLa7sHZnsZkX1ZW14ElZsI28KOtinm3utbRKJOWk6p5Ka35Qgmn25wHzxg0zc7UlVXX4nJFrQUW1+V7lSoiOxOETR+D0meMwa2Qaz0t7xe80B6v2aaYDGBTUhFamN4rW4LndS7CiZhe8oaFws+7SUYfMhnIMb27D5LiJOHX82QiPbECKexTcSMLO+iBz29l7pS34mKaqVOtSdGJlss/0ssVVkas0qW8nUN3Zi43ctG8ZkaFmAabubtCQ71AKqpRGowesAvPaHxC/RvQ1ci3yiatpQaJ/svJFtOqePhIpgsanubmZjb9/7sEzheR1RWa9iqyFdV7sqPZgS3k9VpXUYF1pnfmppoYm5ovfy3jox9NH0BgfNiQWc9NjMTk5EqkRbka4luHR6jvdO/smo9lPylvN03wsR8xXg4Fwhtfpi7jqzMq/rq/ulxwegqkU1CNIrmPprY2g4YvxhUYa8h2otvSHcm3EleTzBhC5aqh6j6HrjxxS1L0ec011qubmJr/z74ElrpGdxHUU+cjjAmgrU+dturG/mTwpRFntJmys3IZNbSkob2pETu0ulFatx6igSmSFuTA2ZiKSIkeyg0dgVf4GNCZ9gqShNGJNF2B02/kYmTAGQSFh9MlaEO4iD9hsetKi7lPUD0e8Q+ft80prjtbum6ayA4Dub+2LuOr04r2sg/rI8Jgwev5ROIqc0kpfDQFrNEdiqpGPAwerLHKmtFgrtNEnrmHdiGs1BSg0ggeo36sefTvsI0IpShvWr8XtN9+Ecy+8EOdffAkyhw2no62RDPZMZlMRaX55jRHZFdsLsLWgHAWV1TxaD5ywRDXA5jTQs4gVCOgYY89Y3mHJ8ThuShZFdSyjqhgjqvrVJRVTbaUqaW5rQH1TPnIrV2MTnb3tLTEo81ZhY0U2UJeNrNB6Rq0JGBUzCTHhmaig07ChdC2ixyxBQlQKRrdciqnhx2F0UibqaPN21jXhA/JzUUUQVtIhLOzx+e5dQW3nW3AXoLhKSG27J4dPt3TNMIFEFGYxQk2iHdQcqiJY8XifoSzZp+F7tZQ413dxraqxxJXoT+/OHyJCFb3Iu378Ixx2+BE4/ayzkJiYCC/JqCXy/Q0RV1GByKYnDFXRoyygoCoyXVpQjR1VjSiobUStVx6dFflpIFjvbagx1ahq0IjQEIyMizCR7DFD4yhoUTQ4oeY+KNWZCLZeQ8cUWi1131HHzh3I/WS8oLu6lOJaYd53B+VDYqnyyNBpZe+JmTGYmxqJrJhQRGtozpdf5Xt/wva81cbdR640dDQs3oi4DlFEf/DN7Q7DK//5Nxa/uxBX3XAzpkyfwTwF0xiR736n17WGx1ni+qItriP1EImuI1dtETPt+vS21qCsMR/rytdgV9VmBHtLUR8Si9zQdFyeOR51tTtMBw/l/jFhKVhXtgo55TtQUFOBusYwxA8tQG1zEIqLEhHsSaUxHIXZI6fSIRoPV2sCDUQ4YkJdSIkMM0NcenB4bkMrVla3YmFxC5bRkCnCNY2szHVPFxqtVp+4NuqTtbETVCqVTQZJv7qSzuvOMU4aHclERgDR1lOA9L28/35oqn6BESW1Fz1Zd4DianPOn2+qFRdFsqu27w0S1/Vr1+C0Y46Eh9fJGjMWl1x1Nc694CKK7DATPMiu6dSKTj0UPEWahRW1eHfddny8cQeqPF5zT7SGj7XiuLdcKO+KVN3miU3JOHPOeBzBaDYjLsqUV98ZYdGahrZm1DVXYntNDtZVbKCoZyOM9bUjJAFZSWNxVEwMiup2IZo8iwyJMQse15auogDno7zOw88uxA/LRXllPCrL4xAVlI7JGaNx/NiZGB8zCvGuGOgnHXfUA6trQ8yqY/G0xGPIYlVuDwXasyage3FVS1nOnB46EmweZrPAd6vgpIQwE7HqSNvu7WnZ/oW/fRvR12HhQj9xVQ/qKZMymP4kDhRGXBm5nHLsMdi2dQvmzpuPq796Pc445xzExsYy8vAaguwt5MlpzlRsVoM0kmjbKhiVMiLdWFqPTWV1yK1pNIsORFJVmBFUX8X1BnHWakQKHAmZERWG6akxWJARg/kZsabhrcUcbSj3WMvbF1NkF5W3YXMtD9b4hNC56nj97sTVHpqToCaGuzCfhk8T81o+nsUINZTb9+TLd9ABgD/5mvZSXE176AlFgTVHB4SHh+Ifjz6K795yI6JoNM658GJc8dWbfCKrqFbzjta1AhFX5UjZUozgDpb4VLJ+q+ig1WDJrk+wmxFqfEQiMhNSaBgbUFS7DVuaP0VjcI350e5RsZMxNHQCPE0tWFGxHu/vqEJhYQKm0kC0RTWgLqYKNaHV8DCSinDF4vSUU3G49yxsyG1CVEoUe2kbRiZGY3KKBDcUbhJVXJDQam52cWkLPmLkUNbD0Jye1mPEVT9j51827i6+qIya5xse48Zh5PDhjE5n8drJdNy0u06rfqT9BhtMWzHJQPcqrlUS1/CuxZX7r1z2Garp9HdecdsR+q5jTYiruTt34Oc//qEZHraRNWYMLrnSEtmk1BQeaZ3X8JvX0OpgifG/Xn8HuXV0+BuDsD6/HLvKqkxkqt39h4oFMwXBtogMd2PumKE4bcZYzBudiXhyw37ohH7M2xwT3ILShgJzrbWlm7A0fznrwoNRiSOQFO+mh1iH7Q2fY3fbJrRw3+iwGIyPnY3otlTarSp8Urwen+eGIKgqBqOjWtAYWY+G6CrUBtWRl8FIDEvF5ekXYnz1XOYzFEPTI1nvbQgPdSO/KRQfVwaZKbNPK60ptG752dpCcd31BXHV7uKntsnB1L33snnzGUTMSg5HvH4akrtLKqz9Bh52WxhxTdrLYWF/4nUFnbystNSIZM9k/CL0kIHamhrceO01yN6mHx63zjdz9hx89aabcPJppyOGhlEenz+xuoMuL+LqVam8sRl5NR4jqKtLarGGEaoi0xpGpjJMElIRrvczBwZ5iPLow3hikXwSI9ljhydgSnI0CUEShIWYSFM/27SqqhVv0LPTDwu0P/PTzgjz5K4pQ6h+mowbdV59LU92BCOHqckROJaemuYT0iJdZg7VFt3BBLWZ2tMMC7Md9UszXYprpCWu/o6UjtUUQcGuXTQWgbW/PxS5vvyf5/C7O//PtwWIjYvD2RTZy669HhOnTie3W801h/uGhdvF1QwL2+JqGWA5M5RkRhs0elVbsaNyG/mlB6+HIpPGMSMmHa3uerxf/RQK8ivhqkhCsNuL5ggayOhKVATVkHtxqK+cguOSTsbE2DFYlL0aLVXbsLu8Co08+7ChiSZFF43E0kUVWLKiCAkRUbjqnAUYM28YXti4jUIdjKGJQ7AgMwFjEyMphOGGb/V05bUY6hMNHZe0GH4VUniZeYtXTP7iqpqW0RJn9PSe0eTnrFTyNTMGk5MikECDJUfN3NusyhvkUFuZ9iJX+hK5+nNO0eLi997FD2+/FbvJu/7GgiOPwt33/cU4b3umv9owNEHi2oA331uMuIQEayg5yIXNBaX4dHMeVucWmUVODR5KGfOoxx+mxEfjiAkjcMbMsZg6NIVCRhtA41NPMa5i+EgNgre1DsX1BQwkNqGwVs/sbcYQ9oHMpFgMiR6KHO9nWF69EA15MQhpoRPrZnQaVYGm8GoUNXtQVp2J4IaZuHj4yaiqp53KX4v6ijyUMoqFy42Ro+KRFp+Ktm2p+GBxETZtq0BWRiq+/pXDMWZSMoqqSzBrCMsTmwyGanQEgcUU2fcoPXomt3EE/fnpJ66aZ7btXqyekhQfhjkp1tqR8XwfT6dUQdD+mubqCuKb2mOvI9eexFWGMi83F7+66y5Dyr4WUhfS+WsosF3Ntc6dPx8//83vKLazu52L1TyoDJ8aopqiWd7QhPWMSFdQSDeU1mJXdSONIMvIzHE3k0xH9B0/EFA92MPHep8UEUpDSDFkNLuAaWRsmIk+tEghj6RdxWbQbRhaebyrQQ/dZh5ryxBcXWYMX1pUKOaSWFrtNj0p3Dx2UFOog21orjNs8pnItSdx9UWuHQwd9/vf88/iT7/5JSrKyngu3xeBggd4PR7U19X5NuyB8nHVjV/D1+/4PqKiojFUD+73E9eRo0YhmlG2ooVarwd1FC6WhO2Sj7VFy7C9che3N7D9mtESth2uxF0YFTcWM+NOR6W3BKUl1cgvyUVhHQ1RfS220KHLbw5BXNR4zE2bjrDgcGwpLUMK2//IVIpyG41FRAqjg1os2lCArdllSG0Kw7ETRmHGzCw0RwXxvDW8ZiNqm914c2cz6zUIQ5jvSSkxOCIzHtP4mhEdZgyRph621bdiBQVWQ8d6rGeZhubYh0KMuDYglvzTHOqR6TzeGKxwM7VgC6765SClVZdoF9c+Rq4253SsRhi+e+s38O7CN/Gz3/7erAORAxYoFLnm7dyJX9754w6Ra2paGs6/+FJccMmlJoo1+WwHxTUx3ojrG4sWIyqW9oHia57DzTZWO5fWNJiVxyu2F2JtXjGmjszAyVOzMCE9AfXeZrMuRCNw2ysbsLGiBt62EJw9JgHl9RuxrXwTqhuryNVWBj+1aInejKiEZkyLOxYZ7vHIr9+BssIaCuEOFNcWoYS2clNdAxqD45ERNwkzk8ajkv1oZ3klpkaGYWJCKjwU4uiwFLy/uQSfbilGye4ajHLH4LhpozFibAY8YS3MUw3C2dWTY+KQHJlo1oBo1a5+XlG3NG6ua8NnVXoinn5lqo3XEPGa4SrPY6DdjLgwF0bTTh4zxIpQxzFaTdRDHQw/D+yonA3bvvU5cg1EXMPCwvDwgw/gx9+9wwznar5UwxWBQpnTcMgLzz6L0tIS31YLEtRLr7wK555/AaJpmJUPZUyEM6sS+VleixYhrSuzFiBtpKBuJcFqtQBJrcADrF/GsYt2YGA8MFaLsqEbyScy4pifEYdZadGYmRJlnlSjvGpu4qMK/YoFsKGwAlPDvTiCEeoCkiuVhk+RtkilKHUQcKtX2OTrSVwruhBXHafRiuNnTTYG66wLv9InIyfouPVrVmHRm6/7tljQ0PRp55yPS6+5DjPnzjfXHOEbFtav4sTEJyJ12AgUNwdhXUktgptrkFdTjTVljYgNi8J0tsWw2Eo0Neegoj6fEWsaYtg29W2VWN/8JqqCdmNozbGICJ5ohqg+zM+BtyUYwyNT4W1sxtId25BdXYHm4DBkRoUgpk2/gzkUczMmkQdRNHBeZCQkY3bWMCRFuVHMqD+nrNQ4iFEhoShtDMYbuR7I1bQf4K461kjJrPQ4zEiLJa9iMZ4cM4s5SJTtda34kLxaXNqEap5rQaKLjp6e4xtp5lXFS/FTPD1YYQRLfGP0Y4lrbI/i2tSNuP7wW7dhyccf4o0PPkEMhc7+PhCYOdc1a3Dq0Ycbu5aSmorzv3KpGRIeO368OVdTk+ytPyxx9frENZLXHDFipOGpDa0o1nCo+r4WL3n4ZmtFPZYXVmNTeT020v7tJm+GRgUzugtCDoXW0+rChOQE8qANcaGFKKrdSmexDakxSSxnCwqbt2AbPkCoJwZDvEejJSiJdrMeH+XvxJCoVMQGRaCkqgaf5majlH2jzRWGcRGKjiOREEGnLyULba0hqKcoZqWnY8bwdBMt5zMg2FFZxe0tiGR0u5MS816+F2mRDBDSYzE9TWtCojEqNtw8GUp3L2qK7P0K4IPSFgYUpTg8WfOokZjICFWL+mTsDvQ0V1ew7dvIgRLXRx58ED/67newctMWjBs3luTR0tjAoIxpQdMpxxyNDevXmW0zZs3CdTfciFPPOBPJyck8n9estJNA6seTd9V6kFPVaAzfSqbcKg8qG73mp6poS8xDEPhv0EK1KXEUUWLcLhrqcAotCaeVx/TuFE3IaSj3ttLLC9ozNDfIiBUI9lVcj50xEVNnzsZT/3tJQVefEE7N+sdjT+L2668xn2Pj4nHyGWfh6ptu4TlnmnsRW3yLmxQBauXyT59+GTneEOS7E1HWHIx6cvn4IW4aNg9quG+ofv0oOJTHupEaGYzZ6dGICS3G1rIlyKnYyDI0os1di6JKRhsNLUgKj8W01BGYnXEYeVqOj7I/Qm55Ecoaw5HviUZraAIaS1qRVh+FaZlZuOy4o5GemoSUSDcNF4U4Nw+r8gtNfYSFRqDCE4QtVS3kf8fKUBdVzen2Ky3aio9wY2JyLI4amoh55NYoRgD65aI6Opx6nqzmqLRGQLxiJ2e9WyKtdLBCdcT/+kVcP/3oA/zv7ffMlJT9fSCwFzR97dqrceIpp+Lya65F1thxpoHE567RUVytyHUkoqOjjT1jzkxkqumtrVUNWFNci43ldSit96La02zaXqKm0CMrxoV5acEorK835QkmV4OY9IzhsQlhmJIchuqG9QxCltFZKyKVvahv9SCvkmVktDsqNpFO3hSkRI3Fivz1+GznSpTUsr6aIlHRqgAnGo2FLRjlSsRh4ybhvMPnwc2Olh4VhvLaOizJy0N2WTnCXKEIDgkjz4EtlS3YTedOOdRv9bqCQyjO5GdSDObT5s3NiEdWrCJa8Dqt5qEYsYxuTbuRyypHCF91P7DmmMXRwTKqYtXxfhDXT1aswpixEtfOnln3MOJaWYnzzjid74Nw4y1fxxlnn400iqoWnOjJJVUk0DZGoytJqg1ldcjm+wIKrCpa5DOJWWY5DzpYBk0Rg+WdjoqLIOmiaBRjMYfRR0K4y3isKuvBGFXY5OtZXKuMuLayA9krxHWcjNFxMyeZudG/PfufbqcFuoPucfzn3x7Gr378A5x+7vm4+vqbMGvuXFOPlfWNxjhp2mB1UTV+fOQYRAW1Ysadj6A6JALulAwEh0WYEZIxcaHIiGqhUWgxj/MLpXHQykwEuYxQhbvakBZFzzyinIZoFcrqcshZ9i3d7+oKR0p0BrISpqOhNYIRRQ0NehTe2L4TOeW1mDFkDI4fNgWZoSkYnZTM84dSBIENJeVYmreb0UY1muFCSaOLTiWNbKM1p68RDEGUaG6j8NKYRYa0IMrVhLTweoS1laLFW4LWlnpWtBdRbIPm5nD2cjpubTS4IVEYEpuKxJg4ZLGvjU1LQ1osHQWWTyyzf4HlYIMWI/VFXI3J9/UrcW5fxVXn0BqS8rIyiupYw2fxticbKtGRuDZRXN9+/wO4o2OQPGQ4aoIo1LR3a0rrTJSaW22tFQnmuXgZn+3bY/SUyziGghMSgmlLvGY6SXcziK9yCr3kiSQpxt2KodENZFUeimrWobKhgIFJNW1om1nIlBEzEkPiJiGPYllDB7O0sQWvk69NTS4ckzUZMxNGISM8EcMSEsg3HdVKIS7C2sIiVLFuNVdcVB+Cgjr9OpTFUZO/tmDmyQV3cBOdOy8SQqvhbitBUkgV4kMaUcdjNdxc0cC8tsiJ1a1SEYhyx/BayRiZnITxGWkYFh9j+qH6plZbH0iovZVGJcf3TVwLKgMT10cfssT14+V7Ia7MWGNDPVYsW4pZc+YiITGZDV6PjaU12FBej5VFtdhEL01DYurwEiNFpoEsUT/YoFq2Ilp5d8E02GGYnhLNyINCmxqNEXHh3G6tBB4scw69QcSTcWuWuMZ2L66ecEWuex5/qOMkrsfPssT10WcorjSappICAA+nt+7CpnVr6KQ1YRKj3+L6JqwrqsBa3b/MtL2yHnVa2NbSjI+uPpKiFITZEldXpBHXIDc7N6F61src9Ch5/24z3KohWD2cvRVaoMZexKi32lNLj7wZ8WFlcAfl0Clq5nFuVNQXMdpYj7dlJOtjMDF2PP5vzvloa2E0GRLOFIbMmGjj0eeT+6uKSrCruhKFdYpW2pBfHwwGLqboMqjivZwx0FjF0/kaFUshCd6G2KCtcLXkorquiMapxQwLNja56aBG0OiFo7g2Gg2Mlpuaw9DYwrCe10erhqRDEJw2DNNHjcARmXE4ZWQSpmcm8xpsg76SzO6U3Rymr9u/6vBh36E2V6QjcQ3z9C6uXkWuZpuVCXFO4vqjb/vEdeF7ZjqqL+IqaORAHNd91d1B7ShxUJ5lX4ckxqGmrh73PP86tjQEoSAsCbs8tI1sR01vaT85VL1Nb9nVqQfcDIt1YXxSOIZFh9H5ohiRX3LExA3ds9qGRiRH0vFy7aZg5yPK1AejzKod+Lx4OxZXtKG6ORFnDp+HK8cdi3I6o3HuKESHupHKqFrc2FHJvlRciuK6OsPX3XVBKGH+dTuOcqqqVX1ozcjwyFIkhmxFDHna6t2O2sZK03caWkL4Pox9MZxcjaRzGoMGLyPkpjCKJz3NlvB2niIlE2OHDTWP1TxlRDzmj0hlnWgtxB4i6bp7PgWA7g7gdvvRBN2dz7JveyGu+yNylZBUe1uxu6EFqworzRyCotRyGsIaDS/z0lq4o0LYmfuyQHUj8mlYOCnSjSxGtccPj8eM1BgzdKwJfzOXy9RDEx1QmHZjaq6r6T1yle/sm1c1x+xD5Kp5KUWmO2q8WMfodGV+OXbXeCgy1vSBDJWSriN+v3fl4UgN61pcBVWv6ljOTUaUG/MyY82tVlNTaMBZnsI6crauEfksZxmjpsamWkzid8AW5FV8hNK6UnrtwxAfM4dtOY5RQxiSw2MYKUZwOwW4oRnbq2op+NXYWdWIzRVelNS3mIdHMIvt3Fc+9MSeIdGhmJ5ag8yINXC35tB4RZEHTciu3ITyJkZlQW7UN4WwfiPQ3BiD6oYolNTFosmjW7Wi6Sik8UwsX1sY64FRBmKxrZhRbl0lo4IQnDZlNG49fjqG0pnQYz8Plr6nyFUPkQiToxOguNr2TVzY18g1UGh6q4g2bmtFgwkebps/BsFNHpz4+6eQ3xyKiNQMhIRptbrvgD7CFInH6j73MQkRmDckBjPS4jAyNsr8MHtJvYf9ox7FDTWoIF8jQ1sxLsmN0tpPUFi9EfWakgofg6TYWYh0pSIyOBwJ4dGI0ROvyJfiOi95WoO8qnpsZ0S9jSFqtddaVyLHwfJXgjAiNhQzU8uRHLYKkShEenQinWjNF69FYWMJvOwJdeRpM8XUS45W1UejrCGGDjF5GhRNnmcgLDiS/U4/+BCGHd4wrNpFDauvZVQejOPGDccdJ0zF2GSNIh0YnopffY9cAxTXR33i+nEfxVWi8Wl+Jf7weZ6ZQ/WYFZnWoiU10IFehDRYoNq3h4/VFHGMVsYnRmGuVh6nx5rOE+Nm9MH6MvNn3TfXfoctri29iKunB3GdpMg1QHEVY1T8f67dhec3FaK0wWvqTuZVdOpq+iAQcbXh3xZalTs1JRonjkrEccOTkBbhpgetVZIeOod12FJRwGi5EuE0XHFhLTQOybx6NNzBbkTTcOq2jyYKZQGN7OayGqwtrsGOKh7b2Gx6gfqAf1bV9jrmyOFhmJm2g/W3CvXNBchKmIAzxl6LlPBM5FVvxqdFi7GkYAU/DzWG6/XdhYwKEhDpbURDaBwSIjNw27TDcYnmAn342RtL8LN3cqm3w3ltlpsOyNRR4XjgzCEYRUdOhmsQ0apb2OIaHqC4im1diesSn7juTeTaE8Q9RXz3Ls/FuzsrrUVqjB7evHQBI7pmnHj3UyhllGb4R8drXyGeiq+6bibbcU56DE4elYxpyTF0CoNQ621GVYMenFNFgSxgO3vo8FFY3S64Q5LZ59zkeTjcFDZFaFrlm1/rxebSGuMU7KppQi0jAPFU19CrrhnBejxuVAgmJW+Dt2kdGtuKMSJ+DE7LugYZkSPYL/Lwecmn5OkyZESMxO7aBvyvoIQRayxiGdF63UnIiBuG7886BidlDjVlEX755se4c2E2gqPGoSWIzit5OToT+OtpaRgbE2oWPe1viF9Z+2NYeDTFVY/6CgS6Wf2/mwpwyxtrEBYainB3KF9dNL7GFBprsv+ravBDnUXzbiKzVh6PZkR7ZGY8I5kodpooM0+retN+8iQPJGSwlIy49jIs3KW4zqK4Tum7uP7wnTV4YW0eYqJoGDTPQ35JrLRHZz73RVz9ISMiZ0ar19MYzR4/PAGnjErC3LRYc9+xFiQ1MhrJr63AmpJqNLYwIgnV6kfNebpoUJqwWkPUxTJSHrMCVOJv5bMj1BM0d3behCh25BwatG3stVVoRgONTAv7UiQmJ87FSRmnId4dz3w10dsPxfWbluOxvN0YUbcTR7aVY96weThp7HwMj4rFRzty8OqaTZienor3Nn+O9zfrnEmoCx0FV1ICahn9XjxuKG6clGpuVdLcv6puME9JtIurt3dx9VAwxDZ/cQ2hKPz427fj0w8lrov6XVzVtnrC1tUvrcSy3ZWIigxDQkQYFl5xBKIpridRXEv6UVz9YU856aE2E5IiceKIJBw9TIuJws2C0dbWFoptHbIryrGtqom8DiNfmRfWSQt5ua2yEetL6szK5PKGZiNkcuj9+aq6jGBfu3hKGDJit6K6aSc5Wo3moEa+6pd6XBgXNxPnDD8Pie5E31HAxes/x/MFxRjVmIszXLU4fPh8HDtqlvnZzze2bMLr5OmUtGRs2r0Ri7dsY1kSUO8ahuDEJPbXaFzGCPY384fw+npusmX79hfEr9EpCb2Kq2X1LBsVdMcPf3SnLW/dyVyIKwTLP1+GRW8vxHU33YSEpETTSIFARmlzWS1e31pk5sUaKcoN5tFfe1bVKeMivYM9MEaAdWduR2KHKa734LPCaryXV8FUic0VDYyItNAm2ES0euamWk9tuP8oZ+XTTm1NXoTTEdNqStvYqSOah5o3etDsCrdYp+3KJd/LqD358INITk3HWRdezA4TuJF7f3sx1hdUGC41ilvklYyLITb/M7yydjW4ZvowRhBBeOS95fBQlEKiYiiAob5vu4bOo3aQgdFCk1XFtXhnRzk+3F1hVhlrRW5qZCjiw8OQW91M8QyGpy0Y2dUevL69HK/nlGMNhbVCkSrPYc/BdQXZ95OyYjF5SDGqmkrQHEIHiwLdHBKOpuAI1FOWW+AyqzFz6wuxuToXK8s347WKYpQGhWF2VBu+M/VoHD1iKjZWbcNDG1/HPza+j3dz1uH9nBUIas1HazCNX3AD3C3FCGmoQHBTC+rb3Fi6uxoLd5QhnzxTrWmhjH4MQkZ1j3048DBcY6b0oAyXHgDPelckqu02xDk5bY1eD1pYf/4Vrv3Ei0VvvYlduTvNYwvd5Kwtvv0BXY5NhJe3FCKvvNY85lVO43UzR5p7Qp/4YBXqgthno2ONA9afEE/FV/UiRZ+f5Ffh/dxys0iUZhwJYSFm9IXxO/nq5b4uVHnbsIZi+hq5+mFeFbZWNKJBI4wsh86nV3+oh502NhpZKUWobNbtZnSsQ9w+nkbyNQJhrjiU0/lZW5WNj0tX48Oi5VhSXYzq4HBMD2/EDePnYVpGFt7J/wx/3fgaXtn+CVYXb8XHuWvZFgUICWWk7PIiLKgCId5qtDV66Tzz3GSniKiRAP0ik/I20Bprc+bPd//2RX7UI990c7NurNerPqu6TS7sqtJrcH5ldXvk2h3BFLn+jZHrj7/3XXz0+QqzQq4vketLmwsZua4lwZgH++q+awXze62CdDOiVVSrITHTUZQfs4cDf8hbU8fVqxp8ZGwEJjOSnZduPYpRPzcnwdX38u4GuhaNsRP5gmj4e4lcG7WgiQQwHqcSj5MRPGH2ZExk5PrIMy98IXIVXTqXwFCI//3k3bV4btUOqZ/ZbuA7r27BUTQb4XZT7Gl8+dXeRK5dQfUvj179ZWiM2zxv+oyRcWaF+4cFdWb6I4+GS85PIAtUBNVJJJ2S6+bQMQndDca4aAryMmJtNonmmT2Ybc99GykqiqbjaKgmRGeirLEcq2rK0dZcj4TgVsTQyJXX67PHRNZ6rvZabwj7cQRGMAJmnI+m5ihU10Yif1cw5g+bjk3eSLMGoo1ZjaQVHpcYbR5ccVhGHCYmR5t5Pa10l/OiqPZAwfBNNoIOW0QAkWsjI1dxTtGO2kvHS4xN5PrRh3hx4bsDErlq8c11r6zCpztLzQatoF1y04mIo8M0766/orSV9i59GCKiYxDqcw6U+lPkBZ1NzrnWArEJMSkxEscPi8W0pDAsztftPh4zn1pWr2kKi6vKf3dQ2yfSobl6lpw+8jSIDgwdthbKXnNwC5Wm2XBZtenRTzLy2hlh8ZgRm4XiugJ8Wp4NT0sjOdiC1NBYtLEd9QB/3S6XU1OFTzwtCGafHEmexiOU2yNRURGOwt0hmD9yFtbUU8BZGEXlU5KicURmrBnV03PetVbCjty7hgrW+Tt7W1ffCT77xnMHErn6WaIDCGZYSQ3f4PGgqrYOJRVVKK+uQW19g/l1B2s3Fs68cyCI/CKRnBbdd72jqh4vbyvBzz/dgctf34jvfZiNZzcXm4dsSFg1zCejqIhpICsyUBG39wps78D3a4fKSei5q/UNNBrkUwmFXfwS11QJ2sNOewMZHz24QXVbWNuEpzeW4MZ3tuP3ywuxKLcK2yv1azTWeoNAhNWG9peENlP8WoKi0BoUy9d4NAclUtwyaaCHMPJMwtiYSbhixGn4+ZTrceWoM3BU+jyMjnQhLrSOUUkY7ph2HR4/7m48fuK9uOuIHyE1OQ3FsQ3IiwZWhoajvqUJEZWlaNpVjKlxychMTTG3O2j0Qz+vqIfArymuwjPrd+F772/CjW+uwz2fbcc7FIqSeq/Zz/DPlM+X+UELtXmfWTTgaGF919WTn1U1KK2sRlVdvRnRE0dtoe0P6CyKZLUSXp/WlNbjzysLceviPDy3pRzLCmtR3qDHKFp2JZD21BPn5IS1BIWSo1HkrHiaQN4mICVsJIZEZlHshmB+4mx8Y8wF+MnEq3BEygxkxo1AakQ4ol0ejIqJw09n34Z7Dv8Jfn/kz/HNud80T00riWpAUXgbtraFoKauAcGFxfDurmLwMAIZKalmvYO4qkWx/1ifj9vf24ab39mC+1ftxseM0is9zcbe2fzsWI9d8cDe1h1H+safjuJqH8sks9Pd3x5T5L81sL89x3YDXwXI42jUPa80hGXV1YZ4ttDaXmcvZ/rSQQTSogU1YEWDB+/urMCvluzE10i4r72zFU+sL8R6digtSAjXvZv08CW0Gvrrjz+bdz0ZA7NndyTvfFinz92fNQD4rqkREwmtPUJTw/eNXvrYvsnqfTFkMkoSWc2x6XGEqlu1SV+hOtJPHmaGJyAyOJL5DOeWaKZYeuMxmBs/Cd8efRq+nXUqvpV1CmbHjcMH5Tm4N/sNvJD/MeraGJFSOIfEpDG68OLz0o9R5i1GZlQ67pr9Nfxy6hU4KzoBJzRWILGazkfzcMwZfRSOmDYHVS3Mr5+3r+qQ0MuBUN3lVtXhhU35uOuDLfjG2+vxf4u34M3tJeaeTEUKKr/qYR+qsXd0OLeVV2tT1xfds1XvrCkT+71J7Zn129bvqQf4dlG+JBh1tHMKLEoZbVfW1BqhtZ+Cty/89IfOonYVP8VVjWwFKqg2xFP9AMpQ8jQhNA5treG0JeKpov8YzIkbT36ejB+MPhU3Dj8Gqe4k/HPXcvwp5y28WbTSjKFGuCORGBHPSHUL/rfzX9hStQYZEQm4d/738O+538J1cRk4zluPhMYYBIdNxfHTTsS08VPJZ0a5ygP/M79AxaQfPMiprMM/aed++EEOvvbuVvxiSS4W5VWap1mJ1lrp3z4iap2h+9TjPr2jg7gq4gjkb49B9N8a2N+eYwOAKYcV0Xq8ltCWVlWZCKSa3p0ltPZugRX4ywDVhKIkkU5aq1tUPiuowt3LcnHtmxtx66JtuI/eneZt69ir1KHkzerVv6326o8N0pfhrA67dj6s0+fAz9o9OrNEwlpbW09e1RiDVkex9TdknfcPBKLivtJRORgdk4Lj08cillFrcGs0UyRCabiiXdFwB7kRGxKNvIYGLCzejkUluShubIaL0UN4cDSiQuJQ3FCOR7c8gn9nP4lH1v0Kr+U8jrCWOlwZOxbHRc5ATdQJiBh+MY6ffTamjRmPiqYmtDUx0u6m/VQmOQwSUPVJ3ZaxMKcYdy7ejK+9tRZ3fbQVz20qQE5FvVlYJ4OntK918QX4Za8PVBM7rT9x1P/PdxK/LQPw1wf4KkwjLuJjOblZZoS2DvWNephOPwstT7N3Z7JKNSImCSelZSHVFQ+XeNoShTA6gg3NIdhG52B7XSM+KiukoO7Ehuoqbg9FRHAcwoJjEEmeFtaX4Z85/8InRR/gH5vuw1Mb7kV26XJk0eaPcY1FbcI5yBx7GU6ZeTIy0zNQ3sgo1vDUqgcbKofFT93b24qdlfV4eWsxvr94mwkwfs5A48XsUuTV0Llm1jXqYju//i3V/teZJ35/gaCDuBpjEkDif/YBHbYHkvifdWxfocN4rPqBl15LDb07eXZK1Xwv8VWhretYhziwqk2Ek5Ezw3zsmCuKqvDwql345qKt+Opbm/GnlbuxaFcVKjzNCHcxojXDKNYvUHRuv0BTQL3VtGmnZKOr77pLgYIR5bGjUvHA2XOQER2OyDA3/nj56bj+mBlopciauTl7SoIGTYZNkYS5jMplnWW/QNdq9NYhzFOOyaFNGBYCJAYzkm2Nx3v5Zbh74wb8cctmPJyzDasq6hDaGocIxMPdFgdXWzxC2xIZkUZQpeMQ4xpFg5yCNSW78a9Nb+E/Wz5DW2MULh02G2cNSUNcSAuqaLCiaA08dLb0C2G9lVVNLMMkrohblQ1eLGIEe+/SHNyycL0ZQn56Y4FZHa35ZreLnJIDJ2Omk/dDMkbO/hwA1ILd/fX2/b78WWfeS/j6kkZW6snPCopVaSX7Kl/1WQ9aae93vkP2H6wrVteWo6m2EOOCa5EV4sUQVxSlNQGfl9Tin9tz8WzuLvw3rwAbKxspvNEIIyfF19DWBKZkOo1JCEcmHcIxDAjGIb/WjcW7cvDhrnwkBqXjmiFjcWScG67meuNcJLld5klQ+l2K7sosmln8tGyf7vN9M6cUv1u6Aze9vQU//ngH/r25BBvL641Umikz30jenjbr/i8QdIxceZVAksmN0Gl7IKn92H2Br2zyLJqaKbSMYhXNar5C3p1Wi2rYz1SRyOmgHaoNO6LQDzRr9fZja/Jxx3tbcePbW/F/JN0b2yvMwhez8IGE69yGgaTe2tns4rd/+3E+dPVdt0n7W4f1DBa+uLYRV04fgcRIt7mt6frj5qChrhao0/hokzmhmZJgFCcuKaJVkjMnoRXnBtyQ8eRaJFVaVclIoA1RjGPTWsswvG0HZkY2YXxYJIaExCAZ0Yhri0IkI4VoGqvotiREtaXTsA1FXPAoxAdPRGLIdCS55iEz/HhMjDkXY6KOx5Co6RidnIWYYPYfraIlD1LCwyl+4VhXzr6zF6UzIyU0UOpuemjBkl3l+BOF9o5FG3H7OxvwwPKdWFFQTRFvNgZMybRdfyVfPnqCHXV09dfb9/v+1w9Q5RJ6NGpDo9cntFZUazmC/RvR9gZdpr6pFXmVtRRGN6KDQ5HYWon05p10CMuxIDoM0yJjMSY0FsNdMUhjtJoclIjk4DQkBQ2hs8h+GDwaKa4pSAudg6HuwzE64gRMiz0DYyKPxJjE/2fvKgAkKa72t+Mu627n7s4JroeFkJAQ5SeuxJ0IJISEkABJIDgESAgBgruccMJx7re37ruz4z6z/3vV07uze7O7s3YCfHt1s9tT3V1d9fX73quqrp6DQms+NUxM2Hke3M03GNEZzCCecqdy+tfJfJPGmiEWlnmrjhzULbW47s3D+PabVfjHnhbs6fTBE+FlTzmiHZovQ6GPuPLh0k+MVNvTSWMMcaOSoaCK8QUCYnyWk1NMDAj1zBj7UGj7gquDicTdKNzNd9jhxX8PtuIH66pwLXl3P91Qjaer2qn+2Nz2b8OBUvpINMvxA13r3mYH7twsvUeY8fbew/jvuq1A2M8zS2hLUqGofsQMZ4pq3V4/2sl5c7i9YnKF/PgYM2qsecVH4/HLJ6sDUJKI5pKBMqvNUJHxDHpqYY3WYabWjcXGMJZQuLmIjNh8k5EMmQ0zdTmYoitEhbYYJZoyFOsqkKMuRoG2CMWWEkzOKcPErDzx9hK1QgW1SgcFierhrij+faADLl7LVirGiMBlZ6EVPSXEK18oIlZiu39XPb792j5c9/oBMSGKl6QczXlGhrFtpxMKcSkZoouYHzsTPS4U0cqTQMUL1zkH5Rsvs8eH5RnD/6oKwBExosBkgU1rh4pa1u9rJa4eQXasCVM1Liw0RskxBGYZ1Jih12OK3oYJ2kyUaXJQps1HtiobFqWNuJ6NUnsuJufmo8hkhUGpFQtaqJUGBGIavFrjwZOHHWJew0gui/dJ5qczGMHWZqfoyfva60fw3ber8ecdjWIlLRbk/hCOXJp2qx+/+WDpJkaq7emkcYI4vHT83okBXtHNx+RjoWUyJmX7EAnw84IceWhVSvFuxeqWDjy2aS9+8b+NqKboltcpTVTwEOkkBzX8nVsOiQiWHbI7nn+bIlcSVrWG3Ft+zjDFNTBZ6B/nF0Lrl8Zo2Zj1DEnQd2MZ0fLNv6ElgF9uIycxyi/INyFTa6LtSjgDbjS4GtHgbkSXvwXeQDtxu4vK4SFnIERGQVpxJ8+kR6nVgnn5+ZiWn4l8Ey/qTh5/dxTqDCUJuBoHO0L4z34H/n2wk4SVl4kc2zbkySMafhSKuBUOBbGjuh53vbYFd7z+rliy8njfh5Jh5JP2T4xU28cqJcBRZ0R6RIU5EyDuiNlEo0GiEvl4LLQ825h78XjIzOMPIszLyhLGo8eFnfO9jiC+u6EN73aoYNHwqzLN5LypEYqG0OZzEE/bUO9qRae/A56Qi7YHqBwxmLRq5FtMKM+0YkFhHpYXl2JqthU2HStYiK6H344GtHpieKPaRQ5aG9Y1eWhP4SePCXj4i7nJkzuDfh82H67DX17agvs27gW/RapvGw7vpH3EtTfoHfpnuPnlH97ruCFBOhZUniHKQiuiWjFeMfYz8E458M2WIVEgxgt6eFzoam5AZ101nA01iHSQ9+nz0s1ANydPuU/zJx3IuWRGyEnGQN8PlNIGGfojHV48uuMoth6px9PvHQDIQ4beRHda30UGUiLxPRsyjg56hiSIVy6PDyE2nGRAOddoecW9WC/UdOFrb7XigQMhOEIaigwsyDeaSSjNKDLbKBq1o9yWjRk5+VhaVIqVpWU4s6Ic51BaVVyE2dmZKDAaYCHvn0oEVyBKgurF0/vbcfvWejy4pw37HAFxXWNlsIQRp8RviGFB9To64WioFbxyN9Yh7uyEl+qN7z6uqVTtOdyUHqTc3HbJST5C/+1jmQSoPi6cVoSnP7mS2syIHBKWx756Jb52ziJk8D0m7FH6V5MSMj/ph0XVzU9bEDfFIz5ev9jG5eFsiayjBjuCzKEfksD+fIsfG5qJS0o7ck2ZqMzMwqzcQiwgbi4prsCq0kqcUV6JsyorcHZFBU4jjs7NzUGJ2ShexxmPK+EKduNIZxD/O9iBWzbX4y9bGvBcdRfxX3pMaLTF7sPPYADeznZ01lcTP2vgba5Ht8shxnYZXI9927GXL0Nh4J6Z5OOkSoxU24dI/HFCkGASz8DjFYKSJwZwV7JY1IIgV/z7E9K1ydcXZcPX1YGupnp01FTBUV8Lf1eneBWWIBJ5cyJvUvsNmpIx3Crk84nE/6TfRRnSTcMBCeydW4/gO09tQEipl8SVl54T0fkwQfXD5eT1tb3EI44WeAyMZ7YHiGfJQxIjYRXP+G70RoW4fn9jCLfu7MarjVocdmsR7tYj02BDiTUTFbZMFFOUygv6mzVaEn5pJa/dbW68VNWO+3c04vcba/GDN6rwo7dq8AgZrkPOECibiD5GxXiZU4m6CPm9cLe3CkHtqK6Cq6URQbcLMYr6OQ/IoeOuuT7tN5KUAJd9yPLz+XpyDpl7fEBFrnX6sLI8B1adGgaK3M6fOwVN7R3o9rnohuQx/0TesQJdN3OQV4bi7uJ2wU9yBElo+VFHSTA42+jqhAWWJxhtao3glp1R/Ji4eseuOB4/HMObDSHsaI+igSLQ9kA3muizhrh3oNOLrU1deOZgCx7c1YCbNx3Fz946jG+8fBDfeO0w/razBVtafeKdr8xR+jciiHuPr48SC2rQ64WrtVmIKds9/j3kpYg4IvOz10b2bQ/eJqehIefiT0VDl6t3bWHx79iWllZo+ht+9oPv4e2t24a9QhMvA/bVF/b0XaHpRIKvlSqSZzHympo6XsVHpexZKUUm3ykLJor0C+KxCCKhEMJ+irAoIo0E+XlP8pj5EkWmfg1CEZjdbMAjnzkLs4uyeiZMDASZxNyFHPenXrg/TOfvcrngowgs3s03fu8xeYWmcxbMxNRZs/H3R45doSkV5GL//PU9eLz/Ck2DgcdXA15QhRAxSVh1Btp3DJefS/CKu5Z4HW2thl9Zp5K6mqi8I6EV7yL1IPLzpLyKkwI6OqZVy8u/qameyRniOqUcPGmDn2fm5xD5rUD8yRPU2PPnrt9+LT18JB0jSqIZIUeNOcXCyiIqv6eX8x0D4tHyKaX4+9XnUJ0oR3SPiaNyGcgBVMZjMIa9sNmswj71X6EpxLNs3R4ElBqmtOAcn1Nwle7zn33n29i8fh3+89KrPSs08fFH0ESEvnuyIISJxtc+uwObajro2zhuPn8uvrNyuvj+xff24ZKb70eYojzY88jAEg9T1dlYg6+fuUD3qljjXfBTmbhX2bGVso0UXM/MNxZ2taJbGnKixN2wyeC5BTxDPcy2gcdR6dIlIR0lRxP7s4YxP6PEARbQENk+XgGqWyzZSzlS1TXdKxcvmIw/X3EagnQPye0p7Bv9ML8m5Q53hSY+RiLJApsyyUj1XTrpeGKo8yUql7vy2JPjh7alCVE8XuEXka50I4qmODXAJJCvi4gUIFK5WhvRUVsjdc2xp0aGUAhrD8EGurpEBSa33xCJ64t/HRQin/TZJ8lI9d1QaThgI6IzUtRqG3thZSTqnx+hkJ5V9KLD7YYjMSTBBpwht1M64JykpyJKiMUVcJNfwK8xO+gIYVurF1ua3Njc7MJWSjwho8UbgisUJaeom4xowrgxN6TDDRvCuFDi9o2FQ/A5u+BorCNOHRW9Hr7OdmHEhO3g6xrq2vq33zDSMdwZ8qKknhBRtv77ykjadszx0070X6ptDCojryn9982H0O4Lihmwtz33FsLEB6j4ZeHyvIbjANGOzM+YiGhF1zEl7sljOzgSfiaDnQrmKk8a4qGnCGmZJxwXbwVKTp5wVKyPzefhpVrFIiT0+0jO2sNPKrvUK5cYjqglftKnj/6OEm8lflLhBrm23van/3p+5z8THEoDfcU1CXJBU6Z08gyQ6L/E3uMP9pb42ToKgYQ3wh7zoOCiUfnY2+JJKm5fQMwQ7XR7xe9i7LEn2/G7jnSQXL+S4XPA2dyA9mru7q2Bt7ODIlW/RAz2HkX507sGOnLP8QdLyaAtQx89kUFIsShO0h7i72GmYYF2YIPWM5FphJBCocQfA4Cvi/5xbw13FbMBEzOPxZBEv0Ur0rwOzscGjA0Re/osuMmJt3GUKiIA6fTDh9hXSmxkwgE/PB1t6CJD1VZ9BM6megRcThEZiBP08CpNcNbRpD44ZkMvRJkS38vZ5E3y34ykbT27DDvRf6m2ySCn7kinF49sr8aGgzV4ZU8VYLaSg8dj/sTHpKxjgnT5Sei7TKi0OhSPPSYL7UiKJ1cB0VHwNTkxP3n7iI5L+8qJ14sO+Xw9wxHtxE9XMw9HuMV8EqkA6fNTZBOJ/kv83mOn0kRfcU0cYOgfCclb0v3hvY4LSEwvmlKIvV8/D3++aAEumFaEyiwiMBONZ88N5X0kGoHFiMcrxMSVxMQAeYYoi/BICTd6JIhFhBED82z4HB0iMm2vqSJhbYS/y4FYlAyfyE6lTFzTcJHcfun8pFUhiTwifw+OEzf6YBStR+1vN2qRZ9YN7bjJSLSBeISCDJf0CAU/4iMtWpG8jvYJAXMqwRUegwpyr0dbM9prq8QYlbutRWwT3b6JfCKdCIjTEoN4Smm6oKzCweRd5CQjaZswDyNK9F+qbcmgCPXvWw7j+89sQkTDvSfymP+Asc7IQKfNIW7aDeRAjoCfLKyyIyjmpgSlRVUYJ5yf1Pjs1AU95AS0NIogorOhBp72FtErJ9qY88lpmBDNKLed+ExKaaJPa0oHSyPJSPVdOul4gCrUHQzDEwjh2gUVeO5Tq/DWNWfghc+swo9Pn4EJmURqccFpgo4nhJaiVxZaaeKKRxhHXnAgeeLK+IGJJTVZPBYVM3l7Bua5u5dIxuMK8USELd2soy1PYv/k9hssUf50qpXrUtwA4vfeJCN5W09KtZ23sd3gX44n6Hzc1frrM2bitc+twecXlJNDR44MFypdJLjCkUHPkAQZMuaVWLSChJbriLONK6voBMwrPhcLqp+i0a7GenTyMAL3elC0GgkEpGEEUZjRl0a0G/03upRwzcR/Q4OziaxU/J7fkyBvk7cn/y1S0n7DSceAotcDHR5sbfMD9lzAYJGi1rFsZaobo1aFv61dgNc+uwYXTM4jfvJwYMoSpUainVloedEKp3jaQnYEAyLS5XYQ/BE5xwcSPyX7y71yXgoauhrrhM1jQfV1dohuYMnhI5s3BvyUkdyOySkdHOsqccGGSjJSfZdOOh5QKvBqVQtO+8vTOPuWx+Dw+pGtV2NWph43nDMHH5tCZAsSuZMm1KSNxDVEKALmZ2nliFaagccLRJNBFNlGf60ysThxFOp3OcTsS57lxlEqG75wwNeXWGNw3l4wlRLHTCcNA3L2VLsnb+tJqbbztrHwIYYLqu8lxZn45JwyzMi14qrphVD3LEQxAogLkYckwmLtbJ7NLoQ2edEKcd2jvFjaX+YUg3s9+HGErqY60Z3Ghivg6iJfISi+7zVYozxvEsTR6L/RpOFDclQYPcdIOo68Td6e/LdI/fKkm1JWGz/2ZTABRhJWnsQ01lEr8fP8SQW4bFoR5hXacdmkHGQEfaPmJ68OJS1akVhUxZN4oUpPRJu45tGADtDLT559zsMR7XCQkErdvQ0IuJ1CaEXBuO5GfdJ+4MNR4sOmSumgT4sKTzCdNNz8/dJxAxmFYLcSdf4Y/arE1iN1WPyDW3D+b+/BMxu3AV4XK6SkHyMBV3KiptmLY2+OySaRLmnRCsojG7J0IPITYbqJyPxYDA/EcwTBgtrV1ACfQxqYT2TuKcN4gVotZTumSlJlymlgcNZUSUaq7+jfgNuGON3Ygs6l0ajwzWWTxQuvaztdqLAZUJBBbSIctkTBRopEe/IhWFRZaFlkxaIVZNRGtGgF500knuTGvR7utlZ0cHcvccvV2iTGp+JsJPn8chon8LX1tOFIk3wcPmAaSHkMSjJSfTdmKXGOXlDd8gQmFY/5j/FEJjphtkmPby+fBJcviDa3H7NyLTCFPUSohN04tkDpI8EL5mAoFBGLVnBEKxatoPOFIxTR0s+I+Uk2WQxHtDYn5oxUE1ebEPLyJEwOIuiochovJLddipQO+oirfHFDpuHm75eOK9RalBcXwqTToL7DiaYOF17cfRS7GzuRbzOilIwiD6inPSYxGOjauOJZaANBXrRCimi73MdOXOkLrhduCtqf8vB0cR7b4geb22uPwkmCymMLYmCeMR6e2iCg0onz9W/HVIlz96ZBQF8Ljg60S//t8neptjGSfx9vUBudNykfl08vxpPbDuLBt99DUaYFpUY1EKDooDtO9pIKxGRIZ0LJUKB65YhWLFpBUYI8JMHP0op1tBN3u1T/vehtEyoCcSfg7l0khBOPT4UpKhDDCJyv3/7jCXEm/m80aQSQHMCTBXQRos5HeDEDgfh25axSLC/Jxn3rd+DZ9/ZhUm4mcjR07SHujeiW+ClzczT8TBSdn7bgF6q4fT5h8/jFF7yABU8CFY4gZ+13mT38pO+l4YguMRzRQTavZziCgos4PzbT03tyfDDQmfha0uVQH3GVdxwyDTd/v3S8UWw3ixmUVe0OaeKAPQ//d/5KbP3BJ7Dr25fgn1csQbmNtie6NoTQ8gOF/Nm/uLwtHTImbhppYkDv21bkiQEswFI2MpwxNnxOET3wZKSOuqNk+FrF86iiu1cW0+NILhncDcQvJKaGO6YdB0oShqij5GzJSUb/7fJ3qbYxkn8fT9D1mfUaXLd8ihhr/+Nzb+PNvYehUqowqyQPICORQeL6w5XTRORQbNWhQozvp8mboZDgAK+0Ix6hYAeOeNXzgm0qnyyovPoM93pwN297zRHx2AxPcuPnmwVOIK+YU3F+EFJux9GmDyGB7EUhBQxfWzIJDV0e3Pr8Omw4UA272YgZhTlCXDXU3L8/ZzY+M78cxRYdSu2GhK0bZUUyjYhLZAVE74pwBElo2RnkJUNDJL5sH+R5I9JwBD8uQ/w8ekT0yrHA9vTK9QQRJ4ifo6wO6SqPI8S9cDxvBjpZoYXIQ2hwuOj/DMwpL8QNFy1BK3lXNz+3DksLzPjr2vkwZZAHH4tiblEmzp1ahGn5VspNhU3UMj/ecOakAlw+sxgqbu90LyRhvNjw8aMY/LYVjjwcTKz6WjJ8R4Xh8znaxcC8qKQTZPT6gE7Pa592+oJiyny66BXYgcE5OJv4TCRG8t/HJPpvwG3yhvEGcWHt1EKsLMuhqDGK+WX5MOoN8FM9LZtURvyJQEd31XkT83D96TPx9CdWYt3/nYm7L1mEbO5Dlh04dliYV+ICRlBwbo5Em/BrBHtesM09Ja0t4tk+nujGs8Y5Yo3Jk9xOEl51ePnRNqku5KYbTUoXbPhT/wz23eh+xJFH0sYjxNVzyjEtxywcsGUTihFXKKkEGVg6oVQ4fxZ1Bi6bXoybzp6NZ69ehQ3XnoXfnjOLeEtlZGeei9qHn9Jxh4UknknLhCYcQV4Vr7UpEZ1Wi+fvg163FJ0yTgZ+EjqovOJNPAMs+5oO+oqrfGFDJRmpvhssEdRKhXi3o/CUOI03yPsps0riWtfupHIosKAkB7kGLXbWteKulzbi10+9hbMmFmK6SYFVRVa89JnV+O/Hl+L1z67B3ZcuRK6eyktEnVdgxxNXLce55VmI+r1EvgQhhoNEPfDbJHih6N6BecJx7vpIBz22P7kd00nC+g+MgXZJfKT8PlWS99GqSbi4fz/dnoWRgCrCbtLhq4sn0u9xilyjuOOzl+CRr14Ji14rIlcdeV1WZTdyjDqxwtR9r27AP17dhGvmV+J7yyoBnweLi+y4+YJ5mJJtBL/6Tq9WSUZtNBCVwTYxBj9xSiwSwrNDeyrq5AI7miOh1UApXWQM+DPYdyP/kY/KL8QQGIsIcSAQhyqzzfjioglijWu+Jx752sdx26fXiltjdmkefcaQrVXCrFGL9xf/6ZnX8NTmXfj+qmm4ZlYR8dOH8yfl44bz5oqoNovspHhV2xjwkx0MngTqd3aJXrk4C/hwG/A4QXKG5FY89icd9BVXPmA6SUaq7wZJvHze6tIsPHjxXFy7uBKzCmzScWSDyPnGEnQ4BQl5vlkvJmp0ev1iyns2/c0r5ywpz8e7N3wV379opVjysMSgwrJ8I3KNWnz1kVfwjQefxVWzSvGz1dOQpQH+etF8WLVq6BFDPr9dRIjiKMosE+skJFdfJNpmOGmIehlol8RHyu8HTET2ryyaiJvOn48Lp5cin3squMtxrIWWTvb5+RVYXpqNJ7cdwJm/uANX3Hwv7iLxrGl3oDSbF9LXwUzimmvW4eVdB3H706/jN0+/gdcO1FDEWwJDPIjpNh2+e9pU3H/5Emz50jn43ydPwxISXMjR5WhxyvCqXzuOIqULzno8E9OPF/O4ftVk/PLMGTiLhMtOgiW4Ocb85KUFv7l0MirtRtz5xrtY9eO/4BO3PoSH3n4XHW4fJhdkI0uvRo6GxJXs2L827sQDz76Fnz/xOg42O3D59CIowx4spwDjRyun4tErl2HbV87BY/Q5Ncs4NvxkSp5K/BwgpYO+4jrO4ELxQuTLS+z45erJePjS+XiI0ifnlQqPS8Wz5nisc8wIx2uwKqGjaLnZ6YUrECSmq9DmCwlP7lePv4gLfnMn/vTSJjy2aTc6nE5sOFgr1mX98XlLYCESXv7nx/DC5p3k0TnR5uKlJIHL507C5xZNAQKJmaEf4oSCvUw7GQ02Dn84dw4e/MhS/Jo+V08qRA4LLTcRG7LRthUZr/1tTvx1/R7c8vx6HGpqx/921+I75Ij97fV3kWk2YlZhNjI5eqXIoMnhJgOiQExvRlc4BpteAytCsCqkHg8X8e3vL6zDRKsGd1+6CEU62hhJLPrxIcYe3PyyGvdP4vsU28cgMT8LTTp8cmYh/nzODLJ78/CTNVOxrDxHLEIi7N1Y8JMizE117fjrut3428vv4GhbF/697TC+8vCLeOLd/ajIzUSJ1Yh8g1IsS1jf6SSDrEVYa0RXKIpckx7aSAB2NcVmJHx1Tc248+WNWFOWhdsumAtLRoTKOUYO4KmApDY8JqWBY8SViTBUov+kvPzT77uhEncHhRMLidt0KpxODXfTGdPw1BULcOeFs/HZhRUozzKR+FHRZO9upCCC8Hmue3YLPv3AC2h0kRjqdHjjaCuOdnnxrQtWYkZ5EeaVFeCN/dXYdLQJ2xs78aVHXhULBNx97eX4/JqFeLe2FZ2dLrx8sB48Ffy3/3kJz2zaRmWjyFUeQ3u/gpwQbu1UbXlMSvyk2WvSg+RjSBsGOB//pNpOSTx/F+HF6eMoselx5cwS/H3tfDxw+WL88qzZOHtKEawGUi8+xSgihuf3N+Kr/1mHjTWtQGYOkFsM5BTh3Y6gGPtcUFmEbL1SOG9zygqht1lhtWViamEOHL4A3B4vJmSaxBjtb/7zMv7wyPP4yeOvY2ZBJlYXUnTgIwdutF1wpwhSteNwUuIoic+hIRaBIJvAPR3c/HKSkbyND5/892gTL1AfEIvAAxMosvzM7BLcfeEc3Lt2Hn68eipWkNAatBrpxCMU2misG49uP4qvPv4WDnR4gaw8IK8EsOVjc4tbvIxkXmkesnW8YAWwaAJxV69HYV4uyrKtaHS4oIiGUGYjsSWu/uSfz+G3Dz+Hm5/fiFWVBZhnJ0eAh8NGULZTEdxa/duRucMpHfQRV66ydBMj1fa0E/0n3ohAROK3InA3xbmVObh+5SQ8+dGFuGftHFw1txSTc62Umy5GNoi88zDA2Xktz9er2uFTUhRjMKG2K4Br//W2WFf27i9egU+tmI3y3CzkZGfj6a9/FAuIgKtuegh/fG4drlg4DT+5ZJV4pGcCeX6+UBj/27YPe0iIRbfGB4RofJVDJfmXdKtE3i85yUj5Hf3Xf1v/xBThheqZU/zJ7838+KwS3HzuXPz7yuX4+ZmzcPrkImSZkrqOh9OG3LvCC/3zyjpWElejGTDb8E6bD5984BXsaezA5BybGHaYWJCFB790Bf7x8dWYSTx+80ANfMEQKnKs4JdYN3DkYDKjOURiQYeeSGWFj6Jd8UKF9z/4mked6D8WzbQg79T3CLwhgd5tUouMfeLggofHpNmocUzNMuCzs4pw+3kz8a/L5+N7KyZjRUUOzDpespD2GS4/eXEKPXFS8DNL4qfFjv8ebsfnHn4V7d4AJmSbESJHdOW0Ctz/lY/i9stXoMisx2v7qsUhCii6bXZ64PQHxP7NwRg0ahWKeO6Jl52/9z8/RZVL/w2QhkYfcWWOppsYqbaPNLEnGiYiMfnsJLRnVWTjZopoH7lsHh64ZC4+Pa8cJZlG8GuSRNfxcAinJk/NapcIxwtkazR4s7od593xFNb89n6s/PU/cP1/XkUjRbNvVTXjK6vn4KtnLUJVh5u4HUMer81JHl1lpll4dNyFwoSFgYgrHgB//6N/e6VKw4XYh9ox1TGStyV/l2r7YIkjWu4p4Tl0JVY9rp5dhtvOn4dHr1yK318wD6sn5sPGY2CsyukYMnaoNBQBGxIvWFcStxQKBOIK/Ht3PR6jyKGEHDV2wn5MXr+6O4YzJhTi+Z2H8Sdy1nRaLUrsFM1SFD2hgPio1oneEy5rm5OENUwG7f3eG5JAcjuNJCVzJy0kMosW5naUk4zkbccp8ft0Q8Q9nujJEe0X5pXijvNm4UHuOj59KhaXZUtCy/zkNAQ9xaRILfHTyC8DIGdNQWJL/HRFunH/1iN47lALKvKy0dTlwk8eeR4V5NDxCk4PbdiJe1/fCrvFJBzPfPoszskkjhsxvbRQ2OVON/EzQvwcyUTOUw3UPKnaqyelgRMXuQ6SeCYtCy1HtdkkbGeWZ+OG06fgySsW4s/nzsJHZ5dQ4+sTmRMR7aCgyuCVUPgZV/HmCfpbp4ebItn32vx4r7ELYaUW3USkm97cje8+8TbOnlKK3370TOxv7sDfXlwvukt43IRniPrCJK4cvYz0BdunGJLbJp2UHvVS7ysj1XejSUwR7inhYQKOSs6g6ICjhFvIgfv7+XPx3VVTsaIyX7zbUmQeVGjpCslgCUMmgzllIGOWlY9JRfliGv+ru4/gY7c9ivk//zs+cus/UdXUDntmFuxkvLgL+ddXnoPrrzwT31g5Ay5/CJsO19Fx6ThDCfz7BHyVY5XSgshM//VPAim2H8fEwQU/E8/8ZEdwWpYJn55ZhLsvnI27LpqDby6fhHlFdgpMyd6MhJ/8N0WhxrxClOdlwR0I4plt+3Hh7x/Agp/fiWvu/A86XV7kZGWR46cVEzxv+dRF+NUVa/C5RZPF+O3e+rYEPxPHfD+DrzGpfY5JaSCp9k9OiEUMiEgstll6DS6fkoebzpiKp69cRBHILKydXoRS8vjEBctCO9C1J3sdTDz27DLzxJiZ+DTbEVZp8bd3DmLNHx7F3J/+DaffcC/eOliLDLUGB9ucmFyQg9s+ewkMevIO+Vwf4hic7LXCXjh32/Lbjlqam5GnDOMzs0rwF4pkH7tyOQntdCwpz4OF+CY4xSmdG4odLa0BTx5owsOb98MdiSGkMqKOnP2gWupKtuTkiaj1+e0H8OaeQ/jiypkwkzX99VNvYHd9ixQVsyH8EGMObsGBEiPV9hOR2KzIwQVbq7m5Znx5finuvGAWHrlsPr6ypBLzirOg11BUytwUNo/3HAJKFQURGjyysxZPbT+EEB3dq9SjPkgBqc4M2HJhzcqBhSLl+97YgqPN7fjyipnwBwL49ZNvoLHDKUXFHxB+yu2RKqWDU6qW2Cgy4ZhxeeRdXTYlH3ecNwOPEuHuuHAOLp1RjEJbous4HYPIQsuRLC+czZGoWitFuEYLfDoLavzd6IxSFVlzEDPZ8IMXt+G3L24mry+AjAgxcrhvmfhAgepWdmSSQdt4JqJUayew7qhoPDnN0dkOp9MFfygi3v87mSKGLyycgDsvXoD7LluCH5w+MyG0xA3mk+BV4hipQNd276ZD+PZ/1yNAhky8TsyWLSJaWLNRXkAGTKvC/qY2/Pih57CGnLc1v7kHtzz3FmLcxawnh4/HzT5E2hAsS0G1ZMhUlJ9T7Psz8Dfj+8MTfPndu8qkbX1/uFw8CsbzBwxqFWblmPGtxZUiouXJUN+iiHZ2gR0mngzFIjuYw0/nCtJx/vjGblz/4ruIqPVivoAYLuPggnhaScEDl2l7bRO+QtHs6b+9lwKMe/DgW1vRrefeOkofgN46RnI79P9JB33ElW1HOklGqu+OR+LJlFIXnzRppdisw8WT8sQ0d+46/tM5M3HJ9GLYeXYok0327gZFUoWx4PLbKjKJdGwUmXwkrnXeKH78zGZ85aEX4QuEqDAxqUDvR/B1xWIiwpMvUa7/wZKcb0j0209OMlJ+l2LbSJOMCEWv0ai0LJs02YRndcaEgZmeY8Xn5lbgH5csxH2XL8H3Vs3AovJcqHnBCubUQA4cGzo2Wjzhid98wi9kVxMXKSpt8gbxxK5q7GtoFw7dQWcYBx0BMlzENxJfMRnl/Wy8xM1LvKJPrjm5PUaSGOIj8ftQkKYppfoZ/Nux/uFzqZQZxCMVWj1BHGntFNxTqUhoVQrhCCTnl38EPxNdx1rKOy/fgi8tKMMDl8zBP9bOwdeWTsTMfBvtT2Z9MH7qiIumTIlv3HvHAYWGhFarx6FOL57eXY3aDhfiGgP2dARw1EW2juyflJ/4/AHgJw9Nih/5s99POpAVhT8VNR3OKK8q0zvN/VhotVrce+ff8Isffh+vb34XlRMnUQCXWFD+JAAv08crirDwNnlD2FjvwOt1ndjZ4kKrm5cWpMpj9oqU2GkwyHXB+blS+TnEkF9qBCYmR7viu2GC9+FF3j1dI9t/PMDXyk4IfWopUpuUY8PKiQW4euEUFFoNdK8OzAsZHJUqlUooqY5sFjP0er34m8GRYjgchtPlQpfSJCZDirdcEHg/XqLv/MWzMGXmbNzx8ONihaPxAPN7ao4J3dEIHn3+NQou7SgtryCtM4hy9Adv4YUAOHlCUVR1+fB2TTveaejAwXaKegPECc7E+8r7M884sf+a3I1G16QK+6BwtSPcTds5qlVSpMp1z5+cksfKRgJXJy8s3FuWEwm+LqaNqIsMscbttKJsnD2tHJfMmUgiw++RFTlHBAXVrQpxWOPMN4uwT7xNBvMrFArB6XbD2a0U9E7mnFKlwvXfuw5bNqzDY8+/ApPZ3PP9WIPPxxOXYlQPh5odeHNfDdbtrUaQ7okyuteWTCzGjJIclGRZYTPpRTl4QXypCgeuJI6keGlWbu6uYASHHT68XtuJzQ1dOEJcjYTklbo4cxI/+Tq5rpL5RvegJuRFN/Ezwj0vLKjiezo/96wIfo6CV3xeZwfdByfJjGOZn4m6yLUaMb0gCxfMKBOJHZpkcBsyv2YUZH+K/uSFD+hmQyslByUvJRZDQSC5lviTxLWLHEqOVAZuSCbvPX+XxPWNLSefuMrg9ufogw0ii0KV04/3mt145Wg73iWh5fVyhWfHXcjDJUufdTBHaAh531AAcHPbDPP8YwmZWAQTRfqTcm04c3IxFpXlYnq+HZkGbc8s7nQgk09J1zaYuDpVJjFTMtnQCXFdNAtTSVxv/+ex4sq1lF4pBocQ1+yEuL7wGswkriUkrnoS18G4wN8Ig0y/8HPQHjJaB8nT39zQiTer23Ck0wN/MPHCdDKiqUHf8cpe/G5NjgC4G5iN1liBy++m+5xffTfItYw7uA74/iLxyiShmF+aj5WTijGrOAcTSEh4OcCwmFw2OvSIaywdcVUJW9AthD7Rlj3iup7E9eVxEVd2+Hkikj8cw676dry66wi2HWkUL1tg+8TlYBHlaIm7d0uzrZhRmivEtjLPLoYkOB/3IqW+D7mdpe28PgDzU0H5u8jp29/pIyeQhLzWgTqnD0F+0oGzs91LCToOr2/O/OQePA4gWFDHDHR8F/HzRDt/kpeFDLUKOWaDGPpZVlmA2SSsFdkWoR3yO2r7gjhD9/bwxbU9Ia6DUP5UEVcZzEVuQ/bsmOTcndxAEexbFNFuoIj2ncYuOH3cxZvIOCDpxhh8rhMlrglicRnUWjXmUiSxYkIhTuf1lQvswvCxN8xdd+mKqgzeT0HkG0pcReTK29gA0+Uni6uIXFOI61ihv7gOFbmmBFWLMJoJvgRIKPa3uyVOkQHd1cprRie8c87T57hc/4lr40clxhJ8nhMhrkwT5hTzhcSNI6/FFYVYNqGIuFWEApsJatrO1qVnqGG0xaNj8HuPVRlx2NISV6XQe/GmKdEk4xO5yqaElyNkUXWQI7/5SBNeIVHdU9siFtTniD3VyzCYm2yjGBzlFmdZsJDuzenFuZhK92m2SeIo35c8u1g+VyrI/OS8/kgcu9rcWF/fRfx04AA5gt3EWdEGHCD0OQZdf+K+HHN+cqO5uyTbN1DBxwNcUVyv/Entkkd85ABiRWUhllbkidWp2GHmuhJDFoPUK9uzYYtrtSyuCc8uFZi8UrfwD/D65q0nvbimgphEQO4dG8RGj9R1/FxVOxlHD7q8JLRMgGMM4hiDj328xJUuR7AlkTKtBkzJyxQR6jIiVondBDt5x+w5s+EbOSQvnD27dMQ1SufjF8LzjyyuFyyeLcT19of/nUJcuZ74YkYHqVvYLCakPfr8q0JcpciVvPQRNgXvxjcnRw3OYAQ1FCW8erQN6+vacZQMWYQjBsEpzjzCk6QDPvbxEtcEn4TRojYuzjRTZJqHM6aWYmZhNvKtRujUakSoHWUnjUuUXgsOnZMdOSGu5KbZ40FYiW86nU5wSYYsrl0uN1wsrlxc2sbHlsX1l9/7DrZsXIdHnxt95Mpl4nelZiiUaHB4sOFQA17beQS17Q7BZzF5iXiQTsvw1YuIlsqj06jE86czSGQXTyzC5MJMIRAs4ByNc/1KPY6p6o3Px+O8ktPhCERQ1eXHC1Vt2ELBRY3Lj3iEhZb2FUlkGydQ2Y6XuCbzk9q5nCLS+SU5WDOpSPTK5VB9alUKsaiHzM++OLYumTPsvM0szBmmuCa6hQcjlyyu15O4vnaKiqsMblvRdUyJuz4PdHqxtdmN16rbsZO8PA+PpXHDjIfQ8vHGW1yZMCyWZPi4a24W3ZCrKDpdWp6HyblS1xyTSr45xwJMPNFVN4S4OlRG8hC5iJJRkMX1woS43pZSXMcGfD5+JZc05torrsOKXAcBRwzMKe6acwZC2ENc2tzgwFvVbagn0eV3XYr2Z16NNfi44y2ubB+IMyqthgTUJFY0WzGpGHPI8BeRo8Z1KHdzSgZ/fMDnEeLaHUNmGuIqItdEmWTOSeJ6HbZuXI9HRiGufEZ+NpTtSA05Uy/tqMI7+2vEeuQx2saT4LjLl7nBqzOJ9zlz+aXdhwTfoyyyDD5Ggc2MSXQ/zy7Lx9yyPOSQI6PXqEW9c+Q1GAQ36cR8nDZfGHs6POQEOrCBotomT4DseSKiHQ9+Hg9xZZtHp9Ho1CgiB2RZRT6WUJpdmIUCi0FwgO2d5JAk9kkTzBm2b7OGLa7tjjTF9e+4/kckrpu2nNLimgyuAPbs+JOXzqt2+vFmXRc2NjrwbpMTPopGREswIcaCdHycsRZXJgq3XaKcdiLSYrrxVhCxVpOo8qQkDRkANixy18dYo0dcw8HBxVU5gLguSYjrQ8dRXG0krmVjJ67J6Omao8bxUvTKQruurgNbGzqxv90lZiYmMkqcGC34GGMtrkwUMtrik9qyIseGBRWFWDmxWAgrryAkJuqkYdjHEtxWPeLanaa4UhmTOSfE9fskrhtGJq48FsovHAl2K7C9uhEvbz+CbUcbxNME8ndLJ5fhvDkTML0oG01kV255Zj3I1lJUrxLjztxbxAafS81lEkMN9MmiLLZTtXM3e5bZgHaXD16yRUwbvhZ+1NViUGNqUY5ok1mluSjPtYueObYHQznOohePzse9SDxZb1uLC+sbnCKire7y0QEkJ0BKiZ1GBSrLWIsrXx/zk0H1PYWiUrZ7qyYUUoSZKZwacY3UrlwfowG3jxDXopMxcqVrEwRSq6ndosMi8vECV4ZMOg95cXWuADY2dOHVGjKIZBy7eDKUTLaREoT3GwtxZa4IclE9ErG4a25ucQ6JaYHoAimxkUdLN7Hc9TE6ag2NHnEdMnI1Ednpxk+0P3Ni1JErXRwbS3Es4hYb0FQ4RlzHOHI9FlK3HIO78fgUnf4wDjs80qzjegeOOtyI8hgtfymSyD588L5jIa5cd4JX3dDqtCgnQV1czmOoBZianyUmgbDjIDlp48+rVOC2Sjty7Rlz7cu5EUWudLHcK8GRaidFfht2H8Rzr29AA4wIx7nXQhJKBrf8mpmVWFRRAD8pYoQ8Sp4tPa0oC0dbnbj1hXfQ6fFjPgnj8iklYPf+vjffw/7GdlSQSM4qzcfaBVMxrTAHDQ4vHl6/E+8e3YXKAj9yrSEcqDehqtnYI6CZRh1Ksq2YS+ebS1Etj9naaBtHtFKklrqtuLycmJ/8fRvxkyfrvVbdIQSXhVaM0bLwc07+GBHo6GMhrny9nKip9AYtJhI/eeyUXyPK69Fn0zXzdfDLDMaSncwZIa7DjVyPphm53pcUuVYMU1x5NpvP58U769dh3sJFyC8oEM8ZjleUMlqwAWGh5RSmetnXQQaRIto3ajpEd0qIx9K4kanCh0U4JtZoxJXbiG4YBQknv592Bd1M/Io1FtQym0nKQuWSu0COF5h4SoWSItfBxbWTJzQlDB2XjknL4npRInL9ywgiV5VShT3b30UoGMTcxUuh1mgRCYeOubXYwExPiOsjJK5milyLKXIdarbwcCAdhaK5bnIgyfgrMpTEIa4HqTSCV2So+LpdgTC2tzjF+Oy62g40u/2IRRJCK4zZMMD7jFRcmSfUJgwNz1rNsooZvssqizCjMFuswSxlkSIAzslnkPY4/uC6Y3Hl9ZuHE7kmc47F9VeJyPWfaYgrH1lB/G6kCPLlnVXYcqQRh/fuQtsTt0FXPBG2+WugK5qIDOJinBw8FqtVMypxwZyJmFzISwvqsLuuVSQDOS0Tc21iu0mjxuaqJuzjJQapXHMo8ppWmAutSov1h6qwp6EK4e69KMhuQEmOh8ofx5HGLGzYk0v7mHrKLK6PGok5zt3ElXT8WaV5WDixCBU5dtHDwHMiGP3bTqo1ngAVl6JuHh+mHJ3Ez63NLrJ7nRRkONFOwYU0GYr2GC4/+YwjFVcmH3f5Up1qtWox6/z0SUVYRHXFY6j88pcem5fg53DQvz5Sge/bEUWux0VcqWHdThc+tvYCMp5xfOb/rsXayz+C7NxccRwW2pMVfDOqE2TyU0R7sNOHN8TsUAd2tHrIkCfqgfMMRRz+fjjiysRiw8ef1LjcNbe4PFeMoS4kQc0iT02jUghPLcoT0obLrDGCHLmqh+gWZnFNFbmyuE4eYbewlgzrv+67C7/70XdxxgVr8bHPfwELlq4gzimJW2FxwzH6i+tYdQtLu5I5Ek0Vo/J7yUCRIer2kbBaqF3I8Cv1JLm9s1kZfMOqlRwFdsMVjGAHCS1HtNsaO1FN0QoVXKIIn2Co8vH3wxFXwSnmCxlTMk4zC3NElMWiOjEvUxgsLt/Akz5OHLit5Mg1K01x7c85WVzf3bgB/37lDRJXS8/3qcCH5oVGXt5VhTd2V6G63Q1XUw2aH/0D8SksRNVQMQPmWadBWzwJRr0OH1k8XbzSjd8nHSQbMbM4F3MpwnIHQjjU1IEjrV1CFGfRfTyfHBmnN4S9De3Y1bAHntBelOc3ozSvC96ABjWtVri9k5Cln4EZxeWiy/OxTbvw8vaDVBd925ubKxqPCd7zkNeE/Cx85vT5WFCRL2wvQ6qqZM76yI5IvRGxbp55rSPu0v1M/GQOOIifW5skod1OEW2ji2yY4CcdSCRx2EFAJxqOuAp+SklHdTmbIv6lVP7lxNGKbLNwSvg4Az+mNLZgzrB9mz18ce1KaxGJ+7hbmMR14669mDBp8vDElQrmdrtwyVmn48C+fWLblGnT8MnPXYPz1l6MvPwCEW3IhvBEgLtyxCeRimdOSyXpLQ9/y7wQES0Rmh/c5tl3TDh+nuwIGURvgOpEzigdri94+1DimiAVE0yj06DYZsYCugHPnlaCmfmZKLD2ds1J3mpivxMI7i5jMRWRK0UBA4srj7nyxBdJQJm0srhOnzMfdz7+9AjEVYnH7r0XP/rSNeJvg8mElWeei09c+yXMXrhEDEVE6Pw94hpLRK5Wilzl51wHaoshwJzhd8nGKVJVZUTg7XahutuJZx27cSTQgGmmUlxinYXJqixqMzMZA4oKMvo+5iBRRRqO4LZspQjhABnvN0lot5LQNrjSiGj5u6HENcEphtWoF92Ip00sxgp+rjLbJl7gzcZeik4H5xWf4UTRTtQXO3JU7+lGrjy2KB7/IsjiesOPvofnn3wCV1z9GRGxD2b/+GL58ByReoNhtLr92H+kGjWb36CT9fI1Q6WBvnQKDDOWIatyKr503mk4fVopzBT976ptw96mdujp3CyyPJTDvT1bjzbihe2HodYcwswJVSjMpDbsVmF/nQUdzomozJmJxXSsHIsRoWgI22tbsW5/DbZVNcLh9R/T3DwBiu1CjsWE+dS258ydJGbM6skJZ/vKXGPrFo9H6L6NkjJ4UR13Yr17PyxqPVaap6E4wwY1tBT0kEuYwe8plgIMdlKafSHsbvPgjdoOIbRNnqA0h4C52b8wPaAKHEpcZX7S95lmPcqzrGLOCD+HWmY3iTW/OYiQbB4zNAl8yD4b0kfKXfttHIW4OtIT17vuxPU//D7OJzE0W6yCwOmCCxehKOKNV16Gy+lMbJUwZfp0fORjn8BHrroKFqtVeh7tOIGqLJHISCJKN2EQgXgX9AoiVwaLmIoakx96P9bgM+HYIPIPj6sw4TY3deH1mk7saU88hsEtRI1CWSQwsVKJq0wsglKtEg80M7FOm1CAuYXZwvAx+OaQjd/JBGGwSEzVEYpcRyCul66YTzdODMtWnT64kUsBjlBrjhzCe5s2JrZI0BBnV59zPj76uWuxcNlp4rhjEblyTmYo3+TMDa0yirZIG15r34m33FXYFKL7TUXXkBFCbtiNKcEQzrNOxRmVa1Fkq4Q/TEYirkE4HhWt2P/M7LixA8doJ0O2q9WFjfXtWE9OXKMzabJJstDy36nElTnF9xNxUK/TcrcWVk4uxsKyAkzOs0NLXON6kbsVTxWwuGqoFdIR167uxGMrCbsiuEoC97uf/gj/vOdu4mnfHoWhIBxJdsDpR8wATwFl8RQUnfsJzJwyGXq1AodbusQbab5w9mIhFjUdJGYH67H5cAM6PNzDkYHpZV6U5ITQ2qXD4UYTOeoqrF00DWfPrkBLlxMd3iAKSGRK7Wa6cmmMdvPhOuKLNF7K9w8PvxVmWXD6rIlYPb0MpSTgbE9ZcEUdUD76jVIQDhLUd1xH8EaoFdsoBbsD0MbDmEz0ulybi+W5i1GZOQvhCNnAOM+Ijgpqsc1j28dopmj7PRLYDQ1d2ESJl3UUfOPvk/nJJUwlrjI/qQ1Mei3mFedg1cQiLCjNIYfPIrqzTwZ+Mmckcc0dX3HNzc8Xb7cf1rXSmfjZxo72NrGua38sXXEafvjz6zFr/nxhbMcDLILS/zy5RPo9HPfBG2uGI1qDjsghdEYOk7g6hbjmaWZSmoVMVQUMymyxtxTRcup78XxU7kJheMMxIa48EWpTYxf20e9xEXnQlyy0vEoJiys3BVci/eOuuVmFWdIs38o88buVolY2tCdj11x/iBViOHKNjCxyvey0BWhrbkZmTo6oj2GBjhHweeHsYp73hcliwVXXfAmf/dq3YDCaMDXbiG7i30jFlYvGhoonr6gUAQQi9XDF/Xi+swkvN2/HfucRmBQxVOiBSaoQSjOMqDDPgEGbDx/xwmN/CRNyp2Gi6mLkKojr3RoS2ygiSdFPMuSIIUL3ThdFTJvrHVhX147tTQ4xA1V07XLZmVceun5eWpMheJUBu9WA2cX5JKb5WDqhEGVkeA0atbjXxaIOUu5TDsMTV3nMtZdzUrfwd7B53du487H/wGjqHb9MB9wbUnVwP770iY8j4E/UOWHZqtVYc+nH0KLPwz5ytGvbues3TraBHE8SChZCFmd+haV4VEclRYWMaIzuBbo3FArmFs9qpuugduJ7K0z3yDlzJ2Pt/Mloc/nw5r5qioRb4CNOiOPTcSYX5eKM2RNx2tQS2HSSfWbB5ViVe1fYloA4S0xCbTSMPx9+BW+376G/Q8jWq1Cm68aEqA8lCjuKzVORqStHht4Jc44bparVyMqYRrZbJcrO3c4MdgpYbMNUv+2+MNaTwK4nju5qdaOdhbaHn5SZxZWdP4YgXgby7Ebh8C0hu8cTkwooOjdopPbiKDmRcQhw/Y1vPubMCMV1eN3Cjz/3IkorKqSuqjTBBfN63PjSZ67GkcOHxTYm6MIlS/Hpa76A1WecLh7mH+uxVymupJ8M6VGUcLcX/ngnuqLVaI8cgCtaB2+0Qwgqs5GFV2ICCRr9qDI0MKlykKmpQJF6ETLVlSS8mbRdR9k58uhroLhCmUty1zHPvuM1P98koeXVoWrJIAbohoenE2aDHqVk7M6cXISVZPgm5ViQadCJG4qJxeVNhwonA4TBYgMyQnFdu3QOyiZOxg2334U4R2bDgEarw7OPP4Kbf/bDxBYgMzsHF17xcVz+qc+icvJUcUwux0gjV54swT+8KlAMbjT5jqDZtRNdnsPY6ItCa5mPq4pnotNXh/auHVDHHMg1VZAw2lHT1Yijjnq0+x3InnaAnC8FfI1zUaxcgjWTFmNm4WRoMsy0PSruTp5Qwg2f3PoSryRDxoaHn0vc2+7Ga0dbsaO5C81syBxtZE1DyOJ1fAuzcfqUUswrzUNZpkVMcpGdtMHu81MFIxNXSTwFV4W4ShOaHn2BuEDHGJ64anBw725cec6Z9Fc3Fi5djo9/7hoS1zWwkEPHvXT8+ExVi0NMftrX0IZ2t1+Mt7JdYLEdgnI94PbiMvOiHPJiLyzSDAvZi9nlhTiXRHcGO+R6jVgJituZr5mHuDKUMbL8LrJFB9Hs3oZDrmpsi5fjgqJFUFBwcaR9C/ShemTRNZXaZtMJDahmzna2IG47CGNRM8KO6cjynoNlRcsxJbccGoUOvkhIiKxcFu7/k4Q2LlbD204Cy13H3KMnhLarHRnxCHJJQGcVZeH0ScWYW5yNIpsRGqqPk2mYqz+4/se3WzgxoenNrdtQOZIxVzKul5x9JqqrjmD5ylW4+vP/hzPOOUcYYo5mh0PugcHyyJGpNG7KtPLF2ikyPUqCehSOSA2lakS7A3Q+FlMWXqaFRJD+kEwqCSgdi69BRxFtjmYyRbQzkKOaBouqgDxLjZRXiG3fOpRFlivaQ5HLey1ubKrvgAlRLC7NwbQ8G0wUtXLdi0kXJyOz0gDXIXevDdUt3JF4zjXZ0Alx5dnCs+bg9keeGPaYq47E9bF778T13/oKrPZMXPyxT5Kofg6Tps2g8/BjEOSwiZu2GzP6ietgs4WlthAMIW86DoMqhgOOHdjS8g6afU3QKtWYnlkOpdaEgILFcxcZnC6UWKdgmm0FukMKvNL0OI5469HQpUfYnYdCUwBudQR+ZYgcuhhFs90oySzAFRUX4gLbhRSJxOCl61dCB5NGKhd3PSeDS8qc4oiHi9jiDWBLoxNHmttQYTNgbkmuEFRuD5lXA93bfKyRMG6k+40F+NxizJXuy3QmNHG3sLi3kjjH4vprilx5beF/PvfS8J9zpf2rDhzAbTfdiLVXXInVZ58jnDQe2+fjcEnYXshRKYvqkeYO1LY5xZKI/HYkftMNt4vclulA7m3gZ19XzqjE6hnlmEqiyndaLMZvd2IHjUW1W0SArmgz9nRtxq6O7WR/upCtNqLcNhEujRF2ZTtcvqOw6rJQYJqAEv1MvNH4JHZ0vgdHMAq3Owc2fQwxbRCukAYhiqwjMRXyrLlYXboI5+WeA0PUTk4hdwVLTiGPIbMN5E48iZ/dqCOh3dLkQm1rJ6ZkmzAvIah8XwkngGzrAPRME1x36Rxg5Pm4rDwpd854R66vbdo6/NnCCXH9429vwJJly0lUz4WZPDw2uoOddyhIsiV187JARrtDZJza4Ik1iW7e9sg+ikzbyJvyUyOGE3tIa+iOBCy0LNkKqMi4EkFV5SjUzkOWaiJsqjKKVAx0PUxvKSWD7x9eZ5WvlsvL1y09Lyh9fypDGKw0ItcOhZHaQdrG4P1YXEczW5ijiNeeeYoM5Vu48nPXYsLkaWJ7hEQ0uZW5vtOJXMkOi9bTUfk1JILBSBPqXLvJGPpg1tgRiHqhUakR1jlxMLwZ7mYnfH4v/AYXwnovQioPRSYaaGITkIPTEQsbsb3Ji+rGBhTG3IiQI+LT+RCze1BRmIeS8DSoa8uwbZ2PIgk1PnXZbFRM1eJwZzMqs8qQZyilipKcRYlTfQnDRkx+TpHvMzEu30OqxCd9sNETf9F3/DmyO+DkwPDEVZotLM/lEFxNilzTeRQnFZinvA8PN/Cs9MHsGJ+TZ+7yxDF+Cfm9z76G3S0etAa7xXKJTn9QtCOn/sskynaCHdjyvEysnF6BNdMrUWw3i7aMRGPwx7oQ7O6CjmfRku33R1vgCraSg2aHw9+BYNRHdaRGTB9Gs7cK3o4utCsbENB5EVHTd2odrMpC5GUsRyCsxa4WF9ZXuVBBdlOv6kZA74ff6ITCHEOFuRJFvhmw1E9BzZEolswqw6wZ+QiTvmRkxJFN9cFd2TLkAIPvK+4SFxEq/3GKge3ZsCPXqmFErr8kcX11BI/iMJiITDItRRpRMnDDJbMEJh6TkA03j0UFEO72UFRai47wARGhsrj6Y51kYKix6cbic0p0TabsaCGZKmHwiFBahQU2dTFy1FNRoJkLq6pYdPXxuXkmqVSz0v9yKU49eg0MYbBYjIaKXElcU70VhyNXFteRPOfKYC5yBMocHojLvC05cjX2EVc2BtJsSJ0qA1n6ONp9h3GwcyNFpHXknBHPon541S3QW9WYk3UWzMps7HC+BkejC163l/aOIZQRQTPc2BkIk0dfQnyYhCtK10DTTZ5/wEnOhwv7mhthUOegwFaKIx0hbF3XisN7WlFit+HM5aVYsdQGQ14bWjxHYTFQHeoiFHHMQpZmNvSKXBJSveAdL+GjVKgkQ0bRbYgcm2g8IroP+ZlFyiSuKU6uIEcUaqVKrPmrJWHhiOFUGMsfCLK4Zqchro64FLkeI64/+E5CXClyNQ1fXOlA4ljDmYA5icRRTXf+U6+8DqVGi6yCYjjDceytbxPdx9VtXXCR0HKXLosxj8uyYPJ46tlzp2DJhBJkGlXwh4lzZOe6ojXoilUj31AIuyaLnMB9cPhIWENk/+I8cSkMjUWBIvsETDEvwSbns2hsr0WoPcEPZQRelQ91GW4ccOvJESzHCvsK0WV81NEEBFpxpLUe/ORNsb0E2Vk52LfXT45gM5pbvJhQmIML11TgvNUl6AqwHVShhHjdzfXCHEyyctw840M3bvd0DjyMfLw8VnJW5gxxbk7xMCPXqjYSV2oInnA0EKQJTQlxfWdk4irKLMiYzgUmwPuQcSDzQNfKP3EE484EqY6iK1INR6QWgbhDjKtxDjaU/CNd3vGBiFS5+45OqVRoRBQruo/VM5CtmgoNiQpVNSUp8qUd3ldgb5sNuCY6tLjy5BwWOk6yuF68dA4mz5iFP49QXNnY8p2bSlRl8Hczcy1JkWs2SssnQEtljWeQ3x1tJw+/HZ3RempE8vqVRsqrQIu7Bp0UBUSiIWjJsOVlFgnj3BVvpe8zUBCaQc5iDBuatuOFmmp0BFVYXrAQpaYiikgCeL3lMFp8fswkoVyYXYaynHmYklmGhzbvxhv7G7GopADnTc3C4skG6EwhNHtq4A05SOQp4oIPNeFNdIE8scmILO1UZGtnEa8WICOiQZurCs2OKji8bWh3dcAdCouJJe3eOJw+DTFNR7QzwaCzw6SzIsdoQaEtExNLSni1GeQatcRKdlI5mhimuJwgMGdGKq7MDs4nuoUT4vrws8PvFh4pJuVmilflPfny61CotWLuitlsFGXix0zqO1zYVd+KPbXtYiWniYV5OH1WOeZPyCYHr5ls3RF0hqvgitXAH2+BTVFKUWqA2pGET1uEKAl1i6cWXcF24msQEaUfOqsG+eZyEms1BR1emAN5UIbVONC5lzhbjb1dQWiUuVhRvBgmlQn1PifebqmFKRbGhQWF5AROwvT8KdhZ78Idb7xHnqwSp5cXYs1EC2ZO0SOQ0YFWT52YeGfX5NG9Y4RVMRFGZQExix874/tcqndGbytJ9yrfl+zkncwmkcvOvUJzRyqug5GLxfV+Ia4/xCtCXCcOX1zTgBxhih+KTnm8iYXTR4bMSSLaFt0nhDUU85BBCFJeHjflbl4WrpMHQkApqSnKMCizKPKQIlo7zzxW8DOPPMFK6uY7uWnVC26ZVCUVbXWCxXUocBm7uzMwI5dfORfGwxStqKyAvUiFoLoRHdFdUMRDyFaUoz3YiVB3FBq1DhatWRitjBgZDlUu/BEvDrRvRWuIDJi6HuHuCJytBXBFcjEvdwoyDXaUmkvx/ME3sLV2DxzuEFWAAV6llcRNj9bGCLq7lFhUPg1fOXsRJpXooafINMdgQZvHgYNte8kAOmHUKilCpbs43oYmKhvXk0FpJ0E1IOzNgKvLhy5PC0IUTQciYdqnm+4JHUJhI0XYRjgDZjj8JkTCegRJhL1hMnIRSlFK/JxtyUTxtpU5djUunJiL0yaWQK/VIMx99ic5uC5GJK58vyU4J4nrdxPi+uIQ4joQ84cPSVy7hbhmqDUoKS+Hwcjjj1IwwGsS89ilO0T3SoAiR60DflShNbhH2MFwzEdXzcMdFG5kaFCmmU/tGyeb6KR9VTARX/N0ZVDGM8Q9Z9ZkotPfjHrPQTTjEDzqdsQcBfD4i1BqnQQDcdyszSKeBPDygY042t4JXyiKbrUVOr0RcU8crQ4lcrQ5+PSiJVg+NQ9aTRCFdg20Sg1qHDVoJudTQRGwhiLteEYAjbE9pCp0v6jLUKRZhlzlHCqLAiGeAEX1L97nS/eiksSer1VP9WDTG6RIndqAE4tt+jHYWLXPwMcRAdtIxPVIa2eUiTWUuHLk+qsfk7huHGtxJaqQ2DBhYt0hMlh+8so60B7diw7y1DzRZtEFEhViymZSIiL/nOxg4ZQElB/fUMFIBtpOUW2Beh5y1FOgU9ih5pnH9H3/iSunEsTkDUraWGhQcW3PSC2ul7C4zpyFWx8cO3HlG4IdL0asO0Di48L8gmLEyQH49X++jqihDabCCFQU3NEVkNNjR4FqOjwkVlwujVIrDEA8g18ZpiZP3AhNhh7egAsNzip0+VpJ1Hx0XB4TC5LRCKLcVoFFBefAqMnB7rb92NRcg9ebeHaxChNyKjGBBPKs7DzMrTSJLjWTyiYewdjXvhuHHfuIBxFo1dQVHIIAAH+nSURBVHSnKrrg624T42hGlR3G7kp4PVG4fe0oMOZjbuFyMpiHsa1tHZopSvFEqC67rQgHNZRHT8JqQSBMQkyiWmIrxtKiiXR9erouXoNZiScOubC7lmyEmH2agaWVZbjurMmYnMOv4hobIRkvyOLKs4WzMbS4dsZYXCVhTRbX37C4blyPh54ZSlzHDpNZXDO68d+XX6PIVS96TgxGvXi+noe33LFqOGIHyKmqJ261kqB2JcrFXJZtHid+REeFYvVMilCVlC9MYscvV2e+8mM3SthIWA0KC5zEmUZXFTlcHXRMDzzhbgTpnovF/Mgz2jE3fwXyTVNxpLMau1sOYUsHOZDObrL5OShUZ2FqhgVnVBZgeqUZpcRdfv6/y+/B3rb30OZvgkZF9amOIK7yIkjHj0fJlgXV6HJ64PQGEPCq4QvoyMEDfBEtOrwasgHco8LDOCyqBhJXC4oz7ZhaWop5dF8UmLXEe+nF+ifD0AVzhu3bvJK8k1tcWRyFQPLNQN5khAyfM1ZHqUbq5hXjpq1031OD0ffiZhrFJKSTB0JCiVA881gJLXfzqSeT0M4WnxZlMV2lRrQKdzFz7lMFyeJqJ0OlO0Zc+cXVHrTDME7iyuzgiW3EKz42/QTjncJYeaLVcEaPUHR5FJ+bdBN0cSu+/+haZJgiyC41iVdUSdTKIMNBAgo7GaUcWNSZJLAaEU1Ij04o4I96yaipKY9eXFOrqxa1XfuhVRlRbp8OPRmKKncnnqg7ggBysSh7DjIpCojFwlhcYsHMLCtFClrY1AXiFWR17ipUOQ/CFeqiu9ODqMJBctGBGMUrFGsjXzefos0pFNU2kIg3kShEMCt3OebmrESpaQIZKzfea9+MelcTiW4lbj/8Ht5xK5Hl64SBInENRdGrSmbj69MXoMigp6gkQlGxGmf85QFsaqAoQVeJKBnQeEYEpTnA7WeVoMSoJjESlXpSQtiDJHG1WaWXpfN2GYJzLK7EuY6oNInmxIqrxE9+5aOSxI8j16DSD2sJENa1EE9rKNUiHPcmnGwqZxo9cmpy9piv6gwbOWp2sinMV5XEV7IxIRJQPoaORDYcDsLhbUUd8TUQ8SLPVIp8cwU5ngps7WzD9q4AJlin0nFYkMlRtJtwWrEdJWYjRcAm8QiiM+DEUfchNLprEYiSkKo8yFCGKBrXwOMiIfUE0O6gYIgi7246boiSn+qfHb1QxAh30EDiakaI/o6Q0PqjxLUI2TzuUWFHOK8EaoMRC+xqnFtux7nTSsXTFCe6R4U5MzJxbetMb0ITi+sIu4WZWlL/OxCKu+CLt8MVrRczeh2xKvKoOhNdHjz9IiG+onjvX0gSEKWrJKFVmmAlcc3XzkE2RbRWZQm0GWb6Xop6OSfvcbJCGCy6obXRIcSVvF4WV9mQ8X494jqDxHWY3cLME+YVR3zBuEOMQ7nCFFVGyfsXwwcu8diVAN3oX556F3TdNvzg0ctIXEPIKiUx1XFXaSIL/fCvSjJaNnUhCdI05OrKYVbbqax0HfEAeeBdYsKIN+qmaFEFqzpXjDXtbFqPHc0b0eYLoCOeh27tZCzJn4jLJkwgoxeGTkX1QkaOH91yhFrI669HJ326wq0UqTQiDLe4Dr5T+D4tNKyg6GsW2ilfXNGJaEaAvg1TNBuETmnG/MxFOL/ofBgooo6RQd5D0cRpu7YjEIzg8uhhfLRgMlaWLxbdvTvb6/HXjZvFikBnlefiQNMBNHb5yOiZEVblQGHPg1uVic/PmYJvzC6gyObkVVchopQ0VFs5aYkr2e5+nDte4ioEMkMpeuRCxM/p+SQetPXPz/0UHd0HSFwVUOqZ79zqIwkgJMvAXcRGcgjz9RORoy0V3cEKOlQ3u2nEU3fIAR+JIQueLsOETE0BXP5ObGl8GU2eVtT6lOT4llHEWIZPT56LiTbuCYiJnhU15Y/ST6u/Dp2BFnSF28gRaCaHzAOjsghRPwmmqxl2rRkzcxcQc6N4t/VNHOZZyZEoIjGeu2CE10O8D9rhCRnFqk9WbTbm5lYgT2+FXqWHXqPBK3U+vL63g7ua6KoyMKc4D98/cxJm5vFjQCeOk8yZEUeuaYvrCCJXJkww7hbjpW2RvRRF8MINLUQ2LiND7vIY3Et7/0KSWTG7jlf+IcNu15QhWzUZ+epZsKkqoKGIirvOpZnHJ5/ICoPF4ppm5JpSXIcduWaQwWgg47kTXeKRqyZy0lqEIWMhlYytxC0G8/tLU/8+qLj2gl0aaRERizoPRfqZmGpdgWxNEWXtJq/dRYaji4xFI1oDDSS6YWo6BV2LSrwDuNBSiCyjGRoy4ujWwEBGSkERBffSsLB2BOrRHqwhB7OZvHsWVRZ1LgSPDceQSQZS030JmvxOMmJexBRBRBQRxDLYzIn5v2IcTE3l85FDw3XmJ0F8yxdHW7cVF+qCOLdgKrqCTmxo3oWDjgb4/VE43HEEw1EUahVk8FTk0GoRIcMXDJvQ7rPj4wsW4VvLppO4jqT34PhAtCslDd0r6Yhr+yDi+i6J64PjKK488agztpucvcMIxjpwSfm3kKUsww1PXwNXRgOySy3QGfjxmdFCsiEs0GZ1NnJ0EzDZvBT5ugpxBwSjXuJJF5wkjG3+BqoPXtmJ8sfVaHF3IFOfj3xLNiw6Ix+KnH1ei9hI3OuGL+YkUW0m3jagM1wvehWNmixYM5aikyJVd7iGeOlEuW0qVhRdgAmWGcSrAPZ37cLu9n0oN0/Ef+sP4IlWL3R0b2SRY5phKsHc/On4yfzTUGYwUCQdgV6txjX/fBqP7mhDzDAFEWU23cZR5NmjuOOMPEwwSY9UnQgwZ1hc56chrpLV4zuZ0te/94OfDzVbi8m4Y9u7eOu1V/Gpa66FLTMzbTJyN1qd/12s7/wzHNEq8rydwoBInprU9SEbwA8mJNdCHiPkyVC+WJuI6uvDm9Ac3k6eYhNFYGFoKPLhrkup3tjMHz9wCw10PiYfd9Xxm0r0ZOh49S0mI4NFjY1/MBSGj/x24ZTKfKP9mEeP3v13ZOXm4bzLPprWGIt87Xu6HsRBzyMkqs0kXMxx/oajBa7LY3m1MPsiinN1eHXPv5ChicFg1RC3qZzH0I/35GdH4yRaTrQGD+OQ5x00B46im46dpStFnracIoUJKDFOIdEtIGPPXfphZBpMZCioDjJ0UCkMFGXqKd4kUY3Uo8a7HUe9W9EQ3A0PzyNASJxHKqdUCI42cnVzSbiL6F6JIaZUI6rQUtJTBEvOCZWf4mB0RiPEERIXjQWL7dNxWvZ0FCi80AT2wsuG0N8EM917xVoDFmcVo8xiRWO8DfttGgRsZpjsKhRY1bBoMhDyU12E1fjC0vmwGy3URmMvNGMG5hoLJFWXkWpQp6O6JvuULK7JnPPTpbBNloMH2VC+/SpFbfV1uOwTV4t1qAcLLoYLbk/u3t3W9VdUB15BoJsEg+7fmZlniLH99QefQYgjPyvfK2MRVPAZpevncU9HqA5V3nfR4D9E543BSvzMI6HN1ZWhRD8ZmeQw6pU6umf8yDfnkqjqoVPrybZoSVTNdC9nIBB3oTV0mDi7E7X+7WgPV1FdOuhY+bApL0KTN0yujQNxNcWqKhLpiAPvOvicTZhunYFKy2TMy1mAHHMFbnB041DchlnaIK4unYRvzDkLn506HzXuFvz27Tdw3VPPYlfDEdS07SKnqBqqIKV4IwwmD5w8hqw24IwCG4mruETC2LVVOhD2jdKdf/rDk/QnL5jA3WG87iV/8t9cMlGo4x4i8ko5bo8XTqcXbpcPgUBQrHvJSL4pPoR0m/BcSF6ogh8fcEbqcND/Aja5b8ebrl9hi/d2Et2N8MbZceLVULij6YPpoPCkFSdPnHD64PH4xd8s1vLNMHpQzWaoqI752dAwOYnb8HrLnfh37c/xcsu9ZHT2Uw4SKRLZ2faVmG8/m4yWScyk5Ofi2J1oCO3Fdtfz2NzxBPa716EzVC8Mr9RmA92KIWgo0o2TiMZhIkG3UkvbaHsm1mQvxkzLdCzPWoDrJlyOb1GaY5+KupALTRESVw1FyhSZnlW6HF+e9Tn83+zP4dMzP4cLJ1+MqYWVsNt0JNR+xHx+qNodCDX6kBnPxNUrZ0Fl9JNj1ym4xxyUyvfh/TlS8IIRLpcHri6KHKm+k5+1HS9wDxdzlp9WaAsexMaOR/BU4+/wQvOdOOLZAX5hBA91TLUuwbLstbCpcoVjqKSfbopUneSoHvVvJaF8GjscL6LWt4Oc1y46Xje0Ch0yNWvQ6M1AOCOGqNJMEWYWYnQMqAvJYS2Gq1uNB+tewM0HHsDPdv0Vv9h+K7S+rcjVupFrCKGisAjt8Xb8cOtf8eMtt2ND1wuIWg7jmaY34FA1wZYdgT0viBxbG8zReui66uj+PoCjkefQFTskJn5xwMYcPRn52Sdy/QZFrkN5bewZJkeu9mFFrkrypGpw1L1BGJVYNIZQOAyeQRqORMTzqexJMuHkzw8hQ5Ja7gbkKIq7153RGjSEt6ApvA0dRDb2Pnlig4qIr4JW5B+8H2IckGi7dCLX/lEEG5zHkiLX9CIIiSON3k3oCBygAyrEEpoyr3jJQz6uzCdxHjpu+pFrKtA1EpeZnhwdtIQO4LBnExoDhxCKB2FUWkmElegINyBEUXRz+CAO+zZTpPoenKFm0fPAbSMmXQ0C7o7O0RZhpm01Gv10LXEWYV56QAudyohPFs/F6qyJmGcphlGlw7OtB/Gfpm3Y76lDIBYAB0JaijxMCjV2dG7COy0vi2UZJ1sqcUXZ2VhjnwSTx4mAS0EiO50Edz4umEORjKUL9T6KUOJPwRurFoZWpTDSNWnpuqUlPtnAnmgI+0Ap3cjVRz686JlL4hX3sqwTkWs9Lr3qk8IhSY936YMnY9Z434I73ETHzkAsEseCvPNgVmXilV3/RrDbBZOd7lkNcyotAg4TzHuJb7zYTme4BlW+d1Ef2AdPtAs6alt9hpHa2kWRtRPe7g7UBXdSnq3E6YPwR12Ci7xICVshtil6FXEcy+AI8+xgNaLEjSjZnZhCj0iGgQRXB0c0QveGj2xVHFPMpTgzbyEq1NROgV1UKQ4c6NqPSNiPHLUW08w2TLHZEFK4cchKzkiOjcRVjdJsFSxmahNeccanwNqZUXSqHie7t5Fs3h744k2iTDyExpNAWWy5fGPdhsngNrorjcj1hIkrCwQXkhOfkxfqZ6MYDAYloeVyUOLxOjnfh5DAZBLGmZqPP/mNPq5oAxnxHRTJbkBH9KAYv2PwxBkeL+R8EsaPdAxup4HElSEMXTAEH90EYyuu7whxlURP2sYcYk6xyAYpkuUeEj4mf7s49+JRiKsM5iU5PHRO7sJ3RppQE9iBI2SU3NE2ilT34bB/CxmYowjwpCfeI2Gg0gHfI7n6ciy0rYQiEiIhV5N484siNMKYeOh6DnndeM/VhW1ddD6/T4y3aihaEf48nYvjkM5gO9oDLfAEnagmz393Owmn14H61hY0h7KQlb0IZ5QXYl4h3XsKBwLhKNVVC/zYJWZXt4Y3U9oAL0UPPHuZjZhGyROy5IhhfDk1GLit0+4WpmImWyqZq7K4XnbVOHQLi7LEUe15Ex7iB09qUhH3lxdfQu1kxPPv/ROesAMKDZ0zQ5rJLK4pYffGGuKa+R6hNvNFO9EY3C/42hFpJBvSiqrAVtQF9sIZbhXjsUJQU3BWpeAXmcwjoaY6VqgQJ3GNkZ2JkcCWG4uQr8uFjjiyJnsmripahYX2qXDHQhQJt6Az0klHC2B+1mR8e9aXsDh/PhblL0SmKR/r3fuwS0HRPeXQBKIwOSnKbw0i6LbiwrnTUVjUSY7jUarRqJi4yGPYLVHiZ/RdcgyozN0BcW9oFLwqHtfhQPwcom4TXye3gfiN/uZt6Yhrr9U7wZAvgsnFBtHj8YjnIR1dXfD6fMJAysQbolo+cGCRVXLXHUVtPOW+KbgD73kewDrX7/GW+0bs9f8H7dH94DcBcdcxd6MkqPK+h8wrdgAD3DXnJk45u6ShCPpKrEhGP8k30UjArJTqVkHC2o4d7lfRQGIfpkiWt7FBG36dZ1AE7kdbZwN0EQ9K0Y7Jqi5MoOjKBj32OwJ4p9WDbW1e7O8KwRkgUY1ZKNmgiWXSZy5U8QJydMphzJgBq3ohsrSroFfMR7vfALMuD+cX5uDyQh9K9Y0IRZzQxDXI1JIB1lZRnSip5BQJUN35Ix0U6byCXe7bsNV9Pba7b0Z98GUS+Fph6DiiZR4O/xqPH4RmUpK0k8uZnBj9t41BokiVo9VjIPgmCiLA/BRdx243nE6nsH0BCjTYMWCMlp/HgkVWGuYIdftxyLcJ+7xvE3c7hJ2VnNRB5KE7iumWbGSp7cQPHdkeA3HFTBdixqrM6fha+Wp8b8LZuDB3DhqCXtx69C38o+Yt4k89lAqtGNc1qg14sfFZ3HPwVmxvX4dSgx33L/8FXl38PXzbWoYFEXIOuyuQlbcan16zBFMnRCn657elSWLPdowT89NHjkF18CXs8P8NW/2/xa7AX9EYXk+RbbO4v7nXhfnJe0ltw+DPAZJoM247+khsk9xyOQ2NPrWX4F5aiZFqe7ppKDCZZKH1er3oShCORTdE2/g7Od+H6EUv6dQiom0PUqTi/Tfect5IXuHNeM93P5oi74nZqnQLiXxMg/7tM9o0FFLtw0lGqu+GSkOBucJXLL/Kjpff9Hp98HHyBfqM/Y+GV6IFWGhFhDDy43DU0B6uRbfSR4Jng1VlhD4ShCVUhamqFqwwhXBuphZnZpqwymbHHIMV0/RZmKzPw2RDKX2WY4ZxMuaap2G2ZSJmWshgZVXi9OLJWFVciil5JtjMZDLErGqK4xUW6NUROLrfRpCEXDJEDIlVgitU0QEywC2BjdjjuQNbXD/HDs8fKOL5NxnmahJanizJ1828YoPU2z7jmdJHqr05MVJtH6s0NGTO8cpE3IPnInvHdo8//X6/2M4Q/BS/jQ34aCyynHrbfHDwFZWZs7A6uxj5SiuJoAVKElZNtxk1dC+93t6C19ta8FRzLdZ3tKEtGCOrZIY+gxy/DLOYzHXAdRSvN72JQ85DePzIfbh7z83YUPciQu01wiFU5F+JFXMuxMeX0DlyXAhGvFBFmatcD8k1kMxPjsi512iDENgtvt9iR+AOHA0/C2+8UXIEiZ9SgMHo307ppqHRpya5uOkmRqrt6aZ0kWzoOHr1EclYZLsSES139/VEtIl8H0KCIBzdMCL6IEJ2hA+Th/o83nHfijdc12MHCW1DZBN4jWZxc1E+joHlTqDRJf4/NbiZ+ubtTTJSfTdUGgox8rYn2hfgquk/g0WTDZ1Gj8+f8WOsnHQZRQsudHY6xKcv0VPCOJG84vbzxpx41/8U1PoosnVZsGmttFWLTm8nXN5aRAKHoY0dQWbGUZTqGlFhaMZEYxsmmNpQYWlDibUVpZldqMyKYlK2ARVZNuSYzLDqTTArDWTo9MhQWsgRi6MtvB0H/E/AEa2jc8sjRv3BLcsTZbinhB/q96I1uAWHPI9gq+sXeM/1GxwloXVG91B9B4lXGiovc1ByNPq32Zglbif6HBSUhxeSlwiYlOQ9U303VmmYkHnHES3bOA8HGGTzZKEVr09MynfcQfrS4WxF1NuCiQonKskBLFZqiId2bGvz4YWGNrzU1IE3Wxyo9kSE8KrjFqjiVkqZJJ45UHcXkNhWktDyCnVz4YuUiHe+HnWGsTSzEF8qV2J5ViPt2yLm52TS/arW1YvHcgYG80AST+ZnkO6flvAW4vWj2OK/Ae8FbsXRyLNwxo8QF2LEY2mclntp6L8hk5BV/j0NpOemnCToIRKJKUcZbASZbNx1zN0pPEM02bv7EMlgUy0JLXeFuiONOOJ/CZtct+Mt92/wjufPqA2tEzOP+Rla0c0s6DE+9ZjsAyYnGam+GyoNBb4Sd6gT8/PPgUFtgVqlxRmzL4fH44XfFUI0JC2Vx4ZMOHAUNbADx70nbOROhCHjiVG1gT14yXEbGmKboaHIMktnJueAXzOmQkS8W5MX3GfOK2BU62HT2VBkLsVU+yzMzFqCqZaFqDDNRaF+Mn1vo1bV0DXF4A274QjU4qjrZRz0PIrG8DqE4afvBxLWYyFFDFKXME+W6QjtxSHvo9jm+i22en6B/b5/oDO6C6FufgyQ62/se0rSRqqdOclI9d1YpR6I6TaJ3+kvsmXJf6eCzDlZaN2JIbMuWWgTPXnHi5t8lkg8BFe4ARa1GUaVHta4BznRWkxTt2CVVYkVFgtmGyyYqrOgVGVDQUYm8hR5yFUUUypHnnISSrQzyRmci2nm+VhATu/y7DlYVjgRi0rzUWiLQ6P0Ih7jZ7n1yNRZEVHuIXbWCK6lC4mfki0Lx/xoD+8SQrvN90fRfXwo9JhYaCYS54VgSJTpnsrgLuHktkuV0kAfcRUNnU4abv4+Kbls3XRR/BAzkSPdEidBJhMLLY+nsTFk747Jx38zGRnH2yCe7GDfTvLueFJRnIS2GXX+jdjsuQNvOH+FTd7bcDj0ItyxBmqVmGiw1G05SEqcK13I+8noc6xBEv0nfaYBjuIb3YewrvY/iS3Azqp38NZ7LyAWoChBPDwnCSgfk6NXHpJg500MSdDvLL4yjhevuHu5i9poi+9xbA7ci7ruVwF9PXLJiFVkFWB6ziTMyZuJebnzMDd3AWZlz0WFdSJyDYWw8tKNYu3WbvjCLrR4arDPsQ6b2h/Huta7sclxD+pCGxCAg64n/clWqcD7yj0lLLTOYBWqfc+Q0P4a77p+SUJ7J1rDGxFCl3SekfAqKcng3wZiQN82knPS/kk/vXsnbx27n97jSxOBNAod15SoA41KB61SJ7IkXdKA4OvhxLaNF8dgWyfzkx1BnhgqY/z4mYEoItgdfBVKbRg5ukzYNDaKRlVUhg74vYdhih7BFF0TFpk7sczmpkjUi2WZfizNDmMRpQXZQczN8mGK3UlcDWBijgYTc+0os2cjW2cSz94qFSZkUAp3O3E08CzqQ1vEuUcKwc9EgMHLSzrCh3Ek8DRFtDfh3cDNOBB+CG3x9+jKvFR3x7JBNJI4fRoNRZBLyp+Kw0krNCWTNxk8m+6Bf9yJX//4h3hpw+ZhrdDEEz4Ou9/CK403kVGPQK3QYlrWMnT4G8WLe8PkDfFC0+ytj6YSuexMLJ4JqOb3Vmo04lOegTfQtX3QId2MPOk+hlikG9GgAnZMxunF34JOZRHfDQbeX9Q71bM+FobdTDeJwdAzW5jrncWJexmau/WgU4jJCHJ78QpNly2bK1ZouuWBf/VM5hgcEk+2tNyCg46nRDfkYIjFo8hSl+K7y++jKM6OGx75KtYdfBa5pVZY8tVQ6Zgjicz9wOXka+HnVvmRDU5qFd2siRWojgeveAaxWJOaREzFD/orzTCpssSyizqKxnUkpGzA+XnycHcAUX5bT7AV3qgDnoiDtvnFLFDxRhUS0+FEqSMC1SVXJ7/rmMsUC5FhDqpRblyLWfkfl/KMEIJv3BZUK3mKEOwWs7BPEo8lCM4Fg2KFpjbSHbGedRLneFGcG374XWzbuAH3/++FMV+hiQ069wS93nw9aj3vYHnR5fjIlO/S/WSiulfAH/Ji3eGn8J/9f4DOTDZq2DPWJcjcE/wkPgqbJ/Mz6f4bS/DjlDnaMszWnwddtFC85rCDHLgg3fsqug61SgmNmpJKDbWS2kmtgl6lIZ7yAhU66JRG4iuJKNUDrzcWjoWofSL0GRVvA2oO1KDJvwMdFFnGEKRqGXuuylSR+RklfsYCWkwxfQTTsy8Evws8GYIzVL8L0lihaUSRK/3Xm5/JmvTdUEkGR0w87nX1jF/h6wvvpPR3nFt+DYoMk+ki6dhpegepIN9cohuFJwaQMRcTA+iTZ+TJDkTyTfhBBdcBr8LC9REKhuF0+NBU7UDt4RZUHanCvtp34Aq0CiOR3I5DpbTQSyXx2bNb4vd0UvIx0gG/VLw1UI0tjS/gUONOvFv1BkwWPbRmcurIEAxGCa4rvjYxJCGP/Sd4xU7D8egpYd+bhZUvPNIdFI/8NAb2YbfrNWzp+C/ebn0YrzXfgzdb78fGtn/Ttidx2LsJLcHDYlWdaHeIyictODKewsqc4nrgbr2AL4TOZjcaqjpQc6QRVVX7cKR5vXB0eFZmcnuOJKULkZf+kzna88yrfIyk78Y80eG5B+JAx2a4gh1U//zIELelAq9vf0YMS7BDK+UcPsR9LPOTnFSOYnnWMfNTTAIdB37y9bSHavGm615sDT6IzoydsBq7UWClCNRajKmZUzAzZzbm5MzFvNyFmJ+zBHOyl2BG5gJUWmagQF8u3vTEDnEkFoEv7Eaj5zB2dDyHdzruwy7XI2iJbiel4ufCx5arEj/J2Y7SvewNoqPJhfoj7ag53IDDVbtR3ZGIkpkeiTYUTZP4Ox30EVeGXPFyY6VK9N+QeQZKMtj7tmizydipEQj4oYtn4tLJ38Q3Ft+FJbkXIxqWuiNHC/m8stAy0eQxWjaQcjdK//K9X8GXKBs+JomfidXchYbqViJWE5pq2uB2ehEOJd4VSWIk7dfbhgOlnnzit3SQYCuBd08cgn7p/XuoJOcdDlTkUa+vewL/2n4zFMYoDHY1NAbyn4dx/8rXyxNLeAhCCK08JEE8G3+h5XrmHzbQ3NtDUTcZKY5auUdIJRI/D6sRhpzzcF6pdca+TKLdiVd86BgJqqfLi9aGDtRVtQhetTU54PNQJB3hhWKorrk8nH0M0rDQQzmp9vizF/Lf45FYjBSiF+GtmsfF34xX33sSuw69i3iUHynhLVLe0aKHnxESrSRHkO0f20FZIEbLT25H7ulqix3B/sizeC94Hw6HH0dN5AU0RNehNbJdPCvtjtXDEa4mJ+8QGn37cdi1Bds7X8Q7bY/j1ea78ULDX/BMw014rf127Pe9AkeU1ynmmb1j89ig4KdIkqC6HR40Ez9rj7Sg7kgz2lu6hC2MRcnxFPxkaZTPy59JZZCqbkj0jVzTTDJSfTdUksEemk2bS4ZAg1d2/Aff+NtF+NVj15LH5cGl074BS7RIRFJjCZlITCz25ORHfNgo8uQoJiJDNIL47f2BXmJlSBNZXD4ydp3C6NUfbUZbswNet19EGbLwcuoB/ZqqLQdLJzPYYWgP1qI+vBvWPL0QV5WGLnIEjZ5cVzyZjoXWTY6b7MDJzypyjj51+j6AuHYWVEKQ7lUXG6w68v4PNaKBnLTONhdFrfzuZcrbj1cnqiYG4ufx4q1SqcJ7zS+j2XMUvoAXz295DAp1N7R6cmTVVD+JfGOF5DpnHsrP0jocDsFTniDFjmByvuGCSy1m51J0ye+jbY8exWH/OmxxPI7XW/6Opxt+j3/X/AKPVv8Ujx79CR6h9ETtDXih6S9Y1/4gdjpfRH1wN3zdPO5PxxLOIB9vFLVBu4prkvkZCMHZ6UFjdRuqiZ+Nte3oaqPrp+0M+fp7q0D6JZkTMkfS5UnfyFWEvmmm4eZPTmLXOOy6fPF7Y3s1HIE2bKx7FluqX4ZJa4O9uxQ+V4jEgBePkF+1NnaQicRCy9EHT1YRQpvw7niVKP5OrvRTDaLcRCy+Bo5CeU3TxppW4aXVH21FR4sTQT/fWGlco9xuw0lDIcUuPbul2D5kSuyaLpRKBbRGNQyZavokT1U1Nm0s16PcU8Kz2UXUQEk8q5gYRz4VOcWQucLXF/AH0dnqRN1R9v6biF9twoAx30TehKCmArdXynYcSZIOmQY4Z6okI9V3Y5UkcKTnjTnEpLr1B59FnXOfWPpQa1KRuJI5HmdayO0hHMEEP9nm8efYTAIV/V3SsIOIann4gl+z5++TeAlQtuli7gAFWMN5xnYwyJzjyYns2LU3d1F02kz8bEFTbRtcTi8i3CualDc1UrVhchoafa+GTiR24xMOleR87Bn0/26olICVIlfGWXM/gqvWfBUXLv04ppcsFNs4mizRzcJZ5Z8Rr+ni9S9lcKOMh9gKIUo8S9sjtPIMUb6LE/lORoiqTSKLbPgaiVAcSbDhY4GVewMGJ1Y/iIOnl3r4MxQ4S6rESLV9gCROxZ/0MSzQDvwWErVGMSxhHQ73uH45saAyh5hLIqIlQ3aqDEmIsskGixwxj+j1cJCDJnX3tjZ2khNM1xKh6DxxHWlfC2cbTRLtMBw70LPjCQUv0bil6Xk8c/CvMGXrYLBroKbIVfREjhLDCUTkdmJ+stDykEYnRbRibko/RzDtNu0H2jPxw0MSyUn6GS3ksnHxYiSoPKTV2sjDEc2Cn+3NDvh5OCJK/EzweHiXMvIyjr45h8PtHnRDrdDBos0SnlJp7mT835k/w9dX/wkTsmfjUOMuHG7cg1n5p+HSad/CF+f+CT9c/ijmZZ9LJPCL55DYM+JHeKS39acGk4yfxxITJ9JEMpHY+IlnaRPdfNyNLE8MSM53oiDKwIShxMbN5/ELMtVSFMFjXWz4PE4f3SRc3r7X9n6BTL8R0ZAxzOrQKPXCyw7HgoJXbMzSgVzv7MD1LAqQcOBYaI/3s4qDgcugEIYIFIWG4SanrLle6u5lJ60jMT7FlS44lTBaxxvc5sNr9+HvMR7g8bxgtwcRrRuWXC30Fo5ax6b+eBYyH0nwU7zzeQT8JKGV+cm9LvKztIyThZ/MOUYoGILL4aWoVOJnU007BRUUhfuTunsTXB4ZRs6XY8WVI7R00nDyJifejX40Sh1suly4A07xOMSP7/s07nnlRtz18q/w+/98SzzsX5RdTgVUwO8O4UjdfrS3dGKycTm+QGL7rUX/wMUTvwmrOo+MXH+B5ZmAMVg0Wbhs0rcxPes0OrV07uGCG4f3TZ4hyokFdzxm4A2FZGJFwhFh+Li7g8WUuz64G4QNH3eLiLxjUS6uuuQ2HCwNB5y9f2Kk2j5UOg6IkjM3K2cVvjr/r7h00rcw0bZAPEMqRHYYhRDtQp/MKx5+4GEI2ZCxUZOFVs57PCBzhc/LvRs8XsrDBzyMwJPdutqJ77Sdvx8zMU1uv5GkYYPLfHzqcyiIYQmDGjqzKhG1jr5cHGysLPkovjLvDlxQ+SWUmqZDnaEbVnDBkNuWbRvbOHnRCp59zLOQOaIV/Exw5nhA5hyXicdJeViLe09qDzejsbYVTocHYbKHY8pPgZEf51hx5UKlk4aTNzkR2NvXKA3INhTB6SOPo/0Adja+jWd23oNnt9+HtmAtbLm87mkWQpEgbn/mZ/j5Pz+PppYGXLP4RvFsLM88XF5wOb4471aYu3NF2C9eY0eJux0isbBYjeaMsk9iduZZCHmjJDgjuiN7IDcYG7/kGaJsHPvPEJVyjh5StfWShYnV1e4S3b1iYD4xztUzMC8Ta6wKwOBjSQUZOg0HnL1/YqTaPlQ6TsjSFWGifT7OrbwG31p8N7656C4sybsY3TFJmBhs5HhxFKlXZXDOieJTvfG+YkiCjFdPREu/s3ETBiORb6wgc4r5wrzlXg+OSOvJSas+2IiWhg7R6xEOR3vyjeX5BcRFjSKNGAMdqP/2sUzHgruBeUiC63asUGCagClZS7B20lfxvWUP4Svzb8eszDVJaxFQoED8FM86D9LrJ0PmiRDaBD/lRSv49/FaJlQ+njh3LA6vyy8mYTI/aw7x7PNOsS2aFERwGjskt5v8e3IaGn3FlewA38jpJJE9xfahk9gVCqqIYMSHDlczSKqQmW9BdqkZOeVWZJUaUFCag0xzDpq76tDpaYVK340l00+H3ZiDRzfeih89dBX++L/rBJlWFn5cVHS2rgRXz7ge31nyINZO/BqytSVQKjRoaK1BV6unx/MeLZIbkicG8Ay85Bmi3K3CkS5jRA1Ou/B+3DXH5PH7AuhslQbmOTXXd8Dt8IoxBpE9qTzjguHwgqs3jSoW2cRx+ybxXYrtQ6XxBz8bqkS2vgiRaAR3vng9HnjtZijCOnxqzi+xPPcjCAXCdEMpsbz4cszKXgWrNk8YJTZk6XTPJbej/Kwi80k4cAmh5eONtL3FfkIkeZ3uCLxunxBRadZ4q/S4jDdA9ZmY5DYegpqE/m043JSMoUrJ2QVH+Yc/k1Ivjv1uTJI4+/iC+cVDFlZNNrxBN259+vt4fN3fYVcW4bNzb8QM6+nkgAehV1mwsvgKTM1cCpM6s0do0ymjzAW+Jnn1MhZZMWTG/KRtMj9HAt6PbR6Dj8XjpzwcUU1iWl/dinaKVv0+6TGiXn6K7GOPRNvJn/1TOugrrlRQUehxKzFDMlL8DsM/b/wqHt1yC1QaBXRGpRh7MNp5BqcSVpsVJp0Nne4WEt8QTJk6ZGVmk2hFsf3wRjI0QRzt2oFG5xFMzl4ETcCG88u+iKWFFyPkj2C6ZTUunPhlccb2jlYyggbkGyvFM4AMqiKqpPTGI4aCXF9MLDFDlA1i0ngFb+cGGaxeZbIwYpGYmDjSVNcuuntZUFsbHfCT4WNBTc57PMB1lQ7E9XGxhiyadFMkJz6LlGTIf6ebxhd8BoVChTxTOfxBD9btehEPvXELfvmfz+No616cPfEzMERykRFV4/zKL+DL82/DdYvvwedn34T5uedCm2ESvSrDAdcn80YMSZDxkrvmhAPHQpu4yYfkVeI4PItX9HrUtInu3rqqVjjaXMIpEPwcZzE9FsntN5KUABU56a+U4MsS19bde43H7DPUQUaKfsUdD3D76dUW2PR5ImBZv+cl3PXKb/Cr/1wDt9+Jcydeg7hXA0OGHVdM/Z5YuOfbxM+rp/8SM7NWQwUt8Sl9e5jMK37aQghtwuZxN3K6Qxs9x4knhiNanWIYou5wYjiiwy3G/elgiXkAAx9rPJDcbPK50y1DijHXRGLIv/dPyUj1/WBJgCqTfhwhCu+jR2DM5tlySpDm0g3OheeBeSN5WWa0OhsQjgcoclXAF+0SkwF42TeFPi6eUdTpeJ3ODJi6czEpawGq2/fiV/++Btc/9nly/5UUWcbQ2F6DSbnz8KPTH8bsrDPIMAXE+p4mTWaiPMnoKWQPuKzpdKEw5IpnQeVIg8fQ5Bl4qWaIivz0j4nFRJI8tcaeca6gPzFxJEGsxOGPM6SbSFRNOikNpNqNk4xU3w2Wjgf4kQGbLg++sAehWAD2HCs86gbsal6HbHMBMjNKoQgaoFZq0e5qwsGaPSgzzsU1c3+Pz866ESZk98zAHC5kXrHQ8pCEeGEFP6uYNCSRzCk2RNxm3OvRkTBYPOGjpb5TTAARi4Qw9RL5jz/YBqRuy3QSI/n3dK6gd7/+PwNt7/szdA7+SZ1rvMHn0KtMMGvsJKZdZNljyMqzoLX7EA61b0N51lSYYnlQRYxiMmht+yHUNBwRXcZfXvAXfHTKD6CK6kUX7HDBdS9ziIWWAwoOLjiiFYtWyEMbCa6JRPxkznJPCS/gUHe0WeJnYhImPy6TnP/4Q9Ko/j8M+XMo9BFXroCen+Tf+/30Inlruj+8lwSNVgVLtgHmHDXUBml6NoMjhK5gE/7+znfx1sH/Qq1RQq1WYXfbevgiTly1+uuYN2ElVk38CPKM5ahq2UPGIgqbMRdHmvahpaMJ7giJVOceEjPy1j0d9F2WIF/ASV5WVxDFhqkUWdyHmZmrqSH55QFRMVbGYpzcTcKfPIZr1+eTsEtL+MhdKUNBJgXXpRBaIhp7dmI8ze+THpehyIEnInEkwQ/gOzs80upUhOMfSfQFt0c0HkIw6hblkFtwyB+63iEhE6F/kpHqu6HSOIKvyaCyCKfP5etAJB4Uk1FM5BgqdJJBUncboYlYhFO4/eg6/PKfX8B1916Kf779J8zIXYHleVcg4CZukZc+GsicYOMkL1rBnGLB5Z4Tr8eP1oZOMTZVT9FpGxksXiSEZ43zLXaiecWFCNJ9HOeJNhRJpmzLIZKgWHJKBwmb1mc/kfi/BI75rjcdc86Uif7rv+04gPnJvNMpTWIYjddp57WKLTkaImZELJyijVugjVmo7RVYt+c5/OTBz+Lb912K5959CMtKLsZs21nwe/mxw8RBRwBmlcwtdiTFohXsCJLQMk/ZEeQhvJb6DsHPhqMtaG/iXjl2EI9Dd2+aCEbcVB6yw/3aUtg2/j0N9ItcRdUkuCb9njrJSPXdwIl/eI0vXrSfSc4VqdJmQK1TitlzIlsiJ5Njb/s61Af2Sg9Z6zVo8h7EQ9t+jeKccvzqsn/iilnfRnNXDZ7Zej8JgB+RWIi8Mo2IgE1ZGpjNFvhCJGj+ThTay0S3R11jjRDYbG0ZsvXF6PZpqLGDKDJOw8en/wSfm30jFuevhbJbWvyc97lk0jdw9fRfQRnTIiOuwNkVn8NpRVdQKRVSZacBQRpKbBDl8Yq2lg5BMp5MEon0ThyR6+HEg8U1ijDVLV+rVLDBEoM+xbUm/kwD6dZhzylSgF+CzAukjx+kyIAfIXP7uhDl1/KJ52RJYPVWkYN7ROy6QvGojlmfiYlFMxBSurCj6Q3htOXpKuHrIMcsnOb1pgHmDEN+VpGdt6a6VrRTtMqT3JJX3Tp5QPd31CuJ65gUK13+8MkoyR+Jzz5k7dk20kT/9d9GYJuXbu/XyCDxk0/o8jkQQxhKjYLsqxpmnR0xsmP+oA85hlKRO9tSiIqCyXDFm0TPCyNTWQqfgwIMfn/hGCGZnyy03HXMs3vFcESQx2hPxHDE0IjE/GRTqL2S2lM4ZvLfaaCfuI4v+H0rFk0BSkzzRbdsrJsiRhbaDMmjTgZVNwmqFtZcPUUHFNlqSITVWuxofR2//N/VuO35H+Gul3+JX/7rGopc9yOkcOJw2w7Mr1yJ5dPPwbyy1ZiUPQ/ugAO+sBM5RKZwhN+O0SkiB7tBWh2qvrEeulAWPjPr1zit+KPI107BVdN/io9O+T66w0rMyTkdy4ougSJK0XS7C/GQCgvzz8Xygo8g7JXeHjNcCBGVU4JYJxu5ZHCpOHZP5yp7NJI/h9hh+LVGGGSnHP0sZOmnUIHpliBesdCKm2GMwE5WFgmnKkONhs6jIqKPZYSgVelRapkmjIfT24GsBK+WTT0bt33xGfz+k//FN8//I4lJCJv2v4qgN4pYeOyMVzL68Erm1MlJK8LYFSxd32xgYo4dT1Idix3TfMNc2LSl9C077LLQjuV5QfwvEp/NXbV0FhJJ4qdJY0OBqRLBsA+d7jbkmKQ85y34GP765Rdw0yeewOfX/BRuvwPbDq1DxEf3zwhsWjoQnOQftnknoaAei9FxpZ+48o7pJBmpvhs4scHL0U3COYU/wyVlN2NF3hdQYJwBtdKQ0iAqlBnQ6JXQGFVQUJTAbaEzqhHQdmBT09N4fvcDaPPVwZKlh8oawdP7b4c34sB1F/0Jn5j/Q9FN4vSSmJKoZ5rzEIoE0EUGkFdIsetzEYmG0dbZhOm5y1BomYCXdv0T33ngUjy2/nYsKroAEwxLMD/7QnGcQtsEnFn5aYT8UTy193Y8tuVPcLUHEA3GhViPpSE/mcBXxdIqyevgSbpX6Hf+FIZ96JtnWPWW8nDSuSst5+PMkluwpvhmTMm8HBZdiZiRzrySJq4N4zwpwEYxx1gmfl80+QxcveY6zC1egzPLP40J9rk43LwTjY5q4pm06tiDr96Ch1/9MwL+AIosE/He0Tfx5t7/QaWWXoQwyuJ8iGQMTTOZJlJe+Xc5JaP/d6NMUq+MAjOsH8PZBTdhVf7PiKtnkuhJPBH8JPsk7TAaZCDPIPHzjNmX4WMrvobZ+StxfuW1IlrdUb0B3qATdlMuorEI/vrML/DU+vuhiGmRZy7F63v+i21H34JapU6vPj8ISGrHnsSQP4dAym7hoZOMVN8NnjgCUFHUmqOdjHlZV2Ft8U24oPiXWJL7OfLupkGl5Bd4k3ef6Drm3ZJtNHs8erMaWYVm5JbxYztGWAu1MNn1qPPvxh9f+zJup6j21me+h7f2PY0DdTvoKHG4Qw6Y9XbMLl+CypwZmJQ1j8jmEtPW86wl4tgb972CLlcnXtv/GP78wndxpOYQGcT/0t4xtHc1IyOihi2jEB+d+T1kG4vFa5KYqFxO9sjES9+FIX//gKuer076bfAkRRD0ezIRh0K6+RiD5OXeD60qk5y1xViU/10S2j9jedHPMTnzUpi0FE0mhHakXcc8CYRfF/a/PXdRFBrEJ077Jr6z5k5cNOkr8ASc+Nf6vyIQ8SLPzo/qhIlLL+Mfr96AH/3z4/jvpjuxaOKZmFexHEpdt+iuE1X2IcYG6XBIrm/Ke8wwxHA4OCLQCej8elU2SgzLsTznezir4LdYlvttIbQGdab4XnIER9Z1zPNBtjW/ghf2PgCD1ojPrv4RvrP6H1hTdhVanHX4N/GTn6nNseYjQFHsq9ufwN9e+gV+8PBH8druJ3DmzI9iStFsKPXET36n7IdIjWFw5bhGrnJiArF4ctcaL9xcqJ+NBVmfxEUlv8VFxb/DgpyrUGicJQbheexAimh7RYsFVqVTQGdVQm9ViYXXlRqKcrUa+FRt2Nn5Ko44duDO13+Gp967S6yE8saRx9DsrsZ3Lv0Tvn3ObcjUF1AU245ghBeRlh6w5mf/NAYVMqwBbOt4Ho2+A+ItFvzs4nObH8Fdz94IizoHeaYyinxzqPZimJ6/BJ+c8XMxG3RlycegyTBIA+EEFtrxHWc5XmD3IXVbHpvSh5w71d6yL592ov+4rplXsXgYOmUmSk1nYCEZsLPK/orlhT/HpMy1sOpKSYh5fHZ4XcdsvBo8+/Hknj/jZ49/El/+27n42wu/wL2v/Ra/fOz/sOXg67DaLWS8CkT+KSWzUVE2AUp7GHXefdCotJg3cSVpvBzhf4g+7TeKNBKk2j95W6rESLU9rUQE7eEn8c6gzEeF6Wwszb4O5xT8EUtyvklCewaMFNF2i/kDw+s65qcoqrrew2Pbb8b3/vkRfOOutbj7ld+I9KvHviDeXZydlQ2rIYt0XIHZE5aiuKQQcbObeH0AZoMVM8oWiXviQ8evL5LbkZFeixwjrlyr6SQZqb4bbmKPjckUgypDh3z9DCLc/+GCol9RVPs7LMn+LPKMU8k4yV3HvYQTffiJ/nvpb+421oioNqvECGMeRbm5MdjyDWgK7cfNr12L3z35Zfzpf9/D63uewIH6HRSFhHGoYxsJfQRnzbkcBVkluHTOl/H5lT9DQXEecrKk7huHv01EHdl26e/q5sMoMc7AtYt+j8WFa5GnmYDLJl2Hj039CRRRnRiDM2nssGpzqMxxaY1jJu4pieT2GioNB9SOtAu3m5xkJG8bSeKxV37JMh9fr7ShjAzX4rwf4PSSP2JV8Y2YQEJr0RULo8RCm+y8DQTuVdGbddDndMOtbsArBx8WzltVxy4YbWpYsnVwhlvhj3jwtbW/wR8//SR+tvZ+XL38e2L/dmczwgEqVyzd2/P9jVTtNpKUNu1EvhScE9ulj+Tt/VP//UaTkBET/GQbZqCIdoL5XCyjiPZMimhX5H0f5ZZVMGvzuFjEz0Qv3hBQqzQwWDXQ5cTR3n0Ez+25F//bfg+aPFUwZelgztajzVdL5+7Gjz92hxhv/elF9+OS+deK43e42hAJ0m8f8lOCaCepvXrbjb9Ir35OSOQ6UGIDx0SKdoegVhhQYJiJhdmfxsXFN+P8ol9iQfYnkKUvp4tUJDxAjjh5315wBai0FNWaVIJopmwtjFlqaE0a+JWdOODeiCNd23HPul/j4Q03izHdeu9ePLv3LqyeeQn++IlncOmMr2Fq5jKouw3IMhYIoXT4WqE1q1CcVyHOU918CCsnXUIGOgsPrrsJX7/nQjzwxs1YVHwe5trPE49DrCi6Al+YcysmWhbgtOIrUWKa1hPVnlo4tq2GToODI81USUaq70aWOGKIi2iWvXKDKhdFxlVYmvdDnFlyO5YV/gQVtvOgU9up1NJkqMG65tTELWOmBvYiI3LLrSJll5pgK9EjwxzGPdt+iF89/Wn89bmfY+eRTcjVVsCmy8d7Vevwxs7/kV1TfiiuCRzbViNP6SBO/lPKfTklPlJ9P76pl5/8u0lVgDLjGViR82OcmU/BRe43UGJeDq3KiG4S5N4x2hQg26fRKUlEtSK4yCNucsouNSKz2IigthO3bfw6fvXkZ3D3SzficN1eOvY08KpNb+x6ClsOvEmCoB71o2LvB3AN9G2nvikdnLSd65KhYwEN93QdL87+PC4uuRkXFP8Kc7IuQ65hslBTKaLt18XHHgZdHY8z8CMTSmWGmAyVWWBCTokZ5jwS3JwYLHkaaI0qvHj4XvzuuWvx2s7/4snNd+OPT30bDXX16I7Q/golZpYugtVsQ7YxXzxW4Qu4kG3OF2sYb9j9MgIBH96pfg5Ofztm565C2AlkaYpRap2GyyZ/B2eXfA7fWHQXluV9RDzAn24DfYixBfd8cKTK3NJxRGs+C0vyf4BzSv+KJQU/QJn1TBg1ecQ+7pbjdjq2a44n2rHIaoxKcuDIibOrxDOvvNKYQpuBzlgN3qr5N+547Uf47kOX4xt3X4jfPf51OINt5PRppPd2fogPcQxYaOUuYe46zsEE07lYkf1DnFNwCxZmfYkc9GWCtxz18uNnx/CT7B7zkwMMjUkJvU3ip5Z+V2mUUGi60RI5hFcOPYxbX/wOvnX/xfjW3Rfj9md/Soz3QcvDYmP0buMPOo65y48Z7D8p0C2MIY9FaBUmFBspEsz9Gi4s+g0uLP4N5mZ9lCLaCrGCTv+u42RwFwyTjommt6jFs7DiZdkGIp4BOOLbgoc234h737wB1e0HxczO7U1voMF1GB9d8SUUWDgKyYPH70Qg4oM/7BVRtKJbRURWwJqnFc/r8kIDMR95kOpsBMN+MTPvN49/EW6vA6vLroLKbxGLXrwf9XUo+vRMv+eP4d7DY3zPy5Eq3wYGdT4mWC/EioJfiK7j5YU/E0Jr4HcO03lFxNBvshpfijwsIYYo6G+VSkG80ouINrNYhwyLD13ddfQZgrVAR1Gvmng1xhfyAQU708KhHqQ6hT0TnDv16lwOMHi836QqxBTLpViZ+1OcUXCjGKMtMiyGXp0p6kCyj31vvuRhM8FV2sYOIHcP51VYYCsme2l0owt10NjisBXohRB/OKFpbNCnFrlp0k2MVNvHO/FIGo9dsrHTqaxCaJfnfgmXkEE8p+gnmJd9ZaLrmCNayQOU9kwCEy0R1TLZMsjTY0KZ7XrklFqRSymr2AhbvhG1/h248aXP4MYnvoSW9kYcat6BfY1bxBjtlpoXKapV4CMrrkVxTgVOm3gxzNosHGneg+6oApmGArS6GrD36DbUdxxGq6eBvFEzIi6VeEvPqdD9wl1W8k0rt8Hgqf8tPgDkHYaD4eZPG1RmcsiEgNKPWVOCCst5JLC/wJklf6GI9vuosJ0DvYYNWSKfcOBSQ0m84sfH+CXYvEQncymzRC+cL62JIgPi2wcbUn2PGjKHxo0XJweke0riHRsvm6YME80XYnXeL3BG/o1YlM2vl1sBrcokolkhtP0cwR4Q9djmMQ95eMOWrxP8tBM/zbkaaULnB1xbRX2PAT9P2Wrk+0mMVRCROKkVepQal2Jp9rVYW/J7nFf8S8zIvBB2XakgFBOTI1quuIHAYstdfcYsJh5FtGYltHo14toAasM70K0L4b+7bsfdG36ODHUMh53b8J/tf8Fp0y/AHz72LD4y4zo0O2vx0o5/kSE2wUCJ10aGCrBlm2ExWdDpboXT2YUYr9JzUhoF7pqieuXlIKnODBqLGO9Jt7DkIyd+E9U+MPjLQTOkwHDzjwhS15wsoEaKaCstF2Jp/o9wVtkdWFRwHYqtK4TQ9nYdsyHrWz/i8tiBoyiVZ7bzWBj3miikFTQ/cOD7ju8/MbZINWfU5VD9jLIyZA4NwgsRvYnfTsqbbQSQ+ClNcorDoi7BZMslWJHzA5xdcDMWZF2DQuM8umfN9K08XJZaaDmi5SEK5ievkveB5md3gp903zNnjJos2joIsdJAH3FN5upQiZFq+4lKEumkG1enMKPMuBhr8q7DRcU34tyin2OmfS1suiLxRh7JcA5AODoYk46FVryFgRJ7c/YCI6wFFHlYaZspBFOuJL4vHrkHNz73f3h8w9/x8Fu3UIT7FfGWlKLcMlj1WWjtqkM8IwKb1YZsUxE6va3i2Vq+5cW5pMKfcDC55DWV+W1EldkLce7U6/CxOX9AkXm6EFu5rgdL3A7S5xBgWzdce3cC7KMc0bJSGlX5mGS9DKcV3IDTi/+IxfnfQ7FlOXQangwl82+AQvZW0LhCnIY4e7JA1F88JB6rsxgKMbXwIpw363c4c9ovoSKHeMAIKx3IHDoBvDhZIEe0GWTXzOpiTLNeidW51+P0gl9jAUW0Bca50CrNlE8W5NSVJezQ8aANnUjw8yRpM9nhU6k0sBuLMLPgEqyd8TucVvn1RI6RF7SPuMo8TScxUm0/8YnlNS6eXY0S6YzqHJSbVmBl/jdxScktOKPwB5iZeTEs2gKRs7freGBwBMJdKWK1KL0KBotGimyNKujNWjSEduF/e+/E41tuR13nAZgz9cgwBLC7eT1qOw5RLcdhMthgUtvFy+E54lGouDv6xHYc8HWzoPKnjqLsaXmn49wp1+GT824nUb0Fi0uuQp55ChlGjajX1PXdNzHkz6HQf195v1TbT3hKeLbMKbZCFu0ETLBdgtMKb8QZxbdiYf43SGhXQkNRvtQ1xw7cGHR9Dhdkt9jzPlHgepJegMGORgxWYwlmlVyJs2f8Bh9ZcB/Omv5rTMq7AGZydEX+UaSRINVxODFSbT+ZEmPg7b38zMigYEAzGVMsl2N13q+xJv83mJt9DQntAvHKTWkdbinyPd4QGn4CnT925iR+StefbarAvJKP4zxy9j4y6284feL3UZG1miLXHFGnYp9+KV3IV8mfiv1N7VF+7IRvEE6poNFq8dDdd+GGn/4Iz697B+WVE8WbZ04FcLSoyOAVoCLwxxxoDx5GjXcjWgL74Aw3iornBSOEd9VTNUODH62IBImyQao7sqfcvaLU0f5hNTwt/FYZP6ZNnokvLPsdXt7yBP777l3Ir7RCRXl8zmDiKOMPIZB0jWz0MxQKiuQLkWOqRGXmEpRnLoRVmy89T0xR6kiEQXTBUVIqyYsmw2q3mKDT66GgczGYU/zSAqfLjYa4DuEYuUH8fEQCsWgUV542HxNnzMTv73uM6vUEiNOwwdesELyJxP3wR1vR4t+GZt8mOIKHEIh0MutEHv4cb7CuehxBsUzn8dJYYS/IULGTxvyxGcqQY56KiuzVyLXMgEGTJWb8iy7K0USq/SD4RtzSUbUWKcOwWczCPiU7F4JzoRAcbg+aAjFqI4lzwr5RPpVShZt+8n1se2cD7nnqORhN5j6cPPXB/FQK7kXiPnijzWgOvEs2bzsc4SMIxdzi8bDjxU9WJ09XEJHA8VusQtg8wc+YGJe2G0qRb55BNm85so0TxQpZfP1D8VO2b2zPllYUfoo2eSh1Umql5KDkpcRiKA4iXx5/KvY1taUtrjf+9Md4bt3GU0pce0GVRETiBQQYnkiLENha32b63EMGskt43gqoRKWnBaourjKuN9kzi4ZiCHq4OzVDPHerIclxNQXhDTmRWWJAhqpbvP5uvMGk4qRWasjQ2VFqm4sJWbye8gzY9UViNiJ/L5EwdbunA5l8LK4WIa7mAcW1fhBxnUTietMpI6694HaWDRlHrq7wUbT530OjbyNcwWq6XrfEDxIazjseoOo/TuLKkRKP50GsDW41FKHEvhQlmUuRTcJq0GQn8ki84t/HGoJvCXEtTkNcGwcR1/dIXO9+X4prLyR+sogqEY0H0RU5IkS2ObAN7kg98dMn8okAY5z4yTQ4HuIq3D3iJ18zO3xWfTHK7MtQbFuAbMME6NU2wUuKYxP8HBqyfWN7tmzY4to4DHH9GYnr26equPYFiwsTjhvDF+0gD3cHGph0/t3k6bWLWb3cSJxvWIygKhTv0CSw4EZCUQSd0kuADXaKoOkmHg9x5bZj0lDBoSCh47HmcvsClNjmoNgyGxZdnngtGk9cYuMnCjoGkMknxDXjgyeufcF8kRbp5zFHd6SGItotQmw7A/slQ8b2nXiXtgOXBqj6x01chTFivmR0kyjpkEsiWmRfhHzrXORbZpERM4trGesIdSAIvqUtrm5JXBOcE/aN8vFLPG76yQ8kcX3y2fe1uPaFzE+eaxEioT2M1uBOEtsd6KKIlrcJfiacxTEDHXO8xLXHkSN+8vBMnnkaioibheZ5yDFOgkapp+9Gzk/ZvglxrSwanrjK3cKDkUsW11OxWzgdMJGYdLxKFAtta3A/ar0b0R48BHe4VTSgFNFylQ2PHUL0qKrYq+JZelESW08niesYkIyPKRs/jUoPm74ARRSZTso+DflkBM3aHCGo/BjTeBo+Jt5Q3cIuMnR1sV5x5e1cn+8vcU0GGzLJSIXjHvgiTSS0W9Hs2wxXqAbBKN2X3dx1zHlGRwam5ViKK3OFx06ZX3q1HTZjqRDUsswVsBsqodPYOBe1I0exY+OkpQth7GRxVbG4WqDRaMR2Gb3iSpFrMIZwlPnWyzleO/yDErkODGYmO3kZopvYHW0QXcetwR3EzzqEiLO9XcejJNWYiivbvEQgQTBqs2DXl6DEvhiltsWw6orFrGmpvSUOjxYSZ5QjiFy5Wzianri+nyLXVBA3LlGOEzeKO9IshLbOu5k84O1kEL0kZPyAN3fxDd+z4/s/TAQbnbiS2Ut4a/xeUSsJ6oTMpajIXESe2kRYtLwIOBOQRIzbm4g4rqDr4K52pWrwbmFZXEMpxPVjCXH93ftKXHshOCWMFDlX8aDoOm4P7ESj920yZEfJ+Ce65kRUMXxiMK9GK66CL9ylRuXUqs3INk9BWdZKFNjmkKBO6DFYw+lSGw+Ie5S4pU9LXClyDcaFQ9ed6J0ThrJP5Mriajq+4splHcv7ki99qMMdk0feQPXJdSrsHs8h8FJEexRtwd1o8G8kG9iAaIx72iiH4OcIQKcZrbjK/OQy6DQW5JqIn5nLUGCeCbuuDGqKUJmdQlBF3Q5VIYOhb2Ux33htg2FHrnK38Ifi2h9MJslz41lmnmgLke09StvQ6t+PQKxL3B9MSs6XDvieGom4SsRKdM0ptMizTKIIdSYJ6mLxqVOaRRmYfNztOzpiDRN0UfwOVTZYlowo7OaBxNWD2piGDB15nWzoxK4fDHFNhjBjZCD4+qPxAInrITRRNNtGzpszeLjHkA2na455NRJxTe5S4wg1zzqTxHQuRQHLYTdWiG5gke8ERKgDoa+4RqRu4QHEtYs418CR64fimiJP6p0kJ1DqOubJUJ3hA2gOvkf83A1nuFrYGHTL/Oyt80FBpxm+uJKdIG5K/ARM2hzR5VtgmY0y2xIKKvgRS00iH/fMjWF9ikL2Hm/k4pqY0JSWuJ7SE5pGA2EShVHk2aHeSCuaArtQR0axI1gFX7RTNK4QY1GtchX3Bd9T6YorH4+75tgA6tQWZBmKUU7R6cSs5fR7GQxkDPmAvYZvLMk1PMjdwpaMOInrQN3CHopcJXFlvjFkcX1/dgunAxZadswUFNE74Q7XosW3iZy3bfR7PUJRfjaao97BDRnzKj1x5R4NyRhxRjZYWaZJKMtehSLbAvGoDI9bsfcvnLkTyKmBIIsrdwuXkLha0xRXmVdCXD/sFk4TMj8zxDCGM1JDdm8rRbU74Qk3C1sodS3zvT4I8YhG6YlrLz/5mCZdnhg3rchcgQLrbJg0eRSh6gQ3pd6T48NPiTMj6Bbem2bk+nAicn32AxO5pgYbOTmqYBI4I3VoCewlod1CpDtAJHSLxmch7m8Q+f4fTFzlrg/RNacyINdMxLJzdDqLPLap0HHXnCBgIpI9SSCLq1UxuLjKkWt/cf0gRa4DIVlEuWvOQREtT4RqIQfOHapFJBYQ+WRjlwzm1WDiKhmjKLWJBnqNjaLTedKkJMscZBorxXZpfCoRKZzEkMWVI9ehxJXHXBvofjtGXCly/X0icv3HB2pC08ghRbQSP0Nxl+AnT4ZqDm6DN9wkTYYiDkv87IchxFXiZ0w8W89jqEXWeSjkCXOmGbDpS8W5BTfjzNHj7/DJ4rp8+JFr+hOabvzpjyhyff9NaBoNmExsGHkylDfShnr/u5LQBkhoY9QOxAXZu+P7v7+49nhhGd0wkOHLNU1AmX0BKjOXkddWLsYSOPPJ1DXXH72Ra2yIyFUrDN2HketQ4IiBu455VqcfztBhNHFE69sKV7ia6k968YBk8CReJYur5IBJvOJ2MOnykWuZKR6ZKSZnzajNFcMLvU7aycmrVJDFdViRa5SuM/HaR8lQfhi5jg7MOuZnHOGEI9gc3CpmHfPjPcKeJXcd9xPXPvxkp1xXjDzzdJTYFqGYhJVfTKDMUFMuuQflxEIW15FNaEpbXD+o3cLpgGkkeW7huA+uSBMa/dtRT5FHV7AO/liXyMEvJvZ0BKgliDTUAmZtNnJIUCdlrxDPovIqUnq1pcebYyKe7OgV16Ei19Ti+mHkOjCYM3JPSSDWCVeoCs3+dyiq3QFvqIHq0ydmhHscYQT9LLpRMVZq0ucjzzJbLOqQbZoiBFbJK/VQBCuM3ynAq1SQxTX9yDWFuIrIVRLXf4gx1w/FdaSQ+CmN0fqj7XCGq9AUpOAitAe+cKsIOhTdShLXMMLET34/rVqhg0VfSNHpHJTZliHTMEEMUbBDKfGTuXny8FMW1+WVH3YLn3BI0YQUVfDCAo5QNXl2uyiq3YpG514EnRATkUrt84hcC5BtrBAGkoW0J5I9hcDeJ5PPOkTkyt3CoShdY5Kh+1Bc0wfd4gleQTw+4QjtpWj2PbQGtqClrRrqaDYKiFPFmYuRb5krxqzY+DGfThVHLR0w3zhyLU1XXGX7Rtt7xVXuFv5wQtNYQXYC+ciBmAMdoQNoDfHaAe+ho6MJ+u58FNu4y3ee6PLlLmBuK+bnkBMxk4s79kXvh74n6BXXD7uFxwXclcREiMWiib+VovpZDJJv7FTgLhS+oXj2HT83y2/+N2tyhAcnCap0zFMVfP38YP5Q3cIfJHFlAVAoWAyJI3RviWh9GAaV9x+sLqSIQU35gGDUCX+4HTpVJjQKC0WovNynHKH2BR+Xy3FcxWSMMWJxJUiGMilyPcm6hbldWfyZL91cpn6mhcvO9494deXgZmdsQKcRtk7mDJ+TtvH9rVBJ3b6yXUwuk9SLJ0WiobgTvlAnjOpc8UhXb4TK3cJsJzIkrh+P6xkBJM6QuKbRLSxZvQS4YtJJ9N+w8r9fEoNJtfHtN1FTdUQQn4m1b9dO1FUf7SHeYEm8Ii8eprhDg0xtGWzaQmoEXo4sLB7zSbXPqZiGgpyFP5OTtPHY7Sc0cZH6b0tOg3zPr1VztLbgtSf/hSfvuxMHd24nu8FGKJFnoH0T2+NkpBxtrYiG+Z5N2i+RGHH6hd96snvrRnQ2dKHjiB/tte1C0KMxfoEAR6t99+Oo98CObWiorqLfmbd9vz8VEkN88t/Sn0ND7JvE1cSeklPIL7IfOKlTbEtOLPR9jp1W6leeROJiRShoeef1V9DV0S66v3u+I8RjcWx/Z33iO0nU+ifpWilzv+28LfnvY+pkgG18nv3E38baGvHSEZGP6s3n8eDt55/FE/f9A1vXvYlwMMRUTezH/IyLSU7MQ02GFZn6iSSsJvE3b+ceOq67mkMHcYDvj8T1yGXgg0jHko7X+3tvnr7b+v49mpTq+GJ7GugjrpLDx90l0u8DJRk6nQ56g37ESavjpcqkY/U/x8maeEnB1557Bnff9ifyiINQa9TY8e4WVB06IG4+Tiyy/ClHbCmPk0GNxA/hi/HWoev8VEvpQbpu4aXKiSCiEYNhVIkdH4H+xx9JYqTaLidGiu1chqaao/j7r3+CuiOHEI/G8K+/3Yr1LzxD30kGmbnCkT5/cl2Iv9XS32zsAz4vnrrv7wgEfLRNIfKKSIGSMOgkoLJhf+/t11F/9CB2b1mPI3t3iuPwdyzw4pNOIO1H2ynC27t1Exm0/VQW4mm/sp8SSfxHho7un7RBu3A9yLwTjg79eNxuvPPW61j/6ivY8FrqtD7FNjmte+UlHNqzW9SvfPyRJga3UR058E88cA/eXf8mtZE081bmC4vbO2+8inZy3MTftKPcvvwpcYLcdtqPucHbmI+Ca7RN8E2ch/LR3zIHe3jFXOvDGYmvu97djBrispw3GongX/f8DXvJUVPS928+/wyeeeyh3n34XInjd/P1kXByDwu3GP8ul1skOqeIgMnxE/YzUQba0HPd4li0jfPz/cHH4O84MWgz/Sd9jkVKdax0IWflTzHmShhUmblb+MG7/obf/eJn+NGvbkBufn7PpJThwmK1YsGSpaKS0vUGTiS4Qbnr8rbf/xauri4sXrECH/nkp3H/325HflERzrpgLd58+UXxho2S8kqce/Gl5EQYTolrGyvwO3C5u2qoR3FqohqxQhN3d4kbLVG3Vy6bg8zcXHzqa9eNqntu6px5KCgpG9UxRgs2Zvf9/lfILy7DRZ++Brx61ZG9u3Bg+7s464qP4/CuHdj40rOw2DJx5kc+JrrS3nnleQQDfnhdLpx9xVWoPrBXCPIFV30WecUlaKw+QlFLN9ZcfDk20L71ZOjmLFuJxWeci0dvuxmT58ynPFWwZ+di+XkX4o2n/oOj+/dgxqJlWHrWeQgFAnidomgviYnL0YE5y1dh+TkXCCN5qkE2ynqyqyWq6KCLSPQ8isMTmshBpi/E92yU33nzDVz/ra/ASxHYaHD6BRfhhjvuRJScKPn4Q4LLmiIv28QnH74PkVAYHSSgn/76t2A0W9DR0oxXnv6vKHdjXS1OO/tc4opbfHJ0u+6VFzF74WJUUxS4neyQjoKYs9ZeBi3dhxvJCQj6ffB6PWJbSUUlDuzeifW0j4mOfebFl8FsseKN5/4nBHT2wiVYevqZ8JOD9+r/noTf64WzsxPzlp+G5WecJe4tl6MTf/vtr/GJL38N02bPQ2dbK47s34sZ8+ajuaFBHIuHDc+48GLkFZXgrReeFZEuByblk6di6erT0UXH2LFpI31fRDYgRvsuoLK+jD3vvYvyiZNxOu3rdDjw2rNPCWdzBfF42py52LNtK3Zt3UwBjhbLzjgTBcWl43C/M5d624e5xc7KiuGOuaYjruw1bHjzdfzu5z9FNXlWo8H02XNw96OPU8OeGjP0uGK5fu64+Xc4/dzz8L/H/4XPfumr2Lx+HRnyEhiNJjzxzweFqG7dsB65BYX41Be+SIbr1B5HHQ64jtjDHFJcI5K49rR7wsjc/MNv4fVn/ks3kbQM4Ejxwz/cjos/+VlhWE8EuB4ikTD+8uNv47JrvozJs+YhQtfOgqvV6VC1bzfu/8MNWHHuWrQ11ZOz1onT116Be266HmsuukwYUb/XjTMuuxKP3X4LPnLt1/DehjfR2dIkhHbX5g3oaG7ErCUrsO65p3HBJz6Lve++g8rps9FYU4Ws3HxhSGspMl10+jkiWl529nlorq1BY201ps1biBcfexBrP/N/WHbWqSuuzBsW11L10OJaL8T12DklHP3v3b6NoldXsh0dNrLIKZw4bfqg9jMd8CpnHEk/8Jc/4pKrP4OXn3gcC1euxuzFS3H3H34La2YWMrOy8dKTT+Da7/0Qb7/4HM4nZ43vs6cfeRBnX/oRvPncMySCK7BryyZx/Rde+Unc+osf4qxLLkdrY6MIiNZedTX+cfONJKBnwdHeBoPBiChtb29uwoLTVmH9yy+QiJ6NhppqtNG2KbPm4Ll//ROXf/b/sGTNGYgRZzhyfOf117CZon6L1YayiZNI6M4WQxV307FnzF9IfNeLLuyPXvNFcU1TSYTLJ0/Bxldfwhe+/xPs3PwOaqoOIY/spdvpRkFpKV4jB2LV+Rdh97tbMIeue8emDeSkliInvwCbKGK/ko71yN9vx6JVa0iTNOSg2oVTEUvM4RgvMLe4nk+bUDxyceWflEQTfM5A7dGjaCUDIBvO4YLPwTPzphAZ2RMYDamPF/i6uX5uu+kGXH3tF3F4/35s3biBSJGPikmTUVtFRi0nB5d+/JM4tG8v/nn3nfju9b8R0dkHAVw/fLPxa7zSjVxlQ8ffcT6O2g7v2U3GPswHFN8NBs7Rnzpc32Xk8Wbl5omb/ESA64InZvyZxHXt1ddg2oJFQly5sJ2tTThEUWs7ieNVX/sOusiw3XPTL7F4zdl49+3X8NVf/R51hw/ifw/ejau++h38+++34lPf/qH4e8aCJUJQb//Zd3DZ57+MKXMX4PlHHkBzXQ3VRbcQ1yYSVzMZmz1bNwmjU1heKaJXPRlPjhgu+OTnMHHGLDxKop1TWIQV56095cSV213imyLtyFUSV+lRHN4ug45C0Y9mxLZMBgsWO1SjBZdl0xuv4ZG/3YbC0jIStkYRFV722Wtw/5//iC/98Gciwrzr9zfgjLWXopaizIDPL+xpgO6fcy/7KLZtfButTU1oqa9HZ3urEKMXHn8UX/7RL1BfcxQv/udfmLNkGQ4SDz/3re9TfcQRDAbw51/8CNl5hRQFlqD68AEhmNz1fOXnv4hKstUsaCyCyylS5iiTI0mORA0UIFUfPIADdDw/RcannXM+7r/1ZixZfYZoIxbH88gB2PT6q/j4F7+K/KJi3HvL7zGfouCd5ACw89BJ5+EeQZ/Pg8KSMhGx8j1UdWAf7vnj77Bg+SqoNFLX9BkXXoKWpgYRnZdWTMAKchwnTZ85qLimshV9MXgOwTdKSnLGVkwYOnIdmE0DnYO2c/dVxYSJWE5ew9IVq0aUlp22GrPmzCNCnxrCmgy+MdlQnnb6mUI83nz5ZVHhOr2BboQW8V1LY4O4NvZCP1AYRVuy0LKXO2fpcrrZTsfC09YMmRak2LZo1RnIyss/YcLKYI5wd1XltFnY/PpLomuNu/p2kNF7+v5/iPEpNiZsiDhqiJAA8DgoGyIWOtnp4N+5u1wSA36bEr+qMCa89XaKYkOBIEW5TTCTERR5KIlPop2BjG1OUYnoNl605izRdcyObBsZJTbGPFHqxNXQ6CDVRm9KH8fm5kAiHA4JcRlNGgthZePNzgBHnB+95gv47De/i6///DfocnSgub5OfM988XrcYjIT82QmOW415Izt3LoZsxYuwXskZDz7edGq1aKrVeIOH5u4FYuKfbhrnOe8uJ1dYjy/qb4W6196XnCWe+HmLF2GBWSn5y1fCTVxrZUEPuD3Cq7RgcTxeAiIe1we/uutYhiDBXLN+RfSNodw4gwms3DiZi9egjWiW7hYnFckLjdFmq8/+zRdiwuVU6dR/fGEzjg5SFoS9GZR1h1b3sG+ne8J8a6YNg2zFi3BynMuoOi2TETSn7/uB8glB/Gph+4VbZDsWPXH0DxJl0np5esjrlK8Kv0IER8EwksjEWFCjTRxFHgqggfbGTy2ePknrhaEYLKw2B4mL+uX37sO/3n4Qaw448xBG/v9BsGbpE/5JkyFhA70JLFLN8Ve5LjxzFjBrZ7P4SeeTSkd88QlLsPpF18hxqVu+8l38JefXIeX/v0wlp97EWZT9BkiY/CnH3wTD/7ptyIitefkCidNrGhDPyzGGp1OdFe+8fQTxDe12K7R6Egsz8YLj9yPP3z3K2JclsVTQXxk8eRPrVYvupx3b9mIJ+6+I7G/EkvPPJ/2ewB3/OL7YjITG7JUZR/TxEi1fcSJeUUpeVsa6MO3kxQcPbc01IvxzblLV4hxdhaeCVOno77qCOYvOw0P33Er7qVIzuV0ivzZ+QXQG3kd6DiKKyphMJrIgWrCf+75B3Zt3STsFdtadt4YcvTFY57c/n+5/iciyuSJb6vPX4vtGzfgv/ffI7qbeRiQo9Dn/vUIbv/1L9BQfVRE1gy2ebmFxZg0YzbuueUm/OmnP8A//vA7TJ41W0SRXGbuRn7qofuxf+cOqLWanslI/LjO5JmzRVRdXD5BjCezWLPNWLhyjZg1fMtPvo9nHnmIjjNDOBDP/+tRPP3wA9ix+R1xX6yj8j1x7z9waM8ulE+ia9HySmOjadzBbbXMHX80vZ5I+Wj8qdjT2EptMPiY6wcZbNjY66qvrkZeYSF0FGXxjLaaqiqYybPKyc+Ho6MDh/fvE90qxeRdjfcYwMkG+a04NkW39Mo5uglSdQtX9x9zfV+Cu7qVwpGs3r9XdKGVT5kGW3aO6LrmqPPwnh0wWqxkQGfA53Wjo7kZxRMmIuj3izHV4sqJaKGogsegORI1UYRqsthEnTbVHkVrYz0qaF9bVjYayfAZiYfBQEBEG2x0m+pq0FxzlI4zCbkUOTAa6W+P0wGzLVMYYivteyre8+y7cTSmI3+kLI0x1zp/6jHXkwlcdo4mORIsLCsX5eehFg8JKUeqPNxRfeiA4A+LiZ24ZCL+cC8Gz+3IJ7vDzm1jTbWIcEsqJogo12LPhKerSxyTnbr2lhYStQox/HJ4724RZZZPmiJ41Ux8a66vJ85UIje/UJSrgTjjo+PwuSTOZIkycHm5DaRx2UYxJsoCzy3A3cbcpcu9Aiy27CzycfJLSkU78bXxflZ7FmyZmUJouacmv6hEXCtPquJJiXkUmbIYc7ezz+vBxOkzRDnYATmyb68Q7InTZgi78//tnQecFdX1xw9Fell6k7IssDQRREBBBXvDFmNFTUz++rHEVIkmlhRjPv+YmGLEGiHRgAgqTXpxYZG+IEVA6QJSBLbBLp3/+Z55d3f27YN9C7uy/rm/3fNm5s6dW8+cc89tQwMjUGclD9gq9zCfHz0qt5/bunhjriu2qHJVi5RMl8WXzb00pzttVCJjAS4dWASc89LCnFgPnMda+E8eTib9YYEB4g3jZOM7GRCXKVe1nBIqHC2GcoXfzEuxQamUdO5Kms+sXJQnOMITTrhz7XiHniDzp2WVdw4fca5uNOwQmgg0ly6zUvWeC5Nr7vEswD3aD3BpsXCUnDtwzzoQZzwFnBdeLJRGJSmwdE5WuR43rWUA1Bd1znCAA9e8W/AGPONgdad54b5mXK+ZqRzIJMqB+yhnelEK8FboPMyDAIOBRqHboIJ7Fqf6JS6uHc+4qnV8Bn/m85M2LlUW4IewXTjh8rdrwlQ3nicOd06YPAfvEgjWNul1YeWlXcOxfJNWCzU2XFpPBjybe+SYZB7UuDXeu7omFX8TCf0pc0QhMgOVVg0Fz4SZWP6+KTqsCsIYP3LNuTGAnnPk/tHQfRiAPJD28HPFIZ5zXZ5Mbbcwg0orRMaYxuiaVi2zWH5Ki+Ah9+LEi2J6L4BTeLQQENS0gq0+ta5oRJUEKA/CDI+lAtzpKXJCzfyFzo3P9BqeouXOMVy2xmuhMFHA6kHjOhTUuyLaD7DwyKMew+6A+PDP+Bdpq1A+WEMZCzanQMnl77goyUoKgaIoVtDF9f8Nw+RcpAuXOkDmOZjs0LoBHB1R9uSJeqQ+XQatHqljntMGRTRvhc/DPAhQxMTPc86dI3XMMcwzrjyJmzQSnsXJtd40vlfCHQTu7qnIdSQ8nnO8d0AbRPTAwHnGf4SlfsNh4Y5iZtbyEbXa80ONjaLuHw+kIUfLJOOAlqfGF/ttKAznj2NguYYSHy6E0wVaL0z6mDx2jKxascy6Yi+/9nrp2qOnVQYFbIUcqVhr/Shw49q5OYawiooc3fP6Y8zhnsXdnfM8flx4KLVF8+ZK5p49ctm112mF4ze4F04PZNcaDt3EDRs3sfVqLF+6+oabjElMAUY9Z9CjY1TO+Tjv9InjJXX6VIufluV5PXvLlf1vsDDcsy6tX23ebLMGa9epI9PGfyS3DrjXWvTRjF3SIG7SQxoTKhTRLcxsYZu5qfmE7U8zq5FGZirP/GiUfP5pmrA5CLNoz73wEhMQtP5Rvq5ezFJQaJbtmmK1+ozkhzWtHHmGVjVH/CK4CEufNL/BuQNx6IFq17CWzUu17uBel19j/Ikb3V40mnhjg3INwtEIZePqldY9vGfndtn51VbpfdX1oec0NcRHBEoWq/5Q/sQHGJNLGTNSFqVMt2cIv0P3ntLvhu/IWZUr2wMBnxFOeZuhfOTwQZsEsyhlms1Cdvl1YRoieSpRWDY0PZpGNu7/tluuyBAUSurkCbLq08V6XUEuuOxymyHrujqpD4alqH8bn7SCBfAfbliB7j68AZ9E+EzrBe+O//gLyx2et3IjSH0MGfPF8mU2/nvx1dcFYWiYpIVdwwBx8IwLZ/P6tbaBCzxLdzCTmPQBSxfhh+Mz6IFwXVXQmFg4e6akjB+rfrDey0m7TufIFTffal3gPIW7lYeGwZIh4qrfqLFNjGKZEV3Wtv1ijOqNZK1YIKm5Kqcy1GINFGtQD3cW13K1kCJkiQhdnw6iEijI/775umzZtFG+c/e90uvivvLe20Nk9WcrbGAdJbV79y7LOF0QKBUT4JkZckjvEU66KkLyg599e/cG9zMyzDLJ1dYRYxLufP/+/cZEHCH8cszKzJScnBwLh7FU1rMFOGbx09oKFF8F2acVvnvXLr0XdGFMGqMCe+UKG49I7tQ5qCRlHBZP79cXitYqzxP+vn17LT2kIVwWG9aukS7de8h9Dz0qN952l6TOmCrLFqfZ4nDSt+vrrwOFrflImTpZ5n+Sanld+/kqK5OszKzghQuFWRqUxzdFIcTlMOzpBHxGPX341iuy6fPVcs2d96lCu1YmDX9HVqbNt8kTTLJK37XThBd1zBrSg1rujI3R2iaMLK1PE9wqfGgQsgHA3sx05YuK5j8nO9ueZSMHrimnA/BZTq6Nvx7QetqbkSm53FM0aZEoLdq2t3PizdD4iYsw4DWWQGTs+tru03Jnc4h1ny2Xeo2bSmJyZL2lFi1+mL0JjzP+dQA+0/Tty1I+Q+hGgMDesn6dtGjXXm5/+Kdy9R33ytK5qbJy8UJ916pY+lg2hEUD5k2dIEvnzLYyYHIU+dqr7x0NiwII1XWJgTAdFQOlkZRTRSDnRMYNe9uWxlx58222tGTaqA9k+aJgkwT4Kl3lDGVP3WPVwTu2IYPKKOqRWbrsAkadMzsd92zlJ5Qb/vdpAwOlyfaEKCXipeEBvx2CL/bjJ8uepaDqN2oirdsrH2kaIeInTOM/5KWGsUd5yylONoxgvXDdBo2krSpFEkK6MpBzGj/PwL80YokDvmESVR40PVs3bJBmrRLlzgcfkf533iOfL18qC2d9rI2myprWg7JH5RwTHelRSZudKgtTZ5r827Dmc4sjMyPd4owlUopb9wSReyhisdKg4F/zGm84LmeEU+6Rnz/+LIVETVvaqPHTCJhovSoVNq147MmnpXmLVpLYpo200MJnw4YcZYo3//FXs87Wrl4lHbt0kbmzUmSKWrkzJo3XAl8r6774XEaoMmZCQKukNvL266/IgjmpMn3CR6bEpo0fJ9MmjLMwV6tgwupDAaZOnyLbtfXPYu7Bg16ycElHO2btbdogG1UINWveUobovQmjP5AVSxZL2+QOsmThfG0MvCazZ0y36es1atSUUcOHGhPWrFlLn1sriUltZehbb8jYEcNlyfx5tlMK99lScZ4yS8qUydK4SVObNKW1ai8BWywmJbeXc1XBNlDmXZq20Kxh8jDk5Zdk1rTJqkhXS/2GDS0+GiMsl1quCnjV8uUyVVt21apXlxYal1k6pQBjIiWUOJupV9XWJq1R0u+AEjugL2j6UfZTDlrcIPjN9xcg+rp0gLDYrlbYLLVa73/iWWneNllf8CRpntROqtdOMN4Z9s8/S+r40bJ5zRfSrut5snDGFJk+arjMmzZRNqxaKV+uWS3j/zvYFHCjs1vK6CGvypI5s+wZlA57C8+ZPF6at2kn61cul/WrPrPdlNJmTpeN2gBK371TRv3rFUmbNV0WqVtix86ydd0a2bHlS6mnQu69V/6mYYyQNUs/lZaqcJfNm23+F8yYbHGyNIfZw9mq3KpUryZfb90qTVomyodvDpIpI4fKioVzLU8spRihYaWlzrDdoBo2ay71mzYz4UjjdMWCudJI37NuF11qs5fZ7II1s5TBiFf/KvOnTbKNKRL03tT3h6kyXmvlxK5Tny9bIrPGfSA1ate1uGlEGkq8GsPWTzlh98aEikelivIbMiPMbwCey1XBnKmC8ogJydMr16JB44ule2ycwNKSVvqeN9UGfGK7ZLME6QkY/vogSdF3GGsyqWMnVWKLZNL7w20v31VLF5sVN3bof1R+fanWXhd5f/Dr8uncT2TmxHGqdPZLyoQxMlNlIpOYmPG7Up/v2O18WTr/Ez1fbGX03huvyuJPZskClXXNWyeZUlynvN2sZSsZ+dbrMlXlHPG2UvlFI+D9wW/I/JTpZt1Wq1ZDJn84Qvl1s1mS65WnEzUfYzRNrK9dOn+ONGzSzBT4OyrnFqsMZhOJ2nWUV1SOIpMoB8Kl96VnX+W/+g1ko75v1oui9Tr0lX/YBhJrlCfZUGLiyGHypeoHyokZw2s/+0xmjBtlCjypQ6dCcq5oNsz3wRljrOko1si1A+n54LWXRukpa69ylWgNc+Qa78ZgBZqY5qKMydGdn06iQHft3CkJdepIzdq15eChg9Z1ktz5HGmdnCwfvT9CGqtgeOK5P9pL9fGkidp6yzAL7tGBvzLFSnfCw794QpZri2qXtrrZcL9338vkultuVYUzVm664y7p1KWbLJ4/1yy9LFre2rrLVqWFYkV57cveK48MfNIU8MJ5c8ydVuInM2dYegb+9nmzKrdv32Zh3P69+22TibR5c015dO91oVx/6+3W7bZbW14oym3KhD9/5ndy3gUXypjhw2SPMnL67t1y/6M/kfPVbfaMadRAgbIY8e8h8ocnB8ozP3vMLJCOXbvJHm1NXn3TzfLAzx6XDSqMib+P5q/PpZfbFozpms7+t95mu0alapjWyi0lCzaPf+zaUh8T3AqTa8wRQsF70delRJrerIw9UleFQrUateSw1ukhtfQStbHEMoHpH74rZ6uw+dFzf7GZvyjWzN3aglZ/9/70V7bDEg2KAT/5pSqZhbJ7xzZV1pvkgsuvsa7lj8eOlBu/96C00obZmmWL1YLNkiytF7r792Vl2nm21j/dWd8f+IzN8l36yUzzl52+W9JSlBe0cB/93QuS3K27hb9frYab739Ibvz+g6pgp1gPBlsZsvTnrIqVbGvDJbNTzNJ86Df/Kx269pApI/5rcbH14R0P/0zaq3Cdr40DLE3KIfg9JtNUaf7jlz+SF3/xsO0IlayNgCxNx2W33CF3PTZQNiuf5WgYXfv0lQuvvF4aND3bLOOrbhug+b3RLFqUdV75atrzzkuENMA8noGK7vvIV7glnphTJgwtZuJWr1XLlqTAV1iUZycm2TKUmdr4r6xy7JFnfq8Kp75MHzvaLFIabQMe/rFZr2y+cN9jv7DlOgw/faX810XlDptMpE76SK797l3S+bzzbWkOs9IztD6Rc8gLzunJwIK9W+UPCnjxnNlqEeZqPOmSpgqX+48+/Vvp2qu3yuTt9lz/u+6RW7//Q/ksbYFUqFRROvfoJVfcdKtt9MBsXxQqPSEPDHxKelzcT6Zo45DGH7OYb7n3B7YLFI0Da+yUR24cs148FOSLvx4oLzzxU9m8fo2tt2VbxYuuvlbu+/HP7Zwu6AsuvdKUcPOkJCu/8y+5RG66537bDcrGa50citCx0HlsCniDxxhjTT9wSDWluim5vzy/caCAcjWQ0TJCvKB169Uz5QYjMVuMNVvr1EpdlrbIlNz5F/aWptr67qUVtU1bf4yPdTmvuzRpylKYFpLcsaO0VmsX5oRh62uLu60KOfahbKnMi3XXPDHRoqRQ6bqwsQQtCioH5djp3K7qt7W07dDRmIObdLXs3LZNzrG4mslV19+gVm0H29EEK3eFKnPNhOWBcaCqKvxoABD2rh07pFuPCyzMnn0ukhwVlLnKrFimWOZtVKijtIMJCkFZ0Aq7oG8/ueWuAXLvgw/JI48/KfX0RatVq7aWRZrMm5mi6WUMJNj/mbFpzunCxqJO1pYc3UFMkiFvLtwSpQLhBpexwK2yRFhYTO1HkNDVRkMGS5AXeKlaiLgz9tpYhQ67I7F3L91ZSWohNNE6xPrr1KO3NGreSmrVqWddbAn1G6pl2k3vtbDu3bPVYm2mjR03XmUWvYYBP9j4mR5bd+gsTeHHpGQTZkGXWTnb7OGcnr2lQbOz5ZL+t1i3Lct3Fs6cqso8zVr8gO7DymrpkH54N2PXDul6UV9povFyZDIclkOLtu0sjFbtGaJg8kkwGSQQJOUsj9cOuF9u+Z9H5Ye/fs4sZ5YArVQhunj2xxY+k6YsPuVrhjjqN2kqSZ27WDc2i/8tTN4fDbG0KW5EHrCuvTJE8B97kLOxxwFtpJQz/qtoy6jYvWhvVrZtrMKGEN0u7BMMT6ico/HXTGUXS1VY6sK2gWyNCA/XUesv+ZwutsECS7DYXYllOlioxIn8CuRF0DRh+I3lLCj01skdrbFk4/WaFizY9tqQp477XHWNdRWz5GvJ3FRZoXIYhUiYLP+CHwgbHtmthlE7NYTo5u2hShAZxjIjLNqW7dpZfIwBMySmAVjdwDesab3uzrvl5vt+IA888bRtPlE7oY7t3LZQDRr8kjbkXKUqle0dopcl+Zyutq0i7wBL2RB04XKOh/TH1rGm7+frZYwHR/sJwowHhZUrErmMEIyQ2Katja0OH/KWjVGyScOQQf80iw0GWjR3jny1dbN1pzbRSuDLCjznhAYTjigkjhQJXSyQ3VMGhbE5xz87LK1Xa3fzpo2yZMGCvAJFQRppuCY0zO2IdcvS7bp921YZ/d4wGT/6Q5k4+gPpe8VV0v6cc22MAL8sb8Ii5nnCoet2ib40m1RIswdxNWUGun8s3aQV0rQVLIvD1qWLMm+vL02thAQbIx717lBp37mz9O53qY1jwMCEg8WNBW9p1bwRLtelWscubLjaXcdAxIeRJrDA9ekgLRx9gVuawpowdLC2rHdY1+eIV/8uWfBZ/UY29rht4wbrjm2mAoh0U9bGE6porG7tnNngGiTn5sZ4jQo0u6Y+tLFVpYp1p27btF5WLVlkdUMaeAZ/9gxH9UtgdRs2khUL58iubV/JpHf/IzPHfiDT1JpmQ4h2XbppKz0Yo8WqxhImXuodBf/p7JkazwZZopYw71GlylUsjUE8SodVgOqzjshT4+YtpcN5PaRt53Ot246xtakjh6oF21269elnY7bGV/o848jM1iQP+WEGfBYOtzQpQP5ZkdD6CVRK2fijzNjUvmGTJrbTEDt3sf7zvTdftbWjKEw2tt+xZatt90e3KVYn5cz4vskxx2NW9oF8ok5QXlbfem5yTq+rVKkmO9UQQXnTpWxbjWqZGN/wjMnHgIdIG+tQV3+6RHZt3y7TVL5NGTVSpiqx2UPHbt1tvSnvA92xWJCOr+qpwuNLQexlvWDmx1ro5UwpB+lB7pI2jUf/KAfAPRoEhEv3doLmnXRMfH+4tFBd0LPv5SZXLW9KWO3EG1yTbz0SfiTM4v6xjhXFavNiYvwFiI/XYliuZYtYeEwXK126L/7uWfnPq4OkR5+L5UKt2Kv632hfXvjTM08Z01x6zXVSq2Yt+xAAFVK/QSOz4AiH/TAra0u7gbbCaelXOkvPGze2e9Wr19SWUYJavOdLRnq6vPrnP9kewQkqWLhXR61nvkTCh5Tr1K2vx1pSs1aC9Ln0MrWIq8iff/OUdTf36XeZdFClOvjll2TK2NHWMKBV1bptssyYOMHGiGEWrFY2mXjx97+RtLlz5aY7B1hc9WxzgWOW5vqNGuWVgWZFLfgGtuE7jMWAPvnFIsZiH/f+CBn21hvSvGWija+0bJ0kq1eskK1fbpamGg/MQDlSBjbYHwm31Ai4YwzE8no6iReJLvvvPvCY9Uy88dxT8u7Lf5H2+oJfcOV1cnH/m2Xzui9k0DOPm7XGRviMxdbQ1jTP1lE+O0v5ACuAyUS03usqn3FdSesSy8+sE+UbFut3OL+XCoEj8vaLz1uDjrElwqulvEHDyp3jt7ryWfd+V2gqRV5++nH5SgUV46EouuGDXpTZE8fYJhJ07TKmOmfKeLVccmycFH9sWPHab5+Q1YsXypW336MWeoLG19DSQ4OujiruvLJQt9rKZ1VsD+IDZlHQMCQ/nXv1lonv/ls+euctG6NF+DLWunLxfOvma9DkbHueWcWUATwXLuPSpOIhEIyxwjltpD+Md9907/2mbP71wvPyzst/Vwuyg22q3/uKq63HYdAfnrW5GZfdeIsNX9RUmYEySbA6q6FhKf+p3MCio0FWvnzFoD4iW4FWVVlGDwRfjIKPh/ztBZMLDbS+2OEJ2YSCwl+Cyjn4gAYn3bfVVK4Oeu5ZWbfyM+lx8aXSqXtPVf6vycfjxygftDV51KJ1G5mfMsMa+bXr1ZUuyjNYrW/+6XlZlJoiV3/ndoufrm14hYYe+3+jtIJyOGabXbBZisk55T8UMHXGblUpH42TkYNftzzyyUbGghkT3rRmTSDbrBeogr1vWM4FyrgIAswKtjFWc4jNv8Adi0JYFZdftnm7vktBi6csge5U0pWRvkeVYvAFBFo4NvPt4EEViJm27IQuXVpRKDQUEZXMLDPcGSNgWQjdLlWrVtcCPGrdJ0zyobuM8G3ja22V0xKCKWnFISC5R7cNAodzKo7WGdO+8ZOevluVbS2Li/uMx6KAKUcMOBgYSxKmh4GIkxeKsQ42U8dyZYyAdMBYMBVx4S+AtqhUMdMlDrnKtZaURsAMObq9iYexWJ5jdnOw/OawpZO0kDfukafSAmVP46VuxRMsxdHW5no2kVBmprzKCoJ6PWrji3TbmvCivjX98A3jjLjZTEnlJ8oRxcPOS/ALLzb15IYgEE48z6ziqtSr1g38UkXrg5m31DcCBktVJUNwT3kBvjymytfSo25VWV6g/J4NX6lwgs9Y60x3NXuuBnwaLIHCcgiWzYjxFmXO9ovwgHWXabxYmqSBIQKsFtIJyA/pt+EXrTdj0uCGCQjGa63bT+PhHaFhwIxP+Bo+s3TqkSEcGgalDdKLQK1WoZy0qnRYatesYTwf5m/jOa2L9Oy9snHvQeU55FvZ4bkw4B8srqw9e0y2oWjgH/LDe8KkMoYvGNOk25O8sbc57zX8SvcsvQz0jMBzwWSoiJwz/gvW5yMDbNa4NsSpT/gB5W51iJyL+CNMervwj9JlXgL1Cn+THrp44StAPCjsvVkBP9BDU1UVPozDskXS6T4cQdycEwbXnBs0n/AO+SUPefyn4B3MUsMn2EKxkr1L8B+WK/mmnMgvoDzIR5gPTgR8OcV6ROM84VMaJvw/oGub4u3QtHzLjjKpXE2baAqdkM5Ln7rbmi0VLLhRoWE/nMOAgJfQhFDkGHajwCgA9wzXrmIjUeffCwE34o5e5xqONzgE686cW7Q/dw3ln3OvYD7tcX5IEOA6Ui4ubMB5npuG5fKLG+GXJogDIV/nROtc9YVYd7CSHFRFVpaUK7CyJ71adGEh7NwpS/IR+AmGDVxZh88L1mX+OXDPc8V5UKH5dWX+oMg9+MDCCccfus73q6fmFpwXeE7vh8N251CYJ/BLWEG6wkCoBOEY3ynsfdO6dmFF57e0YXFpequqck2MS7lqo7UMK1eKlaQHPKTXkTIM3JEXlCt1o+Wu8gFgJDj//AR1TT3okeetuoO1xxwJn7qx57ngQXeI3HP+HJ+5erV4NH7iDF8D95vnlhdWvpxz7rgVOo+Aa2Bx4CGEwvwXW84F70B8/EcMjLHuYfIS+Y2KMxpBfirI3d2Ku86VRJdFAnrEqoDC7lQMrRYtYSsYriF37vweizznjgXOo57B3YVT6F6IrCI0XtKUfx2k0/nhfrRbtD93XfC8cD4tLLuIENBjOOzAX8hNj84/bu681OlbCl5U+ClaADt3e5G51vpx5wiR6HOOIPrc+eN55xdhaMewv9A951Yg/tB1vl/nxnXUc1Fhu3OXNgcXVmHkhxMO36UhVn7LIshZWSVA0dMVarzBdeBs5WrzRqxuVOFRzu6c91zPuQp4KnK054Jz/AV1E3nGzjWeiFv4njvXQ8gtki5Ooq4hiz/sFv0c4akL1zHPI+TCs2dD7pALJy9O3PLykF9e4fMTEdiXp1i5Khzn8SgeFFCuJNf/+b+S+IsH0QzrydPJUHyI9aSnM5VQozmHj9hyG7qCY/k5MRWNAsrVmeQexYEvs2jEzUfx8aiHR2yYUIwX8KTjS3fu6Uwk/nIOH1OLlTHWwCXaz/EoUMvxoaDlWixm9QjgyyyMoHsovjLxJedxKvD841FcoCKZvIRipSuY69JCIcvVk6eSoHgQtAMDBvfk6WQo0LBezXoUDfiFyUu7rSs4MkegmMRPvDZowQlNCmd5eIqXfJmFKeAhO5wQzgtHT55OhooH5c/IU8HZmfRXenl2tVEyf6cW0ome5l7OkSOqWA9GxlhPPq544buFTxm+zMIIeCiOMlEveV49eToJgn8cxQXzy09wfuaQ/hRyKxnKK/8SIf0p5BY/HS8dbBlsFmsuOznF9lMcildPRlmu5YIERo6ePBWHgo6XvA67E8J6jvmJeA+3DP2f/4vnL05WiwBeK96whce3H9S0bcLPXsEmo04eyjl5PBQPopQrsXvyVBLk4VGWoDypLUCsDk9nBumP7Dt0RPbkHrTPW3Idy19xKV75VmjM1cPjmwA86slTSZCHRzQwLsPLbUoSmTmRD6AUgULdwiDQzh7xIb4ugjMB+WwTdJ8cD9atwu3I9xO1PRi59uSpuATvWIfd8WG8qKTHYH56HIjTW5EoEE6sQEsgoiKDOI6HEoi6hAKJoGTCoroDxcpn45Q/kEvxEIjl7kjDzco9JLuy+SZ60YjRLexRPPgyy4cri/jKxJecxzeK4pi6JcWcBcKJFWgJRFRkEMfxUAJRl1AgEZx6WKhnm7xk32ONuykVoIjoM3MOyR5VrPEanwWUq+0+YVZF+eBDx57iIF9WjuAb2Ds+lsbawF/+0ZOn4lAe38Qpk41H+QBGFN+eqWSW/P8jIj+5R0UtVva75jJwi5uUN2K588GAvQePSGbuEfsoQAW9DuG43KdP5x3LL9/w5eEDkQ/RBoiTa89oUHS+nADMzFcq+CRa3Spn2Vdx+PQfboAWn30icO9e2ZRzVHJYc3bksLnHa1B4fAtRCq9IIPfK21d5alQ6S1pUryA1axznqzjKcxnZ2bIlK1dy9x+wb9S6Dw98u3C8giyqgEuhAsoYkDBfq1Ldkn3ANvI/FYRLC327eXeubE/fr27anIO3KlSUYT/sN0Bvu6/i7FTiqzj7lGJ/ck6pkhIf6Kuj1CBy5CN5Zyk5vx4eHh4eHmcqUJ4MvPKJOZTqLqV0JZQrs50KKVcI5Yoyra2EYuVYVamikleuHh4eHh5nOlCeWKg5ShlKKNYspVylQsoVYLmiRCsrYb3WVELRcl1BySlgDw8PDw+PMxH0GEMo0f1KWKt0D3M8oMSHoK1XOawsOUeJomCrRAhLlmsUr1esHh4eHh5nOlCeznpFoaJkOTqrtZByBShRZ8FCKNuwYvUK1sPDw8PjTIUpzsgRKxVCqbpzd7+QsuTakVOq0X48PDw8PDzOZDgl6izVPIvV4XiK07l7xerh4eHh4REbTqEWUKweHh4eHh4eHh4eHh4eHmUdIv8H+RQ1B6WU/C8AAAAASUVORK5CYII=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71321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D4E73-E8B1-233A-DFAC-704204DBED27}"/>
              </a:ext>
            </a:extLst>
          </p:cNvPr>
          <p:cNvSpPr txBox="1"/>
          <p:nvPr/>
        </p:nvSpPr>
        <p:spPr>
          <a:xfrm>
            <a:off x="324813" y="867265"/>
            <a:ext cx="7895273" cy="439658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lvl="2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Remains a critical need and continues as a key objective</a:t>
            </a:r>
          </a:p>
          <a:p>
            <a:pPr marL="645795" marR="0" lvl="2" indent="-285750" defTabSz="41148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Services – improved threat detection and response</a:t>
            </a:r>
          </a:p>
          <a:p>
            <a:pPr marL="645795" marR="0" lvl="2" indent="-285750" defTabSz="41148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Staffing and knowledge – can’t afford expertise or 7x24 staffing due to huge market demand, amount of people</a:t>
            </a:r>
          </a:p>
          <a:p>
            <a:pPr marL="645795" marR="0" lvl="2" indent="-285750" defTabSz="41148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Infrastructure – constantly changing / increasing costs to maintain an onsite technical environment</a:t>
            </a: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Investigating less costly interim approaches and tools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Reviewed over 6 vendor offerings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Have implemented some capabilities</a:t>
            </a: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r>
              <a:rPr lang="en-US" sz="1440" dirty="0">
                <a:latin typeface="FreightSans Pro Book" panose="02000606030000020004" pitchFamily="50" charset="0"/>
              </a:rPr>
              <a:t>Planning proof of concept for a “less full featured” interim solution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1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Discussing with System Office potential system-wide opportunities and legislative asks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FreightSans Pro Book" panose="02000606030000020004" pitchFamily="50" charset="0"/>
              </a:rPr>
              <a:t>Interim solution funding TBD pending proof of concept</a:t>
            </a: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285750" indent="-285750" defTabSz="411480">
              <a:buFont typeface="Arial" panose="020B0604020202020204" pitchFamily="34" charset="0"/>
              <a:buChar char="•"/>
              <a:defRPr/>
            </a:pPr>
            <a:endParaRPr lang="en-US" sz="1800" b="1" dirty="0">
              <a:latin typeface="FreightSans Pro Book" panose="02000606030000020004" pitchFamily="50" charset="0"/>
            </a:endParaRPr>
          </a:p>
          <a:p>
            <a:pPr marL="645795" lvl="2" indent="-285750" defTabSz="411480">
              <a:buFont typeface="Courier New" panose="02070309020205020404" pitchFamily="49" charset="0"/>
              <a:buChar char="o"/>
              <a:defRPr/>
            </a:pPr>
            <a:endParaRPr lang="en-US" sz="1440" dirty="0">
              <a:latin typeface="FreightSans Pro Book" panose="020006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9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1E80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alpha val="3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FreightSans Pro Semibold"/>
            <a:ea typeface="+mn-ea"/>
            <a:cs typeface="FreightSans Pro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is amazing1.potx" id="{590B367D-C7D1-47B9-82AE-D038F54B52B7}" vid="{757DA012-2E8B-4D42-9165-9431CF50D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6683082837F40908EF11944FB69BA" ma:contentTypeVersion="7" ma:contentTypeDescription="Create a new document." ma:contentTypeScope="" ma:versionID="305fde3b72b176f8082e983b30abea6f">
  <xsd:schema xmlns:xsd="http://www.w3.org/2001/XMLSchema" xmlns:xs="http://www.w3.org/2001/XMLSchema" xmlns:p="http://schemas.microsoft.com/office/2006/metadata/properties" xmlns:ns3="8bc642b2-5577-4a80-a268-158c572dbdb3" xmlns:ns4="8ef3613a-c968-42fc-9238-628f57678a5e" targetNamespace="http://schemas.microsoft.com/office/2006/metadata/properties" ma:root="true" ma:fieldsID="9eb38791e025169fb455a755c69657d8" ns3:_="" ns4:_="">
    <xsd:import namespace="8bc642b2-5577-4a80-a268-158c572dbdb3"/>
    <xsd:import namespace="8ef3613a-c968-42fc-9238-628f57678a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642b2-5577-4a80-a268-158c572dbd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3613a-c968-42fc-9238-628f57678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29311-146E-443A-A6C2-11A4310EF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B452E-E558-4E3E-A6A4-8061FCB21ABC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8bc642b2-5577-4a80-a268-158c572dbdb3"/>
    <ds:schemaRef ds:uri="http://purl.org/dc/terms/"/>
    <ds:schemaRef ds:uri="8ef3613a-c968-42fc-9238-628f57678a5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3AD202-BC07-40D2-9C7F-0392A6063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642b2-5577-4a80-a268-158c572dbdb3"/>
    <ds:schemaRef ds:uri="8ef3613a-c968-42fc-9238-628f57678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764</Words>
  <Application>Microsoft Office PowerPoint</Application>
  <PresentationFormat>On-screen Show (16:9)</PresentationFormat>
  <Paragraphs>148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FreightMacro Pro Semibold</vt:lpstr>
      <vt:lpstr>FreightSans Pro Bold</vt:lpstr>
      <vt:lpstr>FreightSans Pro Book</vt:lpstr>
      <vt:lpstr>FreightSans Pro Medium</vt:lpstr>
      <vt:lpstr>FreightSans Pro Semibold</vt:lpstr>
      <vt:lpstr>Poppins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Brandon Dehart</dc:creator>
  <cp:keywords/>
  <dc:description/>
  <cp:lastModifiedBy>Craig Fowler</cp:lastModifiedBy>
  <cp:revision>302</cp:revision>
  <cp:lastPrinted>2022-04-11T21:06:25Z</cp:lastPrinted>
  <dcterms:created xsi:type="dcterms:W3CDTF">2018-04-12T17:37:06Z</dcterms:created>
  <dcterms:modified xsi:type="dcterms:W3CDTF">2024-04-02T19:23:27Z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0x01010098C6683082837F40908EF11944FB69BA</vt:lpwstr>
  </property>
  <property fmtid="{D5CDD505-2E9C-101B-9397-08002B2CF9AE}" pid="3" name="MSIP_Label_8d321b5f-a4ea-42e4-9273-2f91b9a1a708_Enabled">
    <vt:lpwstr>true</vt:lpwstr>
  </property>
  <property fmtid="{D5CDD505-2E9C-101B-9397-08002B2CF9AE}" pid="4" name="MSIP_Label_8d321b5f-a4ea-42e4-9273-2f91b9a1a708_SetDate">
    <vt:lpwstr>2024-03-22T18:11:38Z</vt:lpwstr>
  </property>
  <property fmtid="{D5CDD505-2E9C-101B-9397-08002B2CF9AE}" pid="5" name="MSIP_Label_8d321b5f-a4ea-42e4-9273-2f91b9a1a708_Method">
    <vt:lpwstr>Standard</vt:lpwstr>
  </property>
  <property fmtid="{D5CDD505-2E9C-101B-9397-08002B2CF9AE}" pid="6" name="MSIP_Label_8d321b5f-a4ea-42e4-9273-2f91b9a1a708_Name">
    <vt:lpwstr>Low Confidentiality - Green</vt:lpwstr>
  </property>
  <property fmtid="{D5CDD505-2E9C-101B-9397-08002B2CF9AE}" pid="7" name="MSIP_Label_8d321b5f-a4ea-42e4-9273-2f91b9a1a708_SiteId">
    <vt:lpwstr>c5b35b5a-16d5-4414-8ee1-7bde70543f1b</vt:lpwstr>
  </property>
  <property fmtid="{D5CDD505-2E9C-101B-9397-08002B2CF9AE}" pid="8" name="MSIP_Label_8d321b5f-a4ea-42e4-9273-2f91b9a1a708_ActionId">
    <vt:lpwstr>354a826f-23c7-4f18-a7c2-86402e03c074</vt:lpwstr>
  </property>
  <property fmtid="{D5CDD505-2E9C-101B-9397-08002B2CF9AE}" pid="9" name="MSIP_Label_8d321b5f-a4ea-42e4-9273-2f91b9a1a708_ContentBits">
    <vt:lpwstr>0</vt:lpwstr>
  </property>
</Properties>
</file>