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9" r:id="rId2"/>
  </p:sldMasterIdLst>
  <p:notesMasterIdLst>
    <p:notesMasterId r:id="rId43"/>
  </p:notesMasterIdLst>
  <p:handoutMasterIdLst>
    <p:handoutMasterId r:id="rId44"/>
  </p:handoutMasterIdLst>
  <p:sldIdLst>
    <p:sldId id="391" r:id="rId3"/>
    <p:sldId id="449" r:id="rId4"/>
    <p:sldId id="448" r:id="rId5"/>
    <p:sldId id="439" r:id="rId6"/>
    <p:sldId id="428" r:id="rId7"/>
    <p:sldId id="440" r:id="rId8"/>
    <p:sldId id="429" r:id="rId9"/>
    <p:sldId id="430" r:id="rId10"/>
    <p:sldId id="417" r:id="rId11"/>
    <p:sldId id="422" r:id="rId12"/>
    <p:sldId id="418" r:id="rId13"/>
    <p:sldId id="423" r:id="rId14"/>
    <p:sldId id="427" r:id="rId15"/>
    <p:sldId id="451" r:id="rId16"/>
    <p:sldId id="405" r:id="rId17"/>
    <p:sldId id="441" r:id="rId18"/>
    <p:sldId id="431" r:id="rId19"/>
    <p:sldId id="432" r:id="rId20"/>
    <p:sldId id="450" r:id="rId21"/>
    <p:sldId id="433" r:id="rId22"/>
    <p:sldId id="434" r:id="rId23"/>
    <p:sldId id="443" r:id="rId24"/>
    <p:sldId id="444" r:id="rId25"/>
    <p:sldId id="445" r:id="rId26"/>
    <p:sldId id="446" r:id="rId27"/>
    <p:sldId id="452" r:id="rId28"/>
    <p:sldId id="387" r:id="rId29"/>
    <p:sldId id="393" r:id="rId30"/>
    <p:sldId id="395" r:id="rId31"/>
    <p:sldId id="401" r:id="rId32"/>
    <p:sldId id="402" r:id="rId33"/>
    <p:sldId id="447" r:id="rId34"/>
    <p:sldId id="397" r:id="rId35"/>
    <p:sldId id="398" r:id="rId36"/>
    <p:sldId id="396" r:id="rId37"/>
    <p:sldId id="399" r:id="rId38"/>
    <p:sldId id="403" r:id="rId39"/>
    <p:sldId id="388" r:id="rId40"/>
    <p:sldId id="421" r:id="rId41"/>
    <p:sldId id="442" r:id="rId42"/>
  </p:sldIdLst>
  <p:sldSz cx="9144000" cy="6858000" type="screen4x3"/>
  <p:notesSz cx="9296400" cy="7010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 Tyler" initials="DT" lastIdx="20" clrIdx="0">
    <p:extLst>
      <p:ext uri="{19B8F6BF-5375-455C-9EA6-DF929625EA0E}">
        <p15:presenceInfo xmlns:p15="http://schemas.microsoft.com/office/powerpoint/2012/main" userId="S-1-5-21-1757981266-1770027372-725345543-180187" providerId="AD"/>
      </p:ext>
    </p:extLst>
  </p:cmAuthor>
  <p:cmAuthor id="2" name="Brian Gorman" initials="BG" lastIdx="1" clrIdx="1">
    <p:extLst>
      <p:ext uri="{19B8F6BF-5375-455C-9EA6-DF929625EA0E}">
        <p15:presenceInfo xmlns:p15="http://schemas.microsoft.com/office/powerpoint/2012/main" userId="S-1-5-21-1757981266-1770027372-725345543-28259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scaleToFitPaper="1" frameSlides="1"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C0093"/>
    <a:srgbClr val="46007B"/>
    <a:srgbClr val="592C88"/>
    <a:srgbClr val="AF8B48"/>
    <a:srgbClr val="6000AE"/>
    <a:srgbClr val="50008E"/>
    <a:srgbClr val="440D62"/>
    <a:srgbClr val="FFA9E8"/>
    <a:srgbClr val="08428B"/>
    <a:srgbClr val="5D89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22" autoAdjust="0"/>
    <p:restoredTop sz="87346" autoAdjust="0"/>
  </p:normalViewPr>
  <p:slideViewPr>
    <p:cSldViewPr snapToGrid="0" snapToObjects="1">
      <p:cViewPr varScale="1">
        <p:scale>
          <a:sx n="67" d="100"/>
          <a:sy n="67" d="100"/>
        </p:scale>
        <p:origin x="44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6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Tyler" userId="40fa3ca7-e7b1-4970-8971-60935693da82" providerId="ADAL" clId="{AB91169D-F8E5-4618-88EE-671423A4AAD8}"/>
    <pc:docChg chg="custSel modSld">
      <pc:chgData name="David Tyler" userId="40fa3ca7-e7b1-4970-8971-60935693da82" providerId="ADAL" clId="{AB91169D-F8E5-4618-88EE-671423A4AAD8}" dt="2017-12-12T10:45:41.618" v="100"/>
      <pc:docMkLst>
        <pc:docMk/>
      </pc:docMkLst>
      <pc:sldChg chg="modSp">
        <pc:chgData name="David Tyler" userId="40fa3ca7-e7b1-4970-8971-60935693da82" providerId="ADAL" clId="{AB91169D-F8E5-4618-88EE-671423A4AAD8}" dt="2017-12-12T10:26:48.067" v="37" actId="20577"/>
        <pc:sldMkLst>
          <pc:docMk/>
          <pc:sldMk cId="2491794475" sldId="393"/>
        </pc:sldMkLst>
        <pc:spChg chg="mod">
          <ac:chgData name="David Tyler" userId="40fa3ca7-e7b1-4970-8971-60935693da82" providerId="ADAL" clId="{AB91169D-F8E5-4618-88EE-671423A4AAD8}" dt="2017-12-12T10:26:48.067" v="37" actId="20577"/>
          <ac:spMkLst>
            <pc:docMk/>
            <pc:sldMk cId="2491794475" sldId="393"/>
            <ac:spMk id="3" creationId="{00000000-0000-0000-0000-000000000000}"/>
          </ac:spMkLst>
        </pc:spChg>
      </pc:sldChg>
      <pc:sldChg chg="addCm modCm">
        <pc:chgData name="David Tyler" userId="40fa3ca7-e7b1-4970-8971-60935693da82" providerId="ADAL" clId="{AB91169D-F8E5-4618-88EE-671423A4AAD8}" dt="2017-12-12T10:28:34.817" v="39"/>
        <pc:sldMkLst>
          <pc:docMk/>
          <pc:sldMk cId="2393184850" sldId="395"/>
        </pc:sldMkLst>
      </pc:sldChg>
      <pc:sldChg chg="modSp addCm modCm">
        <pc:chgData name="David Tyler" userId="40fa3ca7-e7b1-4970-8971-60935693da82" providerId="ADAL" clId="{AB91169D-F8E5-4618-88EE-671423A4AAD8}" dt="2017-12-12T10:42:01.162" v="97"/>
        <pc:sldMkLst>
          <pc:docMk/>
          <pc:sldMk cId="1346781753" sldId="398"/>
        </pc:sldMkLst>
        <pc:spChg chg="mod">
          <ac:chgData name="David Tyler" userId="40fa3ca7-e7b1-4970-8971-60935693da82" providerId="ADAL" clId="{AB91169D-F8E5-4618-88EE-671423A4AAD8}" dt="2017-12-12T10:40:21.696" v="94" actId="20577"/>
          <ac:spMkLst>
            <pc:docMk/>
            <pc:sldMk cId="1346781753" sldId="398"/>
            <ac:spMk id="3" creationId="{00000000-0000-0000-0000-000000000000}"/>
          </ac:spMkLst>
        </pc:spChg>
      </pc:sldChg>
      <pc:sldChg chg="modSp addCm delCm modCm">
        <pc:chgData name="David Tyler" userId="40fa3ca7-e7b1-4970-8971-60935693da82" providerId="ADAL" clId="{AB91169D-F8E5-4618-88EE-671423A4AAD8}" dt="2017-12-12T10:39:26.658" v="58"/>
        <pc:sldMkLst>
          <pc:docMk/>
          <pc:sldMk cId="472870386" sldId="401"/>
        </pc:sldMkLst>
        <pc:spChg chg="mod">
          <ac:chgData name="David Tyler" userId="40fa3ca7-e7b1-4970-8971-60935693da82" providerId="ADAL" clId="{AB91169D-F8E5-4618-88EE-671423A4AAD8}" dt="2017-12-12T10:29:34.371" v="43" actId="20577"/>
          <ac:spMkLst>
            <pc:docMk/>
            <pc:sldMk cId="472870386" sldId="401"/>
            <ac:spMk id="3" creationId="{00000000-0000-0000-0000-000000000000}"/>
          </ac:spMkLst>
        </pc:spChg>
      </pc:sldChg>
      <pc:sldChg chg="modSp addCm modCm">
        <pc:chgData name="David Tyler" userId="40fa3ca7-e7b1-4970-8971-60935693da82" providerId="ADAL" clId="{AB91169D-F8E5-4618-88EE-671423A4AAD8}" dt="2017-12-12T10:37:40.082" v="56"/>
        <pc:sldMkLst>
          <pc:docMk/>
          <pc:sldMk cId="3926488634" sldId="402"/>
        </pc:sldMkLst>
        <pc:spChg chg="mod">
          <ac:chgData name="David Tyler" userId="40fa3ca7-e7b1-4970-8971-60935693da82" providerId="ADAL" clId="{AB91169D-F8E5-4618-88EE-671423A4AAD8}" dt="2017-12-12T10:35:33.641" v="54" actId="20577"/>
          <ac:spMkLst>
            <pc:docMk/>
            <pc:sldMk cId="3926488634" sldId="402"/>
            <ac:spMk id="3" creationId="{00000000-0000-0000-0000-000000000000}"/>
          </ac:spMkLst>
        </pc:spChg>
      </pc:sldChg>
      <pc:sldChg chg="addCm modCm">
        <pc:chgData name="David Tyler" userId="40fa3ca7-e7b1-4970-8971-60935693da82" providerId="ADAL" clId="{AB91169D-F8E5-4618-88EE-671423A4AAD8}" dt="2017-12-12T10:44:55.152" v="99"/>
        <pc:sldMkLst>
          <pc:docMk/>
          <pc:sldMk cId="4046210137" sldId="403"/>
        </pc:sldMkLst>
      </pc:sldChg>
      <pc:sldChg chg="modSp">
        <pc:chgData name="David Tyler" userId="40fa3ca7-e7b1-4970-8971-60935693da82" providerId="ADAL" clId="{AB91169D-F8E5-4618-88EE-671423A4AAD8}" dt="2017-12-12T10:23:52.855" v="25" actId="6549"/>
        <pc:sldMkLst>
          <pc:docMk/>
          <pc:sldMk cId="1341837203" sldId="417"/>
        </pc:sldMkLst>
        <pc:spChg chg="mod">
          <ac:chgData name="David Tyler" userId="40fa3ca7-e7b1-4970-8971-60935693da82" providerId="ADAL" clId="{AB91169D-F8E5-4618-88EE-671423A4AAD8}" dt="2017-12-12T10:23:52.855" v="25" actId="6549"/>
          <ac:spMkLst>
            <pc:docMk/>
            <pc:sldMk cId="1341837203" sldId="417"/>
            <ac:spMk id="3" creationId="{00000000-0000-0000-0000-000000000000}"/>
          </ac:spMkLst>
        </pc:spChg>
      </pc:sldChg>
      <pc:sldChg chg="addCm modCm">
        <pc:chgData name="David Tyler" userId="40fa3ca7-e7b1-4970-8971-60935693da82" providerId="ADAL" clId="{AB91169D-F8E5-4618-88EE-671423A4AAD8}" dt="2017-12-12T10:22:45.843" v="3"/>
        <pc:sldMkLst>
          <pc:docMk/>
          <pc:sldMk cId="3044923544" sldId="429"/>
        </pc:sldMkLst>
      </pc:sldChg>
      <pc:sldChg chg="modSp">
        <pc:chgData name="David Tyler" userId="40fa3ca7-e7b1-4970-8971-60935693da82" providerId="ADAL" clId="{AB91169D-F8E5-4618-88EE-671423A4AAD8}" dt="2017-12-12T10:20:19.904" v="0"/>
        <pc:sldMkLst>
          <pc:docMk/>
          <pc:sldMk cId="3993718009" sldId="439"/>
        </pc:sldMkLst>
        <pc:spChg chg="mod">
          <ac:chgData name="David Tyler" userId="40fa3ca7-e7b1-4970-8971-60935693da82" providerId="ADAL" clId="{AB91169D-F8E5-4618-88EE-671423A4AAD8}" dt="2017-12-12T10:20:19.904" v="0"/>
          <ac:spMkLst>
            <pc:docMk/>
            <pc:sldMk cId="3993718009" sldId="439"/>
            <ac:spMk id="2" creationId="{DA26F8E6-A305-4792-835D-233B6E78798D}"/>
          </ac:spMkLst>
        </pc:spChg>
      </pc:sldChg>
      <pc:sldChg chg="modSp">
        <pc:chgData name="David Tyler" userId="40fa3ca7-e7b1-4970-8971-60935693da82" providerId="ADAL" clId="{AB91169D-F8E5-4618-88EE-671423A4AAD8}" dt="2017-12-12T10:45:41.618" v="100"/>
        <pc:sldMkLst>
          <pc:docMk/>
          <pc:sldMk cId="4046367594" sldId="442"/>
        </pc:sldMkLst>
        <pc:spChg chg="mod">
          <ac:chgData name="David Tyler" userId="40fa3ca7-e7b1-4970-8971-60935693da82" providerId="ADAL" clId="{AB91169D-F8E5-4618-88EE-671423A4AAD8}" dt="2017-12-12T10:45:41.618" v="100"/>
          <ac:spMkLst>
            <pc:docMk/>
            <pc:sldMk cId="4046367594" sldId="442"/>
            <ac:spMk id="2" creationId="{00000000-0000-0000-0000-000000000000}"/>
          </ac:spMkLst>
        </pc:spChg>
      </pc:sldChg>
    </pc:docChg>
  </pc:docChgLst>
  <pc:docChgLst>
    <pc:chgData clId="Web-{330CDF32-7A61-4C88-926C-CC61C3A48D7D}"/>
    <pc:docChg chg="addSld modSld modSection">
      <pc:chgData name="" userId="" providerId="" clId="Web-{330CDF32-7A61-4C88-926C-CC61C3A48D7D}" dt="2017-12-12T12:59:05.117" v="37"/>
      <pc:docMkLst>
        <pc:docMk/>
      </pc:docMkLst>
      <pc:sldChg chg="modSp">
        <pc:chgData name="" userId="" providerId="" clId="Web-{330CDF32-7A61-4C88-926C-CC61C3A48D7D}" dt="2017-12-12T12:47:33.772" v="6"/>
        <pc:sldMkLst>
          <pc:docMk/>
          <pc:sldMk cId="1346781753" sldId="398"/>
        </pc:sldMkLst>
        <pc:spChg chg="mod">
          <ac:chgData name="" userId="" providerId="" clId="Web-{330CDF32-7A61-4C88-926C-CC61C3A48D7D}" dt="2017-12-12T12:47:33.772" v="6"/>
          <ac:spMkLst>
            <pc:docMk/>
            <pc:sldMk cId="1346781753" sldId="398"/>
            <ac:spMk id="3" creationId="{00000000-0000-0000-0000-000000000000}"/>
          </ac:spMkLst>
        </pc:spChg>
      </pc:sldChg>
      <pc:sldChg chg="addSp delSp modSp">
        <pc:chgData name="" userId="" providerId="" clId="Web-{330CDF32-7A61-4C88-926C-CC61C3A48D7D}" dt="2017-12-12T12:52:13.376" v="17"/>
        <pc:sldMkLst>
          <pc:docMk/>
          <pc:sldMk cId="3926488634" sldId="402"/>
        </pc:sldMkLst>
        <pc:spChg chg="mod">
          <ac:chgData name="" userId="" providerId="" clId="Web-{330CDF32-7A61-4C88-926C-CC61C3A48D7D}" dt="2017-12-12T12:46:59.897" v="5"/>
          <ac:spMkLst>
            <pc:docMk/>
            <pc:sldMk cId="3926488634" sldId="402"/>
            <ac:spMk id="3" creationId="{00000000-0000-0000-0000-000000000000}"/>
          </ac:spMkLst>
        </pc:spChg>
        <pc:picChg chg="add del mod">
          <ac:chgData name="" userId="" providerId="" clId="Web-{330CDF32-7A61-4C88-926C-CC61C3A48D7D}" dt="2017-12-12T12:51:55.564" v="14"/>
          <ac:picMkLst>
            <pc:docMk/>
            <pc:sldMk cId="3926488634" sldId="402"/>
            <ac:picMk id="4" creationId="{80C3F033-C610-4D17-A546-4863F7740C75}"/>
          </ac:picMkLst>
        </pc:picChg>
        <pc:picChg chg="add mod">
          <ac:chgData name="" userId="" providerId="" clId="Web-{330CDF32-7A61-4C88-926C-CC61C3A48D7D}" dt="2017-12-12T12:52:13.376" v="17"/>
          <ac:picMkLst>
            <pc:docMk/>
            <pc:sldMk cId="3926488634" sldId="402"/>
            <ac:picMk id="6" creationId="{4350BF78-2FA5-488D-A27B-C395D17618C8}"/>
          </ac:picMkLst>
        </pc:picChg>
      </pc:sldChg>
      <pc:sldChg chg="modSp">
        <pc:chgData name="" userId="" providerId="" clId="Web-{330CDF32-7A61-4C88-926C-CC61C3A48D7D}" dt="2017-12-12T12:47:53.852" v="10"/>
        <pc:sldMkLst>
          <pc:docMk/>
          <pc:sldMk cId="4046210137" sldId="403"/>
        </pc:sldMkLst>
        <pc:spChg chg="mod">
          <ac:chgData name="" userId="" providerId="" clId="Web-{330CDF32-7A61-4C88-926C-CC61C3A48D7D}" dt="2017-12-12T12:47:53.852" v="10"/>
          <ac:spMkLst>
            <pc:docMk/>
            <pc:sldMk cId="4046210137" sldId="403"/>
            <ac:spMk id="3" creationId="{00000000-0000-0000-0000-000000000000}"/>
          </ac:spMkLst>
        </pc:spChg>
      </pc:sldChg>
      <pc:sldChg chg="mod modShow">
        <pc:chgData name="" userId="" providerId="" clId="Web-{330CDF32-7A61-4C88-926C-CC61C3A48D7D}" dt="2017-12-12T12:44:40.118" v="2"/>
        <pc:sldMkLst>
          <pc:docMk/>
          <pc:sldMk cId="3044923544" sldId="429"/>
        </pc:sldMkLst>
      </pc:sldChg>
      <pc:sldChg chg="addSp modSp new">
        <pc:chgData name="" userId="" providerId="" clId="Web-{330CDF32-7A61-4C88-926C-CC61C3A48D7D}" dt="2017-12-12T12:59:05.117" v="37"/>
        <pc:sldMkLst>
          <pc:docMk/>
          <pc:sldMk cId="213979178" sldId="447"/>
        </pc:sldMkLst>
        <pc:picChg chg="add mod">
          <ac:chgData name="" userId="" providerId="" clId="Web-{330CDF32-7A61-4C88-926C-CC61C3A48D7D}" dt="2017-12-12T12:53:28.772" v="21"/>
          <ac:picMkLst>
            <pc:docMk/>
            <pc:sldMk cId="213979178" sldId="447"/>
            <ac:picMk id="2" creationId="{3C1F89FE-2699-44A4-AA91-2F1DEFB33ACF}"/>
          </ac:picMkLst>
        </pc:picChg>
        <pc:picChg chg="add mod">
          <ac:chgData name="" userId="" providerId="" clId="Web-{330CDF32-7A61-4C88-926C-CC61C3A48D7D}" dt="2017-12-12T12:54:00.506" v="24"/>
          <ac:picMkLst>
            <pc:docMk/>
            <pc:sldMk cId="213979178" sldId="447"/>
            <ac:picMk id="4" creationId="{F5176F7A-577A-4744-A713-0139D782FCA4}"/>
          </ac:picMkLst>
        </pc:picChg>
        <pc:picChg chg="add mod">
          <ac:chgData name="" userId="" providerId="" clId="Web-{330CDF32-7A61-4C88-926C-CC61C3A48D7D}" dt="2017-12-12T12:54:46.708" v="27"/>
          <ac:picMkLst>
            <pc:docMk/>
            <pc:sldMk cId="213979178" sldId="447"/>
            <ac:picMk id="6" creationId="{32468E70-DC98-421E-A606-611693C89CEE}"/>
          </ac:picMkLst>
        </pc:picChg>
        <pc:picChg chg="add mod">
          <ac:chgData name="" userId="" providerId="" clId="Web-{330CDF32-7A61-4C88-926C-CC61C3A48D7D}" dt="2017-12-12T12:56:17.551" v="32"/>
          <ac:picMkLst>
            <pc:docMk/>
            <pc:sldMk cId="213979178" sldId="447"/>
            <ac:picMk id="8" creationId="{674D6FE4-68C3-4679-98D4-9061AE1C10FC}"/>
          </ac:picMkLst>
        </pc:picChg>
        <pc:picChg chg="add mod">
          <ac:chgData name="" userId="" providerId="" clId="Web-{330CDF32-7A61-4C88-926C-CC61C3A48D7D}" dt="2017-12-12T12:59:05.117" v="37"/>
          <ac:picMkLst>
            <pc:docMk/>
            <pc:sldMk cId="213979178" sldId="447"/>
            <ac:picMk id="10" creationId="{129ED3A5-3409-4D82-905F-36DFD52973E3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6A64049-CEF9-7240-8989-BBCED8FE5734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9B2DE4D-9728-5E4D-8E7B-AA46949C7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0360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7D3CC1C-1AD9-3E47-B4F6-9F17E1F08FC4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AE0A6F5-EED2-C946-9B6F-74E805C80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40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0A6F5-EED2-C946-9B6F-74E805C805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0473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E0A6F5-EED2-C946-9B6F-74E805C805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106" charset="0"/>
                <a:ea typeface="ＭＳ Ｐゴシック" pitchFamily="-106" charset="-128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106" charset="0"/>
              <a:ea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004844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E0A6F5-EED2-C946-9B6F-74E805C805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106" charset="0"/>
                <a:ea typeface="ＭＳ Ｐゴシック" pitchFamily="-106" charset="-128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106" charset="0"/>
              <a:ea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619191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E0A6F5-EED2-C946-9B6F-74E805C805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106" charset="0"/>
                <a:ea typeface="ＭＳ Ｐゴシック" pitchFamily="-106" charset="-128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106" charset="0"/>
              <a:ea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820344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E0A6F5-EED2-C946-9B6F-74E805C805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106" charset="0"/>
                <a:ea typeface="ＭＳ Ｐゴシック" pitchFamily="-106" charset="-128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106" charset="0"/>
              <a:ea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752641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E0A6F5-EED2-C946-9B6F-74E805C805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106" charset="0"/>
                <a:ea typeface="ＭＳ Ｐゴシック" pitchFamily="-106" charset="-128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106" charset="0"/>
              <a:ea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252514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E0A6F5-EED2-C946-9B6F-74E805C805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106" charset="0"/>
                <a:ea typeface="ＭＳ Ｐゴシック" pitchFamily="-106" charset="-128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106" charset="0"/>
              <a:ea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103154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E0A6F5-EED2-C946-9B6F-74E805C805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106" charset="0"/>
                <a:ea typeface="ＭＳ Ｐゴシック" pitchFamily="-106" charset="-128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106" charset="0"/>
              <a:ea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577642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0A6F5-EED2-C946-9B6F-74E805C8050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152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E0A6F5-EED2-C946-9B6F-74E805C805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106" charset="0"/>
                <a:ea typeface="ＭＳ Ｐゴシック" pitchFamily="-106" charset="-128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106" charset="0"/>
              <a:ea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48210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0A6F5-EED2-C946-9B6F-74E805C8050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896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E0A6F5-EED2-C946-9B6F-74E805C805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106" charset="0"/>
                <a:ea typeface="ＭＳ Ｐゴシック" pitchFamily="-106" charset="-128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106" charset="0"/>
              <a:ea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91315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David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0A6F5-EED2-C946-9B6F-74E805C8050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761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Brian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0A6F5-EED2-C946-9B6F-74E805C8050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3514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Garrett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0A6F5-EED2-C946-9B6F-74E805C8050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190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E0A6F5-EED2-C946-9B6F-74E805C805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106" charset="0"/>
                <a:ea typeface="ＭＳ Ｐゴシック" pitchFamily="-106" charset="-128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106" charset="0"/>
              <a:ea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18242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E0A6F5-EED2-C946-9B6F-74E805C805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106" charset="0"/>
                <a:ea typeface="ＭＳ Ｐゴシック" pitchFamily="-106" charset="-128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106" charset="0"/>
              <a:ea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653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ull pageppt.jpg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" y="0"/>
            <a:ext cx="9144000" cy="6858000"/>
          </a:xfrm>
          <a:prstGeom prst="rect">
            <a:avLst/>
          </a:prstGeom>
        </p:spPr>
      </p:pic>
      <p:pic>
        <p:nvPicPr>
          <p:cNvPr id="5" name="Picture 8" descr="WCULogo-singularwhite.eps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763532" y="4980480"/>
            <a:ext cx="2606411" cy="1072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224" y="2137767"/>
            <a:ext cx="7772400" cy="83831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1170" y="3080458"/>
            <a:ext cx="6400800" cy="7129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4EA800-A587-3D4C-B06A-4DAA66CC7AB0}" type="datetime1">
              <a:rPr lang="en-US"/>
              <a:pPr/>
              <a:t>12/14/2017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BE0DCB0-9F10-5948-BE8C-8A19F5A536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6007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5C0093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F50F9E-ABA1-5D42-B278-4639D3ACEA0E}" type="datetime1">
              <a:rPr lang="en-US"/>
              <a:pPr/>
              <a:t>12/14/2017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85F435-6EED-1E46-9E88-EDE8BD8448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rgbClr val="4600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3CFC13-72C5-F24C-828F-C5EA27E99046}" type="datetime1">
              <a:rPr lang="en-US"/>
              <a:pPr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C6D34-4F59-E146-949A-9074366225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944078" y="0"/>
            <a:ext cx="2199921" cy="6858000"/>
          </a:xfrm>
          <a:prstGeom prst="rect">
            <a:avLst/>
          </a:prstGeom>
          <a:solidFill>
            <a:srgbClr val="4600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44078" y="277141"/>
            <a:ext cx="2057400" cy="585152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19823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4B1238-2971-3541-8417-A89A7B120892}" type="datetime1">
              <a:rPr lang="en-US"/>
              <a:pPr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9C3967-0F2D-E345-BA6B-0C359C3421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92C8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3" name="Isosceles Triangle 2"/>
          <p:cNvSpPr/>
          <p:nvPr userDrawn="1"/>
        </p:nvSpPr>
        <p:spPr>
          <a:xfrm rot="6065288">
            <a:off x="-2021681" y="-1378744"/>
            <a:ext cx="9126538" cy="9375775"/>
          </a:xfrm>
          <a:prstGeom prst="triangl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4" name="Right Triangle 3"/>
          <p:cNvSpPr/>
          <p:nvPr userDrawn="1"/>
        </p:nvSpPr>
        <p:spPr>
          <a:xfrm flipH="1">
            <a:off x="-2792413" y="3683000"/>
            <a:ext cx="11938001" cy="3162300"/>
          </a:xfrm>
          <a:prstGeom prst="rtTriangle">
            <a:avLst/>
          </a:prstGeom>
          <a:solidFill>
            <a:srgbClr val="FFFFFF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14D887-9E95-8D4C-8C0C-660F089612BF}" type="datetime1">
              <a:rPr lang="en-US"/>
              <a:pPr/>
              <a:t>12/14/2017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D69A63B-552F-2C49-864B-3763EDDF43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1172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ull pagepp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1" y="0"/>
            <a:ext cx="9144000" cy="6858000"/>
          </a:xfrm>
          <a:prstGeom prst="rect">
            <a:avLst/>
          </a:prstGeom>
        </p:spPr>
      </p:pic>
      <p:pic>
        <p:nvPicPr>
          <p:cNvPr id="5" name="Picture 8" descr="WCULogo-singularwhite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3532" y="4980480"/>
            <a:ext cx="2606411" cy="1072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224" y="2137767"/>
            <a:ext cx="7772400" cy="83831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1170" y="3080458"/>
            <a:ext cx="6400800" cy="7129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4EA800-A587-3D4C-B06A-4DAA66CC7AB0}" type="datetime1">
              <a:rPr lang="en-US"/>
              <a:pPr/>
              <a:t>12/14/2017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BE0DCB0-9F10-5948-BE8C-8A19F5A536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2964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adergraphicppt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020" t="4975" r="-1069"/>
          <a:stretch/>
        </p:blipFill>
        <p:spPr>
          <a:xfrm>
            <a:off x="0" y="-29455"/>
            <a:ext cx="9271000" cy="1447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038"/>
            <a:ext cx="6184900" cy="1143000"/>
          </a:xfrm>
        </p:spPr>
        <p:txBody>
          <a:bodyPr/>
          <a:lstStyle>
            <a:lvl1pPr algn="l">
              <a:lnSpc>
                <a:spcPts val="448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9DB7AC-00D2-CD4B-AD5F-947518BE0444}" type="datetime1">
              <a:rPr lang="en-US"/>
              <a:pPr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A5A7D3-DBA7-014C-8B7E-3048C79928A5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" name="Picture 8" descr="WCULogo-singularwhite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9690" y="323850"/>
            <a:ext cx="1548018" cy="636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215620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92C8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 userDrawn="1"/>
        </p:nvSpPr>
        <p:spPr>
          <a:xfrm rot="6065288">
            <a:off x="-2021358" y="-1364047"/>
            <a:ext cx="9125871" cy="9376792"/>
          </a:xfrm>
          <a:prstGeom prst="triangl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Triangle 18"/>
          <p:cNvSpPr/>
          <p:nvPr userDrawn="1"/>
        </p:nvSpPr>
        <p:spPr>
          <a:xfrm flipH="1">
            <a:off x="-2791864" y="3683000"/>
            <a:ext cx="11938000" cy="3162300"/>
          </a:xfrm>
          <a:prstGeom prst="rtTriangle">
            <a:avLst/>
          </a:prstGeom>
          <a:solidFill>
            <a:srgbClr val="FFFFFF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8" descr="WCULogo-singularwhit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3532" y="4980480"/>
            <a:ext cx="2606411" cy="1072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224" y="2137767"/>
            <a:ext cx="7772400" cy="83831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1170" y="3080458"/>
            <a:ext cx="6400800" cy="7129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4EA800-A587-3D4C-B06A-4DAA66CC7AB0}" type="datetime1">
              <a:rPr lang="en-US"/>
              <a:pPr/>
              <a:t>12/14/2017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BE0DCB0-9F10-5948-BE8C-8A19F5A536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36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389 0.52593 C 0.36076 0.49699 0.35816 0.46829 0.35139 0.44074 C 0.34687 0.42292 0.33871 0.41181 0.33194 0.3963 C 0.32344 0.37685 0.31823 0.35486 0.30833 0.33704 C 0.29149 0.30718 0.27743 0.27477 0.25972 0.2463 C 0.25035 0.23148 0.24045 0.21736 0.23194 0.20185 C 0.20469 0.15185 0.17378 0.1125 0.13611 0.07778 C 0.12448 0.0669 0.11406 0.05509 0.10278 0.04444 C 0.09774 0.03958 0.09149 0.03819 0.08611 0.03519 C 0.07639 0.02963 0.06632 0.02292 0.05694 0.01667 C 0.05243 0.01366 0.04774 0.00741 0.04305 0.00556 C 0.02969 2.59259E-6 0.01354 2.59259E-6 -1.94444E-6 2.59259E-6 " pathEditMode="relative" ptsTypes="fffffffffff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5 -0.49629 C -0.80312 -0.49328 -0.75642 -0.48865 -0.70972 -0.48518 C -0.67413 -0.47754 -0.63941 -0.47153 -0.60399 -0.46296 C -0.59323 -0.46041 -0.56736 -0.45671 -0.55555 -0.45185 C -0.5085 -0.4331 -0.46319 -0.41227 -0.41527 -0.39629 C -0.37083 -0.38148 -0.32187 -0.36458 -0.28055 -0.33518 C -0.25625 -0.31782 -0.23177 -0.3 -0.20694 -0.28333 C -0.18541 -0.26898 -0.16423 -0.25671 -0.14444 -0.23703 C -0.13333 -0.22592 -0.12274 -0.21643 -0.1125 -0.2037 C -0.10833 -0.19838 -0.10416 -0.19259 -0.1 -0.18703 C -0.09826 -0.18472 -0.09444 -0.17963 -0.09444 -0.17963 C -0.09097 -0.16528 -0.08281 -0.15972 -0.07639 -0.14815 C -0.06996 -0.13657 -0.06354 -0.12453 -0.05694 -0.11296 C -0.05225 -0.10463 -0.05086 -0.09722 -0.04583 -0.08889 C -0.04444 -0.08333 -0.04479 -0.07639 -0.04166 -0.07222 C -0.03611 -0.06481 -0.03194 -0.0574 -0.02639 -0.05 C -0.02309 -0.0368 -0.02083 -0.04097 -0.01389 -0.03333 C -0.00677 -0.02546 2.77778E-7 -0.01296 2.77778E-7 -3.7037E-7 " pathEditMode="relative" ptsTypes="fffffffffffffffffA">
                                      <p:cBhvr>
                                        <p:cTn id="9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headergraphicppt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975"/>
          <a:stretch/>
        </p:blipFill>
        <p:spPr>
          <a:xfrm>
            <a:off x="0" y="-3"/>
            <a:ext cx="9144000" cy="11027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852" y="355791"/>
            <a:ext cx="6712850" cy="543415"/>
          </a:xfrm>
          <a:noFill/>
        </p:spPr>
        <p:txBody>
          <a:bodyPr anchor="b"/>
          <a:lstStyle>
            <a:lvl1pPr algn="l">
              <a:defRPr sz="38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2945"/>
            <a:ext cx="5018891" cy="37281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D166CC-E70A-DF4D-B691-C9D9745F130F}" type="datetime1">
              <a:rPr lang="en-US"/>
              <a:pPr/>
              <a:t>12/14/2017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7317C8-4395-304F-A087-01E0648D7D4C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1" name="Picture 8" descr="WCULogo-singularwhite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9390" y="273050"/>
            <a:ext cx="1548018" cy="636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843095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adergraphicppt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020" t="4975" r="-1069"/>
          <a:stretch/>
        </p:blipFill>
        <p:spPr>
          <a:xfrm>
            <a:off x="0" y="-29455"/>
            <a:ext cx="9271000" cy="1447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038"/>
            <a:ext cx="6184900" cy="1143000"/>
          </a:xfrm>
        </p:spPr>
        <p:txBody>
          <a:bodyPr/>
          <a:lstStyle>
            <a:lvl1pPr algn="l">
              <a:lnSpc>
                <a:spcPts val="3980"/>
              </a:lnSpc>
              <a:defRPr sz="3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9DB7AC-00D2-CD4B-AD5F-947518BE0444}" type="datetime1">
              <a:rPr lang="en-US"/>
              <a:pPr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A5A7D3-DBA7-014C-8B7E-3048C79928A5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" name="Picture 8" descr="WCULogo-singularwhite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9690" y="323850"/>
            <a:ext cx="1548018" cy="636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444783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headergraphicppt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975"/>
          <a:stretch/>
        </p:blipFill>
        <p:spPr>
          <a:xfrm>
            <a:off x="0" y="-3"/>
            <a:ext cx="9144000" cy="11027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852" y="355791"/>
            <a:ext cx="6712850" cy="543415"/>
          </a:xfrm>
          <a:noFill/>
        </p:spPr>
        <p:txBody>
          <a:bodyPr anchor="b"/>
          <a:lstStyle>
            <a:lvl1pPr algn="l">
              <a:defRPr sz="38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2945"/>
            <a:ext cx="5018891" cy="37281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D166CC-E70A-DF4D-B691-C9D9745F130F}" type="datetime1">
              <a:rPr lang="en-US"/>
              <a:pPr/>
              <a:t>12/14/2017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7317C8-4395-304F-A087-01E0648D7D4C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1" name="Picture 8" descr="WCULogo-singularwhite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9390" y="273050"/>
            <a:ext cx="1548018" cy="636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2055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adergraphicppt.jpg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20" t="4975" r="-1069"/>
          <a:stretch/>
        </p:blipFill>
        <p:spPr>
          <a:xfrm>
            <a:off x="0" y="-29455"/>
            <a:ext cx="9271000" cy="1447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038"/>
            <a:ext cx="6184900" cy="1143000"/>
          </a:xfrm>
        </p:spPr>
        <p:txBody>
          <a:bodyPr/>
          <a:lstStyle>
            <a:lvl1pPr algn="l">
              <a:lnSpc>
                <a:spcPts val="448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9DB7AC-00D2-CD4B-AD5F-947518BE0444}" type="datetime1">
              <a:rPr lang="en-US"/>
              <a:pPr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A5A7D3-DBA7-014C-8B7E-3048C79928A5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" name="Picture 8" descr="WCULogo-singularwhite.eps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259690" y="323850"/>
            <a:ext cx="1548018" cy="636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909486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438" y="291894"/>
            <a:ext cx="8555703" cy="1362075"/>
          </a:xfrm>
        </p:spPr>
        <p:txBody>
          <a:bodyPr anchor="t"/>
          <a:lstStyle>
            <a:lvl1pPr algn="l">
              <a:defRPr sz="4000" b="1" cap="all">
                <a:solidFill>
                  <a:srgbClr val="5C009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6135" y="1974858"/>
            <a:ext cx="7772400" cy="48260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EE3A44-E7DC-1046-B667-691AF03E7E50}" type="datetime1">
              <a:rPr lang="en-US"/>
              <a:pPr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133DEA-F637-A14A-AA70-22236EA0A8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4257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6007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9" name="Picture 8" descr="WCULogo-singularwhit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3342" y="210172"/>
            <a:ext cx="1843353" cy="75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805" y="5320877"/>
            <a:ext cx="8205890" cy="566738"/>
          </a:xfrm>
        </p:spPr>
        <p:txBody>
          <a:bodyPr anchor="b"/>
          <a:lstStyle>
            <a:lvl1pPr algn="l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9053" y="1198285"/>
            <a:ext cx="8197642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0697" y="5892445"/>
            <a:ext cx="7555998" cy="449125"/>
          </a:xfrm>
        </p:spPr>
        <p:txBody>
          <a:bodyPr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571453-802C-6642-AE6A-D1C05B971A02}" type="datetime1">
              <a:rPr lang="en-US"/>
              <a:pPr/>
              <a:t>12/14/2017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706C4A-B357-8A4D-A147-EA8045E739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53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rgbClr val="4600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609C27-1553-0A42-8BF7-C4AD5EDE8280}" type="datetime1">
              <a:rPr lang="en-US"/>
              <a:pPr/>
              <a:t>12/14/2017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54A0AC-6388-F24E-A972-D23A9B57F0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2179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6007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5C0093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F50F9E-ABA1-5D42-B278-4639D3ACEA0E}" type="datetime1">
              <a:rPr lang="en-US"/>
              <a:pPr/>
              <a:t>12/14/2017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85F435-6EED-1E46-9E88-EDE8BD8448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7847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rgbClr val="4600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3CFC13-72C5-F24C-828F-C5EA27E99046}" type="datetime1">
              <a:rPr lang="en-US"/>
              <a:pPr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C6D34-4F59-E146-949A-9074366225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1840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944078" y="0"/>
            <a:ext cx="2199921" cy="6858000"/>
          </a:xfrm>
          <a:prstGeom prst="rect">
            <a:avLst/>
          </a:prstGeom>
          <a:solidFill>
            <a:srgbClr val="4600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44078" y="277141"/>
            <a:ext cx="2057400" cy="585152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19823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4B1238-2971-3541-8417-A89A7B120892}" type="datetime1">
              <a:rPr lang="en-US"/>
              <a:pPr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9C3967-0F2D-E345-BA6B-0C359C3421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8736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92C8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3" name="Isosceles Triangle 2"/>
          <p:cNvSpPr/>
          <p:nvPr userDrawn="1"/>
        </p:nvSpPr>
        <p:spPr>
          <a:xfrm rot="6065288">
            <a:off x="-2021681" y="-1378744"/>
            <a:ext cx="9126538" cy="9375775"/>
          </a:xfrm>
          <a:prstGeom prst="triangl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4" name="Right Triangle 3"/>
          <p:cNvSpPr/>
          <p:nvPr userDrawn="1"/>
        </p:nvSpPr>
        <p:spPr>
          <a:xfrm flipH="1">
            <a:off x="-2792413" y="3683000"/>
            <a:ext cx="11938001" cy="3162300"/>
          </a:xfrm>
          <a:prstGeom prst="rtTriangle">
            <a:avLst/>
          </a:prstGeom>
          <a:solidFill>
            <a:srgbClr val="FFFFFF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14D887-9E95-8D4C-8C0C-660F089612BF}" type="datetime1">
              <a:rPr lang="en-US"/>
              <a:pPr/>
              <a:t>12/14/2017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D69A63B-552F-2C49-864B-3763EDDF43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2414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</a:pPr>
            <a:fld id="{00000000-1234-1234-1234-123412341234}" type="slidenum">
              <a:rPr lang="en" smtClean="0"/>
              <a:pPr>
                <a:spcBef>
                  <a:spcPts val="0"/>
                </a:spcBef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22678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92C8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 userDrawn="1"/>
        </p:nvSpPr>
        <p:spPr>
          <a:xfrm rot="6065288">
            <a:off x="-2021358" y="-1364047"/>
            <a:ext cx="9125871" cy="9376792"/>
          </a:xfrm>
          <a:prstGeom prst="triangl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Triangle 18"/>
          <p:cNvSpPr/>
          <p:nvPr userDrawn="1"/>
        </p:nvSpPr>
        <p:spPr>
          <a:xfrm flipH="1">
            <a:off x="-2791864" y="3683000"/>
            <a:ext cx="11938000" cy="3162300"/>
          </a:xfrm>
          <a:prstGeom prst="rtTriangle">
            <a:avLst/>
          </a:prstGeom>
          <a:solidFill>
            <a:srgbClr val="FFFFFF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8" descr="WCULogo-singularwhite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763532" y="4980480"/>
            <a:ext cx="2606411" cy="1072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224" y="2137767"/>
            <a:ext cx="7772400" cy="83831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1170" y="3080458"/>
            <a:ext cx="6400800" cy="7129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4EA800-A587-3D4C-B06A-4DAA66CC7AB0}" type="datetime1">
              <a:rPr lang="en-US"/>
              <a:pPr/>
              <a:t>12/14/2017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BE0DCB0-9F10-5948-BE8C-8A19F5A536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11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389 0.52593 C 0.36076 0.49699 0.35816 0.46829 0.35139 0.44074 C 0.34687 0.42292 0.33871 0.41181 0.33194 0.3963 C 0.32344 0.37685 0.31823 0.35486 0.30833 0.33704 C 0.29149 0.30718 0.27743 0.27477 0.25972 0.2463 C 0.25035 0.23148 0.24045 0.21736 0.23194 0.20185 C 0.20469 0.15185 0.17378 0.1125 0.13611 0.07778 C 0.12448 0.0669 0.11406 0.05509 0.10278 0.04444 C 0.09774 0.03958 0.09149 0.03819 0.08611 0.03519 C 0.07639 0.02963 0.06632 0.02292 0.05694 0.01667 C 0.05243 0.01366 0.04774 0.00741 0.04305 0.00556 C 0.02969 2.59259E-6 0.01354 2.59259E-6 -1.94444E-6 2.59259E-6 " pathEditMode="relative" ptsTypes="fffffffffff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5 -0.49629 C -0.80312 -0.49328 -0.75642 -0.48865 -0.70972 -0.48518 C -0.67413 -0.47754 -0.63941 -0.47153 -0.60399 -0.46296 C -0.59323 -0.46041 -0.56736 -0.45671 -0.55555 -0.45185 C -0.5085 -0.4331 -0.46319 -0.41227 -0.41527 -0.39629 C -0.37083 -0.38148 -0.32187 -0.36458 -0.28055 -0.33518 C -0.25625 -0.31782 -0.23177 -0.3 -0.20694 -0.28333 C -0.18541 -0.26898 -0.16423 -0.25671 -0.14444 -0.23703 C -0.13333 -0.22592 -0.12274 -0.21643 -0.1125 -0.2037 C -0.10833 -0.19838 -0.10416 -0.19259 -0.1 -0.18703 C -0.09826 -0.18472 -0.09444 -0.17963 -0.09444 -0.17963 C -0.09097 -0.16528 -0.08281 -0.15972 -0.07639 -0.14815 C -0.06996 -0.13657 -0.06354 -0.12453 -0.05694 -0.11296 C -0.05225 -0.10463 -0.05086 -0.09722 -0.04583 -0.08889 C -0.04444 -0.08333 -0.04479 -0.07639 -0.04166 -0.07222 C -0.03611 -0.06481 -0.03194 -0.0574 -0.02639 -0.05 C -0.02309 -0.0368 -0.02083 -0.04097 -0.01389 -0.03333 C -0.00677 -0.02546 2.77778E-7 -0.01296 2.77778E-7 -3.7037E-7 " pathEditMode="relative" ptsTypes="fffffffffffffffffA">
                                      <p:cBhvr>
                                        <p:cTn id="9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headergraphicppt.jpg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975"/>
          <a:stretch/>
        </p:blipFill>
        <p:spPr>
          <a:xfrm>
            <a:off x="0" y="-3"/>
            <a:ext cx="9144000" cy="11027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852" y="355791"/>
            <a:ext cx="6712850" cy="543415"/>
          </a:xfrm>
          <a:noFill/>
        </p:spPr>
        <p:txBody>
          <a:bodyPr anchor="b"/>
          <a:lstStyle>
            <a:lvl1pPr algn="l">
              <a:defRPr sz="38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2945"/>
            <a:ext cx="5018891" cy="37281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D166CC-E70A-DF4D-B691-C9D9745F130F}" type="datetime1">
              <a:rPr lang="en-US"/>
              <a:pPr/>
              <a:t>12/14/2017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7317C8-4395-304F-A087-01E0648D7D4C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1" name="Picture 8" descr="WCULogo-singularwhite.eps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399390" y="273050"/>
            <a:ext cx="1548018" cy="636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06580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adergraphicppt.jpg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20" t="4975" r="-1069"/>
          <a:stretch/>
        </p:blipFill>
        <p:spPr>
          <a:xfrm>
            <a:off x="0" y="-29455"/>
            <a:ext cx="9271000" cy="1447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038"/>
            <a:ext cx="6184900" cy="1143000"/>
          </a:xfrm>
        </p:spPr>
        <p:txBody>
          <a:bodyPr/>
          <a:lstStyle>
            <a:lvl1pPr algn="l">
              <a:lnSpc>
                <a:spcPts val="3980"/>
              </a:lnSpc>
              <a:defRPr sz="3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9DB7AC-00D2-CD4B-AD5F-947518BE0444}" type="datetime1">
              <a:rPr lang="en-US"/>
              <a:pPr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A5A7D3-DBA7-014C-8B7E-3048C79928A5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" name="Picture 8" descr="WCULogo-singularwhite.eps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259690" y="323850"/>
            <a:ext cx="1548018" cy="636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28509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headergraphicppt.jpg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975"/>
          <a:stretch/>
        </p:blipFill>
        <p:spPr>
          <a:xfrm>
            <a:off x="0" y="-3"/>
            <a:ext cx="9144000" cy="11027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852" y="355791"/>
            <a:ext cx="6712850" cy="543415"/>
          </a:xfrm>
          <a:noFill/>
        </p:spPr>
        <p:txBody>
          <a:bodyPr anchor="b"/>
          <a:lstStyle>
            <a:lvl1pPr algn="l">
              <a:defRPr sz="38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2945"/>
            <a:ext cx="5018891" cy="37281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D166CC-E70A-DF4D-B691-C9D9745F130F}" type="datetime1">
              <a:rPr lang="en-US"/>
              <a:pPr/>
              <a:t>12/14/2017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7317C8-4395-304F-A087-01E0648D7D4C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1" name="Picture 8" descr="WCULogo-singularwhite.eps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399390" y="273050"/>
            <a:ext cx="1548018" cy="636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438" y="291894"/>
            <a:ext cx="8555703" cy="1362075"/>
          </a:xfrm>
        </p:spPr>
        <p:txBody>
          <a:bodyPr anchor="t"/>
          <a:lstStyle>
            <a:lvl1pPr algn="l">
              <a:defRPr sz="4000" b="1" cap="all">
                <a:solidFill>
                  <a:srgbClr val="5C009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6135" y="1974858"/>
            <a:ext cx="7772400" cy="48260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EE3A44-E7DC-1046-B667-691AF03E7E50}" type="datetime1">
              <a:rPr lang="en-US"/>
              <a:pPr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133DEA-F637-A14A-AA70-22236EA0A8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6007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9" name="Picture 8" descr="WCULogo-singularwhite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923342" y="210172"/>
            <a:ext cx="1843353" cy="75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805" y="5320877"/>
            <a:ext cx="8205890" cy="566738"/>
          </a:xfrm>
        </p:spPr>
        <p:txBody>
          <a:bodyPr anchor="b"/>
          <a:lstStyle>
            <a:lvl1pPr algn="l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9053" y="1198285"/>
            <a:ext cx="8197642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0697" y="5892445"/>
            <a:ext cx="7555998" cy="449125"/>
          </a:xfrm>
        </p:spPr>
        <p:txBody>
          <a:bodyPr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571453-802C-6642-AE6A-D1C05B971A02}" type="datetime1">
              <a:rPr lang="en-US"/>
              <a:pPr/>
              <a:t>12/14/2017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706C4A-B357-8A4D-A147-EA8045E739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rgbClr val="4600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609C27-1553-0A42-8BF7-C4AD5EDE8280}" type="datetime1">
              <a:rPr lang="en-US"/>
              <a:pPr/>
              <a:t>12/14/2017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54A0AC-6388-F24E-A972-D23A9B57F0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24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606679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FreightSans Pro Book" pitchFamily="-106" charset="0"/>
                <a:ea typeface="FreightSans Pro Book" pitchFamily="-106" charset="0"/>
                <a:cs typeface="FreightSans Pro Book" pitchFamily="-106" charset="0"/>
              </a:defRPr>
            </a:lvl1pPr>
          </a:lstStyle>
          <a:p>
            <a:fld id="{0587523B-9E77-8648-8EAE-30C632555FDF}" type="datetime1">
              <a:rPr lang="en-US"/>
              <a:pPr/>
              <a:t>12/14/2017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879" y="6356350"/>
            <a:ext cx="456169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FreightSans Pro Semibold" pitchFamily="-106" charset="0"/>
                <a:ea typeface="FreightSans Pro Semibold" pitchFamily="-106" charset="0"/>
                <a:cs typeface="FreightSans Pro Semibold" pitchFamily="-106" charset="0"/>
              </a:defRPr>
            </a:lvl1pPr>
          </a:lstStyle>
          <a:p>
            <a:fld id="{99436826-A72D-CE46-A396-8D0584EE0C8F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82" r:id="rId2"/>
    <p:sldLayoutId id="2147483683" r:id="rId3"/>
    <p:sldLayoutId id="2147483686" r:id="rId4"/>
    <p:sldLayoutId id="2147483687" r:id="rId5"/>
    <p:sldLayoutId id="2147483678" r:id="rId6"/>
    <p:sldLayoutId id="2147483673" r:id="rId7"/>
    <p:sldLayoutId id="2147483679" r:id="rId8"/>
    <p:sldLayoutId id="2147483676" r:id="rId9"/>
    <p:sldLayoutId id="2147483677" r:id="rId10"/>
    <p:sldLayoutId id="2147483680" r:id="rId11"/>
    <p:sldLayoutId id="2147483681" r:id="rId12"/>
    <p:sldLayoutId id="2147483688" r:id="rId13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FreightSans Pro Bold"/>
          <a:ea typeface="ＭＳ Ｐゴシック" pitchFamily="-106" charset="-128"/>
          <a:cs typeface="FreightSans Pro Bold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FreightSans Pro Bold" pitchFamily="-106" charset="0"/>
          <a:ea typeface="ＭＳ Ｐゴシック" pitchFamily="-106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FreightSans Pro Bold" pitchFamily="-106" charset="0"/>
          <a:ea typeface="ＭＳ Ｐゴシック" pitchFamily="-106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FreightSans Pro Bold" pitchFamily="-106" charset="0"/>
          <a:ea typeface="ＭＳ Ｐゴシック" pitchFamily="-106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FreightSans Pro Bold" pitchFamily="-106" charset="0"/>
          <a:ea typeface="ＭＳ Ｐゴシック" pitchFamily="-106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FreightSans Pro Bold" pitchFamily="-106" charset="0"/>
          <a:ea typeface="ＭＳ Ｐゴシック" pitchFamily="-106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FreightSans Pro Bold" pitchFamily="-106" charset="0"/>
          <a:ea typeface="ＭＳ Ｐゴシック" pitchFamily="-106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FreightSans Pro Bold" pitchFamily="-106" charset="0"/>
          <a:ea typeface="ＭＳ Ｐゴシック" pitchFamily="-106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FreightSans Pro Bold" pitchFamily="-106" charset="0"/>
          <a:ea typeface="ＭＳ Ｐゴシック" pitchFamily="-106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SzPct val="97000"/>
        <a:buFont typeface="Arial"/>
        <a:buChar char="•"/>
        <a:defRPr sz="2400" b="1" i="0" kern="1200">
          <a:solidFill>
            <a:schemeClr val="tx1"/>
          </a:solidFill>
          <a:latin typeface="FreightSans Pro Medium"/>
          <a:ea typeface="ＭＳ Ｐゴシック" pitchFamily="-106" charset="-128"/>
          <a:cs typeface="FreightSans Pro Medium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-106" charset="0"/>
        <a:buChar char="–"/>
        <a:defRPr sz="2000" kern="1200">
          <a:solidFill>
            <a:schemeClr val="tx1"/>
          </a:solidFill>
          <a:latin typeface="FreightSans Pro Book"/>
          <a:ea typeface="FreightSans Pro Book" pitchFamily="-106" charset="0"/>
          <a:cs typeface="FreightSans Pro Book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-106" charset="0"/>
        <a:buChar char="•"/>
        <a:defRPr sz="2400" kern="1200">
          <a:solidFill>
            <a:schemeClr val="tx1"/>
          </a:solidFill>
          <a:latin typeface="FreightSans Pro Book"/>
          <a:ea typeface="FreightSans Pro Book" pitchFamily="-106" charset="0"/>
          <a:cs typeface="FreightSans Pro Book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-106" charset="0"/>
        <a:buChar char="–"/>
        <a:defRPr sz="2000" kern="1200">
          <a:solidFill>
            <a:schemeClr val="tx1"/>
          </a:solidFill>
          <a:latin typeface="FreightSans Pro Book"/>
          <a:ea typeface="FreightSans Pro Book" pitchFamily="-106" charset="0"/>
          <a:cs typeface="FreightSans Pro Book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-106" charset="0"/>
        <a:buChar char="»"/>
        <a:defRPr sz="2000" kern="1200">
          <a:solidFill>
            <a:schemeClr val="tx1"/>
          </a:solidFill>
          <a:latin typeface="FreightSans Pro Book"/>
          <a:ea typeface="FreightSans Pro Book" pitchFamily="-106" charset="0"/>
          <a:cs typeface="FreightSans Pro 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24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606679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FreightSans Pro Book" pitchFamily="-106" charset="0"/>
                <a:ea typeface="FreightSans Pro Book" pitchFamily="-106" charset="0"/>
                <a:cs typeface="FreightSans Pro Book" pitchFamily="-106" charset="0"/>
              </a:defRPr>
            </a:lvl1pPr>
          </a:lstStyle>
          <a:p>
            <a:fld id="{0587523B-9E77-8648-8EAE-30C632555FDF}" type="datetime1">
              <a:rPr lang="en-US"/>
              <a:pPr/>
              <a:t>12/14/2017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879" y="6356350"/>
            <a:ext cx="456169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FreightSans Pro Semibold" pitchFamily="-106" charset="0"/>
                <a:ea typeface="FreightSans Pro Semibold" pitchFamily="-106" charset="0"/>
                <a:cs typeface="FreightSans Pro Semibold" pitchFamily="-106" charset="0"/>
              </a:defRPr>
            </a:lvl1pPr>
          </a:lstStyle>
          <a:p>
            <a:fld id="{99436826-A72D-CE46-A396-8D0584EE0C8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974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FreightSans Pro Bold"/>
          <a:ea typeface="ＭＳ Ｐゴシック" pitchFamily="-106" charset="-128"/>
          <a:cs typeface="FreightSans Pro Bold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FreightSans Pro Bold" pitchFamily="-106" charset="0"/>
          <a:ea typeface="ＭＳ Ｐゴシック" pitchFamily="-106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FreightSans Pro Bold" pitchFamily="-106" charset="0"/>
          <a:ea typeface="ＭＳ Ｐゴシック" pitchFamily="-106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FreightSans Pro Bold" pitchFamily="-106" charset="0"/>
          <a:ea typeface="ＭＳ Ｐゴシック" pitchFamily="-106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FreightSans Pro Bold" pitchFamily="-106" charset="0"/>
          <a:ea typeface="ＭＳ Ｐゴシック" pitchFamily="-106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FreightSans Pro Bold" pitchFamily="-106" charset="0"/>
          <a:ea typeface="ＭＳ Ｐゴシック" pitchFamily="-106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FreightSans Pro Bold" pitchFamily="-106" charset="0"/>
          <a:ea typeface="ＭＳ Ｐゴシック" pitchFamily="-106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FreightSans Pro Bold" pitchFamily="-106" charset="0"/>
          <a:ea typeface="ＭＳ Ｐゴシック" pitchFamily="-106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FreightSans Pro Bold" pitchFamily="-106" charset="0"/>
          <a:ea typeface="ＭＳ Ｐゴシック" pitchFamily="-106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SzPct val="97000"/>
        <a:buFont typeface="Arial"/>
        <a:buChar char="•"/>
        <a:defRPr sz="2400" b="1" i="0" kern="1200">
          <a:solidFill>
            <a:schemeClr val="tx1"/>
          </a:solidFill>
          <a:latin typeface="FreightSans Pro Medium"/>
          <a:ea typeface="ＭＳ Ｐゴシック" pitchFamily="-106" charset="-128"/>
          <a:cs typeface="FreightSans Pro Medium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-106" charset="0"/>
        <a:buChar char="–"/>
        <a:defRPr sz="2000" kern="1200">
          <a:solidFill>
            <a:schemeClr val="tx1"/>
          </a:solidFill>
          <a:latin typeface="FreightSans Pro Book"/>
          <a:ea typeface="FreightSans Pro Book" pitchFamily="-106" charset="0"/>
          <a:cs typeface="FreightSans Pro Book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-106" charset="0"/>
        <a:buChar char="•"/>
        <a:defRPr sz="2400" kern="1200">
          <a:solidFill>
            <a:schemeClr val="tx1"/>
          </a:solidFill>
          <a:latin typeface="FreightSans Pro Book"/>
          <a:ea typeface="FreightSans Pro Book" pitchFamily="-106" charset="0"/>
          <a:cs typeface="FreightSans Pro Book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-106" charset="0"/>
        <a:buChar char="–"/>
        <a:defRPr sz="2000" kern="1200">
          <a:solidFill>
            <a:schemeClr val="tx1"/>
          </a:solidFill>
          <a:latin typeface="FreightSans Pro Book"/>
          <a:ea typeface="FreightSans Pro Book" pitchFamily="-106" charset="0"/>
          <a:cs typeface="FreightSans Pro Book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-106" charset="0"/>
        <a:buChar char="»"/>
        <a:defRPr sz="2000" kern="1200">
          <a:solidFill>
            <a:schemeClr val="tx1"/>
          </a:solidFill>
          <a:latin typeface="FreightSans Pro Book"/>
          <a:ea typeface="FreightSans Pro Book" pitchFamily="-106" charset="0"/>
          <a:cs typeface="FreightSans Pro 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microsoft.com/office/2007/relationships/hdphoto" Target="../media/hdphoto4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png"/><Relationship Id="rId5" Type="http://schemas.microsoft.com/office/2007/relationships/hdphoto" Target="../media/hdphoto3.wdp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://www.hrs.com/en/hotel/djh-jugendgaestehaus-adolph-kolping/a-540176" TargetMode="Externa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oho-dortmund.de/" TargetMode="External"/><Relationship Id="rId2" Type="http://schemas.openxmlformats.org/officeDocument/2006/relationships/hyperlink" Target="https://www.hthstudents.com/index.cfm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travel.state.gov/content/passports/en/country/germany.html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mapa-metro.com/en/Germany/Dortmund/Dortmund-Stadtbahn-map.htm" TargetMode="Externa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catamountgapabroad.wcu.edu/" TargetMode="External"/><Relationship Id="rId2" Type="http://schemas.openxmlformats.org/officeDocument/2006/relationships/hyperlink" Target="mailto:maps@wcu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cu.az1.qualtrics.com/jfe/form/SV_6RN9pwhF3GV3Ztz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cu.edu/learn/summer-school/catamount-gap/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8" descr="WCULogo-singular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5" y="2035175"/>
            <a:ext cx="5959475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https://lh3.googleusercontent.com/MMRBBtrzLWMOiXT_erhc-brTYFexuqsqy677WXdMevGWKebCGrAo-CVxzu5JATq7uGu1sE8VxizkcmZX94oT_kYI9PswIq8wUXh9v6aoLrtSTlPNebq_vLEQIT8F58pHapF98F5HXJEDMSg_lwJsZSjQ04tkg161mKgF1XwRpa7VBbVoaLuNdp9PZai_JOP_btcX9tkLUg4iQypH-DsXUVGO1tp77diLiQJ45frw-sQv5f16GJXYvK_-ba8DuQBK6nXnxlr9lCOPGctBBzUoegPgiye2pwBB-2QKIqUT_4Ao0b9dGTed-sD2qn5mYSYfcDcoKz8TNJjcTU0I1fFgDCKMnLrAC62MNIGQ3h87yyk3OsItwtGJI3h4gpOTBOHacJGYmiEr6CcmZiCRmgjJvTiBiElnJdHVUgkA_uWIgZwSsfAA8tWGU1q6Cq1-os-NGK-RxJ6TKNFxBsy9-FOUOwXK6vklI-7D2nvsaSSveYIAvsGy-McRHlLHDU8TnuFgfmd__uMbg0l5csFuqSQZrmRrEwM2F0sIDMOEkW348wFWQDqLRvxf7lRPmROZkDBhWDpdUH3Ry5dV2SxUAoKeH6qn8LbFapF2_4eiazt_i74wUVO6YHNyzDSLt-TDiK2z6fGJ-FEttEpVhuy2CGFMCtMc77c7LHfeFxnyBzfS-Id4Y2Y=w1280-h960-no">
            <a:extLst>
              <a:ext uri="{FF2B5EF4-FFF2-40B4-BE49-F238E27FC236}">
                <a16:creationId xmlns:a16="http://schemas.microsoft.com/office/drawing/2014/main" id="{F918306E-D7D5-42C7-8396-6D4C70D886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9143980" cy="457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Vertical Text Placeholder 2"/>
          <p:cNvSpPr txBox="1">
            <a:spLocks/>
          </p:cNvSpPr>
          <p:nvPr/>
        </p:nvSpPr>
        <p:spPr bwMode="auto">
          <a:xfrm>
            <a:off x="134871" y="4475710"/>
            <a:ext cx="9144000" cy="1923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pitchFamily="-106" charset="0"/>
              <a:buNone/>
              <a:defRPr sz="3200" kern="1200">
                <a:solidFill>
                  <a:schemeClr val="bg1"/>
                </a:solidFill>
                <a:latin typeface="FreightSans Pro Medium"/>
                <a:ea typeface="ＭＳ Ｐゴシック" pitchFamily="-106" charset="-128"/>
                <a:cs typeface="FreightSans Pro Medium"/>
              </a:defRPr>
            </a:lvl1pPr>
            <a:lvl2pPr marL="4572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pitchFamily="-106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FreightSans Pro Book"/>
                <a:ea typeface="FreightSans Pro Book" pitchFamily="-106" charset="0"/>
                <a:cs typeface="FreightSans Pro Book"/>
              </a:defRPr>
            </a:lvl2pPr>
            <a:lvl3pPr marL="9144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pitchFamily="-106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FreightSans Pro Book"/>
                <a:ea typeface="FreightSans Pro Book" pitchFamily="-106" charset="0"/>
                <a:cs typeface="FreightSans Pro Book"/>
              </a:defRPr>
            </a:lvl3pPr>
            <a:lvl4pPr marL="13716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pitchFamily="-106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eightSans Pro Book"/>
                <a:ea typeface="FreightSans Pro Book" pitchFamily="-106" charset="0"/>
                <a:cs typeface="FreightSans Pro Book"/>
              </a:defRPr>
            </a:lvl4pPr>
            <a:lvl5pPr marL="18288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pitchFamily="-106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eightSans Pro Book"/>
                <a:ea typeface="FreightSans Pro Book" pitchFamily="-106" charset="0"/>
                <a:cs typeface="FreightSans Pro Book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>
                <a:solidFill>
                  <a:srgbClr val="F2F2F2"/>
                </a:solidFill>
                <a:latin typeface="FreightSans Pro Semibold"/>
                <a:cs typeface="FreightSans Pro Semibold"/>
              </a:rPr>
              <a:t>Catamount Gap Abroad</a:t>
            </a:r>
          </a:p>
          <a:p>
            <a:r>
              <a:rPr lang="en-US" sz="4400" dirty="0">
                <a:solidFill>
                  <a:srgbClr val="F2F2F2"/>
                </a:solidFill>
                <a:latin typeface="FreightSans Pro Semibold"/>
                <a:cs typeface="FreightSans Pro Semibold"/>
              </a:rPr>
              <a:t>June 25 – August 1, 2018</a:t>
            </a:r>
          </a:p>
          <a:p>
            <a:r>
              <a:rPr lang="en-US" sz="4400" dirty="0">
                <a:solidFill>
                  <a:srgbClr val="F2F2F2"/>
                </a:solidFill>
                <a:latin typeface="FreightSans Pro Semibold"/>
                <a:cs typeface="FreightSans Pro Semibold"/>
              </a:rPr>
              <a:t>Dortmund, Germany</a:t>
            </a:r>
          </a:p>
        </p:txBody>
      </p:sp>
    </p:spTree>
    <p:extLst>
      <p:ext uri="{BB962C8B-B14F-4D97-AF65-F5344CB8AC3E}">
        <p14:creationId xmlns:p14="http://schemas.microsoft.com/office/powerpoint/2010/main" val="220866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852" y="481051"/>
            <a:ext cx="6712850" cy="543415"/>
          </a:xfrm>
        </p:spPr>
        <p:txBody>
          <a:bodyPr/>
          <a:lstStyle/>
          <a:p>
            <a:r>
              <a:rPr lang="en-US" sz="3600" dirty="0"/>
              <a:t>BA 133: Introduction to Business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942" y="1240077"/>
            <a:ext cx="8705590" cy="541124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BA133 is an introductory course in business strategy. It applies fundamental principles of management, marketing, organizational structure, communication, and basic accounting principles to issues of the contemporary business environment.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International business &amp; the global market for goods, services, intellectual capital, and labor will be emphasized.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03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Marco Lam, Ph.D.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2945"/>
            <a:ext cx="4448287" cy="5233766"/>
          </a:xfrm>
        </p:spPr>
        <p:txBody>
          <a:bodyPr/>
          <a:lstStyle/>
          <a:p>
            <a:r>
              <a:rPr lang="en-US" sz="2800" dirty="0"/>
              <a:t>Associate Professor of Accounting</a:t>
            </a:r>
          </a:p>
          <a:p>
            <a:endParaRPr lang="en-US" sz="2800" dirty="0"/>
          </a:p>
          <a:p>
            <a:r>
              <a:rPr lang="en-US" sz="2800" dirty="0"/>
              <a:t>School of Accounting, Finance, Information Systems and Business Law</a:t>
            </a:r>
          </a:p>
          <a:p>
            <a:endParaRPr lang="en-US" sz="2800" dirty="0"/>
          </a:p>
          <a:p>
            <a:r>
              <a:rPr lang="en-US" sz="2800" dirty="0"/>
              <a:t>Dr. Lam will teach ACCT 195: Accounting Seminar</a:t>
            </a:r>
          </a:p>
        </p:txBody>
      </p:sp>
      <p:pic>
        <p:nvPicPr>
          <p:cNvPr id="2050" name="Picture 2" descr="t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247" y="1463038"/>
            <a:ext cx="3442448" cy="516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68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ACCT 195: Fraud Examination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2944"/>
            <a:ext cx="8235863" cy="5095537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 overview of occupational fraud, including fraud theory, prevention, detection and investigation. </a:t>
            </a:r>
            <a:r>
              <a:rPr lang="en-US" dirty="0" smtClean="0"/>
              <a:t>Emphasis </a:t>
            </a:r>
            <a:r>
              <a:rPr lang="en-US" dirty="0"/>
              <a:t>on personal ethics, individual responsibility, and societal effects: past, present and future.</a:t>
            </a:r>
          </a:p>
        </p:txBody>
      </p:sp>
    </p:spTree>
    <p:extLst>
      <p:ext uri="{BB962C8B-B14F-4D97-AF65-F5344CB8AC3E}">
        <p14:creationId xmlns:p14="http://schemas.microsoft.com/office/powerpoint/2010/main" val="118614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German Language Component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Fachhochschule</a:t>
            </a:r>
            <a:r>
              <a:rPr lang="en-US" dirty="0"/>
              <a:t> (FH) Dortmund University of Applied Sciences and Arts</a:t>
            </a:r>
          </a:p>
          <a:p>
            <a:endParaRPr lang="en-US" dirty="0"/>
          </a:p>
          <a:p>
            <a:r>
              <a:rPr lang="en-US" dirty="0"/>
              <a:t>Prof. Martin Kuhn</a:t>
            </a:r>
          </a:p>
          <a:p>
            <a:pPr lvl="1"/>
            <a:r>
              <a:rPr lang="en-US" dirty="0"/>
              <a:t>Teacher for special tasks</a:t>
            </a:r>
          </a:p>
          <a:p>
            <a:pPr lvl="1"/>
            <a:r>
              <a:rPr lang="en-US" dirty="0"/>
              <a:t>Business and English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6362" y="2609850"/>
            <a:ext cx="3571875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72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00224" y="2556924"/>
            <a:ext cx="7772400" cy="838315"/>
          </a:xfrm>
        </p:spPr>
        <p:txBody>
          <a:bodyPr/>
          <a:lstStyle/>
          <a:p>
            <a:r>
              <a:rPr lang="en-US" sz="3600" i="1" dirty="0" smtClean="0"/>
              <a:t>“The </a:t>
            </a:r>
            <a:r>
              <a:rPr lang="en-US" sz="3600" i="1" dirty="0"/>
              <a:t>German </a:t>
            </a:r>
            <a:r>
              <a:rPr lang="en-US" sz="3600" i="1" dirty="0" smtClean="0"/>
              <a:t>course (was most beneficial), </a:t>
            </a:r>
            <a:r>
              <a:rPr lang="en-US" sz="3600" i="1" dirty="0"/>
              <a:t>I spoke German for an entire night and they understood what I was saying so that definitely helped. The way Martin taught us was perfect, I have never been taught like that and I learned a lot very quickly.”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161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Program Coordinator: TBD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576" y="1180003"/>
            <a:ext cx="8587373" cy="3728136"/>
          </a:xfrm>
        </p:spPr>
        <p:txBody>
          <a:bodyPr/>
          <a:lstStyle/>
          <a:p>
            <a:r>
              <a:rPr lang="en-US" sz="2800" dirty="0"/>
              <a:t>Constant communication with Director at WCU</a:t>
            </a:r>
          </a:p>
          <a:p>
            <a:r>
              <a:rPr lang="en-US" sz="2800" dirty="0"/>
              <a:t>Daily supervision and safety</a:t>
            </a:r>
          </a:p>
          <a:p>
            <a:r>
              <a:rPr lang="en-US" sz="2800" dirty="0"/>
              <a:t>Holds emergency contact and allergy information</a:t>
            </a:r>
          </a:p>
          <a:p>
            <a:r>
              <a:rPr lang="en-US" sz="2800" dirty="0"/>
              <a:t>Lead travel to and from FH Dortmund</a:t>
            </a:r>
          </a:p>
          <a:p>
            <a:r>
              <a:rPr lang="en-US" sz="2800" dirty="0"/>
              <a:t>Coordination of group activities: dinners, local excursions</a:t>
            </a:r>
          </a:p>
          <a:p>
            <a:r>
              <a:rPr lang="en-US" sz="2800" dirty="0"/>
              <a:t>Academic, social, and emotional coaching</a:t>
            </a:r>
          </a:p>
          <a:p>
            <a:r>
              <a:rPr lang="en-US" sz="2800" dirty="0"/>
              <a:t>General logistics</a:t>
            </a:r>
          </a:p>
        </p:txBody>
      </p:sp>
    </p:spTree>
    <p:extLst>
      <p:ext uri="{BB962C8B-B14F-4D97-AF65-F5344CB8AC3E}">
        <p14:creationId xmlns:p14="http://schemas.microsoft.com/office/powerpoint/2010/main" val="127356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410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75" name="Rectangle 7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531267" y="3509963"/>
            <a:ext cx="5319162" cy="296783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7" name="Straight Connector 76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53715" y="5443086"/>
            <a:ext cx="48006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http://www.worldatlas.com/img/areamap/a996cdfff2ea97772a51718deaf11410.gif">
            <a:extLst>
              <a:ext uri="{FF2B5EF4-FFF2-40B4-BE49-F238E27FC236}">
                <a16:creationId xmlns:a16="http://schemas.microsoft.com/office/drawing/2014/main" id="{984482E2-D0C6-4572-B58A-F4F5AE694E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3856" r="31227" b="1"/>
          <a:stretch/>
        </p:blipFill>
        <p:spPr bwMode="auto">
          <a:xfrm>
            <a:off x="238226" y="321733"/>
            <a:ext cx="3120339" cy="621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5121-dortmund-locator-map.jpg (728×425)">
            <a:extLst>
              <a:ext uri="{FF2B5EF4-FFF2-40B4-BE49-F238E27FC236}">
                <a16:creationId xmlns:a16="http://schemas.microsoft.com/office/drawing/2014/main" id="{72110FAA-9EDB-4C38-A547-BF59BF7AA1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4999"/>
          <a:stretch/>
        </p:blipFill>
        <p:spPr bwMode="auto">
          <a:xfrm>
            <a:off x="3490722" y="299363"/>
            <a:ext cx="5412813" cy="300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E5762E-A226-4C2D-AB2D-4D6030F89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6365" y="3812954"/>
            <a:ext cx="4848966" cy="1516014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4200" kern="1200" dirty="0">
                <a:latin typeface="+mj-lt"/>
                <a:ea typeface="+mj-ea"/>
                <a:cs typeface="+mj-cs"/>
              </a:rPr>
              <a:t>Dortmund, Germany</a:t>
            </a:r>
          </a:p>
        </p:txBody>
      </p:sp>
    </p:spTree>
    <p:extLst>
      <p:ext uri="{BB962C8B-B14F-4D97-AF65-F5344CB8AC3E}">
        <p14:creationId xmlns:p14="http://schemas.microsoft.com/office/powerpoint/2010/main" val="246413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3" name="Rectangle 718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81" name="Rectangle 8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83551" y="4633546"/>
            <a:ext cx="8579094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3" name="Straight Connector 82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57350" y="5738691"/>
            <a:ext cx="58293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72000" y="477749"/>
            <a:ext cx="0" cy="3657600"/>
          </a:xfrm>
          <a:prstGeom prst="line">
            <a:avLst/>
          </a:prstGeom>
          <a:ln w="101600" cmpd="dbl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VW" descr="https://lh3.googleusercontent.com/CJJE6whjLVE54U3yN_8-KFBk8cJ6VWn00L3b0atEiDL3E8aTQVdscswwksEtGS67qp1DNculroXOe67jXy1BTrK0DPrNFVLR035P65HRyEGvqqOs2qzsa8cnesb0kwSibLyUeh8YATsIh0ghVGirdgYVA_smwof0R3ofDEFr2FlCLMIfjbK9lG3doo_-pU_qBal8Spfu7j865x0CUIECtl6Sq38T3Nx3s8Viuve2SZRrOInaF4aCIvRnAahbKNh9w7OtHgKsRN-coCSqTlIMDtNFgBcMhmqEHKlqxCW2eUPpldxhK4gLiU946SoQThWlpYCIK5Fi6ChVPJZSXlDBMyoG5J57YYjsp-twOvrBKbZydY3BRQbI-XidnNpKFIQd_9r-oMgvefn75CHX-6SUPwJ0pOTPK5xKy2oVleDnqzGRhX5-vNx22flneoInFzY2enmobZql3P2OBAAGmM9T83D7n0HqezqGlf5rhV6vz0TuR5lwQGPCZ8z8-5CO5xMF_jSLo3Cnb4ATSyM7Czm7apDxKKGMJMMH7ygTYPwQW7vBbrBESlYLiIs_VR1OKptghmBtJ6_P90tpOcnsTF1YQLQ22noO52738K8VHM7JCDdKUjpcFGIsYif4XeDdrcJSqvnDDADWbZU-WYCcWIHvP3D9xNcMs2OSjr1HRkznOfKmMeI=w761-h1014-no">
            <a:extLst>
              <a:ext uri="{FF2B5EF4-FFF2-40B4-BE49-F238E27FC236}">
                <a16:creationId xmlns:a16="http://schemas.microsoft.com/office/drawing/2014/main" id="{0EB74717-AB9B-4F07-BDFD-D6136F6064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6885" y="307731"/>
            <a:ext cx="2998227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Image result for vw factory wolfsburg">
            <a:extLst>
              <a:ext uri="{FF2B5EF4-FFF2-40B4-BE49-F238E27FC236}">
                <a16:creationId xmlns:a16="http://schemas.microsoft.com/office/drawing/2014/main" id="{A08E1244-34DF-4752-8A17-46EF0E7D25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12032" y="1155692"/>
            <a:ext cx="4091938" cy="230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B0D4F6A-4CDC-4A63-AC78-F2BE5F968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653" y="4756638"/>
            <a:ext cx="8354891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</a:pPr>
            <a:r>
              <a:rPr lang="en-US" sz="4700" b="0" dirty="0">
                <a:solidFill>
                  <a:schemeClr val="bg1"/>
                </a:solidFill>
                <a:latin typeface="FreightSans Pro Light" panose="02000606030000020004" pitchFamily="50" charset="0"/>
                <a:ea typeface="+mj-ea"/>
                <a:cs typeface="+mj-cs"/>
              </a:rPr>
              <a:t>Program Structure: Engagement</a:t>
            </a:r>
          </a:p>
        </p:txBody>
      </p:sp>
    </p:spTree>
    <p:extLst>
      <p:ext uri="{BB962C8B-B14F-4D97-AF65-F5344CB8AC3E}">
        <p14:creationId xmlns:p14="http://schemas.microsoft.com/office/powerpoint/2010/main" val="198297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Rectangle 1229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37" name="Rectangle 13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83551" y="4633546"/>
            <a:ext cx="8579094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39" name="Straight Connector 138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57350" y="5738691"/>
            <a:ext cx="58293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72000" y="477749"/>
            <a:ext cx="0" cy="3657600"/>
          </a:xfrm>
          <a:prstGeom prst="line">
            <a:avLst/>
          </a:prstGeom>
          <a:ln w="101600" cmpd="dbl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2" name="BvB" descr="https://lh3.googleusercontent.com/sHMZCg6ZmJK-NpdBoOv8aNnV5NmhiEaMF70OpRR_nLDLRi0TjpMrneBTSoUnEDyAtrs-whuzmr4l_tzbGVCy0ONpeC_Z7DuL3LMixdU5qtMFUtUpd9I1fdOcdkJIQgCUeI3NZns5Zpb2hTlvIM58Hb7PhAN9OFYyVI6X1nBajfbtEl5u2CzGwuo0ypsQyyVyDzHB8xRvgaMSIflNIqTpAVhsE_aNjtrjn05ccuBAtTHT7dNO3DUD7C-uAekLgTFv3sc4YwTxMdMm2e1trxBdq1QAbPiCNTt1QIqC71zyV-J3eZz_ZBFu9LE3xdRS90HngWm7t0tyI2cvcjn9FyJ7HvXeHNTtu8EKeJ5H4krt0tk-TPWDOFIcMzTgleUm0wy9FvB7ts9uIdfzTYIRjch22WTU9b5iDh66RQt00Pe2VwVwU29dRvCqHgStqm11d3EdCr7EmeuBWq8fJE4U34xnyuMoxZbNN4UULOmHvuY9gUhnGWDGtf6l_tyEqvpFcZcsVKENFgnoIRof4TqQXJsTOILmypdFWkYprl3bBXlt6d-9zOuQvVTzo9Y2Lk_HjoaKhbrSxhnOdDqo9ThVBVnKjz4wlRUb3VNzSbP9oU4dHpCwcxe8ABu2CdGxz1ec0PW7gwZ26e-_4plCQ5hAtl62LMwBPVoqWcJjlO_Tzg_5sNTS5vE=w1352-h1014-no">
            <a:extLst>
              <a:ext uri="{FF2B5EF4-FFF2-40B4-BE49-F238E27FC236}">
                <a16:creationId xmlns:a16="http://schemas.microsoft.com/office/drawing/2014/main" id="{8CDF1CA2-E0CF-43F5-8C3E-C6CBAC29B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030" y="772073"/>
            <a:ext cx="4091937" cy="306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s://lh3.googleusercontent.com/CG7FPLa0DxToTBw1OZv_KcSKQZgsaHDRqljwFD_FIWW2uXp8mxsZOi3lerqgZFeLzoliTjmf7pPdnOAsTnL9kWcPjS77B-gV-16hyfkZSkR_WFsEf7xYxMsfNCKC8YR_QKaEhNyBZ6ofJbuDzTRSONmHirM4nzPTFge2bM7FuHEMah1v5Hfna4ZlWUmN1FGkkhLp9T9a3rU_30UNErasuPayKqyzgFKsVN4A5WusGb_e2zjAHLoqZPvEbk6XnxjXHXLguZQO0Jradk6bWNdk4DdIKwTx6CgxDJX7TBGbUZZlm12AAk5jhIYZL87w9xcWwz1KLYrJzqXYoFwDt2Doq2KJVJQI-FmLLzQHHnazhj32Iv9XpmkArBUasspDsrGwZt0HjNOioyJTuAFsVzrzPi6svPfjOivqcemXvBvJZZoZvZnJFJIHwForb5CNS6FpOz2CCUlORajf79pPflZp6J-UF9Shb6BK8eQChJLweVIIcAHt2jHTBFdONyq29yVsKixRFutft8ZdWAvD476YZev_fRXoWbtSMpFFWJc4vd2jLcebMOvkt7qzvEnoW2FO4VfAu-2sFfC7tTnMrRFfKhu1rqoYe2RRdx8aqKNcLMj_yNx_P2B-AlrDPe77rqn5CYjN_z68IfAwzETzs9zhDR_C9r7GmG1vkRxASST5QVTHoZA=w1352-h1014-no">
            <a:extLst>
              <a:ext uri="{FF2B5EF4-FFF2-40B4-BE49-F238E27FC236}">
                <a16:creationId xmlns:a16="http://schemas.microsoft.com/office/drawing/2014/main" id="{634836FD-EC76-4B9F-BF30-96FB1B6DF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2032" y="772073"/>
            <a:ext cx="4091938" cy="306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B0D4F6A-4CDC-4A63-AC78-F2BE5F968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653" y="4756638"/>
            <a:ext cx="8354891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4700" dirty="0">
                <a:latin typeface="FreightSans Pro Light" panose="02000606030000020004" pitchFamily="50" charset="0"/>
                <a:ea typeface="+mj-ea"/>
                <a:cs typeface="+mj-cs"/>
              </a:rPr>
              <a:t>Program Structure: Engagement</a:t>
            </a:r>
          </a:p>
        </p:txBody>
      </p:sp>
    </p:spTree>
    <p:extLst>
      <p:ext uri="{BB962C8B-B14F-4D97-AF65-F5344CB8AC3E}">
        <p14:creationId xmlns:p14="http://schemas.microsoft.com/office/powerpoint/2010/main" val="200104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911" y="2113474"/>
            <a:ext cx="7772400" cy="838315"/>
          </a:xfrm>
        </p:spPr>
        <p:txBody>
          <a:bodyPr/>
          <a:lstStyle/>
          <a:p>
            <a:r>
              <a:rPr lang="en-US" sz="4000" i="1" dirty="0"/>
              <a:t>“Meeting with the head of marketing at the Borussia Stadium (was most beneficial). This experience has changed my major and I know a few others have changed their major to marketing as well</a:t>
            </a:r>
            <a:r>
              <a:rPr lang="en-US" sz="4000" i="1" dirty="0" smtClean="0"/>
              <a:t>.”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59569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224" y="2661300"/>
            <a:ext cx="7772400" cy="838315"/>
          </a:xfrm>
        </p:spPr>
        <p:txBody>
          <a:bodyPr/>
          <a:lstStyle/>
          <a:p>
            <a:r>
              <a:rPr lang="en-US" sz="3600" i="1" dirty="0"/>
              <a:t>“(Catamount Gap Abroad) has been the greatest experience of my life, thank you so much to everyone who made this possible. I rate this program and the professors involved 10/10, I would love to do this again.”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1759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0" name="Rectangle 1130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15" name="Rectangle 11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83551" y="4633546"/>
            <a:ext cx="8579094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17" name="Straight Connector 116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57350" y="5738691"/>
            <a:ext cx="58293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72000" y="477749"/>
            <a:ext cx="0" cy="3657600"/>
          </a:xfrm>
          <a:prstGeom prst="line">
            <a:avLst/>
          </a:prstGeom>
          <a:ln w="101600" cmpd="dbl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8" name="Picture 4" descr="https://lh3.googleusercontent.com/RxO-isiyQpF3w6EHnlfcks7_-SR-I8Gdp0LEwOEAdAJ8qTOExEQs2JPjGiB9u1ynwzVxCchfGs9KNpNNr0QspViXQqynxE4AhTpVeGIm8iiKAkmhK42eW_b-Gakyk3Tpff3-YduCUCEmDaak9vVY9HZl-BauQyo9lFXTXfZIVy1JBigTD3vT-CIJ260vVdNNawhzRX2B8sRk9Da50vMlfkRqdd_H2eXLr27DkuTfwfuBBkt7iDmdR3AWnuRlB5fEDcPTtoP5eV40nP2fGzfX1_H587HNt7PNh5vRLPfTWaN8Bjw7swzkWUCjQRSW0TaFiLGq27hmyU9s9zCAi36pBYVu_0dv7YxNl2pJIk58Z_7GKpzQzvEW2z0w0VKRDG5-XSeZc0wJfYBUPBsM_HwKFErjycWS4SQOkE2T47J2vRZPoxwYsoLYBeiAwAkpnult0iAdvP-E4cHzk_6mnEYKFUp7ypRCbuoGxflDnyqF8wi4YpwfMQeW0JATm0OEz34UcGAyxTRejkUmGoNBJDYFsSId4coQIHgVO6WcExkByKrlMq9_kDwAO9tyGGtmpLxCE4uBzTB3J3J_Y2_SO9kq7cqcllrla9rgQqOnTi0aAkFK_ZAIdquw-A=w1352-h1014-no">
            <a:extLst>
              <a:ext uri="{FF2B5EF4-FFF2-40B4-BE49-F238E27FC236}">
                <a16:creationId xmlns:a16="http://schemas.microsoft.com/office/drawing/2014/main" id="{83F2B60C-8205-4BB0-8339-CE8AA956E6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0030" y="772073"/>
            <a:ext cx="4091937" cy="306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s://lh3.googleusercontent.com/UxY5ylqEW7QneGsc_iN8GvTx3VyCvx0HtVRpPGgc8zEWuzhQv2ZeOa67S_5i56DImuTy1ZROqzEUnCxH0myAuQRxWQdri6bOGqk_QktYXgzeg3meuelGLWgBPnIQenHcYiK3cX-mVzrJwwL3kwaLE_THC824pTmV6eQ2K3Aq3exGKWllF9InCmDFUjYczrAB6iPJQGsy7KNaUJi6sFiQbIQueOrLVWeCWXrhmL542PK68taNEYY29_bHGL3Uv3fMGSrqyN1hI8hTQCE_hFJpSyfRDccqjSeS-DPPiQqa6KuqLURBdwWh54KVewF1zs6741_DWxag4zEZE6P6Jrd3hdOg8oFzpKXb43ZefQlqjZ7kRRiouxcDHCno1vhgSaKcGYFVlQoaXF6eqJ6gsgYEs5pwh8OxO8DRKEZDurEaNgOL2aYRZvP9Sa76HSh90qbwaUV51hKlBDRRoHT0HVYWWcGtSr887Ah84LZMRM95qRMPreplonevRArasnvU6u6GASmdCda7q6yEu5c9fLVdeB_h3SRRCt0tvw1g2bleyxc1yjNBSUZmCV5jGsehzMSwnTNMl--c4H8HtXqFNEp8aNTgqZKQZxoU5oDrlpUc0FDYYPVPA4BWnHMSzPC3euVuTnl2UlTP_2nLqBrFtuZQ5XSLphI1dfeDmhWszxXw4pYBByg=w1352-h1014-no">
            <a:extLst>
              <a:ext uri="{FF2B5EF4-FFF2-40B4-BE49-F238E27FC236}">
                <a16:creationId xmlns:a16="http://schemas.microsoft.com/office/drawing/2014/main" id="{67100692-E874-401E-A224-71E39A57CE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12032" y="772073"/>
            <a:ext cx="4091938" cy="306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B0D4F6A-4CDC-4A63-AC78-F2BE5F968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653" y="4756638"/>
            <a:ext cx="8354891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4700" dirty="0">
                <a:latin typeface="FreightSans Pro Light" panose="02000606030000020004" pitchFamily="50" charset="0"/>
                <a:ea typeface="+mj-ea"/>
                <a:cs typeface="+mj-cs"/>
              </a:rPr>
              <a:t>Program Structure: Engagement</a:t>
            </a:r>
          </a:p>
        </p:txBody>
      </p:sp>
    </p:spTree>
    <p:extLst>
      <p:ext uri="{BB962C8B-B14F-4D97-AF65-F5344CB8AC3E}">
        <p14:creationId xmlns:p14="http://schemas.microsoft.com/office/powerpoint/2010/main" val="338115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1" name="Rectangle 1332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75" name="Rectangle 7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83551" y="4633546"/>
            <a:ext cx="8579094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7" name="Straight Connector 76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57350" y="5738691"/>
            <a:ext cx="58293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72000" y="477749"/>
            <a:ext cx="0" cy="3657600"/>
          </a:xfrm>
          <a:prstGeom prst="line">
            <a:avLst/>
          </a:prstGeom>
          <a:ln w="101600" cmpd="dbl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4" name="Picture 2" descr="https://lh3.googleusercontent.com/XOhxY3YDt3l1Kd_bxnnZYH3DnNMjpsnvggoKWH1PejR6DbuIphNFcml1c810DxfGk91L7DlTW9NAE7Xeq8mGBjtw68-KIcZMie93lcsvGbnE_9p5PW0h9XhdAIqIn8umeceaUns2AZtGrONff_WUXCN8Bo-K8qx5AP93QAEHlf-L6STjsjNUisRnomLMxRBWG8E2nlklRQusvyTDvVKkT75cp4zaB4sfum_aPPfi-AdaGKjGgwT5FFZTGXzPfFWJmwn93MITajnMYd6a-NGsCLx2dg7TxoT0yRMZ65_bDRL_N6upPPv38i0hG_O13vqCEBtYLe0BC2_dLAwWmze1CU-l7TbzP0mPpUvWfPzLamZqLJQ_rNyyVdlej1pAFew4FxoXc0USkynhd2PtGooZzqDZex5gFxvHtUAiNwQozdQgfeOQz5xwNv7E8otCQqKcjwqb2SarjXNsG810BBgx_NGaljvaxPx49jruDh_rCQLuRf37jg8sMs71PvWa6rMsqz5ERH_4p9lqloUdIGyd6wy_slcaLFawitdZtPe1EB-UmRknqi8GmXjlZFTvk7i32y7_-rNYsmhjA7sdhxTa05BOjfmwP5kp3c7LZpIuOwC9qxXCdP3ZmQ=w1352-h1014-no">
            <a:extLst>
              <a:ext uri="{FF2B5EF4-FFF2-40B4-BE49-F238E27FC236}">
                <a16:creationId xmlns:a16="http://schemas.microsoft.com/office/drawing/2014/main" id="{3A2FF15A-81D8-4A6B-AA5C-DB9B91300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030" y="772073"/>
            <a:ext cx="4091937" cy="306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s://lh3.googleusercontent.com/brXMVMJj473_f8Ze3LABKeI7UtHvajRPStZLXyG8aVEFadFVrxmvGzznzl_edLpHvMxiV40-OOQzKcSndPGzSaafUFNepwkUYFunDM1q_0qy5c_GjjCCW5W4Y4LjhlUydV-qtbUQ29h13Iwb5v75dKRGCrd18673FpldzCey3vFHBevCmSCuRRZvEWTmMKIdvykOiwCdW2UI49xQNSR7IOpfLlL2f1fWaQUV3POtTZ28DdylVAhZtW35b1Yeu032-srtskALL9rf08Ax8sUhZ8vkL0b9SiI9XaDCbTNPrlE9GeK-KQAE9ykML_ShbQa6n5QwbcQAhA9byu1STyI40X360npDClOmfN_x-xbkwR4QjbnHOXFgJm5GN5RYl6D_S0Hps0OTCRwXMrNvbIjdgIo4NtYuaKt3nJWyNpZmDVH4R4hYa6J9V5Wdp2PtuwmqcZf6Uz2WqhSJV43tTSp3uQyk7v_P9LKLJbjLiUnU0n4AmGp4Ta9WYHge_FMrFMAtgIl3Xvs0vPTJtpO9mcgB8FCz-uOynwKnRZuEbKkrF1LBQCCF_XYXqwWnFPodxn6T-9EtfWbMCDmbz1LOcCynTuMPeu-tTDLWUixplLstL7R1PtWt1N138Q=w1352-h1014-no">
            <a:extLst>
              <a:ext uri="{FF2B5EF4-FFF2-40B4-BE49-F238E27FC236}">
                <a16:creationId xmlns:a16="http://schemas.microsoft.com/office/drawing/2014/main" id="{DB5EBA03-642F-455E-B621-51373D46B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2032" y="772073"/>
            <a:ext cx="4091938" cy="306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D0A1E3-BB04-484A-88D4-E152D3D64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653" y="4756638"/>
            <a:ext cx="8354891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4700" dirty="0">
                <a:latin typeface="FreightSans Pro Light" panose="02000606030000020004" pitchFamily="50" charset="0"/>
                <a:ea typeface="+mj-ea"/>
                <a:cs typeface="+mj-cs"/>
              </a:rPr>
              <a:t>Program Structure: Engagement</a:t>
            </a:r>
          </a:p>
        </p:txBody>
      </p:sp>
    </p:spTree>
    <p:extLst>
      <p:ext uri="{BB962C8B-B14F-4D97-AF65-F5344CB8AC3E}">
        <p14:creationId xmlns:p14="http://schemas.microsoft.com/office/powerpoint/2010/main" val="136085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103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038" name="Rectangle 14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531267" y="3509963"/>
            <a:ext cx="5319162" cy="296783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43" name="Straight Connector 142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53715" y="5443086"/>
            <a:ext cx="48006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https://lh3.googleusercontent.com/GAOCA467Xr7c8XdnEEGlhi943jkCmVjg3Ay3g6nSKMcB40wvj8vYcbdv9LMLY1zdrKB7t15RcRE84pDUP2nA760QVU5ryVolH1qG8K6lJdIICl6Oy0c2n-cFZ1sAFwiMHbeXfNvHKnkuhzqhzKrruR4f43GiLZeBbpaU9dvN5_9apznqyO1yxe9YeGDIfSzXaCBkNDkfmDrwsVgDIx3FQdrcrE_vW3FXU7AoCiFd7rWdGQgxNWUns8i0rcU6doZpyOC-CTGseHZsAqDA_AMjurWxiez8UlXhBmQQ3hMfYPFdNNjFxrL2_Tdhhl47IvE1hwcSMIS5F-V4pPicFVuk1OBJBcRTXZiKOLjp-PBdlNXzPKHU4YV80z-Ti-MdaFG1oL8qsvHSeilME6ITEaa10dxLRl9Xp0lsrEjV1TqnlivzRNuLY-YaEJdfaMa0QbUk7xgM87FPOjbCTRPCRYZ0APYV0OIJzcbshf01neo5Ljak4FFPuTa6CMKTn8mrZT7Xy7RtiYJAuZONx6k8qO0VzEllA_Zpcii6CIwa4x27Qd7shEjRiSDXAPXSQYRcqKTKUH0_RE_aeQg8jpW6jXiXrD49wSu9VKdsqyOqp0uE_hmrbMGwAsCDPQ=w1440-h613-no">
            <a:extLst>
              <a:ext uri="{FF2B5EF4-FFF2-40B4-BE49-F238E27FC236}">
                <a16:creationId xmlns:a16="http://schemas.microsoft.com/office/drawing/2014/main" id="{02B0736A-BD5A-4BAD-9E8D-39FDCDF047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auto">
          <a:xfrm>
            <a:off x="3490722" y="299363"/>
            <a:ext cx="5412813" cy="300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3.googleusercontent.com/WgWdM5X8iDGskOC7JgCjFtysZTXcFlThqgdSE7Lx8CYx9a8lr53dQ2ARBOetSRSXcYqDrTmtbCz_XG2IiDXtXakKS9Z5PJxDscLEyM9f-aBaUhTZ6ahkdaPF05qy2ScjKF3kVFAkdMuoYXUzk8PCtStmQr1Ttti5Z6SwitH9RLewVBix0kniNKU8IDU602Gj_2jb4W8Z6vj6rqWZqMMlbJ2QWY3X296bnPWvi-22CtD-gk-RfLwr2zFyp2di_gVH2lkxsLMVk5Q3zkWXSnUWv-JSrNnsA90yyn5I_dzI8n-6vXdieckh4C2Pxl_epyNvqw6i_gFdkl2ECuHseG9tBu0ar9OtjSFKxxWHSYzL_lNLBRNDXc1BbFxHYRRnaKe9I1kV5b5BObhuCWjDbwbcpAjs2hTYjnepUFcKY3TtZ2O2pj6g09hrN0wI_eoPRcFpS-6gV7loXKfmO-xAPoHCGwm3qAIQpaiWOUeedmPQlV56XN4ipOhjQMLlyi89_VJauSbJPCWPEoGCRsH_NIr8OEP1KoeI61oELxNRTNp8DyQawIijNgYhs_K4BCXflLgr1D_w51J6Aem6uCP7FmMjEIMZ5hRZDO9NL6nNntRT1qf6TiRfbwM0jQ=w603-h804-no">
            <a:extLst>
              <a:ext uri="{FF2B5EF4-FFF2-40B4-BE49-F238E27FC236}">
                <a16:creationId xmlns:a16="http://schemas.microsoft.com/office/drawing/2014/main" id="{AB74877F-8A08-4037-BEB9-4FECC2ED13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3907" y="3509963"/>
            <a:ext cx="2587475" cy="296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CACA01-DC29-4620-BAEE-3BDBA3BE8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6365" y="4354284"/>
            <a:ext cx="4848966" cy="22106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3800" b="1" kern="1200" dirty="0">
                <a:latin typeface="FreightSans Pro Light" panose="02000606030000020004" pitchFamily="50" charset="0"/>
                <a:ea typeface="+mj-ea"/>
                <a:cs typeface="+mj-cs"/>
              </a:rPr>
              <a:t>Program structure: Excursions</a:t>
            </a:r>
            <a:br>
              <a:rPr lang="en-US" sz="3800" b="1" kern="1200" dirty="0">
                <a:latin typeface="FreightSans Pro Light" panose="02000606030000020004" pitchFamily="50" charset="0"/>
                <a:ea typeface="+mj-ea"/>
                <a:cs typeface="+mj-cs"/>
              </a:rPr>
            </a:br>
            <a:r>
              <a:rPr lang="en-US" sz="3800" b="1" kern="1200" dirty="0">
                <a:latin typeface="FreightSans Pro Light" panose="02000606030000020004" pitchFamily="50" charset="0"/>
                <a:ea typeface="+mj-ea"/>
                <a:cs typeface="+mj-cs"/>
              </a:rPr>
              <a:t>Berlin</a:t>
            </a:r>
          </a:p>
        </p:txBody>
      </p:sp>
      <p:pic>
        <p:nvPicPr>
          <p:cNvPr id="1032" name="Picture 8" descr="https://lh3.googleusercontent.com/W3F75LmyqSkfeGWZvREdn7PTgNa5XGdymfdOQ0y2SmQQ66cLoRVtOggRkw7sZr0bDp2bcR1Ly81rVeTd5trYVYm27NLSu2C8kJ3ACwzpDmXwjGGjJnvUyghC5QfFS54Sm7Qs_OkrCjnJvVtrq0Bq9XIVIZ7dcWY1q03ogwceMgcfKW2zX2BfZOA_P21NHyRKwRVjgpkRuZUFtlz4i9FzB45auIir22MU-lOaMcAMJ-fPcJLsi-GekqS_nksFxLaGiQyGVkBcC-VT-gYkYkg0BZBpP-XpLN0VLiIlPuZMpm40W1HkrIibOaf7l5Hka7YXX2oTjgauosZun67B9euiyIS-r6BIfgayj7Pu_OyW8DZtqTdwQycQhCtdU8Zl1tTs9U8RzeRkDfYd_3dwqCeJUnG1OO1lApJOELeI0xYLdZRsxlARB6i-cZ-zkIU9buVU4Xjtiug9sYQDd7829w-2lKXsMPFv8YpVNJmskkcZMMfOvDR1Zui4kxgzbN6CVSd2JuaGBh2T2iJOmen5YJeattgLptv5lDiEAQ8gDGs_EW6BOE2pPVkluvaf0cKMHiCxj2XrPftXd6eowAOSFJSF36ZqBE7sqSsLc_kuB5kl74_PURBpphpFsqOijfxgYBcmw7UcrGt3VPK-JKg0Um1F31IH5Qkgg09MnIfxVz7MnN7RC3M=w1072-h804-no">
            <a:extLst>
              <a:ext uri="{FF2B5EF4-FFF2-40B4-BE49-F238E27FC236}">
                <a16:creationId xmlns:a16="http://schemas.microsoft.com/office/drawing/2014/main" id="{A4D4B1C5-30C6-453A-B9B3-D70A4617A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842" y="492781"/>
            <a:ext cx="3066415" cy="2299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17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308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44" name="Rectangle 14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531267" y="3509963"/>
            <a:ext cx="5319162" cy="296783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46" name="Straight Connector 145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53715" y="5443086"/>
            <a:ext cx="48006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group of people walking in front of a building&#10;&#10;Description generated with very high confidence">
            <a:extLst>
              <a:ext uri="{FF2B5EF4-FFF2-40B4-BE49-F238E27FC236}">
                <a16:creationId xmlns:a16="http://schemas.microsoft.com/office/drawing/2014/main" id="{CD636FDC-0DA8-4BBF-9412-747A74E1B6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238226" y="299363"/>
            <a:ext cx="3120339" cy="6236904"/>
          </a:xfrm>
          <a:prstGeom prst="rect">
            <a:avLst/>
          </a:prstGeom>
        </p:spPr>
      </p:pic>
      <p:pic>
        <p:nvPicPr>
          <p:cNvPr id="8" name="Picture 7" descr="A tree next to a body of water&#10;&#10;Description generated with very high confidence">
            <a:extLst>
              <a:ext uri="{FF2B5EF4-FFF2-40B4-BE49-F238E27FC236}">
                <a16:creationId xmlns:a16="http://schemas.microsoft.com/office/drawing/2014/main" id="{4D496554-C12A-4EEA-8593-78F5F7F414A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" b="-3"/>
          <a:stretch/>
        </p:blipFill>
        <p:spPr>
          <a:xfrm>
            <a:off x="3490722" y="299363"/>
            <a:ext cx="3231515" cy="3008188"/>
          </a:xfrm>
          <a:prstGeom prst="rect">
            <a:avLst/>
          </a:prstGeom>
        </p:spPr>
      </p:pic>
      <p:pic>
        <p:nvPicPr>
          <p:cNvPr id="3076" name="Picture 4" descr="Image result for cologne germany bridge locks">
            <a:extLst>
              <a:ext uri="{FF2B5EF4-FFF2-40B4-BE49-F238E27FC236}">
                <a16:creationId xmlns:a16="http://schemas.microsoft.com/office/drawing/2014/main" id="{EA0E1D28-06A4-4FC7-8A4F-FAA21FD1AD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42888" y="299364"/>
            <a:ext cx="2058225" cy="300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D1622E-E7E6-4F00-9ACA-C9055E97A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6365" y="3812954"/>
            <a:ext cx="4848966" cy="2130646"/>
          </a:xfrm>
        </p:spPr>
        <p:txBody>
          <a:bodyPr vert="horz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3200" b="1" kern="1200" dirty="0">
                <a:latin typeface="FreightSans Pro Light" panose="02000606030000020004" pitchFamily="50" charset="0"/>
                <a:ea typeface="+mj-ea"/>
                <a:cs typeface="+mj-cs"/>
              </a:rPr>
              <a:t>Program structure: Excursions</a:t>
            </a:r>
            <a:br>
              <a:rPr lang="en-US" sz="3200" b="1" kern="1200" dirty="0">
                <a:latin typeface="FreightSans Pro Light" panose="02000606030000020004" pitchFamily="50" charset="0"/>
                <a:ea typeface="+mj-ea"/>
                <a:cs typeface="+mj-cs"/>
              </a:rPr>
            </a:br>
            <a:r>
              <a:rPr lang="en-US" sz="3200" b="1" dirty="0">
                <a:latin typeface="FreightSans Pro Light" panose="02000606030000020004" pitchFamily="50" charset="0"/>
                <a:ea typeface="+mj-ea"/>
                <a:cs typeface="+mj-cs"/>
              </a:rPr>
              <a:t>Köln</a:t>
            </a:r>
            <a:r>
              <a:rPr lang="en-US" sz="3200" b="1" kern="1200" dirty="0">
                <a:latin typeface="FreightSans Pro Light" panose="02000606030000020004" pitchFamily="50" charset="0"/>
                <a:ea typeface="+mj-ea"/>
                <a:cs typeface="+mj-cs"/>
              </a:rPr>
              <a:t>, Münster, Amsterdam</a:t>
            </a:r>
          </a:p>
        </p:txBody>
      </p:sp>
    </p:spTree>
    <p:extLst>
      <p:ext uri="{BB962C8B-B14F-4D97-AF65-F5344CB8AC3E}">
        <p14:creationId xmlns:p14="http://schemas.microsoft.com/office/powerpoint/2010/main" val="277882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lh3.googleusercontent.com/VkG0IwVr-oKKYy8dIIp2NbdWswbZwY3SlSmXQXTXTmTtfy2D35AyDq3TIxackJQobBoRknV9tAt-yOMXjmpNl71CIoGb2c_GTI3Uq_9FmNjNLeOZvqvxszrnmd39jEHp1S0PbO6t06YwxsqQzTiwwbJ2J3iq5u7KTSvklyPp_BgmHVIraO6FN2a521aPDMnckaZp3hmLHIaVYHBYOuiDrYun25y1P59WeJdjSQgrAVFFCovelkwjjfBCdg2fp2fJP6S1L3S6qvK9p_CO-JhdI64l46sGzQjJQzes9q7_nXZQ3YTEm1iFchK8PUQRpLYxR1fT7dN6j7-jtrlxJszMwEFICPUzzVRTDOaEtxfPapsaewkkcQ0DYRA1PncS3lsyojidX883VSFDBQEY9vCDXK8uxZy65BEqfJQ1YPtf7G_6N0ylUMRBN94u_pqWuAxvzZyeCQptUaIo62nVj_zTXPi8IUD3VF1UyclxBl15QsBTwk93DBKICd_HgbI0U7cRfh0lJjCvWTVLHQ5att7OCqxoj5-CV7qz42pqRz8BycL9QJ33veaoMMS-wRWkQp1h4metc5H_uvoMoHcup3W42OcMWn9pLPqM0bbQwfIbLcQFVWiH91Ke68pwfl-V2qTDuJlfiyO9MWAIotMzXmwmcmFqS7C8JywpRkPID1cd2cyLuwQ=w1352-h1014-no">
            <a:extLst>
              <a:ext uri="{FF2B5EF4-FFF2-40B4-BE49-F238E27FC236}">
                <a16:creationId xmlns:a16="http://schemas.microsoft.com/office/drawing/2014/main" id="{6CE27F9F-F601-42DA-99BB-8BBBD09191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4" name="Rectangle 7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3" name="Straight Connector 72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DF22E69-6305-43EF-9CE9-D851C33B8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06" y="5317240"/>
            <a:ext cx="8408194" cy="744836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FreightSans Pro Light" panose="02000606030000020004" pitchFamily="50" charset="0"/>
              </a:rPr>
              <a:t>Academic goals</a:t>
            </a:r>
          </a:p>
        </p:txBody>
      </p:sp>
    </p:spTree>
    <p:extLst>
      <p:ext uri="{BB962C8B-B14F-4D97-AF65-F5344CB8AC3E}">
        <p14:creationId xmlns:p14="http://schemas.microsoft.com/office/powerpoint/2010/main" val="163863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6CE27F9F-F601-42DA-99BB-8BBBD09191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4" name="Rectangle 7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3" name="Straight Connector 72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DF22E69-6305-43EF-9CE9-D851C33B8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06" y="5317240"/>
            <a:ext cx="8408194" cy="744836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FreightSans Pro Light" panose="02000606030000020004" pitchFamily="50" charset="0"/>
              </a:rPr>
              <a:t>Experiential / Developmental goals</a:t>
            </a:r>
          </a:p>
        </p:txBody>
      </p:sp>
    </p:spTree>
    <p:extLst>
      <p:ext uri="{BB962C8B-B14F-4D97-AF65-F5344CB8AC3E}">
        <p14:creationId xmlns:p14="http://schemas.microsoft.com/office/powerpoint/2010/main" val="110464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71624" y="2661300"/>
            <a:ext cx="7772400" cy="838315"/>
          </a:xfrm>
        </p:spPr>
        <p:txBody>
          <a:bodyPr/>
          <a:lstStyle/>
          <a:p>
            <a:r>
              <a:rPr lang="en-US" i="1" dirty="0"/>
              <a:t>“I feel like I learned a lot of problem solving skills when it came to finding my way around. I had to depend on myself and do ‘research’ to find which train and the times.”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7286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2945"/>
            <a:ext cx="8415338" cy="3728136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June 25-26:		WCU Orientation</a:t>
            </a:r>
          </a:p>
          <a:p>
            <a:pPr marL="0" indent="0">
              <a:buNone/>
            </a:pPr>
            <a:r>
              <a:rPr lang="en-US" sz="2000" dirty="0"/>
              <a:t>June 27:			Depart Asheville Airport</a:t>
            </a:r>
          </a:p>
          <a:p>
            <a:pPr marL="0" indent="0">
              <a:buNone/>
            </a:pPr>
            <a:r>
              <a:rPr lang="en-US" sz="2000" dirty="0"/>
              <a:t>June 28: 		Arrive in Dortmund; settle in</a:t>
            </a:r>
          </a:p>
          <a:p>
            <a:pPr marL="0" indent="0">
              <a:buNone/>
            </a:pPr>
            <a:r>
              <a:rPr lang="en-US" sz="2000" dirty="0"/>
              <a:t>June 29: 		Classes begin</a:t>
            </a:r>
          </a:p>
          <a:p>
            <a:pPr lvl="4"/>
            <a:r>
              <a:rPr lang="en-US" sz="1800" dirty="0"/>
              <a:t>BA 133: June 29-July 12 (11 class days, including 7/4)</a:t>
            </a:r>
          </a:p>
          <a:p>
            <a:pPr lvl="4"/>
            <a:r>
              <a:rPr lang="en-US" sz="1800" dirty="0"/>
              <a:t>ACCT 195: July 16-30 (11 class days)</a:t>
            </a:r>
          </a:p>
          <a:p>
            <a:pPr marL="57150" indent="0">
              <a:buNone/>
            </a:pPr>
            <a:endParaRPr lang="en-US" sz="2000" dirty="0"/>
          </a:p>
          <a:p>
            <a:pPr marL="57150" indent="0">
              <a:buNone/>
            </a:pPr>
            <a:r>
              <a:rPr lang="en-US" sz="2000" dirty="0"/>
              <a:t>July 1 or 7:  		Day trip 1 (location TBD)</a:t>
            </a:r>
          </a:p>
          <a:p>
            <a:pPr marL="57150" indent="0">
              <a:buNone/>
            </a:pPr>
            <a:r>
              <a:rPr lang="en-US" sz="2000" dirty="0"/>
              <a:t>July 12-14: 		Berlin excursion</a:t>
            </a:r>
          </a:p>
          <a:p>
            <a:pPr marL="57150" indent="0">
              <a:buNone/>
            </a:pPr>
            <a:r>
              <a:rPr lang="en-US" sz="2000" dirty="0"/>
              <a:t>July 21 or 28: 	Day trip 2: Amsterdam</a:t>
            </a:r>
          </a:p>
          <a:p>
            <a:pPr marL="57150" indent="0">
              <a:buNone/>
            </a:pPr>
            <a:r>
              <a:rPr lang="en-US" sz="2000" dirty="0"/>
              <a:t>July 30: 		Last day of class</a:t>
            </a:r>
          </a:p>
          <a:p>
            <a:pPr marL="57150" indent="0">
              <a:buNone/>
            </a:pPr>
            <a:r>
              <a:rPr lang="en-US" sz="2000" dirty="0"/>
              <a:t>August 1: 		Depart </a:t>
            </a:r>
            <a:r>
              <a:rPr lang="en-US" sz="2000" dirty="0" smtClean="0"/>
              <a:t>Dusseldorf, arrive </a:t>
            </a:r>
            <a:r>
              <a:rPr lang="en-US" sz="2000" dirty="0"/>
              <a:t>in Asheville </a:t>
            </a:r>
          </a:p>
          <a:p>
            <a:pPr marL="57150" indent="0">
              <a:buNone/>
            </a:pPr>
            <a:endParaRPr lang="en-US" sz="2000" i="1" dirty="0"/>
          </a:p>
          <a:p>
            <a:pPr marL="57150" indent="0">
              <a:buNone/>
            </a:pPr>
            <a:r>
              <a:rPr lang="en-US" sz="2000" i="1" dirty="0" smtClean="0"/>
              <a:t>*Itinerary is Tentative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98452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2944"/>
            <a:ext cx="8095129" cy="508315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9:00a				Travel to FH Dortmund</a:t>
            </a:r>
          </a:p>
          <a:p>
            <a:pPr marL="0" indent="0">
              <a:buNone/>
            </a:pPr>
            <a:r>
              <a:rPr lang="en-US" dirty="0"/>
              <a:t>9:30a-noon		Morning class session</a:t>
            </a:r>
          </a:p>
          <a:p>
            <a:pPr marL="0" indent="0">
              <a:buNone/>
            </a:pPr>
            <a:r>
              <a:rPr lang="en-US" dirty="0"/>
              <a:t>noon-1:30p		Lunch/Break</a:t>
            </a:r>
          </a:p>
          <a:p>
            <a:pPr marL="0" indent="0">
              <a:buNone/>
            </a:pPr>
            <a:r>
              <a:rPr lang="en-US" dirty="0"/>
              <a:t>1:30-3:30p			Afternoon class session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Beyond 3:30p: p</a:t>
            </a:r>
            <a:r>
              <a:rPr lang="en-US" dirty="0" smtClean="0"/>
              <a:t>rogram coordinator </a:t>
            </a:r>
            <a:r>
              <a:rPr lang="en-US" dirty="0"/>
              <a:t>will assist students to navigate dinner, evening activities, study time, and occasional programming.</a:t>
            </a:r>
          </a:p>
          <a:p>
            <a:r>
              <a:rPr lang="en-US" sz="2000" dirty="0"/>
              <a:t>Some evening activities will be required</a:t>
            </a:r>
          </a:p>
        </p:txBody>
      </p:sp>
    </p:spTree>
    <p:extLst>
      <p:ext uri="{BB962C8B-B14F-4D97-AF65-F5344CB8AC3E}">
        <p14:creationId xmlns:p14="http://schemas.microsoft.com/office/powerpoint/2010/main" val="249179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per student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2944"/>
            <a:ext cx="8331798" cy="5244524"/>
          </a:xfrm>
        </p:spPr>
        <p:txBody>
          <a:bodyPr/>
          <a:lstStyle/>
          <a:p>
            <a:pPr marL="0" indent="0">
              <a:buNone/>
            </a:pPr>
            <a:r>
              <a:rPr lang="en-US" sz="2800" b="0" dirty="0"/>
              <a:t>Tuition (6 credits):				$1,650.00</a:t>
            </a:r>
          </a:p>
          <a:p>
            <a:pPr marL="0" indent="0">
              <a:buNone/>
            </a:pPr>
            <a:r>
              <a:rPr lang="en-US" sz="2800" b="0" dirty="0"/>
              <a:t>Lodging:							$998.23</a:t>
            </a:r>
          </a:p>
          <a:p>
            <a:pPr marL="0" indent="0">
              <a:buNone/>
            </a:pPr>
            <a:r>
              <a:rPr lang="en-US" sz="2800" b="0" dirty="0"/>
              <a:t>Flight:								$1,350.95</a:t>
            </a:r>
          </a:p>
          <a:p>
            <a:pPr marL="0" indent="0">
              <a:buNone/>
            </a:pPr>
            <a:r>
              <a:rPr lang="en-US" sz="2800" b="0" strike="sngStrike" dirty="0">
                <a:solidFill>
                  <a:srgbClr val="FF0000"/>
                </a:solidFill>
              </a:rPr>
              <a:t>Ancillary costs:					$589.70</a:t>
            </a:r>
          </a:p>
          <a:p>
            <a:pPr marL="0" indent="0">
              <a:buNone/>
            </a:pPr>
            <a:r>
              <a:rPr lang="en-US" sz="1200" b="0" i="1" dirty="0"/>
              <a:t>Insurance, excursions, phones, transportation, breakfast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46007B"/>
                </a:solidFill>
              </a:rPr>
              <a:t>Cost</a:t>
            </a:r>
            <a:r>
              <a:rPr lang="en-US" sz="2800" dirty="0">
                <a:solidFill>
                  <a:srgbClr val="46007B"/>
                </a:solidFill>
              </a:rPr>
              <a:t>:					</a:t>
            </a:r>
            <a:r>
              <a:rPr lang="en-US" sz="2800" dirty="0" smtClean="0">
                <a:solidFill>
                  <a:srgbClr val="46007B"/>
                </a:solidFill>
              </a:rPr>
              <a:t>		</a:t>
            </a:r>
            <a:r>
              <a:rPr lang="en-US" sz="2800" dirty="0">
                <a:solidFill>
                  <a:srgbClr val="46007B"/>
                </a:solidFill>
              </a:rPr>
              <a:t>	$3,999.18</a:t>
            </a:r>
          </a:p>
          <a:p>
            <a:pPr marL="0" indent="0">
              <a:buNone/>
            </a:pPr>
            <a:endParaRPr lang="en-US" sz="2800" b="0" dirty="0"/>
          </a:p>
          <a:p>
            <a:pPr marL="0" indent="0">
              <a:buNone/>
            </a:pPr>
            <a:r>
              <a:rPr lang="en-US" sz="2800" b="0" dirty="0"/>
              <a:t>Additional potential funding:</a:t>
            </a:r>
          </a:p>
          <a:p>
            <a:pPr lvl="1"/>
            <a:r>
              <a:rPr lang="en-US" dirty="0"/>
              <a:t>Summer Stipend:	</a:t>
            </a:r>
            <a:r>
              <a:rPr lang="en-US" dirty="0">
                <a:solidFill>
                  <a:srgbClr val="46007B"/>
                </a:solidFill>
              </a:rPr>
              <a:t>		</a:t>
            </a:r>
            <a:r>
              <a:rPr lang="en-US" dirty="0">
                <a:solidFill>
                  <a:srgbClr val="FF0000"/>
                </a:solidFill>
              </a:rPr>
              <a:t>-$</a:t>
            </a:r>
            <a:r>
              <a:rPr lang="en-US" dirty="0" smtClean="0">
                <a:solidFill>
                  <a:srgbClr val="FF0000"/>
                </a:solidFill>
              </a:rPr>
              <a:t>500 (dependent on EFC)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COB scholarship</a:t>
            </a:r>
            <a:r>
              <a:rPr lang="en-US" dirty="0">
                <a:solidFill>
                  <a:srgbClr val="46007B"/>
                </a:solidFill>
              </a:rPr>
              <a:t>:			</a:t>
            </a:r>
            <a:r>
              <a:rPr lang="en-US" u="sng" dirty="0">
                <a:solidFill>
                  <a:srgbClr val="FF0000"/>
                </a:solidFill>
              </a:rPr>
              <a:t>-$250 (est.)</a:t>
            </a:r>
          </a:p>
          <a:p>
            <a:pPr marL="57150" indent="0">
              <a:buNone/>
            </a:pPr>
            <a:r>
              <a:rPr lang="en-US" sz="2800" dirty="0">
                <a:solidFill>
                  <a:srgbClr val="46007B"/>
                </a:solidFill>
              </a:rPr>
              <a:t>Potential Cost:				$3,249.18</a:t>
            </a:r>
          </a:p>
          <a:p>
            <a:pPr marL="0" indent="0">
              <a:buNone/>
            </a:pPr>
            <a:endParaRPr lang="en-US" dirty="0">
              <a:solidFill>
                <a:srgbClr val="46007B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18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Catamount Gap and Catamount Gap Abroad</a:t>
            </a:r>
          </a:p>
          <a:p>
            <a:r>
              <a:rPr lang="en-US" dirty="0" smtClean="0"/>
              <a:t>Introductions</a:t>
            </a:r>
          </a:p>
          <a:p>
            <a:r>
              <a:rPr lang="en-US" dirty="0" smtClean="0"/>
              <a:t>Academics and Engagement</a:t>
            </a:r>
          </a:p>
          <a:p>
            <a:r>
              <a:rPr lang="en-US" dirty="0" smtClean="0"/>
              <a:t>Excursion and Day Trips</a:t>
            </a:r>
          </a:p>
          <a:p>
            <a:r>
              <a:rPr lang="en-US" dirty="0" smtClean="0"/>
              <a:t>Goals and Outcomes</a:t>
            </a:r>
          </a:p>
          <a:p>
            <a:r>
              <a:rPr lang="en-US" dirty="0" smtClean="0"/>
              <a:t>Logistics</a:t>
            </a:r>
          </a:p>
          <a:p>
            <a:pPr lvl="1"/>
            <a:r>
              <a:rPr lang="en-US" dirty="0" smtClean="0"/>
              <a:t>Schedules, cost, health and safety, communication, lodging, travel</a:t>
            </a:r>
          </a:p>
          <a:p>
            <a:r>
              <a:rPr lang="en-US" dirty="0" smtClean="0"/>
              <a:t>Application Process</a:t>
            </a:r>
          </a:p>
          <a:p>
            <a:r>
              <a:rPr lang="en-US" dirty="0" smtClean="0"/>
              <a:t>Q&amp;A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9066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Also included in total cost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2945"/>
            <a:ext cx="8546951" cy="5104674"/>
          </a:xfrm>
        </p:spPr>
        <p:txBody>
          <a:bodyPr/>
          <a:lstStyle/>
          <a:p>
            <a:r>
              <a:rPr lang="en-US" sz="2800" dirty="0"/>
              <a:t>Transportation from Dusseldorf to Dortmund</a:t>
            </a:r>
          </a:p>
          <a:p>
            <a:r>
              <a:rPr lang="en-US" sz="2800" dirty="0"/>
              <a:t>Transportation from hostel to FH Dortmund</a:t>
            </a:r>
          </a:p>
          <a:p>
            <a:r>
              <a:rPr lang="en-US" sz="2800" dirty="0"/>
              <a:t>Temporary cell phone</a:t>
            </a:r>
          </a:p>
          <a:p>
            <a:r>
              <a:rPr lang="en-US" sz="2800" dirty="0"/>
              <a:t>Student travel and health insurance</a:t>
            </a:r>
          </a:p>
          <a:p>
            <a:r>
              <a:rPr lang="en-US" sz="2800" dirty="0"/>
              <a:t>3 Day Berlin excursion</a:t>
            </a:r>
          </a:p>
          <a:p>
            <a:r>
              <a:rPr lang="en-US" sz="2800" dirty="0"/>
              <a:t>2 Day trips: Amsterdam, TBD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400" dirty="0"/>
              <a:t>Not Included: </a:t>
            </a:r>
          </a:p>
          <a:p>
            <a:r>
              <a:rPr lang="en-US" sz="2400" dirty="0" smtClean="0"/>
              <a:t>Meals</a:t>
            </a:r>
          </a:p>
          <a:p>
            <a:r>
              <a:rPr lang="en-US" sz="2400" dirty="0" smtClean="0"/>
              <a:t>General </a:t>
            </a:r>
            <a:r>
              <a:rPr lang="en-US" sz="2400" dirty="0"/>
              <a:t>educational supplies</a:t>
            </a:r>
          </a:p>
        </p:txBody>
      </p:sp>
    </p:spTree>
    <p:extLst>
      <p:ext uri="{BB962C8B-B14F-4D97-AF65-F5344CB8AC3E}">
        <p14:creationId xmlns:p14="http://schemas.microsoft.com/office/powerpoint/2010/main" val="47287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Lodging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2945"/>
            <a:ext cx="8493162" cy="5050886"/>
          </a:xfrm>
        </p:spPr>
        <p:txBody>
          <a:bodyPr/>
          <a:lstStyle/>
          <a:p>
            <a:r>
              <a:rPr lang="en-US" sz="2400" dirty="0"/>
              <a:t>Dortmund Youth Hostel</a:t>
            </a:r>
          </a:p>
          <a:p>
            <a:r>
              <a:rPr lang="en-US" sz="2400" dirty="0"/>
              <a:t>4 bed room and 6 bed room dormitory style</a:t>
            </a:r>
          </a:p>
          <a:p>
            <a:endParaRPr lang="en-US" sz="2400" dirty="0"/>
          </a:p>
          <a:p>
            <a:r>
              <a:rPr lang="en-US" sz="2400" dirty="0"/>
              <a:t>Recreation room: foosball, billiards, table tennis</a:t>
            </a:r>
          </a:p>
          <a:p>
            <a:r>
              <a:rPr lang="en-US" sz="2400" dirty="0"/>
              <a:t>2 TV rooms, common room, and internet corner</a:t>
            </a:r>
          </a:p>
          <a:p>
            <a:r>
              <a:rPr lang="en-US" sz="2400" dirty="0"/>
              <a:t>Café and buffet style restaurant on site</a:t>
            </a:r>
          </a:p>
          <a:p>
            <a:r>
              <a:rPr lang="en-US" sz="2400" dirty="0"/>
              <a:t>Basic shop, library on site</a:t>
            </a:r>
          </a:p>
          <a:p>
            <a:r>
              <a:rPr lang="en-US" sz="2400" dirty="0"/>
              <a:t>Fully staffed</a:t>
            </a:r>
          </a:p>
          <a:p>
            <a:r>
              <a:rPr lang="en-US" sz="2400" dirty="0" err="1"/>
              <a:t>WiFi</a:t>
            </a:r>
            <a:r>
              <a:rPr lang="en-US" sz="2400" dirty="0"/>
              <a:t> included</a:t>
            </a:r>
          </a:p>
          <a:p>
            <a:pPr marL="0" indent="0">
              <a:buNone/>
            </a:pPr>
            <a:endParaRPr lang="en-US" sz="2400" dirty="0">
              <a:hlinkClick r:id="rId2"/>
            </a:endParaRPr>
          </a:p>
          <a:p>
            <a:pPr marL="0" indent="0">
              <a:buNone/>
            </a:pPr>
            <a:r>
              <a:rPr lang="en-US" sz="2400" dirty="0">
                <a:hlinkClick r:id="rId2"/>
              </a:rPr>
              <a:t>DJH Youth Hostel Dortmund</a:t>
            </a:r>
            <a:endParaRPr lang="en-US" sz="2400" dirty="0"/>
          </a:p>
        </p:txBody>
      </p:sp>
      <p:pic>
        <p:nvPicPr>
          <p:cNvPr id="6" name="Picture 6" descr="Image result for dortmund youth hostel">
            <a:extLst>
              <a:ext uri="{FF2B5EF4-FFF2-40B4-BE49-F238E27FC236}">
                <a16:creationId xmlns:a16="http://schemas.microsoft.com/office/drawing/2014/main" id="{4350BF78-2FA5-488D-A27B-C395D17618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8325" y="4210050"/>
            <a:ext cx="3009921" cy="200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48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dortmund youth hostel">
            <a:extLst>
              <a:ext uri="{FF2B5EF4-FFF2-40B4-BE49-F238E27FC236}">
                <a16:creationId xmlns:a16="http://schemas.microsoft.com/office/drawing/2014/main" id="{3C1F89FE-2699-44A4-AA91-2F1DEFB33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032004" cy="1612484"/>
          </a:xfrm>
          <a:prstGeom prst="rect">
            <a:avLst/>
          </a:prstGeom>
        </p:spPr>
      </p:pic>
      <p:pic>
        <p:nvPicPr>
          <p:cNvPr id="4" name="Picture 4" descr="Image result for dortmund youth hostel">
            <a:extLst>
              <a:ext uri="{FF2B5EF4-FFF2-40B4-BE49-F238E27FC236}">
                <a16:creationId xmlns:a16="http://schemas.microsoft.com/office/drawing/2014/main" id="{F5176F7A-577A-4744-A713-0139D782FC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5900" y="0"/>
            <a:ext cx="5138314" cy="3847449"/>
          </a:xfrm>
          <a:prstGeom prst="rect">
            <a:avLst/>
          </a:prstGeom>
        </p:spPr>
      </p:pic>
      <p:pic>
        <p:nvPicPr>
          <p:cNvPr id="6" name="Picture 6" descr="Image result for dortmund youth hostel">
            <a:extLst>
              <a:ext uri="{FF2B5EF4-FFF2-40B4-BE49-F238E27FC236}">
                <a16:creationId xmlns:a16="http://schemas.microsoft.com/office/drawing/2014/main" id="{32468E70-DC98-421E-A606-611693C89C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09725"/>
            <a:ext cx="4000452" cy="2689912"/>
          </a:xfrm>
          <a:prstGeom prst="rect">
            <a:avLst/>
          </a:prstGeom>
        </p:spPr>
      </p:pic>
      <p:pic>
        <p:nvPicPr>
          <p:cNvPr id="8" name="Picture 8" descr="Image result for dortmund youth hostel">
            <a:extLst>
              <a:ext uri="{FF2B5EF4-FFF2-40B4-BE49-F238E27FC236}">
                <a16:creationId xmlns:a16="http://schemas.microsoft.com/office/drawing/2014/main" id="{674D6FE4-68C3-4679-98D4-9061AE1C10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7325" y="3838575"/>
            <a:ext cx="5099050" cy="3034974"/>
          </a:xfrm>
          <a:prstGeom prst="rect">
            <a:avLst/>
          </a:prstGeom>
        </p:spPr>
      </p:pic>
      <p:pic>
        <p:nvPicPr>
          <p:cNvPr id="10" name="Picture 10" descr="Image result for dortmund youth hostel">
            <a:extLst>
              <a:ext uri="{FF2B5EF4-FFF2-40B4-BE49-F238E27FC236}">
                <a16:creationId xmlns:a16="http://schemas.microsoft.com/office/drawing/2014/main" id="{129ED3A5-3409-4D82-905F-36DFD52973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313238"/>
            <a:ext cx="3994150" cy="260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7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299" y="1392944"/>
            <a:ext cx="8689336" cy="5007855"/>
          </a:xfrm>
        </p:spPr>
        <p:txBody>
          <a:bodyPr/>
          <a:lstStyle/>
          <a:p>
            <a:r>
              <a:rPr lang="en-US" sz="2800" dirty="0"/>
              <a:t>Faculty and </a:t>
            </a:r>
            <a:r>
              <a:rPr lang="en-US" sz="2800" dirty="0" smtClean="0"/>
              <a:t>the coordinator </a:t>
            </a:r>
            <a:r>
              <a:rPr lang="en-US" sz="2800" dirty="0"/>
              <a:t>will live among students in the hostel and accompany students in their commute to and from FH Dortmund for at least the first week. </a:t>
            </a:r>
          </a:p>
          <a:p>
            <a:endParaRPr lang="en-US" sz="2800" dirty="0"/>
          </a:p>
          <a:p>
            <a:r>
              <a:rPr lang="en-US" sz="2800" dirty="0"/>
              <a:t>During free time students will communicate </a:t>
            </a:r>
            <a:r>
              <a:rPr lang="en-US" sz="2800" dirty="0" smtClean="0"/>
              <a:t>with the </a:t>
            </a:r>
            <a:r>
              <a:rPr lang="en-US" sz="2800" dirty="0"/>
              <a:t>c</a:t>
            </a:r>
            <a:r>
              <a:rPr lang="en-US" sz="2800" dirty="0" smtClean="0"/>
              <a:t>oordinator </a:t>
            </a:r>
            <a:r>
              <a:rPr lang="en-US" sz="2800" dirty="0"/>
              <a:t>as to where they are going.</a:t>
            </a:r>
          </a:p>
          <a:p>
            <a:endParaRPr lang="en-US" sz="2800" dirty="0"/>
          </a:p>
          <a:p>
            <a:r>
              <a:rPr lang="en-US" sz="2800" dirty="0"/>
              <a:t>There will be at least one faculty member on site for the duration.</a:t>
            </a:r>
          </a:p>
        </p:txBody>
      </p:sp>
    </p:spTree>
    <p:extLst>
      <p:ext uri="{BB962C8B-B14F-4D97-AF65-F5344CB8AC3E}">
        <p14:creationId xmlns:p14="http://schemas.microsoft.com/office/powerpoint/2010/main" val="244707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852" y="1177792"/>
            <a:ext cx="8213464" cy="5147704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Students will be provided temporary cell phones for communication with </a:t>
            </a:r>
            <a:r>
              <a:rPr lang="en-US" sz="2400" dirty="0" smtClean="0"/>
              <a:t>the coordinator</a:t>
            </a:r>
            <a:r>
              <a:rPr lang="en-US" sz="2400" dirty="0"/>
              <a:t>, each other, faculty.</a:t>
            </a:r>
            <a:endParaRPr lang="en-US" sz="2000" dirty="0"/>
          </a:p>
          <a:p>
            <a:endParaRPr lang="en-US" sz="2400" dirty="0"/>
          </a:p>
          <a:p>
            <a:r>
              <a:rPr lang="en-US" sz="2400" dirty="0"/>
              <a:t>Students will communicate with </a:t>
            </a:r>
            <a:r>
              <a:rPr lang="en-US" sz="2400" dirty="0" smtClean="0"/>
              <a:t>the coordinator </a:t>
            </a:r>
            <a:r>
              <a:rPr lang="en-US" sz="2400" dirty="0"/>
              <a:t>where they plan to go and for how long.</a:t>
            </a:r>
          </a:p>
          <a:p>
            <a:pPr lvl="1"/>
            <a:r>
              <a:rPr lang="en-US" sz="2400" dirty="0"/>
              <a:t>Log sheets</a:t>
            </a:r>
          </a:p>
          <a:p>
            <a:endParaRPr lang="en-US" sz="2400" dirty="0"/>
          </a:p>
          <a:p>
            <a:r>
              <a:rPr lang="en-US" sz="2400" dirty="0"/>
              <a:t>Students will be asked to check-in with </a:t>
            </a:r>
            <a:r>
              <a:rPr lang="en-US" sz="2400" dirty="0" smtClean="0"/>
              <a:t>the coordinator </a:t>
            </a:r>
            <a:r>
              <a:rPr lang="en-US" sz="2400" dirty="0"/>
              <a:t>occasionally when venturing without him or a faculty member.</a:t>
            </a:r>
          </a:p>
          <a:p>
            <a:endParaRPr lang="en-US" sz="2400" dirty="0"/>
          </a:p>
          <a:p>
            <a:r>
              <a:rPr lang="en-US" sz="2400" dirty="0"/>
              <a:t>Parents will be provided phone numbers for Dr. Tyler, Dr. Lam, Brian, and the </a:t>
            </a:r>
            <a:r>
              <a:rPr lang="en-US" sz="2400" dirty="0" smtClean="0"/>
              <a:t>coordinator </a:t>
            </a:r>
            <a:r>
              <a:rPr lang="en-US" sz="2400" dirty="0"/>
              <a:t>so students can be contacted in case of emergency.</a:t>
            </a:r>
          </a:p>
        </p:txBody>
      </p:sp>
    </p:spTree>
    <p:extLst>
      <p:ext uri="{BB962C8B-B14F-4D97-AF65-F5344CB8AC3E}">
        <p14:creationId xmlns:p14="http://schemas.microsoft.com/office/powerpoint/2010/main" val="134678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and Safety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818" y="1376638"/>
            <a:ext cx="8907332" cy="5104674"/>
          </a:xfrm>
        </p:spPr>
        <p:txBody>
          <a:bodyPr/>
          <a:lstStyle/>
          <a:p>
            <a:r>
              <a:rPr lang="en-US" sz="2800" dirty="0"/>
              <a:t>Student health insurance included in cost</a:t>
            </a:r>
          </a:p>
          <a:p>
            <a:pPr lvl="1"/>
            <a:r>
              <a:rPr lang="en-US" dirty="0">
                <a:hlinkClick r:id="rId2"/>
              </a:rPr>
              <a:t>HTH Worldwide</a:t>
            </a:r>
            <a:endParaRPr lang="en-US" dirty="0"/>
          </a:p>
          <a:p>
            <a:endParaRPr lang="en-US" sz="2800" dirty="0">
              <a:hlinkClick r:id="rId3"/>
            </a:endParaRPr>
          </a:p>
          <a:p>
            <a:r>
              <a:rPr lang="en-US" sz="2800" dirty="0">
                <a:hlinkClick r:id="rId3"/>
              </a:rPr>
              <a:t>St. Johannes Hospital </a:t>
            </a:r>
            <a:r>
              <a:rPr lang="en-US" sz="2800" dirty="0"/>
              <a:t>– 450 meters from hostel</a:t>
            </a:r>
          </a:p>
          <a:p>
            <a:r>
              <a:rPr lang="en-US" sz="2800" dirty="0">
                <a:hlinkClick r:id="rId4"/>
              </a:rPr>
              <a:t>U.S. Department of State tips for traveling to Germany </a:t>
            </a:r>
            <a:endParaRPr lang="en-US" sz="2800" dirty="0"/>
          </a:p>
          <a:p>
            <a:r>
              <a:rPr lang="en-US" sz="2800" dirty="0"/>
              <a:t>Communication plan</a:t>
            </a:r>
          </a:p>
          <a:p>
            <a:r>
              <a:rPr lang="en-US" sz="2800" dirty="0"/>
              <a:t>Buddy system</a:t>
            </a:r>
          </a:p>
          <a:p>
            <a:r>
              <a:rPr lang="en-US" sz="2800" dirty="0"/>
              <a:t>No guests at hostel outside of Gap Abroad</a:t>
            </a:r>
          </a:p>
          <a:p>
            <a:r>
              <a:rPr lang="en-US" sz="2800" dirty="0"/>
              <a:t>Emergency Contact Cards Provided</a:t>
            </a:r>
          </a:p>
        </p:txBody>
      </p:sp>
    </p:spTree>
    <p:extLst>
      <p:ext uri="{BB962C8B-B14F-4D97-AF65-F5344CB8AC3E}">
        <p14:creationId xmlns:p14="http://schemas.microsoft.com/office/powerpoint/2010/main" val="382806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Commute and Travel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2945"/>
            <a:ext cx="8170433" cy="4986340"/>
          </a:xfrm>
        </p:spPr>
        <p:txBody>
          <a:bodyPr/>
          <a:lstStyle/>
          <a:p>
            <a:r>
              <a:rPr lang="en-US" dirty="0">
                <a:hlinkClick r:id="rId2"/>
              </a:rPr>
              <a:t>Metro of Dortmund</a:t>
            </a:r>
            <a:endParaRPr lang="en-US" dirty="0"/>
          </a:p>
          <a:p>
            <a:pPr lvl="1"/>
            <a:r>
              <a:rPr lang="en-US" dirty="0"/>
              <a:t>Monthly pass included in cost</a:t>
            </a:r>
          </a:p>
          <a:p>
            <a:pPr lvl="1"/>
            <a:r>
              <a:rPr lang="en-US" dirty="0"/>
              <a:t>Runs daily 3:30am-12:45am</a:t>
            </a:r>
          </a:p>
          <a:p>
            <a:pPr lvl="1"/>
            <a:r>
              <a:rPr lang="en-US" dirty="0"/>
              <a:t>Every 10 minutes during day, 15-20 evening</a:t>
            </a:r>
          </a:p>
          <a:p>
            <a:pPr lvl="1"/>
            <a:endParaRPr lang="en-US" dirty="0"/>
          </a:p>
          <a:p>
            <a:r>
              <a:rPr lang="en-US" dirty="0"/>
              <a:t>Excursion travel: Dr. Davis will coordinate</a:t>
            </a:r>
          </a:p>
        </p:txBody>
      </p:sp>
    </p:spTree>
    <p:extLst>
      <p:ext uri="{BB962C8B-B14F-4D97-AF65-F5344CB8AC3E}">
        <p14:creationId xmlns:p14="http://schemas.microsoft.com/office/powerpoint/2010/main" val="373695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2944"/>
            <a:ext cx="8245736" cy="5115431"/>
          </a:xfrm>
        </p:spPr>
        <p:txBody>
          <a:bodyPr/>
          <a:lstStyle/>
          <a:p>
            <a:r>
              <a:rPr lang="en-US" sz="2400" dirty="0"/>
              <a:t>Orientation: June 25,26</a:t>
            </a:r>
          </a:p>
          <a:p>
            <a:pPr lvl="1"/>
            <a:r>
              <a:rPr lang="en-US" sz="2000" dirty="0"/>
              <a:t>Gap Abroad session June 25 (students &amp; parents)</a:t>
            </a:r>
          </a:p>
          <a:p>
            <a:pPr lvl="1"/>
            <a:r>
              <a:rPr lang="en-US" sz="2000" dirty="0"/>
              <a:t>Light Breakfast June 27 before departure (students and parents)</a:t>
            </a:r>
          </a:p>
          <a:p>
            <a:r>
              <a:rPr lang="en-US" sz="2400" dirty="0"/>
              <a:t>Financial Aid: 2017-18 FAFSA</a:t>
            </a:r>
          </a:p>
          <a:p>
            <a:r>
              <a:rPr lang="en-US" sz="2400" dirty="0"/>
              <a:t>$250(est.) College of Business scholarship </a:t>
            </a:r>
          </a:p>
          <a:p>
            <a:r>
              <a:rPr lang="en-US" sz="2400" dirty="0"/>
              <a:t>Credit Card without foreign transaction fees</a:t>
            </a:r>
          </a:p>
          <a:p>
            <a:r>
              <a:rPr lang="en-US" sz="2400" dirty="0"/>
              <a:t>Pre-paid card or cash for meals</a:t>
            </a:r>
          </a:p>
          <a:p>
            <a:r>
              <a:rPr lang="en-US" sz="2400" dirty="0"/>
              <a:t>Interview process</a:t>
            </a:r>
          </a:p>
          <a:p>
            <a:r>
              <a:rPr lang="en-US" sz="2400" dirty="0"/>
              <a:t>Admissions paperwork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21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ts val="4475"/>
              </a:lnSpc>
            </a:pPr>
            <a:r>
              <a:rPr lang="en-US" dirty="0">
                <a:latin typeface="FreightSans Pro Bold" charset="0"/>
                <a:ea typeface="ＭＳ Ｐゴシック" charset="0"/>
              </a:rPr>
              <a:t>Contact 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8913"/>
            <a:ext cx="8229600" cy="4240212"/>
          </a:xfrm>
        </p:spPr>
        <p:txBody>
          <a:bodyPr/>
          <a:lstStyle/>
          <a:p>
            <a:pPr>
              <a:defRPr/>
            </a:pPr>
            <a:r>
              <a:rPr lang="en-US" dirty="0"/>
              <a:t>Mentoring and Persistence to Success (MAPS)</a:t>
            </a:r>
          </a:p>
          <a:p>
            <a:pPr lvl="1">
              <a:defRPr/>
            </a:pPr>
            <a:r>
              <a:rPr lang="en-US" dirty="0"/>
              <a:t>828.227.7127</a:t>
            </a:r>
          </a:p>
          <a:p>
            <a:pPr lvl="1">
              <a:defRPr/>
            </a:pPr>
            <a:r>
              <a:rPr lang="en-US" dirty="0">
                <a:hlinkClick r:id="rId2"/>
              </a:rPr>
              <a:t>maps@wcu.edu</a:t>
            </a:r>
            <a:endParaRPr lang="en-US" dirty="0"/>
          </a:p>
          <a:p>
            <a:pPr lvl="1">
              <a:defRPr/>
            </a:pPr>
            <a:r>
              <a:rPr lang="en-US" dirty="0">
                <a:hlinkClick r:id="rId3"/>
              </a:rPr>
              <a:t>http://CatamountGapAbroad.wcu.edu</a:t>
            </a:r>
            <a:endParaRPr lang="en-US" dirty="0"/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  <a:p>
            <a:pPr marL="0" indent="0" algn="ctr">
              <a:buNone/>
              <a:defRPr/>
            </a:pPr>
            <a:r>
              <a:rPr lang="en-US" dirty="0"/>
              <a:t>READY TO GO? </a:t>
            </a:r>
          </a:p>
          <a:p>
            <a:pPr marL="0" indent="0" algn="ctr">
              <a:buNone/>
              <a:defRPr/>
            </a:pPr>
            <a:r>
              <a:rPr lang="en-US" sz="4800" dirty="0">
                <a:hlinkClick r:id="rId4"/>
              </a:rPr>
              <a:t>Apply here!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4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92C8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/>
          <p:nvPr/>
        </p:nvSpPr>
        <p:spPr>
          <a:xfrm rot="6065288">
            <a:off x="-2046758" y="-1338648"/>
            <a:ext cx="9125871" cy="9376792"/>
          </a:xfrm>
          <a:prstGeom prst="triangle">
            <a:avLst>
              <a:gd name="adj" fmla="val 49838"/>
            </a:avLst>
          </a:prstGeom>
          <a:solidFill>
            <a:schemeClr val="bg1">
              <a:alpha val="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Triangle 14"/>
          <p:cNvSpPr/>
          <p:nvPr/>
        </p:nvSpPr>
        <p:spPr>
          <a:xfrm flipH="1">
            <a:off x="-2702964" y="3683000"/>
            <a:ext cx="11938000" cy="3162300"/>
          </a:xfrm>
          <a:prstGeom prst="rtTriangle">
            <a:avLst/>
          </a:prstGeom>
          <a:solidFill>
            <a:srgbClr val="FFFFFF">
              <a:alpha val="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 txBox="1">
            <a:spLocks/>
          </p:cNvSpPr>
          <p:nvPr/>
        </p:nvSpPr>
        <p:spPr bwMode="auto">
          <a:xfrm>
            <a:off x="2136" y="2467164"/>
            <a:ext cx="9144000" cy="1923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pitchFamily="-106" charset="0"/>
              <a:buNone/>
              <a:defRPr sz="3200" kern="1200">
                <a:solidFill>
                  <a:schemeClr val="bg1"/>
                </a:solidFill>
                <a:latin typeface="FreightSans Pro Medium"/>
                <a:ea typeface="ＭＳ Ｐゴシック" pitchFamily="-106" charset="-128"/>
                <a:cs typeface="FreightSans Pro Medium"/>
              </a:defRPr>
            </a:lvl1pPr>
            <a:lvl2pPr marL="4572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pitchFamily="-106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FreightSans Pro Book"/>
                <a:ea typeface="FreightSans Pro Book" pitchFamily="-106" charset="0"/>
                <a:cs typeface="FreightSans Pro Book"/>
              </a:defRPr>
            </a:lvl2pPr>
            <a:lvl3pPr marL="9144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pitchFamily="-106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FreightSans Pro Book"/>
                <a:ea typeface="FreightSans Pro Book" pitchFamily="-106" charset="0"/>
                <a:cs typeface="FreightSans Pro Book"/>
              </a:defRPr>
            </a:lvl3pPr>
            <a:lvl4pPr marL="13716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pitchFamily="-106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eightSans Pro Book"/>
                <a:ea typeface="FreightSans Pro Book" pitchFamily="-106" charset="0"/>
                <a:cs typeface="FreightSans Pro Book"/>
              </a:defRPr>
            </a:lvl4pPr>
            <a:lvl5pPr marL="18288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pitchFamily="-106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eightSans Pro Book"/>
                <a:ea typeface="FreightSans Pro Book" pitchFamily="-106" charset="0"/>
                <a:cs typeface="FreightSans Pro Book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>
                <a:solidFill>
                  <a:srgbClr val="F2F2F2"/>
                </a:solidFill>
                <a:latin typeface="FreightSans Pro Semibold"/>
                <a:cs typeface="FreightSans Pro Semibold"/>
              </a:rPr>
              <a:t>Q&amp;A</a:t>
            </a:r>
          </a:p>
        </p:txBody>
      </p:sp>
      <p:pic>
        <p:nvPicPr>
          <p:cNvPr id="6" name="Picture 8" descr="WCULogo-singularwhite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7215" y="5537200"/>
            <a:ext cx="222285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905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Rectangle 206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2050" name="Picture 2" descr="https://www.uniquevenues.com/sites/uniquevenues.com/files/imagecache/2015_venue_flexslider/venues/slideshow/WCU.jpg">
            <a:extLst>
              <a:ext uri="{FF2B5EF4-FFF2-40B4-BE49-F238E27FC236}">
                <a16:creationId xmlns:a16="http://schemas.microsoft.com/office/drawing/2014/main" id="{6D2E4BEB-A25C-4DD0-956B-065685DBE9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2" name="Down Arrow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0075" y="-4763"/>
            <a:ext cx="2500311" cy="3338514"/>
          </a:xfrm>
          <a:prstGeom prst="downArrow">
            <a:avLst>
              <a:gd name="adj1" fmla="val 100000"/>
              <a:gd name="adj2" fmla="val 26890"/>
            </a:avLst>
          </a:prstGeom>
          <a:solidFill>
            <a:schemeClr val="tx1">
              <a:lumMod val="85000"/>
              <a:lumOff val="15000"/>
            </a:schemeClr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26F8E6-A305-4792-835D-233B6E787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190501"/>
            <a:ext cx="2164556" cy="2486024"/>
          </a:xfrm>
          <a:noFill/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 defTabSz="914400">
              <a:lnSpc>
                <a:spcPct val="90000"/>
              </a:lnSpc>
            </a:pPr>
            <a:r>
              <a:rPr lang="en-US" sz="3100" dirty="0">
                <a:latin typeface="FreightSans Pro Light" panose="02000606030000020004" pitchFamily="50" charset="0"/>
              </a:rPr>
              <a:t>Catamount Gap</a:t>
            </a:r>
            <a:br>
              <a:rPr lang="en-US" sz="3100" dirty="0">
                <a:latin typeface="FreightSans Pro Light" panose="02000606030000020004" pitchFamily="50" charset="0"/>
              </a:rPr>
            </a:br>
            <a:r>
              <a:rPr lang="en-US" sz="3100" dirty="0">
                <a:latin typeface="FreightSans Pro Light" panose="02000606030000020004" pitchFamily="50" charset="0"/>
              </a:rPr>
              <a:t/>
            </a:r>
            <a:br>
              <a:rPr lang="en-US" sz="3100" dirty="0">
                <a:latin typeface="FreightSans Pro Light" panose="02000606030000020004" pitchFamily="50" charset="0"/>
              </a:rPr>
            </a:br>
            <a:r>
              <a:rPr lang="en-US" sz="2700" dirty="0">
                <a:latin typeface="FreightSans Pro Light" panose="02000606030000020004" pitchFamily="50" charset="0"/>
              </a:rPr>
              <a:t>June 25-August 1</a:t>
            </a:r>
            <a:r>
              <a:rPr lang="en-US" sz="3100" dirty="0">
                <a:latin typeface="FreightSans Pro Light" panose="02000606030000020004" pitchFamily="50" charset="0"/>
              </a:rPr>
              <a:t/>
            </a:r>
            <a:br>
              <a:rPr lang="en-US" sz="3100" dirty="0">
                <a:latin typeface="FreightSans Pro Light" panose="02000606030000020004" pitchFamily="50" charset="0"/>
              </a:rPr>
            </a:br>
            <a:r>
              <a:rPr lang="en-US" sz="3100" dirty="0">
                <a:latin typeface="FreightSans Pro Light" panose="02000606030000020004" pitchFamily="50" charset="0"/>
              </a:rPr>
              <a:t/>
            </a:r>
            <a:br>
              <a:rPr lang="en-US" sz="3100" dirty="0">
                <a:latin typeface="FreightSans Pro Light" panose="02000606030000020004" pitchFamily="50" charset="0"/>
              </a:rPr>
            </a:br>
            <a:r>
              <a:rPr lang="en-US" sz="1800" dirty="0">
                <a:latin typeface="FreightSans Pro Light" panose="02000606030000020004" pitchFamily="50" charset="0"/>
              </a:rPr>
              <a:t>catamountgap.wcu.edu</a:t>
            </a:r>
            <a:endParaRPr lang="en-US" sz="2200" dirty="0">
              <a:latin typeface="FreightSans Pro Bold" panose="02000803040000020004" pitchFamily="50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9371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Catamount Gap Abroad too much? Check out Catamount Gap instead:</a:t>
            </a:r>
            <a:br>
              <a:rPr lang="en-US" dirty="0"/>
            </a:br>
            <a:r>
              <a:rPr lang="en-US" dirty="0">
                <a:hlinkClick r:id="rId2"/>
              </a:rPr>
              <a:t>catamountgap.wcu.edu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36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Catamount Gap and Catamount Gap Abroad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8588" y="1471614"/>
            <a:ext cx="9015412" cy="4368800"/>
          </a:xfrm>
        </p:spPr>
        <p:txBody>
          <a:bodyPr/>
          <a:lstStyle/>
          <a:p>
            <a:endParaRPr lang="en-US" sz="2800" dirty="0"/>
          </a:p>
          <a:p>
            <a:r>
              <a:rPr lang="en-US" sz="2800" dirty="0"/>
              <a:t>Unique early start opportunity for new WCU freshmen</a:t>
            </a:r>
          </a:p>
          <a:p>
            <a:r>
              <a:rPr lang="en-US" sz="2800" dirty="0"/>
              <a:t>Bridge the “Gap” from HS to college</a:t>
            </a:r>
          </a:p>
          <a:p>
            <a:r>
              <a:rPr lang="en-US" sz="2800" dirty="0"/>
              <a:t>Summer Living Learning Community model</a:t>
            </a:r>
          </a:p>
          <a:p>
            <a:r>
              <a:rPr lang="en-US" sz="2800" dirty="0"/>
              <a:t>Academic themes or “tracks”</a:t>
            </a:r>
          </a:p>
          <a:p>
            <a:r>
              <a:rPr lang="en-US" sz="2800" dirty="0"/>
              <a:t>ALL classes count toward graduation requirement</a:t>
            </a:r>
          </a:p>
          <a:p>
            <a:r>
              <a:rPr lang="en-US" sz="2800" dirty="0"/>
              <a:t>Academic, Social, Emotional programming</a:t>
            </a:r>
          </a:p>
          <a:p>
            <a:r>
              <a:rPr lang="en-US" sz="2800" dirty="0"/>
              <a:t>Coordinated field trips or excursions</a:t>
            </a:r>
          </a:p>
          <a:p>
            <a:r>
              <a:rPr lang="en-US" sz="2800" dirty="0"/>
              <a:t>Limited enrollment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97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Gap vs. Gap Abroad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0033" y="1392945"/>
            <a:ext cx="4086225" cy="3728136"/>
          </a:xfrm>
        </p:spPr>
        <p:txBody>
          <a:bodyPr/>
          <a:lstStyle/>
          <a:p>
            <a:r>
              <a:rPr lang="en-US" dirty="0"/>
              <a:t>Catamount Gap</a:t>
            </a:r>
          </a:p>
          <a:p>
            <a:pPr lvl="1"/>
            <a:r>
              <a:rPr lang="en-US" dirty="0"/>
              <a:t>Cullowhee</a:t>
            </a:r>
          </a:p>
          <a:p>
            <a:pPr lvl="1"/>
            <a:r>
              <a:rPr lang="en-US" dirty="0"/>
              <a:t>6-8 credits</a:t>
            </a:r>
          </a:p>
          <a:p>
            <a:pPr lvl="1"/>
            <a:r>
              <a:rPr lang="en-US" dirty="0"/>
              <a:t>Themes: </a:t>
            </a:r>
          </a:p>
          <a:p>
            <a:pPr lvl="2"/>
            <a:r>
              <a:rPr lang="en-US" sz="1600" dirty="0"/>
              <a:t>Honors College, Health Sciences, STEM, Pre-Nursing, Business, General Studies</a:t>
            </a:r>
          </a:p>
          <a:p>
            <a:pPr lvl="1"/>
            <a:r>
              <a:rPr lang="en-US" dirty="0"/>
              <a:t>Intensive academic support:</a:t>
            </a:r>
          </a:p>
          <a:p>
            <a:pPr lvl="2"/>
            <a:r>
              <a:rPr lang="en-US" sz="1800" dirty="0"/>
              <a:t>SI, tutors, case management</a:t>
            </a:r>
          </a:p>
          <a:p>
            <a:pPr lvl="1"/>
            <a:r>
              <a:rPr lang="en-US" dirty="0"/>
              <a:t>Learn campus and community</a:t>
            </a:r>
          </a:p>
        </p:txBody>
      </p:sp>
      <p:sp>
        <p:nvSpPr>
          <p:cNvPr id="6" name="Content Placeholder 4"/>
          <p:cNvSpPr txBox="1">
            <a:spLocks/>
          </p:cNvSpPr>
          <p:nvPr/>
        </p:nvSpPr>
        <p:spPr bwMode="auto">
          <a:xfrm>
            <a:off x="4700587" y="1392944"/>
            <a:ext cx="4257675" cy="502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SzPct val="97000"/>
              <a:buFont typeface="Arial"/>
              <a:buChar char="•"/>
              <a:defRPr sz="3200" b="1" i="0" kern="1200">
                <a:solidFill>
                  <a:schemeClr val="tx1"/>
                </a:solidFill>
                <a:latin typeface="FreightSans Pro Medium"/>
                <a:ea typeface="ＭＳ Ｐゴシック" pitchFamily="-106" charset="-128"/>
                <a:cs typeface="FreightSans Pro Medium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-106" charset="0"/>
              <a:buChar char="–"/>
              <a:defRPr sz="2800" kern="1200">
                <a:solidFill>
                  <a:schemeClr val="tx1"/>
                </a:solidFill>
                <a:latin typeface="FreightSans Pro Book"/>
                <a:ea typeface="FreightSans Pro Book" pitchFamily="-106" charset="0"/>
                <a:cs typeface="FreightSans Pro Book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-106" charset="0"/>
              <a:buChar char="•"/>
              <a:defRPr sz="2400" kern="1200">
                <a:solidFill>
                  <a:schemeClr val="tx1"/>
                </a:solidFill>
                <a:latin typeface="FreightSans Pro Book"/>
                <a:ea typeface="FreightSans Pro Book" pitchFamily="-106" charset="0"/>
                <a:cs typeface="FreightSans Pro Book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-106" charset="0"/>
              <a:buChar char="–"/>
              <a:defRPr sz="2000" kern="1200">
                <a:solidFill>
                  <a:schemeClr val="tx1"/>
                </a:solidFill>
                <a:latin typeface="FreightSans Pro Book"/>
                <a:ea typeface="FreightSans Pro Book" pitchFamily="-106" charset="0"/>
                <a:cs typeface="FreightSans Pro Book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-106" charset="0"/>
              <a:buChar char="»"/>
              <a:defRPr sz="2000" kern="1200">
                <a:solidFill>
                  <a:schemeClr val="tx1"/>
                </a:solidFill>
                <a:latin typeface="FreightSans Pro Book"/>
                <a:ea typeface="FreightSans Pro Book" pitchFamily="-106" charset="0"/>
                <a:cs typeface="FreightSans Pro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Catamount Gap </a:t>
            </a:r>
            <a:r>
              <a:rPr lang="en-US" sz="2800" dirty="0"/>
              <a:t>Abroad</a:t>
            </a:r>
          </a:p>
          <a:p>
            <a:pPr lvl="1"/>
            <a:r>
              <a:rPr lang="en-US" dirty="0"/>
              <a:t>Dortmund, Germany</a:t>
            </a:r>
          </a:p>
          <a:p>
            <a:pPr lvl="1"/>
            <a:r>
              <a:rPr lang="en-US" dirty="0"/>
              <a:t>6 credits</a:t>
            </a:r>
          </a:p>
          <a:p>
            <a:pPr lvl="1"/>
            <a:r>
              <a:rPr lang="en-US" dirty="0"/>
              <a:t>Global Business theme</a:t>
            </a:r>
            <a:endParaRPr lang="en-US" sz="1600" dirty="0"/>
          </a:p>
          <a:p>
            <a:pPr lvl="1"/>
            <a:r>
              <a:rPr lang="en-US" dirty="0"/>
              <a:t>Unique experiential learning opportunities</a:t>
            </a:r>
          </a:p>
          <a:p>
            <a:pPr lvl="1"/>
            <a:r>
              <a:rPr lang="en-US" dirty="0"/>
              <a:t>Unique cultural experience</a:t>
            </a:r>
          </a:p>
          <a:p>
            <a:pPr lvl="1"/>
            <a:r>
              <a:rPr lang="en-US" dirty="0"/>
              <a:t>Stand apart from peers</a:t>
            </a:r>
          </a:p>
          <a:p>
            <a:pPr marL="457200" lvl="1" indent="0">
              <a:buNone/>
            </a:pPr>
            <a:endParaRPr lang="en-US" sz="1800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4529138" y="2085975"/>
            <a:ext cx="14287" cy="362902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https://www.wcu.edu/WebGraphicsNew/discover-about/spirit-mark.jpg">
            <a:extLst>
              <a:ext uri="{FF2B5EF4-FFF2-40B4-BE49-F238E27FC236}">
                <a16:creationId xmlns:a16="http://schemas.microsoft.com/office/drawing/2014/main" id="{5549BCE2-F0D7-4B6E-A043-C042781C6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14290"/>
            <a:ext cx="723629" cy="47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picture containing aircraft, balloon&#10;&#10;Description generated with very high confidence">
            <a:extLst>
              <a:ext uri="{FF2B5EF4-FFF2-40B4-BE49-F238E27FC236}">
                <a16:creationId xmlns:a16="http://schemas.microsoft.com/office/drawing/2014/main" id="{112026C0-C0BD-4B03-A30C-D010429CA78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0587" y="1528810"/>
            <a:ext cx="357648" cy="35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29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People</a:t>
            </a:r>
          </a:p>
        </p:txBody>
      </p:sp>
      <p:sp>
        <p:nvSpPr>
          <p:cNvPr id="7" name="Idea">
            <a:extLst>
              <a:ext uri="{FF2B5EF4-FFF2-40B4-BE49-F238E27FC236}">
                <a16:creationId xmlns:a16="http://schemas.microsoft.com/office/drawing/2014/main" id="{C256F8DE-8DBC-4899-A093-B56CBC3B3E01}"/>
              </a:ext>
            </a:extLst>
          </p:cNvPr>
          <p:cNvSpPr txBox="1">
            <a:spLocks/>
          </p:cNvSpPr>
          <p:nvPr/>
        </p:nvSpPr>
        <p:spPr bwMode="auto">
          <a:xfrm>
            <a:off x="5559" y="1247775"/>
            <a:ext cx="1887840" cy="4953000"/>
          </a:xfrm>
          <a:prstGeom prst="roundRect">
            <a:avLst/>
          </a:prstGeom>
          <a:solidFill>
            <a:srgbClr val="643094">
              <a:alpha val="30196"/>
            </a:srgbClr>
          </a:solidFill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indent="0" algn="ctr">
              <a:spcBef>
                <a:spcPct val="20000"/>
              </a:spcBef>
              <a:buSzPct val="97000"/>
              <a:buFont typeface="Arial"/>
              <a:buNone/>
              <a:defRPr sz="3200" b="1" i="0">
                <a:solidFill>
                  <a:schemeClr val="tx1"/>
                </a:solidFill>
                <a:latin typeface="FreightSans Pro Medium"/>
                <a:ea typeface="ＭＳ Ｐゴシック" pitchFamily="-106" charset="-128"/>
                <a:cs typeface="FreightSans Pro Medium"/>
              </a:defRPr>
            </a:lvl1pPr>
            <a:lvl2pPr marL="742950" indent="-285750">
              <a:spcBef>
                <a:spcPct val="20000"/>
              </a:spcBef>
              <a:buFont typeface="Arial" pitchFamily="-106" charset="0"/>
              <a:buChar char="–"/>
              <a:defRPr sz="2800">
                <a:solidFill>
                  <a:schemeClr val="tx1"/>
                </a:solidFill>
                <a:latin typeface="FreightSans Pro Book"/>
                <a:ea typeface="FreightSans Pro Book" pitchFamily="-106" charset="0"/>
                <a:cs typeface="FreightSans Pro Book"/>
              </a:defRPr>
            </a:lvl2pPr>
            <a:lvl3pPr marL="1143000" indent="-228600">
              <a:spcBef>
                <a:spcPct val="20000"/>
              </a:spcBef>
              <a:buFont typeface="Arial" pitchFamily="-106" charset="0"/>
              <a:buChar char="•"/>
              <a:defRPr sz="2400">
                <a:solidFill>
                  <a:schemeClr val="tx1"/>
                </a:solidFill>
                <a:latin typeface="FreightSans Pro Book"/>
                <a:ea typeface="FreightSans Pro Book" pitchFamily="-106" charset="0"/>
                <a:cs typeface="FreightSans Pro Book"/>
              </a:defRPr>
            </a:lvl3pPr>
            <a:lvl4pPr marL="1600200" indent="-228600">
              <a:spcBef>
                <a:spcPct val="20000"/>
              </a:spcBef>
              <a:buFont typeface="Arial" pitchFamily="-106" charset="0"/>
              <a:buChar char="–"/>
              <a:defRPr sz="2000">
                <a:solidFill>
                  <a:schemeClr val="tx1"/>
                </a:solidFill>
                <a:latin typeface="FreightSans Pro Book"/>
                <a:ea typeface="FreightSans Pro Book" pitchFamily="-106" charset="0"/>
                <a:cs typeface="FreightSans Pro Book"/>
              </a:defRPr>
            </a:lvl4pPr>
            <a:lvl5pPr marL="2057400" indent="-228600">
              <a:spcBef>
                <a:spcPct val="20000"/>
              </a:spcBef>
              <a:buFont typeface="Arial" pitchFamily="-106" charset="0"/>
              <a:buChar char="»"/>
              <a:defRPr sz="2000">
                <a:solidFill>
                  <a:schemeClr val="tx1"/>
                </a:solidFill>
                <a:latin typeface="FreightSans Pro Book"/>
                <a:ea typeface="FreightSans Pro Book" pitchFamily="-106" charset="0"/>
                <a:cs typeface="FreightSans Pro Book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>
                <a:solidFill>
                  <a:schemeClr val="tx1"/>
                </a:solidFill>
              </a:defRPr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>
                <a:solidFill>
                  <a:schemeClr val="tx1"/>
                </a:solidFill>
              </a:defRPr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>
                <a:solidFill>
                  <a:schemeClr val="tx1"/>
                </a:solidFill>
              </a:defRPr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>
                <a:solidFill>
                  <a:schemeClr val="tx1"/>
                </a:solidFill>
              </a:defRPr>
            </a:lvl9pPr>
          </a:lstStyle>
          <a:p>
            <a:r>
              <a:rPr lang="en-US" dirty="0"/>
              <a:t>Idea</a:t>
            </a:r>
          </a:p>
        </p:txBody>
      </p:sp>
      <p:sp>
        <p:nvSpPr>
          <p:cNvPr id="18" name="Idea - outline">
            <a:extLst>
              <a:ext uri="{FF2B5EF4-FFF2-40B4-BE49-F238E27FC236}">
                <a16:creationId xmlns:a16="http://schemas.microsoft.com/office/drawing/2014/main" id="{1EB9B93F-FFEA-43FF-8FA9-2F47176EB994}"/>
              </a:ext>
            </a:extLst>
          </p:cNvPr>
          <p:cNvSpPr txBox="1">
            <a:spLocks/>
          </p:cNvSpPr>
          <p:nvPr/>
        </p:nvSpPr>
        <p:spPr bwMode="auto">
          <a:xfrm>
            <a:off x="5559" y="1247775"/>
            <a:ext cx="1887840" cy="4953000"/>
          </a:xfrm>
          <a:prstGeom prst="roundRect">
            <a:avLst/>
          </a:prstGeom>
          <a:noFill/>
          <a:ln>
            <a:prstDash val="sysDot"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indent="0" algn="ctr">
              <a:spcBef>
                <a:spcPct val="20000"/>
              </a:spcBef>
              <a:buSzPct val="97000"/>
              <a:buFont typeface="Arial"/>
              <a:buNone/>
              <a:defRPr sz="3200" b="1" i="0">
                <a:solidFill>
                  <a:schemeClr val="tx1"/>
                </a:solidFill>
                <a:latin typeface="FreightSans Pro Medium"/>
                <a:ea typeface="ＭＳ Ｐゴシック" pitchFamily="-106" charset="-128"/>
                <a:cs typeface="FreightSans Pro Medium"/>
              </a:defRPr>
            </a:lvl1pPr>
            <a:lvl2pPr marL="742950" indent="-285750">
              <a:spcBef>
                <a:spcPct val="20000"/>
              </a:spcBef>
              <a:buFont typeface="Arial" pitchFamily="-106" charset="0"/>
              <a:buChar char="–"/>
              <a:defRPr sz="2800">
                <a:solidFill>
                  <a:schemeClr val="tx1"/>
                </a:solidFill>
                <a:latin typeface="FreightSans Pro Book"/>
                <a:ea typeface="FreightSans Pro Book" pitchFamily="-106" charset="0"/>
                <a:cs typeface="FreightSans Pro Book"/>
              </a:defRPr>
            </a:lvl2pPr>
            <a:lvl3pPr marL="1143000" indent="-228600">
              <a:spcBef>
                <a:spcPct val="20000"/>
              </a:spcBef>
              <a:buFont typeface="Arial" pitchFamily="-106" charset="0"/>
              <a:buChar char="•"/>
              <a:defRPr sz="2400">
                <a:solidFill>
                  <a:schemeClr val="tx1"/>
                </a:solidFill>
                <a:latin typeface="FreightSans Pro Book"/>
                <a:ea typeface="FreightSans Pro Book" pitchFamily="-106" charset="0"/>
                <a:cs typeface="FreightSans Pro Book"/>
              </a:defRPr>
            </a:lvl3pPr>
            <a:lvl4pPr marL="1600200" indent="-228600">
              <a:spcBef>
                <a:spcPct val="20000"/>
              </a:spcBef>
              <a:buFont typeface="Arial" pitchFamily="-106" charset="0"/>
              <a:buChar char="–"/>
              <a:defRPr sz="2000">
                <a:solidFill>
                  <a:schemeClr val="tx1"/>
                </a:solidFill>
                <a:latin typeface="FreightSans Pro Book"/>
                <a:ea typeface="FreightSans Pro Book" pitchFamily="-106" charset="0"/>
                <a:cs typeface="FreightSans Pro Book"/>
              </a:defRPr>
            </a:lvl4pPr>
            <a:lvl5pPr marL="2057400" indent="-228600">
              <a:spcBef>
                <a:spcPct val="20000"/>
              </a:spcBef>
              <a:buFont typeface="Arial" pitchFamily="-106" charset="0"/>
              <a:buChar char="»"/>
              <a:defRPr sz="2000">
                <a:solidFill>
                  <a:schemeClr val="tx1"/>
                </a:solidFill>
                <a:latin typeface="FreightSans Pro Book"/>
                <a:ea typeface="FreightSans Pro Book" pitchFamily="-106" charset="0"/>
                <a:cs typeface="FreightSans Pro Book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>
                <a:solidFill>
                  <a:schemeClr val="tx1"/>
                </a:solidFill>
              </a:defRPr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>
                <a:solidFill>
                  <a:schemeClr val="tx1"/>
                </a:solidFill>
              </a:defRPr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>
                <a:solidFill>
                  <a:schemeClr val="tx1"/>
                </a:solidFill>
              </a:defRPr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>
                <a:solidFill>
                  <a:schemeClr val="tx1"/>
                </a:solidFill>
              </a:defRPr>
            </a:lvl9pPr>
          </a:lstStyle>
          <a:p>
            <a:r>
              <a:rPr lang="en-US" dirty="0"/>
              <a:t>Idea</a:t>
            </a:r>
          </a:p>
        </p:txBody>
      </p:sp>
      <p:sp>
        <p:nvSpPr>
          <p:cNvPr id="9" name="Planning">
            <a:extLst>
              <a:ext uri="{FF2B5EF4-FFF2-40B4-BE49-F238E27FC236}">
                <a16:creationId xmlns:a16="http://schemas.microsoft.com/office/drawing/2014/main" id="{2CC82116-6874-40D4-AB04-B91928C6540C}"/>
              </a:ext>
            </a:extLst>
          </p:cNvPr>
          <p:cNvSpPr txBox="1">
            <a:spLocks/>
          </p:cNvSpPr>
          <p:nvPr/>
        </p:nvSpPr>
        <p:spPr bwMode="auto">
          <a:xfrm>
            <a:off x="76959" y="1887168"/>
            <a:ext cx="5843471" cy="3083011"/>
          </a:xfrm>
          <a:prstGeom prst="roundRect">
            <a:avLst/>
          </a:prstGeom>
          <a:solidFill>
            <a:srgbClr val="643094">
              <a:alpha val="30196"/>
            </a:srgbClr>
          </a:solidFill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SzPct val="97000"/>
              <a:buFont typeface="Arial"/>
              <a:buChar char="•"/>
              <a:defRPr sz="3200" b="1" i="0" kern="1200">
                <a:solidFill>
                  <a:schemeClr val="tx1"/>
                </a:solidFill>
                <a:latin typeface="FreightSans Pro Medium"/>
                <a:ea typeface="ＭＳ Ｐゴシック" pitchFamily="-106" charset="-128"/>
                <a:cs typeface="FreightSans Pro Medium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-106" charset="0"/>
              <a:buChar char="–"/>
              <a:defRPr sz="2800" kern="1200">
                <a:solidFill>
                  <a:schemeClr val="tx1"/>
                </a:solidFill>
                <a:latin typeface="FreightSans Pro Book"/>
                <a:ea typeface="FreightSans Pro Book" pitchFamily="-106" charset="0"/>
                <a:cs typeface="FreightSans Pro Book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-106" charset="0"/>
              <a:buChar char="•"/>
              <a:defRPr sz="2400" kern="1200">
                <a:solidFill>
                  <a:schemeClr val="tx1"/>
                </a:solidFill>
                <a:latin typeface="FreightSans Pro Book"/>
                <a:ea typeface="FreightSans Pro Book" pitchFamily="-106" charset="0"/>
                <a:cs typeface="FreightSans Pro Book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-106" charset="0"/>
              <a:buChar char="–"/>
              <a:defRPr sz="2000" kern="1200">
                <a:solidFill>
                  <a:schemeClr val="tx1"/>
                </a:solidFill>
                <a:latin typeface="FreightSans Pro Book"/>
                <a:ea typeface="FreightSans Pro Book" pitchFamily="-106" charset="0"/>
                <a:cs typeface="FreightSans Pro Book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-106" charset="0"/>
              <a:buChar char="»"/>
              <a:defRPr sz="2000" kern="1200">
                <a:solidFill>
                  <a:schemeClr val="tx1"/>
                </a:solidFill>
                <a:latin typeface="FreightSans Pro Book"/>
                <a:ea typeface="FreightSans Pro Book" pitchFamily="-106" charset="0"/>
                <a:cs typeface="FreightSans Pro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Planning</a:t>
            </a:r>
          </a:p>
        </p:txBody>
      </p:sp>
      <p:sp>
        <p:nvSpPr>
          <p:cNvPr id="19" name="Planning - outline">
            <a:extLst>
              <a:ext uri="{FF2B5EF4-FFF2-40B4-BE49-F238E27FC236}">
                <a16:creationId xmlns:a16="http://schemas.microsoft.com/office/drawing/2014/main" id="{2E21C8BD-FB21-4B2F-AEDA-5E140242F9B5}"/>
              </a:ext>
            </a:extLst>
          </p:cNvPr>
          <p:cNvSpPr txBox="1">
            <a:spLocks/>
          </p:cNvSpPr>
          <p:nvPr/>
        </p:nvSpPr>
        <p:spPr bwMode="auto">
          <a:xfrm>
            <a:off x="73152" y="1883664"/>
            <a:ext cx="5843471" cy="3083011"/>
          </a:xfrm>
          <a:prstGeom prst="roundRect">
            <a:avLst/>
          </a:prstGeom>
          <a:noFill/>
          <a:ln>
            <a:prstDash val="sysDot"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indent="0" algn="ctr">
              <a:spcBef>
                <a:spcPct val="20000"/>
              </a:spcBef>
              <a:buSzPct val="97000"/>
              <a:buFont typeface="Arial"/>
              <a:buNone/>
              <a:defRPr sz="3200" b="1" i="0">
                <a:solidFill>
                  <a:schemeClr val="tx1"/>
                </a:solidFill>
                <a:latin typeface="FreightSans Pro Medium"/>
                <a:ea typeface="ＭＳ Ｐゴシック" pitchFamily="-106" charset="-128"/>
                <a:cs typeface="FreightSans Pro Medium"/>
              </a:defRPr>
            </a:lvl1pPr>
            <a:lvl2pPr marL="742950" indent="-285750">
              <a:spcBef>
                <a:spcPct val="20000"/>
              </a:spcBef>
              <a:buFont typeface="Arial" pitchFamily="-106" charset="0"/>
              <a:buChar char="–"/>
              <a:defRPr sz="2800">
                <a:solidFill>
                  <a:schemeClr val="tx1"/>
                </a:solidFill>
                <a:latin typeface="FreightSans Pro Book"/>
                <a:ea typeface="FreightSans Pro Book" pitchFamily="-106" charset="0"/>
                <a:cs typeface="FreightSans Pro Book"/>
              </a:defRPr>
            </a:lvl2pPr>
            <a:lvl3pPr marL="1143000" indent="-228600">
              <a:spcBef>
                <a:spcPct val="20000"/>
              </a:spcBef>
              <a:buFont typeface="Arial" pitchFamily="-106" charset="0"/>
              <a:buChar char="•"/>
              <a:defRPr sz="2400">
                <a:solidFill>
                  <a:schemeClr val="tx1"/>
                </a:solidFill>
                <a:latin typeface="FreightSans Pro Book"/>
                <a:ea typeface="FreightSans Pro Book" pitchFamily="-106" charset="0"/>
                <a:cs typeface="FreightSans Pro Book"/>
              </a:defRPr>
            </a:lvl3pPr>
            <a:lvl4pPr marL="1600200" indent="-228600">
              <a:spcBef>
                <a:spcPct val="20000"/>
              </a:spcBef>
              <a:buFont typeface="Arial" pitchFamily="-106" charset="0"/>
              <a:buChar char="–"/>
              <a:defRPr sz="2000">
                <a:solidFill>
                  <a:schemeClr val="tx1"/>
                </a:solidFill>
                <a:latin typeface="FreightSans Pro Book"/>
                <a:ea typeface="FreightSans Pro Book" pitchFamily="-106" charset="0"/>
                <a:cs typeface="FreightSans Pro Book"/>
              </a:defRPr>
            </a:lvl4pPr>
            <a:lvl5pPr marL="2057400" indent="-228600">
              <a:spcBef>
                <a:spcPct val="20000"/>
              </a:spcBef>
              <a:buFont typeface="Arial" pitchFamily="-106" charset="0"/>
              <a:buChar char="»"/>
              <a:defRPr sz="2000">
                <a:solidFill>
                  <a:schemeClr val="tx1"/>
                </a:solidFill>
                <a:latin typeface="FreightSans Pro Book"/>
                <a:ea typeface="FreightSans Pro Book" pitchFamily="-106" charset="0"/>
                <a:cs typeface="FreightSans Pro Book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>
                <a:solidFill>
                  <a:schemeClr val="tx1"/>
                </a:solidFill>
              </a:defRPr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>
                <a:solidFill>
                  <a:schemeClr val="tx1"/>
                </a:solidFill>
              </a:defRPr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>
                <a:solidFill>
                  <a:schemeClr val="tx1"/>
                </a:solidFill>
              </a:defRPr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>
                <a:solidFill>
                  <a:schemeClr val="tx1"/>
                </a:solidFill>
              </a:defRPr>
            </a:lvl9pPr>
          </a:lstStyle>
          <a:p>
            <a:r>
              <a:rPr lang="en-US" dirty="0"/>
              <a:t>Planning</a:t>
            </a:r>
          </a:p>
        </p:txBody>
      </p:sp>
      <p:sp>
        <p:nvSpPr>
          <p:cNvPr id="17" name="Execution">
            <a:extLst>
              <a:ext uri="{FF2B5EF4-FFF2-40B4-BE49-F238E27FC236}">
                <a16:creationId xmlns:a16="http://schemas.microsoft.com/office/drawing/2014/main" id="{16B9F989-B8D7-4D03-875F-3F0B08AD0CCA}"/>
              </a:ext>
            </a:extLst>
          </p:cNvPr>
          <p:cNvSpPr txBox="1">
            <a:spLocks/>
          </p:cNvSpPr>
          <p:nvPr/>
        </p:nvSpPr>
        <p:spPr bwMode="auto">
          <a:xfrm>
            <a:off x="3848255" y="1887167"/>
            <a:ext cx="5233687" cy="4970833"/>
          </a:xfrm>
          <a:prstGeom prst="roundRect">
            <a:avLst/>
          </a:prstGeom>
          <a:solidFill>
            <a:srgbClr val="643094">
              <a:alpha val="30196"/>
            </a:srgbClr>
          </a:solidFill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SzPct val="97000"/>
              <a:buFont typeface="Arial"/>
              <a:buChar char="•"/>
              <a:defRPr sz="3200" b="1" i="0" kern="1200">
                <a:solidFill>
                  <a:schemeClr val="tx1"/>
                </a:solidFill>
                <a:latin typeface="FreightSans Pro Medium"/>
                <a:ea typeface="ＭＳ Ｐゴシック" pitchFamily="-106" charset="-128"/>
                <a:cs typeface="FreightSans Pro Medium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-106" charset="0"/>
              <a:buChar char="–"/>
              <a:defRPr sz="2800" kern="1200">
                <a:solidFill>
                  <a:schemeClr val="tx1"/>
                </a:solidFill>
                <a:latin typeface="FreightSans Pro Book"/>
                <a:ea typeface="FreightSans Pro Book" pitchFamily="-106" charset="0"/>
                <a:cs typeface="FreightSans Pro Book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-106" charset="0"/>
              <a:buChar char="•"/>
              <a:defRPr sz="2400" kern="1200">
                <a:solidFill>
                  <a:schemeClr val="tx1"/>
                </a:solidFill>
                <a:latin typeface="FreightSans Pro Book"/>
                <a:ea typeface="FreightSans Pro Book" pitchFamily="-106" charset="0"/>
                <a:cs typeface="FreightSans Pro Book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-106" charset="0"/>
              <a:buChar char="–"/>
              <a:defRPr sz="2000" kern="1200">
                <a:solidFill>
                  <a:schemeClr val="tx1"/>
                </a:solidFill>
                <a:latin typeface="FreightSans Pro Book"/>
                <a:ea typeface="FreightSans Pro Book" pitchFamily="-106" charset="0"/>
                <a:cs typeface="FreightSans Pro Book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-106" charset="0"/>
              <a:buChar char="»"/>
              <a:defRPr sz="2000" kern="1200">
                <a:solidFill>
                  <a:schemeClr val="tx1"/>
                </a:solidFill>
                <a:latin typeface="FreightSans Pro Book"/>
                <a:ea typeface="FreightSans Pro Book" pitchFamily="-106" charset="0"/>
                <a:cs typeface="FreightSans Pro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Execution</a:t>
            </a:r>
          </a:p>
        </p:txBody>
      </p:sp>
      <p:pic>
        <p:nvPicPr>
          <p:cNvPr id="1028" name="Davis" descr="Lowe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773" y="2758250"/>
            <a:ext cx="1076622" cy="150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Gorman" descr="Brian Gorman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4071" y="2758251"/>
            <a:ext cx="1076623" cy="150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114964" y="4265522"/>
            <a:ext cx="1434465" cy="600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SzPct val="97000"/>
              <a:buFont typeface="Arial"/>
              <a:buChar char="•"/>
              <a:defRPr sz="3200" b="1" i="0" kern="1200">
                <a:solidFill>
                  <a:schemeClr val="tx1"/>
                </a:solidFill>
                <a:latin typeface="FreightSans Pro Medium"/>
                <a:ea typeface="ＭＳ Ｐゴシック" pitchFamily="-106" charset="-128"/>
                <a:cs typeface="FreightSans Pro Medium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-106" charset="0"/>
              <a:buChar char="–"/>
              <a:defRPr sz="2800" kern="1200">
                <a:solidFill>
                  <a:schemeClr val="tx1"/>
                </a:solidFill>
                <a:latin typeface="FreightSans Pro Book"/>
                <a:ea typeface="FreightSans Pro Book" pitchFamily="-106" charset="0"/>
                <a:cs typeface="FreightSans Pro Book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-106" charset="0"/>
              <a:buChar char="•"/>
              <a:defRPr sz="2400" kern="1200">
                <a:solidFill>
                  <a:schemeClr val="tx1"/>
                </a:solidFill>
                <a:latin typeface="FreightSans Pro Book"/>
                <a:ea typeface="FreightSans Pro Book" pitchFamily="-106" charset="0"/>
                <a:cs typeface="FreightSans Pro Book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-106" charset="0"/>
              <a:buChar char="–"/>
              <a:defRPr sz="2000" kern="1200">
                <a:solidFill>
                  <a:schemeClr val="tx1"/>
                </a:solidFill>
                <a:latin typeface="FreightSans Pro Book"/>
                <a:ea typeface="FreightSans Pro Book" pitchFamily="-106" charset="0"/>
                <a:cs typeface="FreightSans Pro Book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-106" charset="0"/>
              <a:buChar char="»"/>
              <a:defRPr sz="2000" kern="1200">
                <a:solidFill>
                  <a:schemeClr val="tx1"/>
                </a:solidFill>
                <a:latin typeface="FreightSans Pro Book"/>
                <a:ea typeface="FreightSans Pro Book" pitchFamily="-106" charset="0"/>
                <a:cs typeface="FreightSans Pro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0" dirty="0">
                <a:latin typeface="FreightSans Pro Light" panose="02000606030000020004" pitchFamily="50" charset="0"/>
              </a:rPr>
              <a:t>Brian Gorman</a:t>
            </a:r>
          </a:p>
          <a:p>
            <a:pPr marL="0" lvl="1" indent="0" algn="ctr">
              <a:buNone/>
            </a:pPr>
            <a:r>
              <a:rPr lang="en-US" sz="1050" dirty="0">
                <a:latin typeface="FreightSans Pro Light" panose="02000606030000020004" pitchFamily="50" charset="0"/>
              </a:rPr>
              <a:t>Director, Mentoring and Persistence to Success</a:t>
            </a:r>
          </a:p>
          <a:p>
            <a:pPr marL="0" lvl="1" indent="0" algn="ctr">
              <a:buFont typeface="Arial" pitchFamily="-106" charset="0"/>
              <a:buNone/>
            </a:pPr>
            <a:endParaRPr lang="en-US" sz="1200" dirty="0">
              <a:latin typeface="FreightSans Pro Light" panose="02000606030000020004" pitchFamily="50" charset="0"/>
            </a:endParaRPr>
          </a:p>
        </p:txBody>
      </p:sp>
      <p:pic>
        <p:nvPicPr>
          <p:cNvPr id="11" name="Tyler">
            <a:extLst>
              <a:ext uri="{FF2B5EF4-FFF2-40B4-BE49-F238E27FC236}">
                <a16:creationId xmlns:a16="http://schemas.microsoft.com/office/drawing/2014/main" id="{841AA8A2-A073-4E9B-BC66-A997F5D04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4370" y="2758253"/>
            <a:ext cx="1075188" cy="150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641A001-6A64-4507-92F0-625E4E6E3FA0}"/>
              </a:ext>
            </a:extLst>
          </p:cNvPr>
          <p:cNvSpPr txBox="1">
            <a:spLocks/>
          </p:cNvSpPr>
          <p:nvPr/>
        </p:nvSpPr>
        <p:spPr bwMode="auto">
          <a:xfrm>
            <a:off x="4095367" y="4263849"/>
            <a:ext cx="1333193" cy="600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SzPct val="97000"/>
              <a:buFont typeface="Arial"/>
              <a:buChar char="•"/>
              <a:defRPr sz="3200" b="1" i="0" kern="1200">
                <a:solidFill>
                  <a:schemeClr val="tx1"/>
                </a:solidFill>
                <a:latin typeface="FreightSans Pro Medium"/>
                <a:ea typeface="ＭＳ Ｐゴシック" pitchFamily="-106" charset="-128"/>
                <a:cs typeface="FreightSans Pro Medium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-106" charset="0"/>
              <a:buChar char="–"/>
              <a:defRPr sz="2800" kern="1200">
                <a:solidFill>
                  <a:schemeClr val="tx1"/>
                </a:solidFill>
                <a:latin typeface="FreightSans Pro Book"/>
                <a:ea typeface="FreightSans Pro Book" pitchFamily="-106" charset="0"/>
                <a:cs typeface="FreightSans Pro Book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-106" charset="0"/>
              <a:buChar char="•"/>
              <a:defRPr sz="2400" kern="1200">
                <a:solidFill>
                  <a:schemeClr val="tx1"/>
                </a:solidFill>
                <a:latin typeface="FreightSans Pro Book"/>
                <a:ea typeface="FreightSans Pro Book" pitchFamily="-106" charset="0"/>
                <a:cs typeface="FreightSans Pro Book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-106" charset="0"/>
              <a:buChar char="–"/>
              <a:defRPr sz="2000" kern="1200">
                <a:solidFill>
                  <a:schemeClr val="tx1"/>
                </a:solidFill>
                <a:latin typeface="FreightSans Pro Book"/>
                <a:ea typeface="FreightSans Pro Book" pitchFamily="-106" charset="0"/>
                <a:cs typeface="FreightSans Pro Book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-106" charset="0"/>
              <a:buChar char="»"/>
              <a:defRPr sz="2000" kern="1200">
                <a:solidFill>
                  <a:schemeClr val="tx1"/>
                </a:solidFill>
                <a:latin typeface="FreightSans Pro Book"/>
                <a:ea typeface="FreightSans Pro Book" pitchFamily="-106" charset="0"/>
                <a:cs typeface="FreightSans Pro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0" dirty="0">
                <a:latin typeface="FreightSans Pro Light" panose="02000606030000020004" pitchFamily="50" charset="0"/>
              </a:rPr>
              <a:t>David Tyler</a:t>
            </a:r>
          </a:p>
          <a:p>
            <a:pPr marL="0" lvl="1" indent="0" algn="ctr">
              <a:buNone/>
            </a:pPr>
            <a:r>
              <a:rPr lang="en-US" sz="1050" dirty="0">
                <a:latin typeface="FreightSans Pro Light" panose="02000606030000020004" pitchFamily="50" charset="0"/>
              </a:rPr>
              <a:t>Associate Professor</a:t>
            </a:r>
            <a:br>
              <a:rPr lang="en-US" sz="1050" dirty="0">
                <a:latin typeface="FreightSans Pro Light" panose="02000606030000020004" pitchFamily="50" charset="0"/>
              </a:rPr>
            </a:br>
            <a:r>
              <a:rPr lang="en-US" sz="1050" dirty="0">
                <a:latin typeface="FreightSans Pro Light" panose="02000606030000020004" pitchFamily="50" charset="0"/>
              </a:rPr>
              <a:t>College of Business</a:t>
            </a:r>
          </a:p>
          <a:p>
            <a:pPr marL="0" lvl="1" indent="0" algn="ctr">
              <a:buFont typeface="Arial" pitchFamily="-106" charset="0"/>
              <a:buNone/>
            </a:pPr>
            <a:endParaRPr lang="en-US" sz="1200" dirty="0">
              <a:latin typeface="FreightSans Pro Light" panose="02000606030000020004" pitchFamily="50" charset="0"/>
            </a:endParaRPr>
          </a:p>
        </p:txBody>
      </p:sp>
      <p:pic>
        <p:nvPicPr>
          <p:cNvPr id="14" name="Lam" descr="test">
            <a:extLst>
              <a:ext uri="{FF2B5EF4-FFF2-40B4-BE49-F238E27FC236}">
                <a16:creationId xmlns:a16="http://schemas.microsoft.com/office/drawing/2014/main" id="{4F367DB1-0F44-4D26-BA9B-8F1CAB1EB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3234" y="2759756"/>
            <a:ext cx="1003847" cy="150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AF0E1EE-FA4C-4692-8C3B-8C9DDB9CF008}"/>
              </a:ext>
            </a:extLst>
          </p:cNvPr>
          <p:cNvSpPr txBox="1">
            <a:spLocks/>
          </p:cNvSpPr>
          <p:nvPr/>
        </p:nvSpPr>
        <p:spPr bwMode="auto">
          <a:xfrm>
            <a:off x="6037488" y="4262176"/>
            <a:ext cx="1235339" cy="600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SzPct val="97000"/>
              <a:buFont typeface="Arial"/>
              <a:buChar char="•"/>
              <a:defRPr sz="3200" b="1" i="0" kern="1200">
                <a:solidFill>
                  <a:schemeClr val="tx1"/>
                </a:solidFill>
                <a:latin typeface="FreightSans Pro Medium"/>
                <a:ea typeface="ＭＳ Ｐゴシック" pitchFamily="-106" charset="-128"/>
                <a:cs typeface="FreightSans Pro Medium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-106" charset="0"/>
              <a:buChar char="–"/>
              <a:defRPr sz="2800" kern="1200">
                <a:solidFill>
                  <a:schemeClr val="tx1"/>
                </a:solidFill>
                <a:latin typeface="FreightSans Pro Book"/>
                <a:ea typeface="FreightSans Pro Book" pitchFamily="-106" charset="0"/>
                <a:cs typeface="FreightSans Pro Book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-106" charset="0"/>
              <a:buChar char="•"/>
              <a:defRPr sz="2400" kern="1200">
                <a:solidFill>
                  <a:schemeClr val="tx1"/>
                </a:solidFill>
                <a:latin typeface="FreightSans Pro Book"/>
                <a:ea typeface="FreightSans Pro Book" pitchFamily="-106" charset="0"/>
                <a:cs typeface="FreightSans Pro Book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-106" charset="0"/>
              <a:buChar char="–"/>
              <a:defRPr sz="2000" kern="1200">
                <a:solidFill>
                  <a:schemeClr val="tx1"/>
                </a:solidFill>
                <a:latin typeface="FreightSans Pro Book"/>
                <a:ea typeface="FreightSans Pro Book" pitchFamily="-106" charset="0"/>
                <a:cs typeface="FreightSans Pro Book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-106" charset="0"/>
              <a:buChar char="»"/>
              <a:defRPr sz="2000" kern="1200">
                <a:solidFill>
                  <a:schemeClr val="tx1"/>
                </a:solidFill>
                <a:latin typeface="FreightSans Pro Book"/>
                <a:ea typeface="FreightSans Pro Book" pitchFamily="-106" charset="0"/>
                <a:cs typeface="FreightSans Pro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0" dirty="0">
                <a:latin typeface="FreightSans Pro Light" panose="02000606030000020004" pitchFamily="50" charset="0"/>
              </a:rPr>
              <a:t>Marco Lam</a:t>
            </a:r>
          </a:p>
          <a:p>
            <a:pPr marL="0" lvl="1" indent="0" algn="ctr">
              <a:buNone/>
            </a:pPr>
            <a:r>
              <a:rPr lang="en-US" sz="1050" dirty="0">
                <a:latin typeface="FreightSans Pro Light" panose="02000606030000020004" pitchFamily="50" charset="0"/>
              </a:rPr>
              <a:t>Associate Professor</a:t>
            </a:r>
            <a:br>
              <a:rPr lang="en-US" sz="1050" dirty="0">
                <a:latin typeface="FreightSans Pro Light" panose="02000606030000020004" pitchFamily="50" charset="0"/>
              </a:rPr>
            </a:br>
            <a:r>
              <a:rPr lang="en-US" sz="1050" dirty="0">
                <a:latin typeface="FreightSans Pro Light" panose="02000606030000020004" pitchFamily="50" charset="0"/>
              </a:rPr>
              <a:t>College of Business</a:t>
            </a:r>
          </a:p>
          <a:p>
            <a:pPr marL="0" lvl="1" indent="0" algn="ctr">
              <a:buFont typeface="Arial" pitchFamily="-106" charset="0"/>
              <a:buNone/>
            </a:pPr>
            <a:endParaRPr lang="en-US" sz="1200" dirty="0">
              <a:latin typeface="FreightSans Pro Light" panose="02000606030000020004" pitchFamily="50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D1C57F4-51F1-40E6-87B2-FB1DFA780099}"/>
              </a:ext>
            </a:extLst>
          </p:cNvPr>
          <p:cNvSpPr txBox="1">
            <a:spLocks/>
          </p:cNvSpPr>
          <p:nvPr/>
        </p:nvSpPr>
        <p:spPr bwMode="auto">
          <a:xfrm>
            <a:off x="7724776" y="4265522"/>
            <a:ext cx="1419224" cy="600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SzPct val="97000"/>
              <a:buFont typeface="Arial"/>
              <a:buChar char="•"/>
              <a:defRPr sz="3200" b="1" i="0" kern="1200">
                <a:solidFill>
                  <a:schemeClr val="tx1"/>
                </a:solidFill>
                <a:latin typeface="FreightSans Pro Medium"/>
                <a:ea typeface="ＭＳ Ｐゴシック" pitchFamily="-106" charset="-128"/>
                <a:cs typeface="FreightSans Pro Medium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-106" charset="0"/>
              <a:buChar char="–"/>
              <a:defRPr sz="2800" kern="1200">
                <a:solidFill>
                  <a:schemeClr val="tx1"/>
                </a:solidFill>
                <a:latin typeface="FreightSans Pro Book"/>
                <a:ea typeface="FreightSans Pro Book" pitchFamily="-106" charset="0"/>
                <a:cs typeface="FreightSans Pro Book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-106" charset="0"/>
              <a:buChar char="•"/>
              <a:defRPr sz="2400" kern="1200">
                <a:solidFill>
                  <a:schemeClr val="tx1"/>
                </a:solidFill>
                <a:latin typeface="FreightSans Pro Book"/>
                <a:ea typeface="FreightSans Pro Book" pitchFamily="-106" charset="0"/>
                <a:cs typeface="FreightSans Pro Book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-106" charset="0"/>
              <a:buChar char="–"/>
              <a:defRPr sz="2000" kern="1200">
                <a:solidFill>
                  <a:schemeClr val="tx1"/>
                </a:solidFill>
                <a:latin typeface="FreightSans Pro Book"/>
                <a:ea typeface="FreightSans Pro Book" pitchFamily="-106" charset="0"/>
                <a:cs typeface="FreightSans Pro Book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-106" charset="0"/>
              <a:buChar char="»"/>
              <a:defRPr sz="2000" kern="1200">
                <a:solidFill>
                  <a:schemeClr val="tx1"/>
                </a:solidFill>
                <a:latin typeface="FreightSans Pro Book"/>
                <a:ea typeface="FreightSans Pro Book" pitchFamily="-106" charset="0"/>
                <a:cs typeface="FreightSans Pro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0" dirty="0">
                <a:latin typeface="FreightSans Pro Light" panose="02000606030000020004" pitchFamily="50" charset="0"/>
              </a:rPr>
              <a:t>Program Coordinator: TBD</a:t>
            </a:r>
            <a:endParaRPr lang="en-US" sz="1050" dirty="0">
              <a:latin typeface="FreightSans Pro Light" panose="02000606030000020004" pitchFamily="50" charset="0"/>
            </a:endParaRPr>
          </a:p>
          <a:p>
            <a:pPr marL="0" lvl="1" indent="0" algn="ctr">
              <a:buFont typeface="Arial" pitchFamily="-106" charset="0"/>
              <a:buNone/>
            </a:pPr>
            <a:endParaRPr lang="en-US" sz="1200" dirty="0">
              <a:latin typeface="FreightSans Pro Light" panose="02000606030000020004" pitchFamily="50" charset="0"/>
            </a:endParaRPr>
          </a:p>
        </p:txBody>
      </p:sp>
      <p:pic>
        <p:nvPicPr>
          <p:cNvPr id="20" name="Kissler">
            <a:extLst>
              <a:ext uri="{FF2B5EF4-FFF2-40B4-BE49-F238E27FC236}">
                <a16:creationId xmlns:a16="http://schemas.microsoft.com/office/drawing/2014/main" id="{3AE47155-CECC-45DD-846C-7EA5BB22B7E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95015" y="5054264"/>
            <a:ext cx="1078932" cy="1503707"/>
          </a:xfrm>
          <a:prstGeom prst="rect">
            <a:avLst/>
          </a:prstGeom>
        </p:spPr>
      </p:pic>
      <p:pic>
        <p:nvPicPr>
          <p:cNvPr id="4" name="Elke" descr="https://www.fh-dortmund.de/de/addresses/meinert_elke.php.media/234748/Meinert375x250.jpg">
            <a:extLst>
              <a:ext uri="{FF2B5EF4-FFF2-40B4-BE49-F238E27FC236}">
                <a16:creationId xmlns:a16="http://schemas.microsoft.com/office/drawing/2014/main" id="{95CA9A51-5479-48B7-8DE9-12D878877D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52193" y="5054264"/>
            <a:ext cx="1004888" cy="150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Kuhn" descr="https://www.fh-dortmund.de/de/addresses/fb9/kuhn_martin.php.media/196057/kuhn_1085.jpg">
            <a:extLst>
              <a:ext uri="{FF2B5EF4-FFF2-40B4-BE49-F238E27FC236}">
                <a16:creationId xmlns:a16="http://schemas.microsoft.com/office/drawing/2014/main" id="{667C9814-DB9E-402F-A4FF-FE260280F6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06733" y="5054264"/>
            <a:ext cx="1104463" cy="150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Kissler name">
            <a:extLst>
              <a:ext uri="{FF2B5EF4-FFF2-40B4-BE49-F238E27FC236}">
                <a16:creationId xmlns:a16="http://schemas.microsoft.com/office/drawing/2014/main" id="{4512CD72-E713-4544-8528-A1827EC4CF45}"/>
              </a:ext>
            </a:extLst>
          </p:cNvPr>
          <p:cNvSpPr txBox="1">
            <a:spLocks/>
          </p:cNvSpPr>
          <p:nvPr/>
        </p:nvSpPr>
        <p:spPr bwMode="auto">
          <a:xfrm>
            <a:off x="4193221" y="6540846"/>
            <a:ext cx="1235339" cy="289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SzPct val="97000"/>
              <a:buFont typeface="Arial"/>
              <a:buChar char="•"/>
              <a:defRPr sz="3200" b="1" i="0" kern="1200">
                <a:solidFill>
                  <a:schemeClr val="tx1"/>
                </a:solidFill>
                <a:latin typeface="FreightSans Pro Medium"/>
                <a:ea typeface="ＭＳ Ｐゴシック" pitchFamily="-106" charset="-128"/>
                <a:cs typeface="FreightSans Pro Medium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-106" charset="0"/>
              <a:buChar char="–"/>
              <a:defRPr sz="2800" kern="1200">
                <a:solidFill>
                  <a:schemeClr val="tx1"/>
                </a:solidFill>
                <a:latin typeface="FreightSans Pro Book"/>
                <a:ea typeface="FreightSans Pro Book" pitchFamily="-106" charset="0"/>
                <a:cs typeface="FreightSans Pro Book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-106" charset="0"/>
              <a:buChar char="•"/>
              <a:defRPr sz="2400" kern="1200">
                <a:solidFill>
                  <a:schemeClr val="tx1"/>
                </a:solidFill>
                <a:latin typeface="FreightSans Pro Book"/>
                <a:ea typeface="FreightSans Pro Book" pitchFamily="-106" charset="0"/>
                <a:cs typeface="FreightSans Pro Book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-106" charset="0"/>
              <a:buChar char="–"/>
              <a:defRPr sz="2000" kern="1200">
                <a:solidFill>
                  <a:schemeClr val="tx1"/>
                </a:solidFill>
                <a:latin typeface="FreightSans Pro Book"/>
                <a:ea typeface="FreightSans Pro Book" pitchFamily="-106" charset="0"/>
                <a:cs typeface="FreightSans Pro Book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-106" charset="0"/>
              <a:buChar char="»"/>
              <a:defRPr sz="2000" kern="1200">
                <a:solidFill>
                  <a:schemeClr val="tx1"/>
                </a:solidFill>
                <a:latin typeface="FreightSans Pro Book"/>
                <a:ea typeface="FreightSans Pro Book" pitchFamily="-106" charset="0"/>
                <a:cs typeface="FreightSans Pro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0" dirty="0">
                <a:latin typeface="FreightSans Pro Light" panose="02000606030000020004" pitchFamily="50" charset="0"/>
              </a:rPr>
              <a:t>Martin Kißler</a:t>
            </a:r>
            <a:endParaRPr lang="en-US" sz="1200" dirty="0">
              <a:latin typeface="FreightSans Pro Light" panose="02000606030000020004" pitchFamily="50" charset="0"/>
            </a:endParaRPr>
          </a:p>
        </p:txBody>
      </p:sp>
      <p:sp>
        <p:nvSpPr>
          <p:cNvPr id="22" name="Elke name">
            <a:extLst>
              <a:ext uri="{FF2B5EF4-FFF2-40B4-BE49-F238E27FC236}">
                <a16:creationId xmlns:a16="http://schemas.microsoft.com/office/drawing/2014/main" id="{8AACB924-65DB-45DD-888D-AC4B04CD242F}"/>
              </a:ext>
            </a:extLst>
          </p:cNvPr>
          <p:cNvSpPr txBox="1">
            <a:spLocks/>
          </p:cNvSpPr>
          <p:nvPr/>
        </p:nvSpPr>
        <p:spPr bwMode="auto">
          <a:xfrm>
            <a:off x="5999977" y="6540846"/>
            <a:ext cx="1235339" cy="289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SzPct val="97000"/>
              <a:buFont typeface="Arial"/>
              <a:buChar char="•"/>
              <a:defRPr sz="3200" b="1" i="0" kern="1200">
                <a:solidFill>
                  <a:schemeClr val="tx1"/>
                </a:solidFill>
                <a:latin typeface="FreightSans Pro Medium"/>
                <a:ea typeface="ＭＳ Ｐゴシック" pitchFamily="-106" charset="-128"/>
                <a:cs typeface="FreightSans Pro Medium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-106" charset="0"/>
              <a:buChar char="–"/>
              <a:defRPr sz="2800" kern="1200">
                <a:solidFill>
                  <a:schemeClr val="tx1"/>
                </a:solidFill>
                <a:latin typeface="FreightSans Pro Book"/>
                <a:ea typeface="FreightSans Pro Book" pitchFamily="-106" charset="0"/>
                <a:cs typeface="FreightSans Pro Book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-106" charset="0"/>
              <a:buChar char="•"/>
              <a:defRPr sz="2400" kern="1200">
                <a:solidFill>
                  <a:schemeClr val="tx1"/>
                </a:solidFill>
                <a:latin typeface="FreightSans Pro Book"/>
                <a:ea typeface="FreightSans Pro Book" pitchFamily="-106" charset="0"/>
                <a:cs typeface="FreightSans Pro Book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-106" charset="0"/>
              <a:buChar char="–"/>
              <a:defRPr sz="2000" kern="1200">
                <a:solidFill>
                  <a:schemeClr val="tx1"/>
                </a:solidFill>
                <a:latin typeface="FreightSans Pro Book"/>
                <a:ea typeface="FreightSans Pro Book" pitchFamily="-106" charset="0"/>
                <a:cs typeface="FreightSans Pro Book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-106" charset="0"/>
              <a:buChar char="»"/>
              <a:defRPr sz="2000" kern="1200">
                <a:solidFill>
                  <a:schemeClr val="tx1"/>
                </a:solidFill>
                <a:latin typeface="FreightSans Pro Book"/>
                <a:ea typeface="FreightSans Pro Book" pitchFamily="-106" charset="0"/>
                <a:cs typeface="FreightSans Pro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0" dirty="0">
                <a:latin typeface="FreightSans Pro Light" panose="02000606030000020004" pitchFamily="50" charset="0"/>
              </a:rPr>
              <a:t>Elke Meinert</a:t>
            </a:r>
            <a:endParaRPr lang="en-US" sz="1200" dirty="0">
              <a:latin typeface="FreightSans Pro Light" panose="02000606030000020004" pitchFamily="50" charset="0"/>
            </a:endParaRPr>
          </a:p>
        </p:txBody>
      </p:sp>
      <p:sp>
        <p:nvSpPr>
          <p:cNvPr id="23" name="Kuhn name">
            <a:extLst>
              <a:ext uri="{FF2B5EF4-FFF2-40B4-BE49-F238E27FC236}">
                <a16:creationId xmlns:a16="http://schemas.microsoft.com/office/drawing/2014/main" id="{438E9AEF-6614-41C6-8CE0-FAA620601790}"/>
              </a:ext>
            </a:extLst>
          </p:cNvPr>
          <p:cNvSpPr txBox="1">
            <a:spLocks/>
          </p:cNvSpPr>
          <p:nvPr/>
        </p:nvSpPr>
        <p:spPr bwMode="auto">
          <a:xfrm>
            <a:off x="7712877" y="6540846"/>
            <a:ext cx="1198319" cy="289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SzPct val="97000"/>
              <a:buFont typeface="Arial"/>
              <a:buChar char="•"/>
              <a:defRPr sz="3200" b="1" i="0" kern="1200">
                <a:solidFill>
                  <a:schemeClr val="tx1"/>
                </a:solidFill>
                <a:latin typeface="FreightSans Pro Medium"/>
                <a:ea typeface="ＭＳ Ｐゴシック" pitchFamily="-106" charset="-128"/>
                <a:cs typeface="FreightSans Pro Medium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-106" charset="0"/>
              <a:buChar char="–"/>
              <a:defRPr sz="2800" kern="1200">
                <a:solidFill>
                  <a:schemeClr val="tx1"/>
                </a:solidFill>
                <a:latin typeface="FreightSans Pro Book"/>
                <a:ea typeface="FreightSans Pro Book" pitchFamily="-106" charset="0"/>
                <a:cs typeface="FreightSans Pro Book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-106" charset="0"/>
              <a:buChar char="•"/>
              <a:defRPr sz="2400" kern="1200">
                <a:solidFill>
                  <a:schemeClr val="tx1"/>
                </a:solidFill>
                <a:latin typeface="FreightSans Pro Book"/>
                <a:ea typeface="FreightSans Pro Book" pitchFamily="-106" charset="0"/>
                <a:cs typeface="FreightSans Pro Book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-106" charset="0"/>
              <a:buChar char="–"/>
              <a:defRPr sz="2000" kern="1200">
                <a:solidFill>
                  <a:schemeClr val="tx1"/>
                </a:solidFill>
                <a:latin typeface="FreightSans Pro Book"/>
                <a:ea typeface="FreightSans Pro Book" pitchFamily="-106" charset="0"/>
                <a:cs typeface="FreightSans Pro Book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-106" charset="0"/>
              <a:buChar char="»"/>
              <a:defRPr sz="2000" kern="1200">
                <a:solidFill>
                  <a:schemeClr val="tx1"/>
                </a:solidFill>
                <a:latin typeface="FreightSans Pro Book"/>
                <a:ea typeface="FreightSans Pro Book" pitchFamily="-106" charset="0"/>
                <a:cs typeface="FreightSans Pro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0" dirty="0">
                <a:latin typeface="FreightSans Pro Light" panose="02000606030000020004" pitchFamily="50" charset="0"/>
              </a:rPr>
              <a:t>Martin Kuhn</a:t>
            </a:r>
            <a:endParaRPr lang="en-US" sz="1200" dirty="0">
              <a:latin typeface="FreightSans Pro Light" panose="02000606030000020004" pitchFamily="50" charset="0"/>
            </a:endParaRP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F175D853-E540-4181-8AED-74991381C894}"/>
              </a:ext>
            </a:extLst>
          </p:cNvPr>
          <p:cNvSpPr txBox="1">
            <a:spLocks/>
          </p:cNvSpPr>
          <p:nvPr/>
        </p:nvSpPr>
        <p:spPr bwMode="auto">
          <a:xfrm>
            <a:off x="236944" y="4262176"/>
            <a:ext cx="1434465" cy="600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SzPct val="97000"/>
              <a:buFont typeface="Arial"/>
              <a:buChar char="•"/>
              <a:defRPr sz="3200" b="1" i="0" kern="1200">
                <a:solidFill>
                  <a:schemeClr val="tx1"/>
                </a:solidFill>
                <a:latin typeface="FreightSans Pro Medium"/>
                <a:ea typeface="ＭＳ Ｐゴシック" pitchFamily="-106" charset="-128"/>
                <a:cs typeface="FreightSans Pro Medium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-106" charset="0"/>
              <a:buChar char="–"/>
              <a:defRPr sz="2800" kern="1200">
                <a:solidFill>
                  <a:schemeClr val="tx1"/>
                </a:solidFill>
                <a:latin typeface="FreightSans Pro Book"/>
                <a:ea typeface="FreightSans Pro Book" pitchFamily="-106" charset="0"/>
                <a:cs typeface="FreightSans Pro Book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-106" charset="0"/>
              <a:buChar char="•"/>
              <a:defRPr sz="2400" kern="1200">
                <a:solidFill>
                  <a:schemeClr val="tx1"/>
                </a:solidFill>
                <a:latin typeface="FreightSans Pro Book"/>
                <a:ea typeface="FreightSans Pro Book" pitchFamily="-106" charset="0"/>
                <a:cs typeface="FreightSans Pro Book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-106" charset="0"/>
              <a:buChar char="–"/>
              <a:defRPr sz="2000" kern="1200">
                <a:solidFill>
                  <a:schemeClr val="tx1"/>
                </a:solidFill>
                <a:latin typeface="FreightSans Pro Book"/>
                <a:ea typeface="FreightSans Pro Book" pitchFamily="-106" charset="0"/>
                <a:cs typeface="FreightSans Pro Book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-106" charset="0"/>
              <a:buChar char="»"/>
              <a:defRPr sz="2000" kern="1200">
                <a:solidFill>
                  <a:schemeClr val="tx1"/>
                </a:solidFill>
                <a:latin typeface="FreightSans Pro Book"/>
                <a:ea typeface="FreightSans Pro Book" pitchFamily="-106" charset="0"/>
                <a:cs typeface="FreightSans Pro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0" dirty="0">
                <a:latin typeface="FreightSans Pro Light" panose="02000606030000020004" pitchFamily="50" charset="0"/>
              </a:rPr>
              <a:t>Lowell Davis</a:t>
            </a:r>
          </a:p>
          <a:p>
            <a:pPr marL="0" indent="0" algn="ctr">
              <a:buNone/>
            </a:pPr>
            <a:r>
              <a:rPr lang="en-US" sz="1050" b="0" dirty="0" err="1">
                <a:latin typeface="FreightSans Pro Light" panose="02000606030000020004" pitchFamily="50" charset="0"/>
              </a:rPr>
              <a:t>Asst</a:t>
            </a:r>
            <a:r>
              <a:rPr lang="en-US" sz="1050" b="0" dirty="0">
                <a:latin typeface="FreightSans Pro Light" panose="02000606030000020004" pitchFamily="50" charset="0"/>
              </a:rPr>
              <a:t> Vice Chancellor for Student Success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71479" y="2739481"/>
            <a:ext cx="1143339" cy="152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923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8" grpId="0" animBg="1"/>
      <p:bldP spid="9" grpId="0" animBg="1"/>
      <p:bldP spid="9" grpId="1" animBg="1"/>
      <p:bldP spid="19" grpId="0" animBg="1"/>
      <p:bldP spid="17" grpId="0" animBg="1"/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615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cxnSp>
        <p:nvCxnSpPr>
          <p:cNvPr id="73" name="Straight Arrow Connector 72">
            <a:extLst/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490" y="2316480"/>
            <a:ext cx="370332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https://lh3.googleusercontent.com/caQCd89luhnaPHODx1nlgFSvLaGjqn_XwOxkVxvyw7a6qdeXnQkOt2Y_ft-V3QxzM4VHdv0f8jHq4lf5wMa5wJ7p8ca73gWerV_C4TT_zMDWHA4i8ko0y2qgsBeGL3jaoPsB898TH3oRFQldNOjov5jLHQ-o4tgyBFmv96taQycmUQqG7RGIArx8cCehNR2CD_Hs20U25ZIqWPY3qyREGIMQ_RsHdthXnBXExQDWxVpwwkqBacCwtiMGpMhglxExraOSKThaYDa-ohoMoqYVqLkf9rso1ohgZ2mLVqZIfBnbO6Vctk3i3RbyV7hRCp9SpLXgmaRYOCinEq8YPKEQqL6rEuxptQZ21xBCkwDNLj1Af5mW8GvffoMnxZx28CrAI0glB4MKjnMw3BdrkCQx1fF2F8TdCQ-ey0lBAbNhj6zCk1O2LBDVH2iCgLfx-r7B7l8Qy-irHhK03VHnRz8sKTWcedWhIiAPq-bMjQJQwf0xfHxWTQp5uWFV5QW7orcLo12JmTm12eSV3LrL6_XKrTXF5aaFlSUMxQgBctIbn3CWURNnfEXovPEw-NMAS9NpC8SD2Y6zGJYvzxhmcXqZuF60N4fcpJWMjb4zuRQafCaAh9hvlbvPzC_uE7ojcoUQpM4kYue_GLG45XuliK1a4pexHvB1W3Xm4TtTbdi5PyyjXUM=w1280-h720-no">
            <a:extLst>
              <a:ext uri="{FF2B5EF4-FFF2-40B4-BE49-F238E27FC236}">
                <a16:creationId xmlns:a16="http://schemas.microsoft.com/office/drawing/2014/main" id="{075B1E30-E0CC-419B-B68F-9A60AAA0D8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09136" y="10"/>
            <a:ext cx="4734863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2CDEC3-FB5E-4179-A8BF-74F61B472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490" y="365125"/>
            <a:ext cx="3840085" cy="169279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defTabSz="914400">
              <a:lnSpc>
                <a:spcPct val="90000"/>
              </a:lnSpc>
            </a:pPr>
            <a:r>
              <a:rPr lang="en-US" sz="4400" dirty="0">
                <a:solidFill>
                  <a:schemeClr val="tx1"/>
                </a:solidFill>
                <a:latin typeface="FreightSans Pro Light" panose="02000606030000020004" pitchFamily="50" charset="0"/>
                <a:ea typeface="+mj-ea"/>
                <a:cs typeface="+mj-cs"/>
              </a:rPr>
              <a:t>Program structure: </a:t>
            </a:r>
            <a:br>
              <a:rPr lang="en-US" sz="4400" dirty="0">
                <a:solidFill>
                  <a:schemeClr val="tx1"/>
                </a:solidFill>
                <a:latin typeface="FreightSans Pro Light" panose="02000606030000020004" pitchFamily="50" charset="0"/>
                <a:ea typeface="+mj-ea"/>
                <a:cs typeface="+mj-cs"/>
              </a:rPr>
            </a:br>
            <a:r>
              <a:rPr lang="en-US" sz="4400" dirty="0">
                <a:solidFill>
                  <a:schemeClr val="tx1"/>
                </a:solidFill>
                <a:latin typeface="FreightSans Pro Light" panose="02000606030000020004" pitchFamily="50" charset="0"/>
                <a:ea typeface="+mj-ea"/>
                <a:cs typeface="+mj-cs"/>
              </a:rPr>
              <a:t>Classes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ED7ABD-5D8F-4D04-88F0-54885E3A3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490" y="2575034"/>
            <a:ext cx="3840085" cy="3462228"/>
          </a:xfrm>
        </p:spPr>
        <p:txBody>
          <a:bodyPr vert="horz" lIns="91440" tIns="45720" rIns="91440" bIns="45720" rtlCol="0">
            <a:normAutofit/>
          </a:bodyPr>
          <a:lstStyle/>
          <a:p>
            <a:pPr marL="114300" indent="0" defTabSz="914400">
              <a:lnSpc>
                <a:spcPct val="108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800" b="0" dirty="0">
                <a:latin typeface="FreightSans Pro Light" panose="02000606030000020004" pitchFamily="50" charset="0"/>
              </a:rPr>
              <a:t>BA 133: Intro to Business</a:t>
            </a:r>
            <a:br>
              <a:rPr lang="en-US" sz="2800" b="0" dirty="0">
                <a:latin typeface="FreightSans Pro Light" panose="02000606030000020004" pitchFamily="50" charset="0"/>
              </a:rPr>
            </a:br>
            <a:r>
              <a:rPr lang="en-US" sz="1600" b="0" dirty="0">
                <a:latin typeface="FreightSans Pro Light" panose="02000606030000020004" pitchFamily="50" charset="0"/>
              </a:rPr>
              <a:t>(Liberal Studies</a:t>
            </a:r>
            <a:r>
              <a:rPr lang="en-US" sz="1600" b="0" dirty="0" smtClean="0">
                <a:latin typeface="FreightSans Pro Light" panose="02000606030000020004" pitchFamily="50" charset="0"/>
              </a:rPr>
              <a:t>)</a:t>
            </a:r>
            <a:endParaRPr lang="en-US" sz="2800" b="0" dirty="0" smtClean="0">
              <a:latin typeface="FreightSans Pro Light" panose="02000606030000020004" pitchFamily="50" charset="0"/>
              <a:ea typeface="+mn-ea"/>
              <a:cs typeface="+mn-cs"/>
            </a:endParaRPr>
          </a:p>
          <a:p>
            <a:pPr marL="114300" indent="0" defTabSz="914400">
              <a:lnSpc>
                <a:spcPct val="108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800" b="0" dirty="0" smtClean="0">
                <a:latin typeface="FreightSans Pro Light" panose="02000606030000020004" pitchFamily="50" charset="0"/>
                <a:ea typeface="+mn-ea"/>
                <a:cs typeface="+mn-cs"/>
              </a:rPr>
              <a:t>Acct </a:t>
            </a:r>
            <a:r>
              <a:rPr lang="en-US" sz="2800" b="0" dirty="0">
                <a:latin typeface="FreightSans Pro Light" panose="02000606030000020004" pitchFamily="50" charset="0"/>
                <a:ea typeface="+mn-ea"/>
                <a:cs typeface="+mn-cs"/>
              </a:rPr>
              <a:t>195: Tax Fraud</a:t>
            </a:r>
            <a:br>
              <a:rPr lang="en-US" sz="2800" b="0" dirty="0">
                <a:latin typeface="FreightSans Pro Light" panose="02000606030000020004" pitchFamily="50" charset="0"/>
                <a:ea typeface="+mn-ea"/>
                <a:cs typeface="+mn-cs"/>
              </a:rPr>
            </a:br>
            <a:r>
              <a:rPr lang="en-US" sz="1600" b="0" dirty="0">
                <a:latin typeface="FreightSans Pro Light" panose="02000606030000020004" pitchFamily="50" charset="0"/>
                <a:ea typeface="+mn-ea"/>
                <a:cs typeface="+mn-cs"/>
              </a:rPr>
              <a:t>(Freshman Seminar)</a:t>
            </a:r>
          </a:p>
          <a:p>
            <a:pPr marL="114300" indent="0" defTabSz="91440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800" b="0" dirty="0" smtClean="0">
                <a:latin typeface="FreightSans Pro Light" panose="02000606030000020004" pitchFamily="50" charset="0"/>
                <a:ea typeface="+mn-ea"/>
                <a:cs typeface="+mn-cs"/>
              </a:rPr>
              <a:t>German </a:t>
            </a:r>
            <a:r>
              <a:rPr lang="en-US" sz="2800" b="0" dirty="0">
                <a:latin typeface="FreightSans Pro Light" panose="02000606030000020004" pitchFamily="50" charset="0"/>
                <a:ea typeface="+mn-ea"/>
                <a:cs typeface="+mn-cs"/>
              </a:rPr>
              <a:t>language &amp; culture</a:t>
            </a:r>
          </a:p>
        </p:txBody>
      </p:sp>
      <p:pic>
        <p:nvPicPr>
          <p:cNvPr id="4098" name="Picture 2" descr="https://www.wcu.edu/WebGraphicsNew/discover-about/spirit-mark.jpg">
            <a:extLst>
              <a:ext uri="{FF2B5EF4-FFF2-40B4-BE49-F238E27FC236}">
                <a16:creationId xmlns:a16="http://schemas.microsoft.com/office/drawing/2014/main" id="{5549BCE2-F0D7-4B6E-A043-C042781C6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14" y="2597512"/>
            <a:ext cx="723629" cy="47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www.wcu.edu/WebGraphicsNew/discover-about/spirit-mark.jpg">
            <a:extLst>
              <a:ext uri="{FF2B5EF4-FFF2-40B4-BE49-F238E27FC236}">
                <a16:creationId xmlns:a16="http://schemas.microsoft.com/office/drawing/2014/main" id="{AA35E9DD-C750-49CC-8FBB-C111D7DAA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13" y="3564097"/>
            <a:ext cx="723629" cy="47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aircraft, balloon&#10;&#10;Description generated with very high confidence">
            <a:extLst>
              <a:ext uri="{FF2B5EF4-FFF2-40B4-BE49-F238E27FC236}">
                <a16:creationId xmlns:a16="http://schemas.microsoft.com/office/drawing/2014/main" id="{112026C0-C0BD-4B03-A30C-D010429CA78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427" y="4556345"/>
            <a:ext cx="357648" cy="35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51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B. David Tyler, Ph.D.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744" y="1270238"/>
            <a:ext cx="4695712" cy="5033235"/>
          </a:xfrm>
        </p:spPr>
        <p:txBody>
          <a:bodyPr/>
          <a:lstStyle/>
          <a:p>
            <a:r>
              <a:rPr lang="en-US" sz="2400" b="0" dirty="0"/>
              <a:t>Associate Professor, College of Business</a:t>
            </a:r>
          </a:p>
          <a:p>
            <a:r>
              <a:rPr lang="en-US" sz="2400" b="0" dirty="0"/>
              <a:t>Former business process consultant </a:t>
            </a:r>
          </a:p>
          <a:p>
            <a:r>
              <a:rPr lang="en-US" sz="2400" b="0" dirty="0"/>
              <a:t>Research specialty: consumer behavior, particularly among sport fans</a:t>
            </a:r>
          </a:p>
          <a:p>
            <a:r>
              <a:rPr lang="en-US" sz="2400" b="0" dirty="0"/>
              <a:t>Traveled to five continents; lived in Germany, Spain, and Australia</a:t>
            </a:r>
          </a:p>
          <a:p>
            <a:r>
              <a:rPr lang="en-US" sz="2400" b="0" dirty="0"/>
              <a:t>Led several student travel courses abroad</a:t>
            </a:r>
          </a:p>
          <a:p>
            <a:r>
              <a:rPr lang="en-US" sz="2400" b="0" dirty="0"/>
              <a:t>Dr. Tyler will teach BA 133: Introduction to Business</a:t>
            </a:r>
            <a:endParaRPr lang="en-US" sz="2400" dirty="0"/>
          </a:p>
        </p:txBody>
      </p:sp>
      <p:pic>
        <p:nvPicPr>
          <p:cNvPr id="1026" name="Picture 2" descr="t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303" y="1485899"/>
            <a:ext cx="3577329" cy="5014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83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CU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WCU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16880</TotalTime>
  <Words>1119</Words>
  <Application>Microsoft Office PowerPoint</Application>
  <PresentationFormat>On-screen Show (4:3)</PresentationFormat>
  <Paragraphs>241</Paragraphs>
  <Slides>40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50" baseType="lpstr">
      <vt:lpstr>ＭＳ Ｐゴシック</vt:lpstr>
      <vt:lpstr>Arial</vt:lpstr>
      <vt:lpstr>Calibri</vt:lpstr>
      <vt:lpstr>FreightSans Pro Bold</vt:lpstr>
      <vt:lpstr>FreightSans Pro Book</vt:lpstr>
      <vt:lpstr>FreightSans Pro Light</vt:lpstr>
      <vt:lpstr>FreightSans Pro Medium</vt:lpstr>
      <vt:lpstr>FreightSans Pro Semibold</vt:lpstr>
      <vt:lpstr>WCUtemplate</vt:lpstr>
      <vt:lpstr>1_WCUtemplate</vt:lpstr>
      <vt:lpstr>PowerPoint Presentation</vt:lpstr>
      <vt:lpstr>“(Catamount Gap Abroad) has been the greatest experience of my life, thank you so much to everyone who made this possible. I rate this program and the professors involved 10/10, I would love to do this again.” </vt:lpstr>
      <vt:lpstr>Agenda</vt:lpstr>
      <vt:lpstr>Catamount Gap  June 25-August 1  catamountgap.wcu.edu</vt:lpstr>
      <vt:lpstr>Catamount Gap and Catamount Gap Abroad</vt:lpstr>
      <vt:lpstr>Gap vs. Gap Abroad</vt:lpstr>
      <vt:lpstr>The People</vt:lpstr>
      <vt:lpstr>Program structure:  Classes</vt:lpstr>
      <vt:lpstr>B. David Tyler, Ph.D.</vt:lpstr>
      <vt:lpstr>BA 133: Introduction to Business</vt:lpstr>
      <vt:lpstr>Marco Lam, Ph.D.</vt:lpstr>
      <vt:lpstr>ACCT 195: Fraud Examination</vt:lpstr>
      <vt:lpstr>German Language Component</vt:lpstr>
      <vt:lpstr>“The German course (was most beneficial), I spoke German for an entire night and they understood what I was saying so that definitely helped. The way Martin taught us was perfect, I have never been taught like that and I learned a lot very quickly.” </vt:lpstr>
      <vt:lpstr>Program Coordinator: TBD</vt:lpstr>
      <vt:lpstr>Dortmund, Germany</vt:lpstr>
      <vt:lpstr>Program Structure: Engagement</vt:lpstr>
      <vt:lpstr>Program Structure: Engagement</vt:lpstr>
      <vt:lpstr>“Meeting with the head of marketing at the Borussia Stadium (was most beneficial). This experience has changed my major and I know a few others have changed their major to marketing as well.”</vt:lpstr>
      <vt:lpstr>Program Structure: Engagement</vt:lpstr>
      <vt:lpstr>Program Structure: Engagement</vt:lpstr>
      <vt:lpstr>Program structure: Excursions Berlin</vt:lpstr>
      <vt:lpstr>Program structure: Excursions Köln, Münster, Amsterdam</vt:lpstr>
      <vt:lpstr>Academic goals</vt:lpstr>
      <vt:lpstr>Experiential / Developmental goals</vt:lpstr>
      <vt:lpstr>“I feel like I learned a lot of problem solving skills when it came to finding my way around. I had to depend on myself and do ‘research’ to find which train and the times.” </vt:lpstr>
      <vt:lpstr>Dates</vt:lpstr>
      <vt:lpstr>Typical Day</vt:lpstr>
      <vt:lpstr>Cost per student</vt:lpstr>
      <vt:lpstr>Also included in total cost</vt:lpstr>
      <vt:lpstr>Lodging</vt:lpstr>
      <vt:lpstr>PowerPoint Presentation</vt:lpstr>
      <vt:lpstr>Supervision</vt:lpstr>
      <vt:lpstr>Communication</vt:lpstr>
      <vt:lpstr>Health and Safety</vt:lpstr>
      <vt:lpstr>Daily Commute and Travel</vt:lpstr>
      <vt:lpstr>Logistics </vt:lpstr>
      <vt:lpstr>Contact Us</vt:lpstr>
      <vt:lpstr>PowerPoint Presentation</vt:lpstr>
      <vt:lpstr>Catamount Gap Abroad too much? Check out Catamount Gap instead: catamountgap.wcu.edu</vt:lpstr>
    </vt:vector>
  </TitlesOfParts>
  <Company>Western Carolina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Haley Medford</dc:creator>
  <cp:lastModifiedBy>Brian Gorman</cp:lastModifiedBy>
  <cp:revision>277</cp:revision>
  <cp:lastPrinted>2017-03-15T14:56:21Z</cp:lastPrinted>
  <dcterms:created xsi:type="dcterms:W3CDTF">2015-02-12T18:12:26Z</dcterms:created>
  <dcterms:modified xsi:type="dcterms:W3CDTF">2017-12-14T18:38:13Z</dcterms:modified>
</cp:coreProperties>
</file>