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44" r:id="rId3"/>
    <p:sldId id="345" r:id="rId4"/>
    <p:sldId id="350" r:id="rId5"/>
    <p:sldId id="367" r:id="rId6"/>
    <p:sldId id="349" r:id="rId7"/>
    <p:sldId id="365" r:id="rId8"/>
    <p:sldId id="366" r:id="rId9"/>
    <p:sldId id="348" r:id="rId10"/>
    <p:sldId id="339" r:id="rId11"/>
    <p:sldId id="361" r:id="rId12"/>
    <p:sldId id="362" r:id="rId13"/>
    <p:sldId id="347" r:id="rId14"/>
    <p:sldId id="340" r:id="rId15"/>
    <p:sldId id="372" r:id="rId16"/>
    <p:sldId id="341" r:id="rId17"/>
    <p:sldId id="363" r:id="rId18"/>
    <p:sldId id="382" r:id="rId19"/>
    <p:sldId id="379" r:id="rId20"/>
    <p:sldId id="380" r:id="rId21"/>
    <p:sldId id="389" r:id="rId22"/>
    <p:sldId id="381" r:id="rId23"/>
    <p:sldId id="394" r:id="rId24"/>
    <p:sldId id="396" r:id="rId25"/>
    <p:sldId id="397" r:id="rId26"/>
    <p:sldId id="364" r:id="rId27"/>
    <p:sldId id="383" r:id="rId28"/>
    <p:sldId id="384" r:id="rId29"/>
    <p:sldId id="398" r:id="rId30"/>
    <p:sldId id="399" r:id="rId31"/>
    <p:sldId id="400" r:id="rId32"/>
    <p:sldId id="385" r:id="rId33"/>
    <p:sldId id="386" r:id="rId34"/>
    <p:sldId id="387" r:id="rId35"/>
    <p:sldId id="388" r:id="rId36"/>
    <p:sldId id="368" r:id="rId37"/>
    <p:sldId id="342" r:id="rId38"/>
    <p:sldId id="265" r:id="rId39"/>
    <p:sldId id="280" r:id="rId40"/>
    <p:sldId id="373" r:id="rId41"/>
    <p:sldId id="370" r:id="rId42"/>
    <p:sldId id="378" r:id="rId43"/>
    <p:sldId id="401" r:id="rId44"/>
    <p:sldId id="371" r:id="rId45"/>
    <p:sldId id="369" r:id="rId46"/>
    <p:sldId id="377" r:id="rId47"/>
    <p:sldId id="403" r:id="rId48"/>
    <p:sldId id="402" r:id="rId49"/>
    <p:sldId id="391" r:id="rId50"/>
    <p:sldId id="392" r:id="rId51"/>
    <p:sldId id="393" r:id="rId52"/>
    <p:sldId id="390" r:id="rId53"/>
    <p:sldId id="324"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D11F"/>
    <a:srgbClr val="507452"/>
    <a:srgbClr val="CC6F60"/>
    <a:srgbClr val="9AF4A5"/>
    <a:srgbClr val="FFFF00"/>
    <a:srgbClr val="4710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3" autoAdjust="0"/>
    <p:restoredTop sz="85468" autoAdjust="0"/>
  </p:normalViewPr>
  <p:slideViewPr>
    <p:cSldViewPr>
      <p:cViewPr>
        <p:scale>
          <a:sx n="70" d="100"/>
          <a:sy n="70" d="100"/>
        </p:scale>
        <p:origin x="-31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871A2-3859-4251-9CE7-042FBCC7686B}" type="doc">
      <dgm:prSet loTypeId="urn:microsoft.com/office/officeart/2005/8/layout/venn1" loCatId="relationship" qsTypeId="urn:microsoft.com/office/officeart/2005/8/quickstyle/simple1" qsCatId="simple" csTypeId="urn:microsoft.com/office/officeart/2005/8/colors/accent1_2" csCatId="accent1" phldr="1"/>
      <dgm:spPr/>
    </dgm:pt>
    <dgm:pt modelId="{D516C822-44B3-404C-9A62-71D84E4A5DF2}">
      <dgm:prSet phldrT="[Text]"/>
      <dgm:spPr/>
      <dgm:t>
        <a:bodyPr/>
        <a:lstStyle/>
        <a:p>
          <a:pPr algn="l"/>
          <a:r>
            <a:rPr lang="en-US" dirty="0" smtClean="0"/>
            <a:t>AT</a:t>
          </a:r>
          <a:endParaRPr lang="en-US" dirty="0"/>
        </a:p>
      </dgm:t>
    </dgm:pt>
    <dgm:pt modelId="{9E6A67FE-A2C7-495C-9A22-8EAC2B3B8202}" type="parTrans" cxnId="{3D1D21A9-AD64-4FF8-A1A6-7EE7CAFE3532}">
      <dgm:prSet/>
      <dgm:spPr/>
      <dgm:t>
        <a:bodyPr/>
        <a:lstStyle/>
        <a:p>
          <a:endParaRPr lang="en-US"/>
        </a:p>
      </dgm:t>
    </dgm:pt>
    <dgm:pt modelId="{A409DC45-F46B-4EAA-BD07-29EC39782F56}" type="sibTrans" cxnId="{3D1D21A9-AD64-4FF8-A1A6-7EE7CAFE3532}">
      <dgm:prSet/>
      <dgm:spPr/>
      <dgm:t>
        <a:bodyPr/>
        <a:lstStyle/>
        <a:p>
          <a:endParaRPr lang="en-US"/>
        </a:p>
      </dgm:t>
    </dgm:pt>
    <dgm:pt modelId="{024FDDC2-F3C7-446B-831D-EA8CAE2B581A}">
      <dgm:prSet phldrT="[Text]"/>
      <dgm:spPr/>
      <dgm:t>
        <a:bodyPr/>
        <a:lstStyle/>
        <a:p>
          <a:pPr algn="r"/>
          <a:r>
            <a:rPr lang="en-US" dirty="0" smtClean="0"/>
            <a:t> </a:t>
          </a:r>
          <a:endParaRPr lang="en-US" dirty="0"/>
        </a:p>
      </dgm:t>
    </dgm:pt>
    <dgm:pt modelId="{126690D3-58F4-45EB-9B26-387C13EF5908}" type="parTrans" cxnId="{13F441C5-2E19-48C8-BFFB-F1B7312ECCB0}">
      <dgm:prSet/>
      <dgm:spPr/>
      <dgm:t>
        <a:bodyPr/>
        <a:lstStyle/>
        <a:p>
          <a:endParaRPr lang="en-US"/>
        </a:p>
      </dgm:t>
    </dgm:pt>
    <dgm:pt modelId="{144AD99B-1841-43CD-B8CD-FEDC20B6FCB4}" type="sibTrans" cxnId="{13F441C5-2E19-48C8-BFFB-F1B7312ECCB0}">
      <dgm:prSet/>
      <dgm:spPr/>
      <dgm:t>
        <a:bodyPr/>
        <a:lstStyle/>
        <a:p>
          <a:endParaRPr lang="en-US"/>
        </a:p>
      </dgm:t>
    </dgm:pt>
    <dgm:pt modelId="{4200E09E-80AB-4454-93FD-3A71393F288E}" type="pres">
      <dgm:prSet presAssocID="{66D871A2-3859-4251-9CE7-042FBCC7686B}" presName="compositeShape" presStyleCnt="0">
        <dgm:presLayoutVars>
          <dgm:chMax val="7"/>
          <dgm:dir/>
          <dgm:resizeHandles val="exact"/>
        </dgm:presLayoutVars>
      </dgm:prSet>
      <dgm:spPr/>
    </dgm:pt>
    <dgm:pt modelId="{2B1B05D5-8CB8-4306-AE6D-2D3EB4A0C1B0}" type="pres">
      <dgm:prSet presAssocID="{D516C822-44B3-404C-9A62-71D84E4A5DF2}" presName="circ1" presStyleLbl="vennNode1" presStyleIdx="0" presStyleCnt="2" custLinFactNeighborX="19112" custLinFactNeighborY="236"/>
      <dgm:spPr/>
      <dgm:t>
        <a:bodyPr/>
        <a:lstStyle/>
        <a:p>
          <a:endParaRPr lang="en-US"/>
        </a:p>
      </dgm:t>
    </dgm:pt>
    <dgm:pt modelId="{3225B66E-77FB-4FE2-A101-CA9E0AF51B99}" type="pres">
      <dgm:prSet presAssocID="{D516C822-44B3-404C-9A62-71D84E4A5DF2}" presName="circ1Tx" presStyleLbl="revTx" presStyleIdx="0" presStyleCnt="0">
        <dgm:presLayoutVars>
          <dgm:chMax val="0"/>
          <dgm:chPref val="0"/>
          <dgm:bulletEnabled val="1"/>
        </dgm:presLayoutVars>
      </dgm:prSet>
      <dgm:spPr/>
      <dgm:t>
        <a:bodyPr/>
        <a:lstStyle/>
        <a:p>
          <a:endParaRPr lang="en-US"/>
        </a:p>
      </dgm:t>
    </dgm:pt>
    <dgm:pt modelId="{E4951E90-4C6E-4F69-81BD-3827D06C3727}" type="pres">
      <dgm:prSet presAssocID="{024FDDC2-F3C7-446B-831D-EA8CAE2B581A}" presName="circ2" presStyleLbl="vennNode1" presStyleIdx="1" presStyleCnt="2" custLinFactNeighborX="1094" custLinFactNeighborY="-622"/>
      <dgm:spPr/>
      <dgm:t>
        <a:bodyPr/>
        <a:lstStyle/>
        <a:p>
          <a:endParaRPr lang="en-US"/>
        </a:p>
      </dgm:t>
    </dgm:pt>
    <dgm:pt modelId="{9BD66AA7-04D1-4C56-B493-928CD54B8E0A}" type="pres">
      <dgm:prSet presAssocID="{024FDDC2-F3C7-446B-831D-EA8CAE2B581A}" presName="circ2Tx" presStyleLbl="revTx" presStyleIdx="0" presStyleCnt="0">
        <dgm:presLayoutVars>
          <dgm:chMax val="0"/>
          <dgm:chPref val="0"/>
          <dgm:bulletEnabled val="1"/>
        </dgm:presLayoutVars>
      </dgm:prSet>
      <dgm:spPr/>
      <dgm:t>
        <a:bodyPr/>
        <a:lstStyle/>
        <a:p>
          <a:endParaRPr lang="en-US"/>
        </a:p>
      </dgm:t>
    </dgm:pt>
  </dgm:ptLst>
  <dgm:cxnLst>
    <dgm:cxn modelId="{12444AE0-C069-4596-AA6C-C8F8A546E134}" type="presOf" srcId="{024FDDC2-F3C7-446B-831D-EA8CAE2B581A}" destId="{9BD66AA7-04D1-4C56-B493-928CD54B8E0A}" srcOrd="1" destOrd="0" presId="urn:microsoft.com/office/officeart/2005/8/layout/venn1"/>
    <dgm:cxn modelId="{B6A8C464-03BC-4846-9244-6935A3CFE5A6}" type="presOf" srcId="{66D871A2-3859-4251-9CE7-042FBCC7686B}" destId="{4200E09E-80AB-4454-93FD-3A71393F288E}" srcOrd="0" destOrd="0" presId="urn:microsoft.com/office/officeart/2005/8/layout/venn1"/>
    <dgm:cxn modelId="{B3725248-5FA1-4820-A917-C1B00C55B523}" type="presOf" srcId="{D516C822-44B3-404C-9A62-71D84E4A5DF2}" destId="{2B1B05D5-8CB8-4306-AE6D-2D3EB4A0C1B0}" srcOrd="0" destOrd="0" presId="urn:microsoft.com/office/officeart/2005/8/layout/venn1"/>
    <dgm:cxn modelId="{3D1D21A9-AD64-4FF8-A1A6-7EE7CAFE3532}" srcId="{66D871A2-3859-4251-9CE7-042FBCC7686B}" destId="{D516C822-44B3-404C-9A62-71D84E4A5DF2}" srcOrd="0" destOrd="0" parTransId="{9E6A67FE-A2C7-495C-9A22-8EAC2B3B8202}" sibTransId="{A409DC45-F46B-4EAA-BD07-29EC39782F56}"/>
    <dgm:cxn modelId="{FF41D3A9-2C04-4CDB-A7F7-0F2E51F31B7A}" type="presOf" srcId="{D516C822-44B3-404C-9A62-71D84E4A5DF2}" destId="{3225B66E-77FB-4FE2-A101-CA9E0AF51B99}" srcOrd="1" destOrd="0" presId="urn:microsoft.com/office/officeart/2005/8/layout/venn1"/>
    <dgm:cxn modelId="{0C0E00D4-E390-4007-8259-01B66277BD43}" type="presOf" srcId="{024FDDC2-F3C7-446B-831D-EA8CAE2B581A}" destId="{E4951E90-4C6E-4F69-81BD-3827D06C3727}" srcOrd="0" destOrd="0" presId="urn:microsoft.com/office/officeart/2005/8/layout/venn1"/>
    <dgm:cxn modelId="{13F441C5-2E19-48C8-BFFB-F1B7312ECCB0}" srcId="{66D871A2-3859-4251-9CE7-042FBCC7686B}" destId="{024FDDC2-F3C7-446B-831D-EA8CAE2B581A}" srcOrd="1" destOrd="0" parTransId="{126690D3-58F4-45EB-9B26-387C13EF5908}" sibTransId="{144AD99B-1841-43CD-B8CD-FEDC20B6FCB4}"/>
    <dgm:cxn modelId="{03AE7E20-89BD-42B7-B442-A5C541A28205}" type="presParOf" srcId="{4200E09E-80AB-4454-93FD-3A71393F288E}" destId="{2B1B05D5-8CB8-4306-AE6D-2D3EB4A0C1B0}" srcOrd="0" destOrd="0" presId="urn:microsoft.com/office/officeart/2005/8/layout/venn1"/>
    <dgm:cxn modelId="{6D530FE9-AD87-46C1-9608-F434475BD63D}" type="presParOf" srcId="{4200E09E-80AB-4454-93FD-3A71393F288E}" destId="{3225B66E-77FB-4FE2-A101-CA9E0AF51B99}" srcOrd="1" destOrd="0" presId="urn:microsoft.com/office/officeart/2005/8/layout/venn1"/>
    <dgm:cxn modelId="{E11434A0-8C5C-41AE-9F5F-834C25D2E62E}" type="presParOf" srcId="{4200E09E-80AB-4454-93FD-3A71393F288E}" destId="{E4951E90-4C6E-4F69-81BD-3827D06C3727}" srcOrd="2" destOrd="0" presId="urn:microsoft.com/office/officeart/2005/8/layout/venn1"/>
    <dgm:cxn modelId="{77EC961E-2B29-4324-AA8B-0BB8F8C2C370}" type="presParOf" srcId="{4200E09E-80AB-4454-93FD-3A71393F288E}" destId="{9BD66AA7-04D1-4C56-B493-928CD54B8E0A}"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3D0F1-5A42-46B9-BADD-5E7EDC89696D}"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50CDA148-17C8-44A7-AD05-1D81987E393C}">
      <dgm:prSet phldrT="[Text]"/>
      <dgm:spPr>
        <a:scene3d>
          <a:camera prst="orthographicFront">
            <a:rot lat="21599989" lon="10799999" rev="10799999"/>
          </a:camera>
          <a:lightRig rig="threePt" dir="t"/>
        </a:scene3d>
      </dgm:spPr>
      <dgm:t>
        <a:bodyPr vert="vert"/>
        <a:lstStyle/>
        <a:p>
          <a:endParaRPr lang="en-US" dirty="0"/>
        </a:p>
      </dgm:t>
    </dgm:pt>
    <dgm:pt modelId="{007B1FF4-2D39-4904-9309-25EE0CE0B9AF}" type="parTrans" cxnId="{32856132-ED6D-4EDB-9041-642B9EEDC5DC}">
      <dgm:prSet/>
      <dgm:spPr/>
      <dgm:t>
        <a:bodyPr/>
        <a:lstStyle/>
        <a:p>
          <a:endParaRPr lang="en-US"/>
        </a:p>
      </dgm:t>
    </dgm:pt>
    <dgm:pt modelId="{4A8BA83C-FBF6-4A6F-98EE-BD8B61BDE0DD}" type="sibTrans" cxnId="{32856132-ED6D-4EDB-9041-642B9EEDC5DC}">
      <dgm:prSet/>
      <dgm:spPr/>
      <dgm:t>
        <a:bodyPr/>
        <a:lstStyle/>
        <a:p>
          <a:endParaRPr lang="en-US"/>
        </a:p>
      </dgm:t>
    </dgm:pt>
    <dgm:pt modelId="{340436B8-06AE-44E4-9C5A-32E1F87DCA88}">
      <dgm:prSet phldrT="[Text]"/>
      <dgm:spPr>
        <a:scene3d>
          <a:camera prst="orthographicFront">
            <a:rot lat="21599989" lon="10799999" rev="10799999"/>
          </a:camera>
          <a:lightRig rig="threePt" dir="t"/>
        </a:scene3d>
      </dgm:spPr>
      <dgm:t>
        <a:bodyPr/>
        <a:lstStyle/>
        <a:p>
          <a:endParaRPr lang="en-US" dirty="0"/>
        </a:p>
      </dgm:t>
    </dgm:pt>
    <dgm:pt modelId="{B1C95A90-252E-4467-BA2F-479803FBAE12}" type="parTrans" cxnId="{D26D59F0-27F8-46AE-82F9-F48578313FEF}">
      <dgm:prSet/>
      <dgm:spPr/>
      <dgm:t>
        <a:bodyPr/>
        <a:lstStyle/>
        <a:p>
          <a:endParaRPr lang="en-US"/>
        </a:p>
      </dgm:t>
    </dgm:pt>
    <dgm:pt modelId="{17698318-C917-48FC-9F25-3EE91D2FF7D1}" type="sibTrans" cxnId="{D26D59F0-27F8-46AE-82F9-F48578313FEF}">
      <dgm:prSet/>
      <dgm:spPr/>
      <dgm:t>
        <a:bodyPr/>
        <a:lstStyle/>
        <a:p>
          <a:endParaRPr lang="en-US"/>
        </a:p>
      </dgm:t>
    </dgm:pt>
    <dgm:pt modelId="{0A725562-DB51-4C52-A827-BD6481F5D461}">
      <dgm:prSet phldrT="[Text]"/>
      <dgm:spPr>
        <a:scene3d>
          <a:camera prst="orthographicFront">
            <a:rot lat="21599989" lon="10799999" rev="10799999"/>
          </a:camera>
          <a:lightRig rig="threePt" dir="t"/>
        </a:scene3d>
      </dgm:spPr>
      <dgm:t>
        <a:bodyPr/>
        <a:lstStyle/>
        <a:p>
          <a:endParaRPr lang="en-US" i="1" dirty="0"/>
        </a:p>
      </dgm:t>
    </dgm:pt>
    <dgm:pt modelId="{9E6BD632-7B1F-4B2D-BEF0-AF34650E94CA}" type="parTrans" cxnId="{6DAFBD15-CFA1-418D-8C2C-016BADE9E1E4}">
      <dgm:prSet/>
      <dgm:spPr/>
      <dgm:t>
        <a:bodyPr/>
        <a:lstStyle/>
        <a:p>
          <a:endParaRPr lang="en-US"/>
        </a:p>
      </dgm:t>
    </dgm:pt>
    <dgm:pt modelId="{74AD780B-8B2C-4303-BE2F-E42C46C03B6B}" type="sibTrans" cxnId="{6DAFBD15-CFA1-418D-8C2C-016BADE9E1E4}">
      <dgm:prSet/>
      <dgm:spPr/>
      <dgm:t>
        <a:bodyPr/>
        <a:lstStyle/>
        <a:p>
          <a:endParaRPr lang="en-US"/>
        </a:p>
      </dgm:t>
    </dgm:pt>
    <dgm:pt modelId="{10D717A5-370E-4262-879A-E5E63A531318}">
      <dgm:prSet phldrT="[Text]"/>
      <dgm:spPr>
        <a:scene3d>
          <a:camera prst="orthographicFront">
            <a:rot lat="21599989" lon="10799999" rev="10799999"/>
          </a:camera>
          <a:lightRig rig="threePt" dir="t"/>
        </a:scene3d>
      </dgm:spPr>
      <dgm:t>
        <a:bodyPr/>
        <a:lstStyle/>
        <a:p>
          <a:endParaRPr lang="en-US" dirty="0"/>
        </a:p>
      </dgm:t>
    </dgm:pt>
    <dgm:pt modelId="{58CBF51B-ABE6-4D6F-83FD-719209BF6619}" type="parTrans" cxnId="{8E6A3B66-BA50-4895-BF98-047646BE1DBD}">
      <dgm:prSet/>
      <dgm:spPr/>
      <dgm:t>
        <a:bodyPr/>
        <a:lstStyle/>
        <a:p>
          <a:endParaRPr lang="en-US"/>
        </a:p>
      </dgm:t>
    </dgm:pt>
    <dgm:pt modelId="{0B9E8FA3-BB53-4846-AC14-138EC94D90CC}" type="sibTrans" cxnId="{8E6A3B66-BA50-4895-BF98-047646BE1DBD}">
      <dgm:prSet/>
      <dgm:spPr/>
      <dgm:t>
        <a:bodyPr/>
        <a:lstStyle/>
        <a:p>
          <a:endParaRPr lang="en-US"/>
        </a:p>
      </dgm:t>
    </dgm:pt>
    <dgm:pt modelId="{91201284-60FD-43A7-B599-E5925C96CC7F}" type="pres">
      <dgm:prSet presAssocID="{0943D0F1-5A42-46B9-BADD-5E7EDC89696D}" presName="compositeShape" presStyleCnt="0">
        <dgm:presLayoutVars>
          <dgm:chMax val="9"/>
          <dgm:dir/>
          <dgm:resizeHandles val="exact"/>
        </dgm:presLayoutVars>
      </dgm:prSet>
      <dgm:spPr/>
      <dgm:t>
        <a:bodyPr/>
        <a:lstStyle/>
        <a:p>
          <a:endParaRPr lang="en-US"/>
        </a:p>
      </dgm:t>
    </dgm:pt>
    <dgm:pt modelId="{9BDCAB12-39B4-4098-8C99-5BF707DE48C1}" type="pres">
      <dgm:prSet presAssocID="{0943D0F1-5A42-46B9-BADD-5E7EDC89696D}" presName="triangle1" presStyleLbl="node1" presStyleIdx="0" presStyleCnt="4" custLinFactNeighborX="1250" custLinFactNeighborY="97500">
        <dgm:presLayoutVars>
          <dgm:bulletEnabled val="1"/>
        </dgm:presLayoutVars>
      </dgm:prSet>
      <dgm:spPr/>
      <dgm:t>
        <a:bodyPr/>
        <a:lstStyle/>
        <a:p>
          <a:endParaRPr lang="en-US"/>
        </a:p>
      </dgm:t>
    </dgm:pt>
    <dgm:pt modelId="{9150309F-F1B4-40D5-9E9B-0E1ED191D191}" type="pres">
      <dgm:prSet presAssocID="{0943D0F1-5A42-46B9-BADD-5E7EDC89696D}" presName="triangle2" presStyleLbl="node1" presStyleIdx="1" presStyleCnt="4" custLinFactNeighborX="1250" custLinFactNeighborY="-100000">
        <dgm:presLayoutVars>
          <dgm:bulletEnabled val="1"/>
        </dgm:presLayoutVars>
      </dgm:prSet>
      <dgm:spPr/>
      <dgm:t>
        <a:bodyPr/>
        <a:lstStyle/>
        <a:p>
          <a:endParaRPr lang="en-US"/>
        </a:p>
      </dgm:t>
    </dgm:pt>
    <dgm:pt modelId="{80CD0A18-4903-44F3-84B4-A0F4F3E4EE95}" type="pres">
      <dgm:prSet presAssocID="{0943D0F1-5A42-46B9-BADD-5E7EDC89696D}" presName="triangle3" presStyleLbl="node1" presStyleIdx="2" presStyleCnt="4" custLinFactNeighborX="1250" custLinFactNeighborY="-100000">
        <dgm:presLayoutVars>
          <dgm:bulletEnabled val="1"/>
        </dgm:presLayoutVars>
      </dgm:prSet>
      <dgm:spPr/>
      <dgm:t>
        <a:bodyPr/>
        <a:lstStyle/>
        <a:p>
          <a:endParaRPr lang="en-US"/>
        </a:p>
      </dgm:t>
    </dgm:pt>
    <dgm:pt modelId="{4E35C242-68B3-4599-861B-92081623BE3A}" type="pres">
      <dgm:prSet presAssocID="{0943D0F1-5A42-46B9-BADD-5E7EDC89696D}" presName="triangle4" presStyleLbl="node1" presStyleIdx="3" presStyleCnt="4" custLinFactNeighborY="-100000">
        <dgm:presLayoutVars>
          <dgm:bulletEnabled val="1"/>
        </dgm:presLayoutVars>
      </dgm:prSet>
      <dgm:spPr/>
      <dgm:t>
        <a:bodyPr/>
        <a:lstStyle/>
        <a:p>
          <a:endParaRPr lang="en-US"/>
        </a:p>
      </dgm:t>
    </dgm:pt>
  </dgm:ptLst>
  <dgm:cxnLst>
    <dgm:cxn modelId="{6DAFBD15-CFA1-418D-8C2C-016BADE9E1E4}" srcId="{0943D0F1-5A42-46B9-BADD-5E7EDC89696D}" destId="{0A725562-DB51-4C52-A827-BD6481F5D461}" srcOrd="2" destOrd="0" parTransId="{9E6BD632-7B1F-4B2D-BEF0-AF34650E94CA}" sibTransId="{74AD780B-8B2C-4303-BE2F-E42C46C03B6B}"/>
    <dgm:cxn modelId="{D26D59F0-27F8-46AE-82F9-F48578313FEF}" srcId="{0943D0F1-5A42-46B9-BADD-5E7EDC89696D}" destId="{340436B8-06AE-44E4-9C5A-32E1F87DCA88}" srcOrd="1" destOrd="0" parTransId="{B1C95A90-252E-4467-BA2F-479803FBAE12}" sibTransId="{17698318-C917-48FC-9F25-3EE91D2FF7D1}"/>
    <dgm:cxn modelId="{336A5558-B656-420C-9184-B542C5F9F2FC}" type="presOf" srcId="{340436B8-06AE-44E4-9C5A-32E1F87DCA88}" destId="{9150309F-F1B4-40D5-9E9B-0E1ED191D191}" srcOrd="0" destOrd="0" presId="urn:microsoft.com/office/officeart/2005/8/layout/pyramid4"/>
    <dgm:cxn modelId="{8E6A3B66-BA50-4895-BF98-047646BE1DBD}" srcId="{0943D0F1-5A42-46B9-BADD-5E7EDC89696D}" destId="{10D717A5-370E-4262-879A-E5E63A531318}" srcOrd="3" destOrd="0" parTransId="{58CBF51B-ABE6-4D6F-83FD-719209BF6619}" sibTransId="{0B9E8FA3-BB53-4846-AC14-138EC94D90CC}"/>
    <dgm:cxn modelId="{D1913D08-0489-49AB-9403-72FCBE8CEC9D}" type="presOf" srcId="{0943D0F1-5A42-46B9-BADD-5E7EDC89696D}" destId="{91201284-60FD-43A7-B599-E5925C96CC7F}" srcOrd="0" destOrd="0" presId="urn:microsoft.com/office/officeart/2005/8/layout/pyramid4"/>
    <dgm:cxn modelId="{32856132-ED6D-4EDB-9041-642B9EEDC5DC}" srcId="{0943D0F1-5A42-46B9-BADD-5E7EDC89696D}" destId="{50CDA148-17C8-44A7-AD05-1D81987E393C}" srcOrd="0" destOrd="0" parTransId="{007B1FF4-2D39-4904-9309-25EE0CE0B9AF}" sibTransId="{4A8BA83C-FBF6-4A6F-98EE-BD8B61BDE0DD}"/>
    <dgm:cxn modelId="{4F05B1E4-FA82-4900-A071-59D00F4174BF}" type="presOf" srcId="{0A725562-DB51-4C52-A827-BD6481F5D461}" destId="{80CD0A18-4903-44F3-84B4-A0F4F3E4EE95}" srcOrd="0" destOrd="0" presId="urn:microsoft.com/office/officeart/2005/8/layout/pyramid4"/>
    <dgm:cxn modelId="{7255CFDD-A0B4-4D61-9DC2-390FF9320EDF}" type="presOf" srcId="{50CDA148-17C8-44A7-AD05-1D81987E393C}" destId="{9BDCAB12-39B4-4098-8C99-5BF707DE48C1}" srcOrd="0" destOrd="0" presId="urn:microsoft.com/office/officeart/2005/8/layout/pyramid4"/>
    <dgm:cxn modelId="{81862ECF-4071-4044-BEDC-3CAA95B5370F}" type="presOf" srcId="{10D717A5-370E-4262-879A-E5E63A531318}" destId="{4E35C242-68B3-4599-861B-92081623BE3A}" srcOrd="0" destOrd="0" presId="urn:microsoft.com/office/officeart/2005/8/layout/pyramid4"/>
    <dgm:cxn modelId="{9A15DBE0-9B20-41F2-B890-2F1626FABD6B}" type="presParOf" srcId="{91201284-60FD-43A7-B599-E5925C96CC7F}" destId="{9BDCAB12-39B4-4098-8C99-5BF707DE48C1}" srcOrd="0" destOrd="0" presId="urn:microsoft.com/office/officeart/2005/8/layout/pyramid4"/>
    <dgm:cxn modelId="{0E68BE7F-86CB-421A-9E27-0D0C49734E68}" type="presParOf" srcId="{91201284-60FD-43A7-B599-E5925C96CC7F}" destId="{9150309F-F1B4-40D5-9E9B-0E1ED191D191}" srcOrd="1" destOrd="0" presId="urn:microsoft.com/office/officeart/2005/8/layout/pyramid4"/>
    <dgm:cxn modelId="{D27F049F-711D-4C26-BD21-3DFEF9298FD8}" type="presParOf" srcId="{91201284-60FD-43A7-B599-E5925C96CC7F}" destId="{80CD0A18-4903-44F3-84B4-A0F4F3E4EE95}" srcOrd="2" destOrd="0" presId="urn:microsoft.com/office/officeart/2005/8/layout/pyramid4"/>
    <dgm:cxn modelId="{CF121C9B-E256-4F37-95D0-87E3A0073BE3}" type="presParOf" srcId="{91201284-60FD-43A7-B599-E5925C96CC7F}" destId="{4E35C242-68B3-4599-861B-92081623BE3A}"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07D1D59-A00A-4E86-A9E3-6D2D0818E6E0}" type="datetimeFigureOut">
              <a:rPr lang="en-US"/>
              <a:pPr>
                <a:defRPr/>
              </a:pPr>
              <a:t>11/10/2011</a:t>
            </a:fld>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DEF640A-A5AF-494D-93BA-676ECF444F7B}" type="slidenum">
              <a:rPr lang="en-US"/>
              <a:pPr>
                <a:defRPr/>
              </a:pPr>
              <a:t>‹#›</a:t>
            </a:fld>
            <a:endParaRPr lang="en-US" dirty="0"/>
          </a:p>
        </p:txBody>
      </p:sp>
    </p:spTree>
    <p:extLst>
      <p:ext uri="{BB962C8B-B14F-4D97-AF65-F5344CB8AC3E}">
        <p14:creationId xmlns:p14="http://schemas.microsoft.com/office/powerpoint/2010/main" xmlns="" val="2031921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idx="5"/>
          </p:nvPr>
        </p:nvSpPr>
        <p:spPr>
          <a:noFill/>
        </p:spPr>
        <p:txBody>
          <a:bodyPr/>
          <a:lstStyle/>
          <a:p>
            <a:fld id="{F221776A-2BC2-4340-9B12-A370491F62DA}"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800" dirty="0" smtClean="0"/>
              <a:t>This is a balance of</a:t>
            </a:r>
            <a:r>
              <a:rPr lang="en-US" sz="2800" baseline="0" dirty="0" smtClean="0"/>
              <a:t> the cost to feature ratio of high-tech verse low-tech.  </a:t>
            </a:r>
            <a:r>
              <a:rPr lang="en-US" sz="2800" dirty="0" smtClean="0"/>
              <a:t>The picture describes</a:t>
            </a:r>
            <a:r>
              <a:rPr lang="en-US" sz="2800" baseline="0" dirty="0" smtClean="0"/>
              <a:t> how the cost and features increase in the high-tech and decrease in low-tech.  The picture is balance on the needs of the user because to determine which AT is truly approach, one needs to make that decision on the needs of the user and not the cost or features of the AT.</a:t>
            </a:r>
            <a:endParaRPr lang="en-US" sz="2800"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15</a:t>
            </a:fld>
            <a:endParaRPr lang="en-US" dirty="0"/>
          </a:p>
        </p:txBody>
      </p:sp>
    </p:spTree>
    <p:extLst>
      <p:ext uri="{BB962C8B-B14F-4D97-AF65-F5344CB8AC3E}">
        <p14:creationId xmlns:p14="http://schemas.microsoft.com/office/powerpoint/2010/main" xmlns="" val="387267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Smiley Zabala, M.Ed.</a:t>
            </a:r>
            <a:br>
              <a:rPr lang="en-US" b="1" dirty="0" smtClean="0"/>
            </a:br>
            <a:r>
              <a:rPr lang="en-US" b="1" dirty="0" smtClean="0"/>
              <a:t>Region IV Education Service Center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http://secure.edc.org/ncip/workshops/sett3/SETT.htm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a:t>
            </a:r>
            <a:r>
              <a:rPr lang="en-US" baseline="0" dirty="0" smtClean="0"/>
              <a:t> is an image of a sledge hammer to add emphasis.</a:t>
            </a:r>
            <a:endParaRPr lang="en-US" dirty="0" smtClean="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skills</a:t>
            </a:r>
            <a:r>
              <a:rPr lang="en-US" baseline="0" dirty="0" smtClean="0"/>
              <a:t> and abilities are required for these activities?</a:t>
            </a:r>
          </a:p>
          <a:p>
            <a:r>
              <a:rPr lang="en-US" baseline="0" dirty="0" smtClean="0"/>
              <a:t>Physical, mental, emotional and cognitive , production requirements etc. </a:t>
            </a:r>
          </a:p>
          <a:p>
            <a:r>
              <a:rPr lang="en-US" baseline="0" dirty="0" smtClean="0"/>
              <a:t>Activities can be broken down into tasks and which each can be completed and build on each other until the activity is completed. </a:t>
            </a:r>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18</a:t>
            </a:fld>
            <a:endParaRPr lang="en-US" dirty="0"/>
          </a:p>
        </p:txBody>
      </p:sp>
    </p:spTree>
    <p:extLst>
      <p:ext uri="{BB962C8B-B14F-4D97-AF65-F5344CB8AC3E}">
        <p14:creationId xmlns:p14="http://schemas.microsoft.com/office/powerpoint/2010/main" xmlns="" val="681435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a:t>
            </a:r>
            <a:r>
              <a:rPr lang="en-US" baseline="0" dirty="0" smtClean="0"/>
              <a:t> use relies on the users needs being met</a:t>
            </a:r>
          </a:p>
          <a:p>
            <a:r>
              <a:rPr lang="en-US" baseline="0" dirty="0" smtClean="0"/>
              <a:t>The HATT model uses two different theories the CMOP and occupational competence. The main difference is the CMOP is a snap shot and the occupational competence spans the user’s lifetime. Capacity refers to potential skill, ability or knowledge</a:t>
            </a:r>
          </a:p>
          <a:p>
            <a:r>
              <a:rPr lang="en-US" baseline="0" dirty="0" smtClean="0"/>
              <a:t>Effectance is the extent to which individual reaches or uses their capacity</a:t>
            </a:r>
          </a:p>
          <a:p>
            <a:r>
              <a:rPr lang="en-US" baseline="0" dirty="0" smtClean="0"/>
              <a:t>When motivated to perform well in activity, effectance approaches capacity.</a:t>
            </a:r>
          </a:p>
          <a:p>
            <a:r>
              <a:rPr lang="en-US" baseline="0" dirty="0" smtClean="0"/>
              <a:t>Affordances are those environmental elements that can facilitate performance of a task</a:t>
            </a:r>
          </a:p>
          <a:p>
            <a:r>
              <a:rPr lang="en-US" baseline="0" dirty="0" smtClean="0"/>
              <a:t>Self-efficacy- belief that the individual can be successful</a:t>
            </a:r>
          </a:p>
          <a:p>
            <a:r>
              <a:rPr lang="en-US" baseline="0" dirty="0" smtClean="0"/>
              <a:t>Competence is the perception of satisfactory performance</a:t>
            </a:r>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19</a:t>
            </a:fld>
            <a:endParaRPr lang="en-US" dirty="0"/>
          </a:p>
        </p:txBody>
      </p:sp>
    </p:spTree>
    <p:extLst>
      <p:ext uri="{BB962C8B-B14F-4D97-AF65-F5344CB8AC3E}">
        <p14:creationId xmlns:p14="http://schemas.microsoft.com/office/powerpoint/2010/main" xmlns="" val="258573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20</a:t>
            </a:fld>
            <a:endParaRPr lang="en-US" dirty="0"/>
          </a:p>
        </p:txBody>
      </p:sp>
    </p:spTree>
    <p:extLst>
      <p:ext uri="{BB962C8B-B14F-4D97-AF65-F5344CB8AC3E}">
        <p14:creationId xmlns:p14="http://schemas.microsoft.com/office/powerpoint/2010/main" xmlns="" val="2150673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Microenvironment-closest</a:t>
            </a:r>
            <a:r>
              <a:rPr lang="en-US" baseline="0" dirty="0" smtClean="0"/>
              <a:t> most intimate environment like the home, work or school</a:t>
            </a:r>
            <a:endParaRPr lang="en-US" dirty="0" smtClean="0"/>
          </a:p>
          <a:p>
            <a:pPr lvl="1"/>
            <a:r>
              <a:rPr lang="en-US" dirty="0" err="1" smtClean="0"/>
              <a:t>Mesoenvironment</a:t>
            </a:r>
            <a:r>
              <a:rPr lang="en-US" dirty="0" smtClean="0"/>
              <a:t>- the setting in which a person functions</a:t>
            </a:r>
            <a:r>
              <a:rPr lang="en-US" baseline="0" dirty="0" smtClean="0"/>
              <a:t> less frequently and includes various community facilities like shopping malls and </a:t>
            </a:r>
            <a:r>
              <a:rPr lang="en-US" baseline="0" dirty="0" err="1" smtClean="0"/>
              <a:t>chruches</a:t>
            </a:r>
            <a:endParaRPr lang="en-US" dirty="0" smtClean="0"/>
          </a:p>
          <a:p>
            <a:r>
              <a:rPr lang="en-US" baseline="0" dirty="0" smtClean="0"/>
              <a:t>          </a:t>
            </a:r>
            <a:r>
              <a:rPr lang="en-US" dirty="0" err="1" smtClean="0"/>
              <a:t>Macroenvironment</a:t>
            </a:r>
            <a:r>
              <a:rPr lang="en-US" dirty="0" smtClean="0"/>
              <a:t>- </a:t>
            </a:r>
            <a:r>
              <a:rPr lang="en-US" sz="1200" b="0" i="0" u="none" strike="noStrike" kern="1200" baseline="0" dirty="0" smtClean="0">
                <a:solidFill>
                  <a:schemeClr val="tx1"/>
                </a:solidFill>
                <a:latin typeface="Calibri" pitchFamily="34" charset="0"/>
                <a:ea typeface="+mn-ea"/>
                <a:cs typeface="+mn-cs"/>
              </a:rPr>
              <a:t>refers to the broader social and cultural contexts that impose a legislative and moral behavioral framework on the person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21</a:t>
            </a:fld>
            <a:endParaRPr lang="en-US" dirty="0"/>
          </a:p>
        </p:txBody>
      </p:sp>
    </p:spTree>
    <p:extLst>
      <p:ext uri="{BB962C8B-B14F-4D97-AF65-F5344CB8AC3E}">
        <p14:creationId xmlns:p14="http://schemas.microsoft.com/office/powerpoint/2010/main" xmlns="" val="200898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improves</a:t>
            </a:r>
            <a:r>
              <a:rPr lang="en-US" baseline="0" dirty="0" smtClean="0"/>
              <a:t> human performance in the presents of a disability </a:t>
            </a:r>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22</a:t>
            </a:fld>
            <a:endParaRPr lang="en-US" dirty="0"/>
          </a:p>
        </p:txBody>
      </p:sp>
    </p:spTree>
    <p:extLst>
      <p:ext uri="{BB962C8B-B14F-4D97-AF65-F5344CB8AC3E}">
        <p14:creationId xmlns:p14="http://schemas.microsoft.com/office/powerpoint/2010/main" xmlns="" val="2902319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23</a:t>
            </a:fld>
            <a:endParaRPr lang="en-US" dirty="0"/>
          </a:p>
        </p:txBody>
      </p:sp>
    </p:spTree>
    <p:extLst>
      <p:ext uri="{BB962C8B-B14F-4D97-AF65-F5344CB8AC3E}">
        <p14:creationId xmlns:p14="http://schemas.microsoft.com/office/powerpoint/2010/main" xmlns="" val="1996294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24</a:t>
            </a:fld>
            <a:endParaRPr lang="en-US" dirty="0"/>
          </a:p>
        </p:txBody>
      </p:sp>
    </p:spTree>
    <p:extLst>
      <p:ext uri="{BB962C8B-B14F-4D97-AF65-F5344CB8AC3E}">
        <p14:creationId xmlns:p14="http://schemas.microsoft.com/office/powerpoint/2010/main" xmlns="" val="199629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25</a:t>
            </a:fld>
            <a:endParaRPr lang="en-US" dirty="0"/>
          </a:p>
        </p:txBody>
      </p:sp>
    </p:spTree>
    <p:extLst>
      <p:ext uri="{BB962C8B-B14F-4D97-AF65-F5344CB8AC3E}">
        <p14:creationId xmlns:p14="http://schemas.microsoft.com/office/powerpoint/2010/main" xmlns="" val="199629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27</a:t>
            </a:fld>
            <a:endParaRPr lang="en-US" dirty="0"/>
          </a:p>
        </p:txBody>
      </p:sp>
    </p:spTree>
    <p:extLst>
      <p:ext uri="{BB962C8B-B14F-4D97-AF65-F5344CB8AC3E}">
        <p14:creationId xmlns:p14="http://schemas.microsoft.com/office/powerpoint/2010/main" xmlns="" val="122260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28</a:t>
            </a:fld>
            <a:endParaRPr lang="en-US" dirty="0"/>
          </a:p>
        </p:txBody>
      </p:sp>
    </p:spTree>
    <p:extLst>
      <p:ext uri="{BB962C8B-B14F-4D97-AF65-F5344CB8AC3E}">
        <p14:creationId xmlns:p14="http://schemas.microsoft.com/office/powerpoint/2010/main" xmlns="" val="433288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29</a:t>
            </a:fld>
            <a:endParaRPr lang="en-US" dirty="0"/>
          </a:p>
        </p:txBody>
      </p:sp>
    </p:spTree>
    <p:extLst>
      <p:ext uri="{BB962C8B-B14F-4D97-AF65-F5344CB8AC3E}">
        <p14:creationId xmlns:p14="http://schemas.microsoft.com/office/powerpoint/2010/main" xmlns="" val="316733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30</a:t>
            </a:fld>
            <a:endParaRPr lang="en-US" dirty="0"/>
          </a:p>
        </p:txBody>
      </p:sp>
    </p:spTree>
    <p:extLst>
      <p:ext uri="{BB962C8B-B14F-4D97-AF65-F5344CB8AC3E}">
        <p14:creationId xmlns:p14="http://schemas.microsoft.com/office/powerpoint/2010/main" xmlns="" val="844543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31</a:t>
            </a:fld>
            <a:endParaRPr lang="en-US" dirty="0"/>
          </a:p>
        </p:txBody>
      </p:sp>
    </p:spTree>
    <p:extLst>
      <p:ext uri="{BB962C8B-B14F-4D97-AF65-F5344CB8AC3E}">
        <p14:creationId xmlns:p14="http://schemas.microsoft.com/office/powerpoint/2010/main" xmlns="" val="84454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32</a:t>
            </a:fld>
            <a:endParaRPr lang="en-US" dirty="0"/>
          </a:p>
        </p:txBody>
      </p:sp>
    </p:spTree>
    <p:extLst>
      <p:ext uri="{BB962C8B-B14F-4D97-AF65-F5344CB8AC3E}">
        <p14:creationId xmlns:p14="http://schemas.microsoft.com/office/powerpoint/2010/main" xmlns="" val="3799732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33</a:t>
            </a:fld>
            <a:endParaRPr lang="en-US" dirty="0"/>
          </a:p>
        </p:txBody>
      </p:sp>
    </p:spTree>
    <p:extLst>
      <p:ext uri="{BB962C8B-B14F-4D97-AF65-F5344CB8AC3E}">
        <p14:creationId xmlns:p14="http://schemas.microsoft.com/office/powerpoint/2010/main" xmlns="" val="957669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34</a:t>
            </a:fld>
            <a:endParaRPr lang="en-US" dirty="0"/>
          </a:p>
        </p:txBody>
      </p:sp>
    </p:spTree>
    <p:extLst>
      <p:ext uri="{BB962C8B-B14F-4D97-AF65-F5344CB8AC3E}">
        <p14:creationId xmlns:p14="http://schemas.microsoft.com/office/powerpoint/2010/main" xmlns="" val="2881076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35</a:t>
            </a:fld>
            <a:endParaRPr lang="en-US" dirty="0"/>
          </a:p>
        </p:txBody>
      </p:sp>
    </p:spTree>
    <p:extLst>
      <p:ext uri="{BB962C8B-B14F-4D97-AF65-F5344CB8AC3E}">
        <p14:creationId xmlns:p14="http://schemas.microsoft.com/office/powerpoint/2010/main" xmlns="" val="93584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68FD8E77-EDA1-4A20-A165-29D00986DE62}"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tool belt</a:t>
            </a:r>
          </a:p>
          <a:p>
            <a:r>
              <a:rPr lang="en-US" dirty="0" smtClean="0"/>
              <a:t>Specific</a:t>
            </a:r>
          </a:p>
          <a:p>
            <a:r>
              <a:rPr lang="en-US" dirty="0" smtClean="0"/>
              <a:t>Measurable</a:t>
            </a:r>
          </a:p>
          <a:p>
            <a:r>
              <a:rPr lang="en-US" dirty="0" smtClean="0"/>
              <a:t>Attainable</a:t>
            </a:r>
          </a:p>
          <a:p>
            <a:r>
              <a:rPr lang="en-US" dirty="0" smtClean="0"/>
              <a:t>Realistic</a:t>
            </a:r>
          </a:p>
          <a:p>
            <a:r>
              <a:rPr lang="en-US" dirty="0" smtClean="0"/>
              <a:t>Time-bound</a:t>
            </a:r>
          </a:p>
          <a:p>
            <a:r>
              <a:rPr lang="en-US" dirty="0" smtClean="0"/>
              <a:t>Evaluate</a:t>
            </a:r>
          </a:p>
          <a:p>
            <a:r>
              <a:rPr lang="en-US" dirty="0" smtClean="0"/>
              <a:t>Reevaluate </a:t>
            </a:r>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p:txBody>
      </p:sp>
      <p:sp>
        <p:nvSpPr>
          <p:cNvPr id="34820" name="Slide Number Placeholder 3"/>
          <p:cNvSpPr>
            <a:spLocks noGrp="1"/>
          </p:cNvSpPr>
          <p:nvPr>
            <p:ph type="sldNum" sz="quarter" idx="5"/>
          </p:nvPr>
        </p:nvSpPr>
        <p:spPr>
          <a:noFill/>
        </p:spPr>
        <p:txBody>
          <a:bodyPr/>
          <a:lstStyle/>
          <a:p>
            <a:fld id="{D0E0F599-84B1-4899-8323-D2A9555008C2}"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44B991F8-AA97-4596-9D75-F95EDD1E53B3}"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A06C6D72-8BB4-4A0B-BAA7-FE0814DD9692}"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40</a:t>
            </a:fld>
            <a:endParaRPr lang="en-US" dirty="0"/>
          </a:p>
        </p:txBody>
      </p:sp>
    </p:spTree>
    <p:extLst>
      <p:ext uri="{BB962C8B-B14F-4D97-AF65-F5344CB8AC3E}">
        <p14:creationId xmlns:p14="http://schemas.microsoft.com/office/powerpoint/2010/main" xmlns="" val="70616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41</a:t>
            </a:fld>
            <a:endParaRPr lang="en-US" dirty="0"/>
          </a:p>
        </p:txBody>
      </p:sp>
    </p:spTree>
    <p:extLst>
      <p:ext uri="{BB962C8B-B14F-4D97-AF65-F5344CB8AC3E}">
        <p14:creationId xmlns:p14="http://schemas.microsoft.com/office/powerpoint/2010/main" xmlns="" val="1340510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42</a:t>
            </a:fld>
            <a:endParaRPr lang="en-US" dirty="0"/>
          </a:p>
        </p:txBody>
      </p:sp>
    </p:spTree>
    <p:extLst>
      <p:ext uri="{BB962C8B-B14F-4D97-AF65-F5344CB8AC3E}">
        <p14:creationId xmlns:p14="http://schemas.microsoft.com/office/powerpoint/2010/main" xmlns="" val="144324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43</a:t>
            </a:fld>
            <a:endParaRPr lang="en-US" dirty="0"/>
          </a:p>
        </p:txBody>
      </p:sp>
    </p:spTree>
    <p:extLst>
      <p:ext uri="{BB962C8B-B14F-4D97-AF65-F5344CB8AC3E}">
        <p14:creationId xmlns:p14="http://schemas.microsoft.com/office/powerpoint/2010/main" xmlns="" val="144324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44</a:t>
            </a:fld>
            <a:endParaRPr lang="en-US" dirty="0"/>
          </a:p>
        </p:txBody>
      </p:sp>
    </p:spTree>
    <p:extLst>
      <p:ext uri="{BB962C8B-B14F-4D97-AF65-F5344CB8AC3E}">
        <p14:creationId xmlns:p14="http://schemas.microsoft.com/office/powerpoint/2010/main" xmlns="" val="1104137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45</a:t>
            </a:fld>
            <a:endParaRPr lang="en-US" dirty="0"/>
          </a:p>
        </p:txBody>
      </p:sp>
    </p:spTree>
    <p:extLst>
      <p:ext uri="{BB962C8B-B14F-4D97-AF65-F5344CB8AC3E}">
        <p14:creationId xmlns:p14="http://schemas.microsoft.com/office/powerpoint/2010/main" xmlns="" val="4208638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46</a:t>
            </a:fld>
            <a:endParaRPr lang="en-US" dirty="0"/>
          </a:p>
        </p:txBody>
      </p:sp>
    </p:spTree>
    <p:extLst>
      <p:ext uri="{BB962C8B-B14F-4D97-AF65-F5344CB8AC3E}">
        <p14:creationId xmlns:p14="http://schemas.microsoft.com/office/powerpoint/2010/main" xmlns="" val="4254752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47</a:t>
            </a:fld>
            <a:endParaRPr lang="en-US" dirty="0"/>
          </a:p>
        </p:txBody>
      </p:sp>
    </p:spTree>
    <p:extLst>
      <p:ext uri="{BB962C8B-B14F-4D97-AF65-F5344CB8AC3E}">
        <p14:creationId xmlns:p14="http://schemas.microsoft.com/office/powerpoint/2010/main" xmlns="" val="2474284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48</a:t>
            </a:fld>
            <a:endParaRPr lang="en-US" dirty="0"/>
          </a:p>
        </p:txBody>
      </p:sp>
    </p:spTree>
    <p:extLst>
      <p:ext uri="{BB962C8B-B14F-4D97-AF65-F5344CB8AC3E}">
        <p14:creationId xmlns:p14="http://schemas.microsoft.com/office/powerpoint/2010/main" xmlns="" val="2542014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004BFE3A-F9B6-403F-9B6F-D4AB49387E73}" type="slidenum">
              <a:rPr lang="en-US" smtClean="0">
                <a:solidFill>
                  <a:prstClr val="black"/>
                </a:solidFill>
              </a:rPr>
              <a:pPr/>
              <a:t>49</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986C462F-A1D4-4C4D-BF7C-416029B60F38}" type="slidenum">
              <a:rPr lang="en-US" smtClean="0">
                <a:solidFill>
                  <a:prstClr val="black"/>
                </a:solidFill>
              </a:rPr>
              <a:pPr/>
              <a:t>50</a:t>
            </a:fld>
            <a:endParaRPr lang="en-US" smtClean="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AAF66950-F4B5-4DF2-9D95-ADC15ACD3968}" type="slidenum">
              <a:rPr lang="en-US" smtClean="0">
                <a:solidFill>
                  <a:prstClr val="black"/>
                </a:solidFill>
              </a:rPr>
              <a:pPr/>
              <a:t>51</a:t>
            </a:fld>
            <a:endParaRPr lang="en-US"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solidFill>
                  <a:prstClr val="black"/>
                </a:solidFill>
              </a:rPr>
              <a:pPr>
                <a:defRPr/>
              </a:pPr>
              <a:t>52</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D89A83DF-7956-4F20-A88F-FDE22D2F8048}" type="slidenum">
              <a:rPr lang="en-US" smtClean="0"/>
              <a:pPr/>
              <a:t>53</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p>
        </p:txBody>
      </p:sp>
      <p:sp>
        <p:nvSpPr>
          <p:cNvPr id="31748" name="Slide Number Placeholder 3"/>
          <p:cNvSpPr>
            <a:spLocks noGrp="1"/>
          </p:cNvSpPr>
          <p:nvPr>
            <p:ph type="sldNum" sz="quarter" idx="5"/>
          </p:nvPr>
        </p:nvSpPr>
        <p:spPr>
          <a:noFill/>
        </p:spPr>
        <p:txBody>
          <a:bodyPr/>
          <a:lstStyle/>
          <a:p>
            <a:fld id="{1B0C0699-3971-4DCB-B19A-CFB90822A493}"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EF640A-A5AF-494D-93BA-676ECF444F7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smtClean="0"/>
          </a:p>
        </p:txBody>
      </p:sp>
      <p:sp>
        <p:nvSpPr>
          <p:cNvPr id="30724" name="Slide Number Placeholder 3"/>
          <p:cNvSpPr>
            <a:spLocks noGrp="1"/>
          </p:cNvSpPr>
          <p:nvPr>
            <p:ph type="sldNum" sz="quarter" idx="5"/>
          </p:nvPr>
        </p:nvSpPr>
        <p:spPr>
          <a:noFill/>
        </p:spPr>
        <p:txBody>
          <a:bodyPr/>
          <a:lstStyle/>
          <a:p>
            <a:fld id="{92D6F18A-B9F7-41E0-8533-E00A0E1C4827}"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grpSp>
        <p:nvGrpSpPr>
          <p:cNvPr id="6" name="Group 15"/>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solidFill>
                  <a:srgbClr val="D1EAEE"/>
                </a:solidFill>
              </a:defRPr>
            </a:lvl1pPr>
          </a:lstStyle>
          <a:p>
            <a:pPr>
              <a:defRPr/>
            </a:pPr>
            <a:fld id="{E7D212FE-F8E1-4AA5-A987-93A0B04C85B0}" type="datetime1">
              <a:rPr lang="en-US"/>
              <a:pPr>
                <a:defRPr/>
              </a:pPr>
              <a:t>11/10/2011</a:t>
            </a:fld>
            <a:endParaRPr lang="en-US" dirty="0"/>
          </a:p>
        </p:txBody>
      </p:sp>
      <p:sp>
        <p:nvSpPr>
          <p:cNvPr id="11" name="Footer Placeholder 18"/>
          <p:cNvSpPr>
            <a:spLocks noGrp="1"/>
          </p:cNvSpPr>
          <p:nvPr>
            <p:ph type="ftr" sz="quarter" idx="11"/>
          </p:nvPr>
        </p:nvSpPr>
        <p:spPr/>
        <p:txBody>
          <a:bodyPr/>
          <a:lstStyle>
            <a:lvl1pPr>
              <a:defRPr>
                <a:solidFill>
                  <a:srgbClr val="D1EAEE"/>
                </a:solidFill>
              </a:defRPr>
            </a:lvl1pPr>
          </a:lstStyle>
          <a:p>
            <a:pPr>
              <a:defRPr/>
            </a:pPr>
            <a:endParaRPr lang="en-US" dirty="0"/>
          </a:p>
        </p:txBody>
      </p:sp>
      <p:sp>
        <p:nvSpPr>
          <p:cNvPr id="12" name="Slide Number Placeholder 26"/>
          <p:cNvSpPr>
            <a:spLocks noGrp="1"/>
          </p:cNvSpPr>
          <p:nvPr>
            <p:ph type="sldNum" sz="quarter" idx="12"/>
          </p:nvPr>
        </p:nvSpPr>
        <p:spPr/>
        <p:txBody>
          <a:bodyPr/>
          <a:lstStyle>
            <a:lvl1pPr>
              <a:defRPr/>
            </a:lvl1pPr>
          </a:lstStyle>
          <a:p>
            <a:pPr>
              <a:defRPr/>
            </a:pPr>
            <a:fld id="{15D1C24F-CD83-4D02-AAB6-1EBB8FCC2F7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660CD22-EC86-472D-81B1-2931E8587849}" type="datetime1">
              <a:rPr lang="en-US"/>
              <a:pPr>
                <a:defRPr/>
              </a:pPr>
              <a:t>11/10/2011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AB7933D-9517-48D2-8B7E-B31F50D277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D689F30-4B97-4BD2-BAEF-CD23DA271D4B}" type="datetime1">
              <a:rPr lang="en-US"/>
              <a:pPr>
                <a:defRPr/>
              </a:pPr>
              <a:t>11/10/2011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A4D0B7B-7B3A-4D86-BC5F-C2DA40E438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C742A372-480B-4530-BD44-AB43B24772F1}" type="datetime1">
              <a:rPr lang="en-US"/>
              <a:pPr>
                <a:defRPr/>
              </a:pPr>
              <a:t>11/10/2011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4B9C71D0-6023-4E38-9E9D-55C2D48C8D7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solidFill>
                  <a:srgbClr val="D1EAEE"/>
                </a:solidFill>
              </a:defRPr>
            </a:lvl1pPr>
          </a:lstStyle>
          <a:p>
            <a:pPr>
              <a:defRPr/>
            </a:pPr>
            <a:fld id="{9669787C-8FC6-4C51-AB5C-6E848013EB85}" type="datetime1">
              <a:rPr lang="en-US"/>
              <a:pPr>
                <a:defRPr/>
              </a:pPr>
              <a:t>11/10/2011</a:t>
            </a:fld>
            <a:endParaRPr lang="en-US" dirty="0"/>
          </a:p>
        </p:txBody>
      </p:sp>
      <p:sp>
        <p:nvSpPr>
          <p:cNvPr id="10" name="Footer Placeholder 4"/>
          <p:cNvSpPr>
            <a:spLocks noGrp="1"/>
          </p:cNvSpPr>
          <p:nvPr>
            <p:ph type="ftr" sz="quarter" idx="11"/>
          </p:nvPr>
        </p:nvSpPr>
        <p:spPr/>
        <p:txBody>
          <a:bodyPr/>
          <a:lstStyle>
            <a:lvl1pPr>
              <a:defRPr>
                <a:solidFill>
                  <a:srgbClr val="D1EAEE"/>
                </a:solidFill>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97F01FC5-0986-4C54-88AD-6EFA89B35DD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7A15216-2780-4F2B-8290-1EA62B05E44A}" type="datetime1">
              <a:rPr lang="en-US"/>
              <a:pPr>
                <a:defRPr/>
              </a:pPr>
              <a:t>11/10/2011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5639D422-49B9-4E06-BD38-FD577F41C6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0B829B6-0ECD-4773-9B45-98A1FD39C664}" type="datetime1">
              <a:rPr lang="en-US"/>
              <a:pPr>
                <a:defRPr/>
              </a:pPr>
              <a:t>11/10/2011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607479C5-0A0B-48A2-9B6F-B96861BCF55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4D1631F-3F3E-4423-9FE0-6F570AC2570E}" type="datetime1">
              <a:rPr lang="en-US"/>
              <a:pPr>
                <a:defRPr/>
              </a:pPr>
              <a:t>11/10/2011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CAD94A67-2768-43B7-9AC6-EEEEC57A94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BB30EB0-D0B3-4050-BE3E-574C6A2CACC5}" type="datetime1">
              <a:rPr lang="en-US"/>
              <a:pPr>
                <a:defRPr/>
              </a:pPr>
              <a:t>11/10/2011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BE2AA6E-4C89-4C2F-AB4B-29DC487B9D4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12DFCD7-3546-43CD-9782-CDCF1477AA55}" type="datetime1">
              <a:rPr lang="en-US"/>
              <a:pPr>
                <a:defRPr/>
              </a:pPr>
              <a:t>11/10/2011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736D6A6-02FF-4E97-843F-68B8C364768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C0D9274-2B8F-4EC9-BF36-726BB039BD07}" type="datetime1">
              <a:rPr lang="en-US"/>
              <a:pPr>
                <a:defRPr/>
              </a:pPr>
              <a:t>11/10/2011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502D531-E129-4A7C-A6A0-24AC7F4526C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1295400" y="704850"/>
            <a:ext cx="76200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pPr>
              <a:defRPr/>
            </a:pPr>
            <a:fld id="{20DEF94B-B3C0-44B4-BF34-C22620CA28C7}" type="datetime1">
              <a:rPr lang="en-US"/>
              <a:pPr>
                <a:defRPr/>
              </a:pPr>
              <a:t>11/10/2011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AF746EC-783B-438D-9F13-0A8C51B0F0B1}"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1041" name="Freeform 17"/>
          <p:cNvSpPr>
            <a:spLocks noChangeArrowheads="1"/>
          </p:cNvSpPr>
          <p:nvPr/>
        </p:nvSpPr>
        <p:spPr bwMode="auto">
          <a:xfrm flipV="1">
            <a:off x="0" y="1808163"/>
            <a:ext cx="8458200" cy="74612"/>
          </a:xfrm>
          <a:custGeom>
            <a:avLst/>
            <a:gdLst/>
            <a:ahLst/>
            <a:cxnLst>
              <a:cxn ang="0">
                <a:pos x="0" y="0"/>
              </a:cxn>
              <a:cxn ang="0">
                <a:pos x="6344" y="0"/>
              </a:cxn>
            </a:cxnLst>
            <a:rect l="0" t="0" r="r" b="b"/>
            <a:pathLst>
              <a:path w="6344" h="1">
                <a:moveTo>
                  <a:pt x="0" y="0"/>
                </a:moveTo>
                <a:lnTo>
                  <a:pt x="6344" y="0"/>
                </a:lnTo>
              </a:path>
            </a:pathLst>
          </a:custGeom>
          <a:noFill/>
          <a:ln w="25400">
            <a:solidFill>
              <a:srgbClr val="EF9100"/>
            </a:solidFill>
            <a:round/>
            <a:headEnd/>
            <a:tailEnd/>
          </a:ln>
          <a:effectLst/>
        </p:spPr>
        <p:txBody>
          <a:bodyPr wrap="none" anchor="ctr"/>
          <a:lstStyle/>
          <a:p>
            <a:pPr>
              <a:defRPr/>
            </a:pPr>
            <a:endParaRPr lang="en-US" dirty="0"/>
          </a:p>
        </p:txBody>
      </p:sp>
      <p:pic>
        <p:nvPicPr>
          <p:cNvPr id="1035" name="Picture 2"/>
          <p:cNvPicPr>
            <a:picLocks noChangeAspect="1" noChangeArrowheads="1"/>
          </p:cNvPicPr>
          <p:nvPr/>
        </p:nvPicPr>
        <p:blipFill>
          <a:blip r:embed="rId13" cstate="print"/>
          <a:srcRect/>
          <a:stretch>
            <a:fillRect/>
          </a:stretch>
        </p:blipFill>
        <p:spPr bwMode="auto">
          <a:xfrm>
            <a:off x="0" y="1066800"/>
            <a:ext cx="1295400" cy="814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17" r:id="rId2"/>
    <p:sldLayoutId id="2147483726" r:id="rId3"/>
    <p:sldLayoutId id="2147483718" r:id="rId4"/>
    <p:sldLayoutId id="2147483719" r:id="rId5"/>
    <p:sldLayoutId id="2147483720" r:id="rId6"/>
    <p:sldLayoutId id="2147483721" r:id="rId7"/>
    <p:sldLayoutId id="2147483722" r:id="rId8"/>
    <p:sldLayoutId id="2147483727" r:id="rId9"/>
    <p:sldLayoutId id="2147483723" r:id="rId10"/>
    <p:sldLayoutId id="2147483724" r:id="rId11"/>
  </p:sldLayoutIdLst>
  <p:hf hdr="0" ftr="0" dt="0"/>
  <p:txStyles>
    <p:titleStyle>
      <a:lvl1pPr algn="l" rtl="0" eaLnBrk="0" fontAlgn="base" hangingPunct="0">
        <a:spcBef>
          <a:spcPct val="0"/>
        </a:spcBef>
        <a:spcAft>
          <a:spcPct val="0"/>
        </a:spcAft>
        <a:defRPr sz="4800" kern="1200">
          <a:solidFill>
            <a:schemeClr val="tx2"/>
          </a:solidFill>
          <a:latin typeface="+mj-lt"/>
          <a:ea typeface="+mj-ea"/>
          <a:cs typeface="+mj-cs"/>
        </a:defRPr>
      </a:lvl1pPr>
      <a:lvl2pPr algn="l" rtl="0" eaLnBrk="0" fontAlgn="base" hangingPunct="0">
        <a:spcBef>
          <a:spcPct val="0"/>
        </a:spcBef>
        <a:spcAft>
          <a:spcPct val="0"/>
        </a:spcAft>
        <a:defRPr sz="4800">
          <a:solidFill>
            <a:schemeClr val="tx2"/>
          </a:solidFill>
          <a:latin typeface="Calibri" pitchFamily="34" charset="0"/>
        </a:defRPr>
      </a:lvl2pPr>
      <a:lvl3pPr algn="l" rtl="0" eaLnBrk="0" fontAlgn="base" hangingPunct="0">
        <a:spcBef>
          <a:spcPct val="0"/>
        </a:spcBef>
        <a:spcAft>
          <a:spcPct val="0"/>
        </a:spcAft>
        <a:defRPr sz="4800">
          <a:solidFill>
            <a:schemeClr val="tx2"/>
          </a:solidFill>
          <a:latin typeface="Calibri" pitchFamily="34" charset="0"/>
        </a:defRPr>
      </a:lvl3pPr>
      <a:lvl4pPr algn="l" rtl="0" eaLnBrk="0" fontAlgn="base" hangingPunct="0">
        <a:spcBef>
          <a:spcPct val="0"/>
        </a:spcBef>
        <a:spcAft>
          <a:spcPct val="0"/>
        </a:spcAft>
        <a:defRPr sz="4800">
          <a:solidFill>
            <a:schemeClr val="tx2"/>
          </a:solidFill>
          <a:latin typeface="Calibri" pitchFamily="34" charset="0"/>
        </a:defRPr>
      </a:lvl4pPr>
      <a:lvl5pPr algn="l" rtl="0" eaLnBrk="0" fontAlgn="base" hangingPunct="0">
        <a:spcBef>
          <a:spcPct val="0"/>
        </a:spcBef>
        <a:spcAft>
          <a:spcPct val="0"/>
        </a:spcAft>
        <a:defRPr sz="4800">
          <a:solidFill>
            <a:schemeClr val="tx2"/>
          </a:solidFill>
          <a:latin typeface="Calibri" pitchFamily="34" charset="0"/>
        </a:defRPr>
      </a:lvl5pPr>
      <a:lvl6pPr marL="457200" algn="l" rtl="0" fontAlgn="base">
        <a:spcBef>
          <a:spcPct val="0"/>
        </a:spcBef>
        <a:spcAft>
          <a:spcPct val="0"/>
        </a:spcAft>
        <a:defRPr sz="4800">
          <a:solidFill>
            <a:schemeClr val="tx2"/>
          </a:solidFill>
          <a:latin typeface="Calibri" pitchFamily="34" charset="0"/>
        </a:defRPr>
      </a:lvl6pPr>
      <a:lvl7pPr marL="914400" algn="l" rtl="0" fontAlgn="base">
        <a:spcBef>
          <a:spcPct val="0"/>
        </a:spcBef>
        <a:spcAft>
          <a:spcPct val="0"/>
        </a:spcAft>
        <a:defRPr sz="4800">
          <a:solidFill>
            <a:schemeClr val="tx2"/>
          </a:solidFill>
          <a:latin typeface="Calibri" pitchFamily="34" charset="0"/>
        </a:defRPr>
      </a:lvl7pPr>
      <a:lvl8pPr marL="1371600" algn="l" rtl="0" fontAlgn="base">
        <a:spcBef>
          <a:spcPct val="0"/>
        </a:spcBef>
        <a:spcAft>
          <a:spcPct val="0"/>
        </a:spcAft>
        <a:defRPr sz="4800">
          <a:solidFill>
            <a:schemeClr val="tx2"/>
          </a:solidFill>
          <a:latin typeface="Calibri" pitchFamily="34" charset="0"/>
        </a:defRPr>
      </a:lvl8pPr>
      <a:lvl9pPr marL="1828800" algn="l" rtl="0" fontAlgn="base">
        <a:spcBef>
          <a:spcPct val="0"/>
        </a:spcBef>
        <a:spcAft>
          <a:spcPct val="0"/>
        </a:spcAft>
        <a:defRPr sz="48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luk.org/AT1.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ecu.edu/cs-educ/ci/sped/at/gradcert.cf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thenpro.org/member"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pepne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preadsheets.google.com/ccc?key=0AomYaPFK5E4QdFNCdG5MakZ1dzZZOGpzbzJ6dEQwX1E&amp;hl=en" TargetMode="External"/><Relationship Id="rId7" Type="http://schemas.openxmlformats.org/officeDocument/2006/relationships/hyperlink" Target="http://www.ecu.edu/cs-educ/ci/sped/at/atlab.cf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microsoft.com/enable/products/windowsxp/default.aspx" TargetMode="External"/><Relationship Id="rId5" Type="http://schemas.openxmlformats.org/officeDocument/2006/relationships/hyperlink" Target="http://www.microsoft.com/enable/products/chartwindows.aspx" TargetMode="External"/><Relationship Id="rId4" Type="http://schemas.openxmlformats.org/officeDocument/2006/relationships/hyperlink" Target="http://www.microsoft.com/enabl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taccess.org/index.ph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trace.wisc.edu/" TargetMode="External"/><Relationship Id="rId5" Type="http://schemas.openxmlformats.org/officeDocument/2006/relationships/hyperlink" Target="http://resna.org/" TargetMode="External"/><Relationship Id="rId4" Type="http://schemas.openxmlformats.org/officeDocument/2006/relationships/hyperlink" Target="http://www.pcworld.com/article/159413/5_great_microsoft_web_services_you_probably_dont_use.html?tk=rel_new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6"/>
          <p:cNvSpPr>
            <a:spLocks noGrp="1"/>
          </p:cNvSpPr>
          <p:nvPr>
            <p:ph type="sldNum" sz="quarter" idx="12"/>
          </p:nvPr>
        </p:nvSpPr>
        <p:spPr/>
        <p:txBody>
          <a:bodyPr/>
          <a:lstStyle/>
          <a:p>
            <a:pPr>
              <a:defRPr/>
            </a:pPr>
            <a:fld id="{7AC4229F-FD25-4A98-B946-8BD5AA3CEE46}" type="slidenum">
              <a:rPr lang="en-US"/>
              <a:pPr>
                <a:defRPr/>
              </a:pPr>
              <a:t>1</a:t>
            </a:fld>
            <a:endParaRPr lang="en-US" dirty="0"/>
          </a:p>
        </p:txBody>
      </p:sp>
      <p:sp>
        <p:nvSpPr>
          <p:cNvPr id="2050" name="Rectangle 2"/>
          <p:cNvSpPr>
            <a:spLocks noGrp="1" noChangeArrowheads="1"/>
          </p:cNvSpPr>
          <p:nvPr>
            <p:ph type="ctrTitle"/>
          </p:nvPr>
        </p:nvSpPr>
        <p:spPr>
          <a:xfrm>
            <a:off x="457200" y="381000"/>
            <a:ext cx="7851648" cy="1828800"/>
          </a:xfrm>
        </p:spPr>
        <p:txBody>
          <a:bodyPr/>
          <a:lstStyle/>
          <a:p>
            <a:pPr algn="ctr" eaLnBrk="1" fontAlgn="auto" hangingPunct="1">
              <a:spcAft>
                <a:spcPts val="0"/>
              </a:spcAft>
              <a:defRPr/>
            </a:pPr>
            <a:r>
              <a:rPr lang="en-US" sz="4000" i="1" dirty="0" smtClean="0"/>
              <a:t>A Crash Course on Assistive Technology Evaluations</a:t>
            </a:r>
            <a:endParaRPr lang="en-US" sz="4000" i="1" dirty="0"/>
          </a:p>
        </p:txBody>
      </p:sp>
      <p:sp>
        <p:nvSpPr>
          <p:cNvPr id="5124" name="Rectangle 3"/>
          <p:cNvSpPr>
            <a:spLocks noGrp="1" noChangeArrowheads="1"/>
          </p:cNvSpPr>
          <p:nvPr>
            <p:ph type="subTitle" idx="1"/>
          </p:nvPr>
        </p:nvSpPr>
        <p:spPr>
          <a:xfrm>
            <a:off x="609600" y="2362200"/>
            <a:ext cx="7924800" cy="2895600"/>
          </a:xfrm>
        </p:spPr>
        <p:txBody>
          <a:bodyPr/>
          <a:lstStyle/>
          <a:p>
            <a:pPr marR="0" eaLnBrk="1" hangingPunct="1"/>
            <a:r>
              <a:rPr lang="en-US" sz="2200" dirty="0" smtClean="0"/>
              <a:t>Kyle Slough, MS., CRC</a:t>
            </a:r>
          </a:p>
          <a:p>
            <a:pPr marR="0" eaLnBrk="1" hangingPunct="1"/>
            <a:r>
              <a:rPr lang="en-US" sz="2200" dirty="0" smtClean="0"/>
              <a:t>Kgslough@live.com</a:t>
            </a:r>
          </a:p>
          <a:p>
            <a:pPr marR="0" eaLnBrk="1" hangingPunct="1"/>
            <a:r>
              <a:rPr lang="en-US" sz="2200" dirty="0" smtClean="0"/>
              <a:t>Marie Agius, MS., LCAS, CRC</a:t>
            </a:r>
          </a:p>
          <a:p>
            <a:pPr marR="0" eaLnBrk="1" hangingPunct="1"/>
            <a:r>
              <a:rPr lang="en-US" sz="2200" dirty="0" smtClean="0"/>
              <a:t>Dotym07@students.ecu.edu</a:t>
            </a:r>
          </a:p>
          <a:p>
            <a:pPr marR="0" eaLnBrk="1" hangingPunct="1"/>
            <a:r>
              <a:rPr lang="en-US" sz="2200" dirty="0" smtClean="0"/>
              <a:t>Melissa Engleman, </a:t>
            </a:r>
            <a:r>
              <a:rPr lang="en-US" sz="2400" dirty="0" err="1" smtClean="0"/>
              <a:t>EdD</a:t>
            </a:r>
            <a:r>
              <a:rPr lang="en-US" sz="2400" dirty="0" smtClean="0"/>
              <a:t>.</a:t>
            </a:r>
          </a:p>
          <a:p>
            <a:pPr marR="0" eaLnBrk="1" hangingPunct="1"/>
            <a:r>
              <a:rPr lang="en-US" sz="2200" dirty="0"/>
              <a:t>E</a:t>
            </a:r>
            <a:r>
              <a:rPr lang="en-US" sz="2200" dirty="0" smtClean="0"/>
              <a:t>nglemanm@ecu.edu</a:t>
            </a:r>
          </a:p>
          <a:p>
            <a:pPr marR="0" eaLnBrk="1" hangingPunct="1"/>
            <a:r>
              <a:rPr lang="en-US" sz="2200" i="1" dirty="0" smtClean="0"/>
              <a:t>Irene Howell Assistive Technology Center</a:t>
            </a:r>
          </a:p>
          <a:p>
            <a:pPr marR="0" eaLnBrk="1" hangingPunct="1"/>
            <a:r>
              <a:rPr lang="en-US" sz="2200" dirty="0" smtClean="0"/>
              <a:t>http://www.ecu.edu/educ/ci/sped/at/</a:t>
            </a:r>
          </a:p>
          <a:p>
            <a:pPr marR="0" eaLnBrk="1" hangingPunct="1"/>
            <a:r>
              <a:rPr lang="en-US" sz="2200" dirty="0" smtClean="0"/>
              <a:t>Greenville, NC</a:t>
            </a:r>
          </a:p>
          <a:p>
            <a:pPr marR="0" eaLnBrk="1" hangingPunct="1"/>
            <a:endParaRPr lang="en-US" sz="2200" dirty="0" smtClean="0"/>
          </a:p>
        </p:txBody>
      </p:sp>
      <p:pic>
        <p:nvPicPr>
          <p:cNvPr id="6" name="Picture 3"/>
          <p:cNvPicPr>
            <a:picLocks noChangeAspect="1"/>
          </p:cNvPicPr>
          <p:nvPr/>
        </p:nvPicPr>
        <p:blipFill>
          <a:blip r:embed="rId3" cstate="print"/>
          <a:srcRect/>
          <a:stretch>
            <a:fillRect/>
          </a:stretch>
        </p:blipFill>
        <p:spPr bwMode="auto">
          <a:xfrm>
            <a:off x="533400" y="2819400"/>
            <a:ext cx="2743200" cy="908050"/>
          </a:xfrm>
          <a:prstGeom prst="rect">
            <a:avLst/>
          </a:prstGeom>
          <a:noFill/>
          <a:ln w="9525">
            <a:noFill/>
            <a:miter lim="800000"/>
            <a:headEnd/>
            <a:tailEnd/>
          </a:ln>
        </p:spPr>
      </p:pic>
      <p:pic>
        <p:nvPicPr>
          <p:cNvPr id="7" name="Picture 6" descr="ESUCP-NCVA.png"/>
          <p:cNvPicPr>
            <a:picLocks noChangeAspect="1"/>
          </p:cNvPicPr>
          <p:nvPr/>
        </p:nvPicPr>
        <p:blipFill>
          <a:blip r:embed="rId4" cstate="print"/>
          <a:stretch>
            <a:fillRect/>
          </a:stretch>
        </p:blipFill>
        <p:spPr>
          <a:xfrm>
            <a:off x="533400" y="4572000"/>
            <a:ext cx="2448267" cy="121937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Assistive Technology </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10</a:t>
            </a:fld>
            <a:endParaRPr lang="en-US" dirty="0"/>
          </a:p>
        </p:txBody>
      </p:sp>
      <p:sp>
        <p:nvSpPr>
          <p:cNvPr id="20" name="Left Arrow 19"/>
          <p:cNvSpPr/>
          <p:nvPr/>
        </p:nvSpPr>
        <p:spPr>
          <a:xfrm rot="-1380000">
            <a:off x="2295149" y="4617294"/>
            <a:ext cx="4264197"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NUMBER of FEATURES       --</a:t>
            </a:r>
            <a:endParaRPr lang="en-US" dirty="0"/>
          </a:p>
        </p:txBody>
      </p:sp>
      <p:sp>
        <p:nvSpPr>
          <p:cNvPr id="22" name="Flowchart: Extract 21"/>
          <p:cNvSpPr/>
          <p:nvPr/>
        </p:nvSpPr>
        <p:spPr>
          <a:xfrm>
            <a:off x="3962400" y="5181600"/>
            <a:ext cx="1676400" cy="1524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Needs</a:t>
            </a:r>
          </a:p>
          <a:p>
            <a:pPr algn="ctr"/>
            <a:r>
              <a:rPr lang="en-US" dirty="0" smtClean="0"/>
              <a:t>of  the</a:t>
            </a:r>
          </a:p>
          <a:p>
            <a:pPr algn="ctr"/>
            <a:r>
              <a:rPr lang="en-US" dirty="0" smtClean="0"/>
              <a:t>User</a:t>
            </a:r>
            <a:endParaRPr lang="en-US" dirty="0"/>
          </a:p>
        </p:txBody>
      </p:sp>
      <p:sp>
        <p:nvSpPr>
          <p:cNvPr id="23" name="Flowchart: Magnetic Disk 22"/>
          <p:cNvSpPr/>
          <p:nvPr/>
        </p:nvSpPr>
        <p:spPr>
          <a:xfrm>
            <a:off x="228600" y="5867400"/>
            <a:ext cx="22860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High-Tech</a:t>
            </a:r>
            <a:endParaRPr lang="en-US" dirty="0"/>
          </a:p>
        </p:txBody>
      </p:sp>
      <p:sp>
        <p:nvSpPr>
          <p:cNvPr id="24" name="Flowchart: Magnetic Disk 23"/>
          <p:cNvSpPr/>
          <p:nvPr/>
        </p:nvSpPr>
        <p:spPr>
          <a:xfrm>
            <a:off x="6324600" y="3962400"/>
            <a:ext cx="22860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Low-Tech</a:t>
            </a:r>
            <a:endParaRPr lang="en-US" dirty="0"/>
          </a:p>
        </p:txBody>
      </p:sp>
      <p:grpSp>
        <p:nvGrpSpPr>
          <p:cNvPr id="12" name="Group 11"/>
          <p:cNvGrpSpPr/>
          <p:nvPr/>
        </p:nvGrpSpPr>
        <p:grpSpPr>
          <a:xfrm>
            <a:off x="685800" y="4419600"/>
            <a:ext cx="2008999" cy="1600200"/>
            <a:chOff x="4800600" y="3429000"/>
            <a:chExt cx="1203775" cy="841248"/>
          </a:xfrm>
        </p:grpSpPr>
        <p:sp>
          <p:nvSpPr>
            <p:cNvPr id="9" name="Flowchart: Manual Operation 8"/>
            <p:cNvSpPr/>
            <p:nvPr/>
          </p:nvSpPr>
          <p:spPr>
            <a:xfrm rot="10800000">
              <a:off x="4800600" y="3657600"/>
              <a:ext cx="914400" cy="612648"/>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10" name="Block Arc 9"/>
            <p:cNvSpPr/>
            <p:nvPr/>
          </p:nvSpPr>
          <p:spPr>
            <a:xfrm>
              <a:off x="5029200" y="3429000"/>
              <a:ext cx="457200" cy="4572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4937575" y="3869654"/>
              <a:ext cx="1066800" cy="242704"/>
            </a:xfrm>
            <a:prstGeom prst="rect">
              <a:avLst/>
            </a:prstGeom>
            <a:noFill/>
          </p:spPr>
          <p:txBody>
            <a:bodyPr wrap="square" rtlCol="0">
              <a:spAutoFit/>
            </a:bodyPr>
            <a:lstStyle/>
            <a:p>
              <a:r>
                <a:rPr lang="en-US" sz="2400" dirty="0" smtClean="0">
                  <a:solidFill>
                    <a:schemeClr val="bg1"/>
                  </a:solidFill>
                </a:rPr>
                <a:t> COST</a:t>
              </a:r>
              <a:endParaRPr lang="en-US" sz="2400" dirty="0">
                <a:solidFill>
                  <a:schemeClr val="bg1"/>
                </a:solidFill>
              </a:endParaRPr>
            </a:p>
          </p:txBody>
        </p:sp>
      </p:grpSp>
      <p:grpSp>
        <p:nvGrpSpPr>
          <p:cNvPr id="25" name="Group 24"/>
          <p:cNvGrpSpPr/>
          <p:nvPr/>
        </p:nvGrpSpPr>
        <p:grpSpPr>
          <a:xfrm>
            <a:off x="6400799" y="2514600"/>
            <a:ext cx="1930673" cy="1527048"/>
            <a:chOff x="5791200" y="1219200"/>
            <a:chExt cx="2232341" cy="1831848"/>
          </a:xfrm>
        </p:grpSpPr>
        <p:pic>
          <p:nvPicPr>
            <p:cNvPr id="1027" name="Picture 3"/>
            <p:cNvPicPr>
              <a:picLocks noChangeAspect="1" noChangeArrowheads="1"/>
            </p:cNvPicPr>
            <p:nvPr/>
          </p:nvPicPr>
          <p:blipFill>
            <a:blip r:embed="rId3" cstate="print">
              <a:duotone>
                <a:schemeClr val="bg2">
                  <a:shade val="45000"/>
                  <a:satMod val="135000"/>
                </a:schemeClr>
                <a:prstClr val="white"/>
              </a:duotone>
            </a:blip>
            <a:srcRect l="18286" t="4571" r="20000" b="8571"/>
            <a:stretch>
              <a:fillRect/>
            </a:stretch>
          </p:blipFill>
          <p:spPr bwMode="auto">
            <a:xfrm>
              <a:off x="5791200" y="1219200"/>
              <a:ext cx="990600" cy="1394178"/>
            </a:xfrm>
            <a:prstGeom prst="rect">
              <a:avLst/>
            </a:prstGeom>
            <a:noFill/>
            <a:ln w="9525">
              <a:noFill/>
              <a:miter lim="800000"/>
              <a:headEnd/>
              <a:tailEnd/>
            </a:ln>
          </p:spPr>
        </p:pic>
        <p:sp>
          <p:nvSpPr>
            <p:cNvPr id="14" name="Flowchart: Manual Operation 13"/>
            <p:cNvSpPr/>
            <p:nvPr/>
          </p:nvSpPr>
          <p:spPr>
            <a:xfrm rot="10800000">
              <a:off x="6629400" y="2216426"/>
              <a:ext cx="1158239" cy="834622"/>
            </a:xfrm>
            <a:prstGeom prst="flowChartManualOperation">
              <a:avLst/>
            </a:prstGeom>
            <a:solidFill>
              <a:schemeClr val="accent1">
                <a:lumMod val="40000"/>
                <a:lumOff val="6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15" name="Block Arc 14"/>
            <p:cNvSpPr/>
            <p:nvPr/>
          </p:nvSpPr>
          <p:spPr>
            <a:xfrm>
              <a:off x="6918960" y="1905000"/>
              <a:ext cx="579120" cy="622852"/>
            </a:xfrm>
            <a:prstGeom prst="blockArc">
              <a:avLst/>
            </a:prstGeom>
            <a:solidFill>
              <a:schemeClr val="accent1">
                <a:lumMod val="40000"/>
                <a:lumOff val="6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a:off x="6672262" y="2498934"/>
              <a:ext cx="1351279" cy="369331"/>
            </a:xfrm>
            <a:prstGeom prst="rect">
              <a:avLst/>
            </a:prstGeom>
            <a:noFill/>
          </p:spPr>
          <p:txBody>
            <a:bodyPr wrap="square" rtlCol="0">
              <a:spAutoFit/>
            </a:bodyPr>
            <a:lstStyle/>
            <a:p>
              <a:r>
                <a:rPr lang="en-US" dirty="0" smtClean="0"/>
                <a:t> COST</a:t>
              </a:r>
              <a:endParaRPr lang="en-US" dirty="0"/>
            </a:p>
          </p:txBody>
        </p:sp>
      </p:grpSp>
      <p:pic>
        <p:nvPicPr>
          <p:cNvPr id="18" name="Picture 3"/>
          <p:cNvPicPr>
            <a:picLocks noChangeAspect="1" noChangeArrowheads="1"/>
          </p:cNvPicPr>
          <p:nvPr/>
        </p:nvPicPr>
        <p:blipFill>
          <a:blip r:embed="rId3" cstate="print">
            <a:duotone>
              <a:schemeClr val="bg2">
                <a:shade val="45000"/>
                <a:satMod val="135000"/>
              </a:schemeClr>
              <a:prstClr val="white"/>
            </a:duotone>
          </a:blip>
          <a:srcRect l="18286" t="4571" r="20000" b="8571"/>
          <a:stretch>
            <a:fillRect/>
          </a:stretch>
        </p:blipFill>
        <p:spPr bwMode="auto">
          <a:xfrm flipH="1">
            <a:off x="8117233" y="2531571"/>
            <a:ext cx="856735" cy="1162202"/>
          </a:xfrm>
          <a:prstGeom prst="rect">
            <a:avLst/>
          </a:prstGeom>
          <a:noFill/>
          <a:ln w="9525">
            <a:noFill/>
            <a:miter lim="800000"/>
            <a:headEnd/>
            <a:tailEnd/>
          </a:ln>
          <a:effectLst>
            <a:glow rad="114300">
              <a:schemeClr val="bg1"/>
            </a:glow>
          </a:effectLst>
          <a:scene3d>
            <a:camera prst="orthographicFront"/>
            <a:lightRig rig="threePt" dir="t"/>
          </a:scene3d>
          <a:sp3d contourW="12700" prstMaterial="matte">
            <a:contourClr>
              <a:schemeClr val="bg1"/>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and Soft Technologies</a:t>
            </a:r>
            <a:endParaRPr lang="en-US" dirty="0"/>
          </a:p>
        </p:txBody>
      </p:sp>
      <p:sp>
        <p:nvSpPr>
          <p:cNvPr id="3" name="Content Placeholder 2"/>
          <p:cNvSpPr>
            <a:spLocks noGrp="1"/>
          </p:cNvSpPr>
          <p:nvPr>
            <p:ph idx="1"/>
          </p:nvPr>
        </p:nvSpPr>
        <p:spPr/>
        <p:txBody>
          <a:bodyPr/>
          <a:lstStyle/>
          <a:p>
            <a:r>
              <a:rPr lang="en-US" dirty="0" smtClean="0"/>
              <a:t>Hard Technologies- assistive technology systems which are made from “readily available components.” This includes things from mouth sticks to computers and software. </a:t>
            </a:r>
          </a:p>
          <a:p>
            <a:endParaRPr lang="en-US" dirty="0" smtClean="0"/>
          </a:p>
          <a:p>
            <a:r>
              <a:rPr lang="en-US" dirty="0" smtClean="0"/>
              <a:t>Soft Technologies- are in three different forms: people, written and computer.  Basically soft technologies are AT services. These technologies rely on knowledge, experience and ingenuity of the provider. </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Appliances Versus Tools</a:t>
            </a:r>
            <a:endParaRPr lang="en-US" dirty="0"/>
          </a:p>
        </p:txBody>
      </p:sp>
      <p:sp>
        <p:nvSpPr>
          <p:cNvPr id="3" name="Content Placeholder 2"/>
          <p:cNvSpPr>
            <a:spLocks noGrp="1"/>
          </p:cNvSpPr>
          <p:nvPr>
            <p:ph idx="1"/>
          </p:nvPr>
        </p:nvSpPr>
        <p:spPr/>
        <p:txBody>
          <a:bodyPr/>
          <a:lstStyle/>
          <a:p>
            <a:r>
              <a:rPr lang="en-US" dirty="0" smtClean="0"/>
              <a:t>Appliances “provide benefits to the individual independent of the individual’s </a:t>
            </a:r>
            <a:r>
              <a:rPr lang="sv-SE" dirty="0" smtClean="0"/>
              <a:t>skill level” (Vanderheiden, 1987, p. 705).</a:t>
            </a:r>
            <a:endParaRPr lang="en-US" dirty="0" smtClean="0"/>
          </a:p>
          <a:p>
            <a:endParaRPr lang="en-US" dirty="0" smtClean="0"/>
          </a:p>
          <a:p>
            <a:r>
              <a:rPr lang="en-US" dirty="0" smtClean="0"/>
              <a:t>Tools- require the user to develop skills to use the device.</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smtClean="0"/>
              <a:t>Alternative and Processing Computer Access Methods</a:t>
            </a:r>
            <a:endParaRPr lang="en-US" sz="3600" dirty="0"/>
          </a:p>
        </p:txBody>
      </p:sp>
      <p:graphicFrame>
        <p:nvGraphicFramePr>
          <p:cNvPr id="5" name="Content Placeholder 4"/>
          <p:cNvGraphicFramePr>
            <a:graphicFrameLocks noGrp="1"/>
          </p:cNvGraphicFramePr>
          <p:nvPr>
            <p:ph idx="1"/>
          </p:nvPr>
        </p:nvGraphicFramePr>
        <p:xfrm>
          <a:off x="457200" y="1935163"/>
          <a:ext cx="8229600" cy="4028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Input</a:t>
                      </a:r>
                      <a:endParaRPr lang="en-US" dirty="0"/>
                    </a:p>
                  </a:txBody>
                  <a:tcPr/>
                </a:tc>
                <a:tc>
                  <a:txBody>
                    <a:bodyPr/>
                    <a:lstStyle/>
                    <a:p>
                      <a:pPr algn="ctr"/>
                      <a:r>
                        <a:rPr lang="en-US" dirty="0" smtClean="0"/>
                        <a:t>Processing</a:t>
                      </a:r>
                      <a:endParaRPr lang="en-US" dirty="0"/>
                    </a:p>
                  </a:txBody>
                  <a:tcPr/>
                </a:tc>
                <a:tc>
                  <a:txBody>
                    <a:bodyPr/>
                    <a:lstStyle/>
                    <a:p>
                      <a:pPr algn="ctr"/>
                      <a:r>
                        <a:rPr lang="en-US" dirty="0" smtClean="0"/>
                        <a:t>Output</a:t>
                      </a:r>
                      <a:endParaRPr lang="en-US" dirty="0"/>
                    </a:p>
                  </a:txBody>
                  <a:tcPr/>
                </a:tc>
              </a:tr>
              <a:tr h="370840">
                <a:tc>
                  <a:txBody>
                    <a:bodyPr/>
                    <a:lstStyle/>
                    <a:p>
                      <a:pPr>
                        <a:buFont typeface="Arial" pitchFamily="34" charset="0"/>
                        <a:buChar char="•"/>
                      </a:pPr>
                      <a:r>
                        <a:rPr kumimoji="0" lang="en-US" b="0" i="0" kern="1200" dirty="0" smtClean="0">
                          <a:solidFill>
                            <a:schemeClr val="dk1"/>
                          </a:solidFill>
                          <a:latin typeface="+mn-lt"/>
                          <a:ea typeface="+mn-ea"/>
                          <a:cs typeface="+mn-cs"/>
                        </a:rPr>
                        <a:t>Alternate keyboards</a:t>
                      </a:r>
                    </a:p>
                    <a:p>
                      <a:pPr>
                        <a:buFont typeface="Arial" pitchFamily="34" charset="0"/>
                        <a:buChar char="•"/>
                      </a:pPr>
                      <a:r>
                        <a:rPr kumimoji="0" lang="en-US" b="0" i="0" kern="1200" dirty="0" smtClean="0">
                          <a:solidFill>
                            <a:schemeClr val="dk1"/>
                          </a:solidFill>
                          <a:latin typeface="+mn-lt"/>
                          <a:ea typeface="+mn-ea"/>
                          <a:cs typeface="+mn-cs"/>
                        </a:rPr>
                        <a:t>Interface devices</a:t>
                      </a:r>
                    </a:p>
                    <a:p>
                      <a:pPr>
                        <a:buFont typeface="Arial" pitchFamily="34" charset="0"/>
                        <a:buChar char="•"/>
                      </a:pPr>
                      <a:r>
                        <a:rPr kumimoji="0" lang="en-US" b="0" i="0" kern="1200" dirty="0" smtClean="0">
                          <a:solidFill>
                            <a:schemeClr val="dk1"/>
                          </a:solidFill>
                          <a:latin typeface="+mn-lt"/>
                          <a:ea typeface="+mn-ea"/>
                          <a:cs typeface="+mn-cs"/>
                        </a:rPr>
                        <a:t>Joysticks</a:t>
                      </a:r>
                    </a:p>
                    <a:p>
                      <a:pPr>
                        <a:buFont typeface="Arial" pitchFamily="34" charset="0"/>
                        <a:buChar char="•"/>
                      </a:pPr>
                      <a:r>
                        <a:rPr kumimoji="0" lang="en-US" b="0" i="0" kern="1200" dirty="0" smtClean="0">
                          <a:solidFill>
                            <a:schemeClr val="dk1"/>
                          </a:solidFill>
                          <a:latin typeface="+mn-lt"/>
                          <a:ea typeface="+mn-ea"/>
                          <a:cs typeface="+mn-cs"/>
                        </a:rPr>
                        <a:t>Keyboard modifications</a:t>
                      </a:r>
                    </a:p>
                    <a:p>
                      <a:pPr>
                        <a:buFont typeface="Arial" pitchFamily="34" charset="0"/>
                        <a:buChar char="•"/>
                      </a:pPr>
                      <a:r>
                        <a:rPr kumimoji="0" lang="en-US" b="0" i="0" kern="1200" dirty="0" smtClean="0">
                          <a:solidFill>
                            <a:schemeClr val="dk1"/>
                          </a:solidFill>
                          <a:latin typeface="+mn-lt"/>
                          <a:ea typeface="+mn-ea"/>
                          <a:cs typeface="+mn-cs"/>
                        </a:rPr>
                        <a:t>Keyboard additions</a:t>
                      </a:r>
                    </a:p>
                    <a:p>
                      <a:pPr>
                        <a:buFont typeface="Arial" pitchFamily="34" charset="0"/>
                        <a:buChar char="•"/>
                      </a:pPr>
                      <a:r>
                        <a:rPr kumimoji="0" lang="en-US" b="0" i="0" kern="1200" dirty="0" smtClean="0">
                          <a:solidFill>
                            <a:schemeClr val="dk1"/>
                          </a:solidFill>
                          <a:latin typeface="+mn-lt"/>
                          <a:ea typeface="+mn-ea"/>
                          <a:cs typeface="+mn-cs"/>
                        </a:rPr>
                        <a:t>Optical pointing devices</a:t>
                      </a:r>
                    </a:p>
                    <a:p>
                      <a:pPr>
                        <a:buFont typeface="Arial" pitchFamily="34" charset="0"/>
                        <a:buChar char="•"/>
                      </a:pPr>
                      <a:r>
                        <a:rPr kumimoji="0" lang="en-US" b="0" i="0" kern="1200" dirty="0" smtClean="0">
                          <a:solidFill>
                            <a:schemeClr val="dk1"/>
                          </a:solidFill>
                          <a:latin typeface="+mn-lt"/>
                          <a:ea typeface="+mn-ea"/>
                          <a:cs typeface="+mn-cs"/>
                        </a:rPr>
                        <a:t>Pointing and typing aids</a:t>
                      </a:r>
                    </a:p>
                    <a:p>
                      <a:pPr>
                        <a:buFont typeface="Arial" pitchFamily="34" charset="0"/>
                        <a:buChar char="•"/>
                      </a:pPr>
                      <a:r>
                        <a:rPr kumimoji="0" lang="en-US" b="0" i="0" kern="1200" dirty="0" smtClean="0">
                          <a:solidFill>
                            <a:schemeClr val="dk1"/>
                          </a:solidFill>
                          <a:latin typeface="+mn-lt"/>
                          <a:ea typeface="+mn-ea"/>
                          <a:cs typeface="+mn-cs"/>
                        </a:rPr>
                        <a:t>Switches with scanning</a:t>
                      </a:r>
                    </a:p>
                    <a:p>
                      <a:pPr>
                        <a:buFont typeface="Arial" pitchFamily="34" charset="0"/>
                        <a:buChar char="•"/>
                      </a:pPr>
                      <a:r>
                        <a:rPr kumimoji="0" lang="en-US" b="0" i="0" kern="1200" dirty="0" smtClean="0">
                          <a:solidFill>
                            <a:schemeClr val="dk1"/>
                          </a:solidFill>
                          <a:latin typeface="+mn-lt"/>
                          <a:ea typeface="+mn-ea"/>
                          <a:cs typeface="+mn-cs"/>
                        </a:rPr>
                        <a:t>Scanners &amp; optical character recognition</a:t>
                      </a:r>
                    </a:p>
                    <a:p>
                      <a:pPr>
                        <a:buFont typeface="Arial" pitchFamily="34" charset="0"/>
                        <a:buChar char="•"/>
                      </a:pPr>
                      <a:r>
                        <a:rPr kumimoji="0" lang="en-US" b="0" i="0" kern="1200" dirty="0" smtClean="0">
                          <a:solidFill>
                            <a:schemeClr val="dk1"/>
                          </a:solidFill>
                          <a:latin typeface="+mn-lt"/>
                          <a:ea typeface="+mn-ea"/>
                          <a:cs typeface="+mn-cs"/>
                        </a:rPr>
                        <a:t>Trackballs</a:t>
                      </a:r>
                    </a:p>
                    <a:p>
                      <a:pPr>
                        <a:buFont typeface="Arial" pitchFamily="34" charset="0"/>
                        <a:buChar char="•"/>
                      </a:pPr>
                      <a:r>
                        <a:rPr kumimoji="0" lang="en-US" b="0" i="0" kern="1200" dirty="0" smtClean="0">
                          <a:solidFill>
                            <a:schemeClr val="dk1"/>
                          </a:solidFill>
                          <a:latin typeface="+mn-lt"/>
                          <a:ea typeface="+mn-ea"/>
                          <a:cs typeface="+mn-cs"/>
                        </a:rPr>
                        <a:t>Touch screens</a:t>
                      </a:r>
                    </a:p>
                    <a:p>
                      <a:pPr>
                        <a:buFont typeface="Arial" pitchFamily="34" charset="0"/>
                        <a:buChar char="•"/>
                      </a:pPr>
                      <a:r>
                        <a:rPr kumimoji="0" lang="en-US" b="0" i="0" kern="1200" dirty="0" smtClean="0">
                          <a:solidFill>
                            <a:schemeClr val="dk1"/>
                          </a:solidFill>
                          <a:latin typeface="+mn-lt"/>
                          <a:ea typeface="+mn-ea"/>
                          <a:cs typeface="+mn-cs"/>
                        </a:rPr>
                        <a:t>Voice recognition</a:t>
                      </a:r>
                      <a:endParaRPr kumimoji="0" lang="en-US" b="0" i="0" kern="1200" dirty="0">
                        <a:solidFill>
                          <a:schemeClr val="dk1"/>
                        </a:solidFill>
                        <a:latin typeface="+mn-lt"/>
                        <a:ea typeface="+mn-ea"/>
                        <a:cs typeface="+mn-cs"/>
                      </a:endParaRPr>
                    </a:p>
                  </a:txBody>
                  <a:tcPr/>
                </a:tc>
                <a:tc>
                  <a:txBody>
                    <a:bodyPr/>
                    <a:lstStyle/>
                    <a:p>
                      <a:pPr>
                        <a:buFont typeface="Arial" pitchFamily="34" charset="0"/>
                        <a:buChar char="•"/>
                      </a:pPr>
                      <a:r>
                        <a:rPr kumimoji="0" lang="en-US" b="0" i="0" kern="1200" dirty="0" smtClean="0">
                          <a:solidFill>
                            <a:schemeClr val="dk1"/>
                          </a:solidFill>
                          <a:latin typeface="+mn-lt"/>
                          <a:ea typeface="+mn-ea"/>
                          <a:cs typeface="+mn-cs"/>
                        </a:rPr>
                        <a:t>Abbreviation/expansion and macro programs</a:t>
                      </a:r>
                    </a:p>
                    <a:p>
                      <a:pPr>
                        <a:buFont typeface="Arial" pitchFamily="34" charset="0"/>
                        <a:buChar char="•"/>
                      </a:pPr>
                      <a:r>
                        <a:rPr kumimoji="0" lang="en-US" b="0" i="0" kern="1200" dirty="0" smtClean="0">
                          <a:solidFill>
                            <a:schemeClr val="dk1"/>
                          </a:solidFill>
                          <a:latin typeface="+mn-lt"/>
                          <a:ea typeface="+mn-ea"/>
                          <a:cs typeface="+mn-cs"/>
                        </a:rPr>
                        <a:t>Access utilities</a:t>
                      </a:r>
                    </a:p>
                    <a:p>
                      <a:pPr>
                        <a:buFont typeface="Arial" pitchFamily="34" charset="0"/>
                        <a:buChar char="•"/>
                      </a:pPr>
                      <a:r>
                        <a:rPr kumimoji="0" lang="en-US" b="0" i="0" kern="1200" dirty="0" smtClean="0">
                          <a:solidFill>
                            <a:schemeClr val="dk1"/>
                          </a:solidFill>
                          <a:latin typeface="+mn-lt"/>
                          <a:ea typeface="+mn-ea"/>
                          <a:cs typeface="+mn-cs"/>
                        </a:rPr>
                        <a:t>Menu management programs</a:t>
                      </a:r>
                    </a:p>
                    <a:p>
                      <a:pPr>
                        <a:buFont typeface="Arial" pitchFamily="34" charset="0"/>
                        <a:buChar char="•"/>
                      </a:pPr>
                      <a:r>
                        <a:rPr kumimoji="0" lang="en-US" b="0" i="0" kern="1200" dirty="0" smtClean="0">
                          <a:solidFill>
                            <a:schemeClr val="dk1"/>
                          </a:solidFill>
                          <a:latin typeface="+mn-lt"/>
                          <a:ea typeface="+mn-ea"/>
                          <a:cs typeface="+mn-cs"/>
                        </a:rPr>
                        <a:t>Reading comprehension programs</a:t>
                      </a:r>
                    </a:p>
                    <a:p>
                      <a:pPr>
                        <a:buFont typeface="Arial" pitchFamily="34" charset="0"/>
                        <a:buChar char="•"/>
                      </a:pPr>
                      <a:r>
                        <a:rPr kumimoji="0" lang="en-US" b="0" i="0" kern="1200" dirty="0" smtClean="0">
                          <a:solidFill>
                            <a:schemeClr val="dk1"/>
                          </a:solidFill>
                          <a:latin typeface="+mn-lt"/>
                          <a:ea typeface="+mn-ea"/>
                          <a:cs typeface="+mn-cs"/>
                        </a:rPr>
                        <a:t>Writing composition programs</a:t>
                      </a:r>
                    </a:p>
                    <a:p>
                      <a:pPr>
                        <a:buFont typeface="Arial" pitchFamily="34" charset="0"/>
                        <a:buChar char="•"/>
                      </a:pPr>
                      <a:r>
                        <a:rPr kumimoji="0" lang="en-US" b="0" i="0" kern="1200" dirty="0" smtClean="0">
                          <a:solidFill>
                            <a:schemeClr val="dk1"/>
                          </a:solidFill>
                          <a:latin typeface="+mn-lt"/>
                          <a:ea typeface="+mn-ea"/>
                          <a:cs typeface="+mn-cs"/>
                        </a:rPr>
                        <a:t>Writing enhancement tools (i.e. grammar checkers</a:t>
                      </a:r>
                    </a:p>
                    <a:p>
                      <a:endParaRPr lang="en-US" dirty="0"/>
                    </a:p>
                  </a:txBody>
                  <a:tcPr/>
                </a:tc>
                <a:tc>
                  <a:txBody>
                    <a:bodyPr/>
                    <a:lstStyle/>
                    <a:p>
                      <a:pPr>
                        <a:buFont typeface="Arial" pitchFamily="34" charset="0"/>
                        <a:buChar char="•"/>
                      </a:pPr>
                      <a:r>
                        <a:rPr kumimoji="0" lang="en-US" b="0" i="0" kern="1200" dirty="0" smtClean="0">
                          <a:solidFill>
                            <a:schemeClr val="dk1"/>
                          </a:solidFill>
                          <a:latin typeface="+mn-lt"/>
                          <a:ea typeface="+mn-ea"/>
                          <a:cs typeface="+mn-cs"/>
                        </a:rPr>
                        <a:t>Braille displays and embossers</a:t>
                      </a:r>
                    </a:p>
                    <a:p>
                      <a:pPr>
                        <a:buFont typeface="Arial" pitchFamily="34" charset="0"/>
                        <a:buChar char="•"/>
                      </a:pPr>
                      <a:r>
                        <a:rPr kumimoji="0" lang="en-US" b="0" i="0" kern="1200" dirty="0" smtClean="0">
                          <a:solidFill>
                            <a:schemeClr val="dk1"/>
                          </a:solidFill>
                          <a:latin typeface="+mn-lt"/>
                          <a:ea typeface="+mn-ea"/>
                          <a:cs typeface="+mn-cs"/>
                        </a:rPr>
                        <a:t>Monitor additions</a:t>
                      </a:r>
                    </a:p>
                    <a:p>
                      <a:pPr>
                        <a:buFont typeface="Arial" pitchFamily="34" charset="0"/>
                        <a:buChar char="•"/>
                      </a:pPr>
                      <a:r>
                        <a:rPr kumimoji="0" lang="en-US" b="0" i="0" kern="1200" dirty="0" smtClean="0">
                          <a:solidFill>
                            <a:schemeClr val="dk1"/>
                          </a:solidFill>
                          <a:latin typeface="+mn-lt"/>
                          <a:ea typeface="+mn-ea"/>
                          <a:cs typeface="+mn-cs"/>
                        </a:rPr>
                        <a:t>Screen enlargement programs</a:t>
                      </a:r>
                    </a:p>
                    <a:p>
                      <a:pPr>
                        <a:buFont typeface="Arial" pitchFamily="34" charset="0"/>
                        <a:buChar char="•"/>
                      </a:pPr>
                      <a:r>
                        <a:rPr kumimoji="0" lang="en-US" b="0" i="0" kern="1200" dirty="0" smtClean="0">
                          <a:solidFill>
                            <a:schemeClr val="dk1"/>
                          </a:solidFill>
                          <a:latin typeface="+mn-lt"/>
                          <a:ea typeface="+mn-ea"/>
                          <a:cs typeface="+mn-cs"/>
                        </a:rPr>
                        <a:t>Screen readers</a:t>
                      </a:r>
                    </a:p>
                    <a:p>
                      <a:pPr>
                        <a:buFont typeface="Arial" pitchFamily="34" charset="0"/>
                        <a:buChar char="•"/>
                      </a:pPr>
                      <a:r>
                        <a:rPr kumimoji="0" lang="en-US" b="0" i="0" kern="1200" dirty="0" smtClean="0">
                          <a:solidFill>
                            <a:schemeClr val="dk1"/>
                          </a:solidFill>
                          <a:latin typeface="+mn-lt"/>
                          <a:ea typeface="+mn-ea"/>
                          <a:cs typeface="+mn-cs"/>
                        </a:rPr>
                        <a:t>Speech synthesizers</a:t>
                      </a:r>
                    </a:p>
                    <a:p>
                      <a:pPr>
                        <a:buFont typeface="Arial" pitchFamily="34" charset="0"/>
                        <a:buChar char="•"/>
                      </a:pPr>
                      <a:r>
                        <a:rPr kumimoji="0" lang="en-US" b="0" i="0" kern="1200" dirty="0" smtClean="0">
                          <a:solidFill>
                            <a:schemeClr val="dk1"/>
                          </a:solidFill>
                          <a:latin typeface="+mn-lt"/>
                          <a:ea typeface="+mn-ea"/>
                          <a:cs typeface="+mn-cs"/>
                        </a:rPr>
                        <a:t>Talking and large print word processors</a:t>
                      </a:r>
                    </a:p>
                    <a:p>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13</a:t>
            </a:fld>
            <a:endParaRPr lang="en-US" dirty="0"/>
          </a:p>
        </p:txBody>
      </p:sp>
      <p:sp>
        <p:nvSpPr>
          <p:cNvPr id="7" name="TextBox 6"/>
          <p:cNvSpPr txBox="1"/>
          <p:nvPr/>
        </p:nvSpPr>
        <p:spPr>
          <a:xfrm>
            <a:off x="381000" y="6019800"/>
            <a:ext cx="3810000" cy="646331"/>
          </a:xfrm>
          <a:prstGeom prst="rect">
            <a:avLst/>
          </a:prstGeom>
          <a:noFill/>
        </p:spPr>
        <p:txBody>
          <a:bodyPr wrap="square" rtlCol="0">
            <a:spAutoFit/>
          </a:bodyPr>
          <a:lstStyle/>
          <a:p>
            <a:r>
              <a:rPr lang="en-US" dirty="0" smtClean="0"/>
              <a:t>Source: </a:t>
            </a:r>
            <a:r>
              <a:rPr lang="en-US" dirty="0" smtClean="0">
                <a:hlinkClick r:id="rId3"/>
              </a:rPr>
              <a:t>http://www.pluk.org/AT1.html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AT do you use or offer?</a:t>
            </a:r>
          </a:p>
          <a:p>
            <a:endParaRPr lang="en-US" dirty="0" smtClean="0"/>
          </a:p>
          <a:p>
            <a:r>
              <a:rPr lang="en-US" dirty="0" smtClean="0"/>
              <a:t>Why did you select the AT?</a:t>
            </a:r>
          </a:p>
          <a:p>
            <a:endParaRPr lang="en-US" dirty="0" smtClean="0"/>
          </a:p>
          <a:p>
            <a:r>
              <a:rPr lang="en-US" dirty="0" smtClean="0"/>
              <a:t>How do you suggest AT to students?</a:t>
            </a:r>
          </a:p>
          <a:p>
            <a:endParaRPr lang="en-US" dirty="0"/>
          </a:p>
          <a:p>
            <a:r>
              <a:rPr lang="en-US" dirty="0" smtClean="0"/>
              <a:t>How do you assess which AT is appropriate for the student?</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Theories and Models </a:t>
            </a:r>
            <a:endParaRPr lang="en-US" dirty="0"/>
          </a:p>
        </p:txBody>
      </p:sp>
      <p:sp>
        <p:nvSpPr>
          <p:cNvPr id="3" name="Content Placeholder 2"/>
          <p:cNvSpPr>
            <a:spLocks noGrp="1"/>
          </p:cNvSpPr>
          <p:nvPr>
            <p:ph idx="1"/>
          </p:nvPr>
        </p:nvSpPr>
        <p:spPr>
          <a:xfrm>
            <a:off x="3352800" y="1935163"/>
            <a:ext cx="5334000" cy="4389437"/>
          </a:xfrm>
        </p:spPr>
        <p:txBody>
          <a:bodyPr/>
          <a:lstStyle/>
          <a:p>
            <a:r>
              <a:rPr lang="en-US" sz="2800" dirty="0"/>
              <a:t>The SETT Framework</a:t>
            </a:r>
          </a:p>
          <a:p>
            <a:r>
              <a:rPr lang="en-US" sz="2800" dirty="0" smtClean="0"/>
              <a:t>Human </a:t>
            </a:r>
            <a:r>
              <a:rPr lang="en-US" sz="2800" dirty="0"/>
              <a:t>Activity Assistive Technology Model</a:t>
            </a:r>
            <a:br>
              <a:rPr lang="en-US" sz="2800" dirty="0"/>
            </a:br>
            <a:r>
              <a:rPr lang="en-US" sz="2800" dirty="0"/>
              <a:t>(HAAT</a:t>
            </a:r>
            <a:r>
              <a:rPr lang="en-US" sz="2800" dirty="0" smtClean="0"/>
              <a:t>)</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15</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743200"/>
            <a:ext cx="2286000"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2545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a:t>
            </a:r>
            <a:endParaRPr lang="en-US" dirty="0"/>
          </a:p>
        </p:txBody>
      </p:sp>
      <p:sp>
        <p:nvSpPr>
          <p:cNvPr id="3" name="Content Placeholder 2"/>
          <p:cNvSpPr>
            <a:spLocks noGrp="1"/>
          </p:cNvSpPr>
          <p:nvPr>
            <p:ph idx="1"/>
          </p:nvPr>
        </p:nvSpPr>
        <p:spPr/>
        <p:txBody>
          <a:bodyPr/>
          <a:lstStyle/>
          <a:p>
            <a:r>
              <a:rPr lang="en-US" b="1" dirty="0" smtClean="0"/>
              <a:t>S</a:t>
            </a:r>
            <a:r>
              <a:rPr lang="en-US" dirty="0" smtClean="0"/>
              <a:t>tudent</a:t>
            </a:r>
          </a:p>
          <a:p>
            <a:r>
              <a:rPr lang="en-US" b="1" dirty="0" smtClean="0"/>
              <a:t>E</a:t>
            </a:r>
            <a:r>
              <a:rPr lang="en-US" dirty="0" smtClean="0"/>
              <a:t>nvironment</a:t>
            </a:r>
          </a:p>
          <a:p>
            <a:r>
              <a:rPr lang="en-US" b="1" dirty="0" smtClean="0"/>
              <a:t>T</a:t>
            </a:r>
            <a:r>
              <a:rPr lang="en-US" dirty="0" smtClean="0"/>
              <a:t>ask</a:t>
            </a:r>
          </a:p>
          <a:p>
            <a:r>
              <a:rPr lang="en-US" b="1" dirty="0" smtClean="0"/>
              <a:t>T</a:t>
            </a:r>
            <a:r>
              <a:rPr lang="en-US" dirty="0" smtClean="0"/>
              <a:t>ools </a:t>
            </a:r>
          </a:p>
          <a:p>
            <a:endParaRPr lang="en-US" dirty="0" smtClean="0"/>
          </a:p>
          <a:p>
            <a:r>
              <a:rPr lang="en-US" dirty="0" smtClean="0"/>
              <a:t>Build off the individual not the tools</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16</a:t>
            </a:fld>
            <a:endParaRPr lang="en-US" dirty="0"/>
          </a:p>
        </p:txBody>
      </p:sp>
      <p:pic>
        <p:nvPicPr>
          <p:cNvPr id="3074" name="Picture 2" descr="C:\Users\Kyle\AppData\Local\Microsoft\Windows\Temporary Internet Files\Content.IE5\Q6QKGBSY\MC900217802[1].wmf"/>
          <p:cNvPicPr>
            <a:picLocks noChangeAspect="1" noChangeArrowheads="1"/>
          </p:cNvPicPr>
          <p:nvPr/>
        </p:nvPicPr>
        <p:blipFill>
          <a:blip r:embed="rId3" cstate="print"/>
          <a:srcRect/>
          <a:stretch>
            <a:fillRect/>
          </a:stretch>
        </p:blipFill>
        <p:spPr bwMode="auto">
          <a:xfrm>
            <a:off x="6858000" y="4495800"/>
            <a:ext cx="1752600" cy="176596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Human Activity Assistive Technology Model</a:t>
            </a:r>
            <a:br>
              <a:rPr lang="en-US" sz="3200" dirty="0" smtClean="0"/>
            </a:br>
            <a:r>
              <a:rPr lang="en-US" sz="3200" dirty="0" smtClean="0"/>
              <a:t>(HAAT)</a:t>
            </a:r>
            <a:endParaRPr lang="en-US" sz="3200" dirty="0"/>
          </a:p>
        </p:txBody>
      </p:sp>
      <p:sp>
        <p:nvSpPr>
          <p:cNvPr id="3" name="Content Placeholder 2"/>
          <p:cNvSpPr>
            <a:spLocks noGrp="1"/>
          </p:cNvSpPr>
          <p:nvPr>
            <p:ph idx="1"/>
          </p:nvPr>
        </p:nvSpPr>
        <p:spPr/>
        <p:txBody>
          <a:bodyPr/>
          <a:lstStyle/>
          <a:p>
            <a:r>
              <a:rPr lang="en-US" dirty="0" smtClean="0"/>
              <a:t>The HAAT model is made of four components: the human, the activity, the assistive technology and the context.</a:t>
            </a:r>
          </a:p>
          <a:p>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17</a:t>
            </a:fld>
            <a:endParaRPr lang="en-US" dirty="0"/>
          </a:p>
        </p:txBody>
      </p:sp>
      <p:pic>
        <p:nvPicPr>
          <p:cNvPr id="6" name="Picture 2"/>
          <p:cNvPicPr>
            <a:picLocks noChangeAspect="1" noChangeArrowheads="1"/>
          </p:cNvPicPr>
          <p:nvPr/>
        </p:nvPicPr>
        <p:blipFill>
          <a:blip r:embed="rId3" cstate="print"/>
          <a:srcRect l="25926" t="67094" r="67570" b="12992"/>
          <a:stretch>
            <a:fillRect/>
          </a:stretch>
        </p:blipFill>
        <p:spPr bwMode="auto">
          <a:xfrm>
            <a:off x="2971800" y="3200399"/>
            <a:ext cx="3962400" cy="3412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HAAT: Activity </a:t>
            </a:r>
            <a:endParaRPr lang="en-US" dirty="0"/>
          </a:p>
        </p:txBody>
      </p:sp>
      <p:sp>
        <p:nvSpPr>
          <p:cNvPr id="3" name="Content Placeholder 2"/>
          <p:cNvSpPr>
            <a:spLocks noGrp="1"/>
          </p:cNvSpPr>
          <p:nvPr>
            <p:ph idx="1"/>
          </p:nvPr>
        </p:nvSpPr>
        <p:spPr/>
        <p:txBody>
          <a:bodyPr/>
          <a:lstStyle/>
          <a:p>
            <a:r>
              <a:rPr lang="en-US" dirty="0" smtClean="0"/>
              <a:t>Defines the goal of the assistive technology system</a:t>
            </a:r>
          </a:p>
          <a:p>
            <a:r>
              <a:rPr lang="en-US" dirty="0" smtClean="0"/>
              <a:t>Activities are divided into three different  performance areas:</a:t>
            </a:r>
          </a:p>
          <a:p>
            <a:pPr lvl="3"/>
            <a:r>
              <a:rPr lang="en-US" dirty="0" smtClean="0"/>
              <a:t>Daily Living</a:t>
            </a:r>
          </a:p>
          <a:p>
            <a:pPr lvl="3"/>
            <a:r>
              <a:rPr lang="en-US" dirty="0" smtClean="0"/>
              <a:t>Work and productive</a:t>
            </a:r>
          </a:p>
          <a:p>
            <a:pPr lvl="3"/>
            <a:r>
              <a:rPr lang="en-US" dirty="0" smtClean="0"/>
              <a:t>Play and leisure</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18</a:t>
            </a:fld>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3229245"/>
            <a:ext cx="3886200" cy="3209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2436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HAAT : Human</a:t>
            </a:r>
            <a:endParaRPr lang="en-US" dirty="0"/>
          </a:p>
        </p:txBody>
      </p:sp>
      <p:sp>
        <p:nvSpPr>
          <p:cNvPr id="3" name="Content Placeholder 2"/>
          <p:cNvSpPr>
            <a:spLocks noGrp="1"/>
          </p:cNvSpPr>
          <p:nvPr>
            <p:ph idx="1"/>
          </p:nvPr>
        </p:nvSpPr>
        <p:spPr/>
        <p:txBody>
          <a:bodyPr/>
          <a:lstStyle/>
          <a:p>
            <a:r>
              <a:rPr lang="en-US" dirty="0" smtClean="0"/>
              <a:t>Consider the student with a disability because they “operate” the system.</a:t>
            </a:r>
          </a:p>
          <a:p>
            <a:r>
              <a:rPr lang="en-US" dirty="0" smtClean="0"/>
              <a:t>So why the human?</a:t>
            </a:r>
          </a:p>
          <a:p>
            <a:r>
              <a:rPr lang="en-US" dirty="0" smtClean="0"/>
              <a:t>Skills and ability</a:t>
            </a:r>
          </a:p>
          <a:p>
            <a:r>
              <a:rPr lang="en-US" dirty="0" smtClean="0"/>
              <a:t>Novice versus Expert Users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19</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2590800"/>
            <a:ext cx="2692606" cy="419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691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pPr marL="514350" lvl="0" indent="-514350">
              <a:buClr>
                <a:srgbClr val="7030A0"/>
              </a:buClr>
              <a:buFont typeface="+mj-lt"/>
              <a:buAutoNum type="arabicPeriod"/>
            </a:pPr>
            <a:r>
              <a:rPr lang="en-US" dirty="0" smtClean="0"/>
              <a:t>What is assistive technology and the different levels of technology available;</a:t>
            </a:r>
          </a:p>
          <a:p>
            <a:pPr marL="514350" lvl="0" indent="-514350">
              <a:buClr>
                <a:srgbClr val="7030A0"/>
              </a:buClr>
              <a:buFont typeface="+mj-lt"/>
              <a:buAutoNum type="arabicPeriod"/>
            </a:pPr>
            <a:r>
              <a:rPr lang="en-US" dirty="0" smtClean="0"/>
              <a:t>Assistive technology theories;</a:t>
            </a:r>
          </a:p>
          <a:p>
            <a:pPr marL="514350" lvl="0" indent="-514350">
              <a:buClr>
                <a:srgbClr val="7030A0"/>
              </a:buClr>
              <a:buFont typeface="+mj-lt"/>
              <a:buAutoNum type="arabicPeriod"/>
            </a:pPr>
            <a:r>
              <a:rPr lang="en-US" dirty="0" smtClean="0"/>
              <a:t>Basic assistive technology evaluation techniques;</a:t>
            </a:r>
          </a:p>
          <a:p>
            <a:pPr marL="514350" lvl="0" indent="-514350">
              <a:buClr>
                <a:srgbClr val="7030A0"/>
              </a:buClr>
              <a:buFont typeface="+mj-lt"/>
              <a:buAutoNum type="arabicPeriod"/>
            </a:pPr>
            <a:r>
              <a:rPr lang="en-US" dirty="0" smtClean="0"/>
              <a:t>Assistive Technology tools</a:t>
            </a:r>
          </a:p>
          <a:p>
            <a:pPr marL="514350" lvl="0" indent="-514350">
              <a:buClr>
                <a:srgbClr val="7030A0"/>
              </a:buClr>
              <a:buFont typeface="+mj-lt"/>
              <a:buAutoNum type="arabicPeriod"/>
            </a:pPr>
            <a:r>
              <a:rPr lang="en-US" dirty="0" smtClean="0"/>
              <a:t>New assistive technology evaluation in progress.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HAAT: </a:t>
            </a:r>
            <a:r>
              <a:rPr lang="en-US" dirty="0" smtClean="0"/>
              <a:t>The Contexts</a:t>
            </a:r>
            <a:endParaRPr lang="en-US" dirty="0"/>
          </a:p>
        </p:txBody>
      </p:sp>
      <p:sp>
        <p:nvSpPr>
          <p:cNvPr id="3" name="Content Placeholder 2"/>
          <p:cNvSpPr>
            <a:spLocks noGrp="1"/>
          </p:cNvSpPr>
          <p:nvPr>
            <p:ph idx="1"/>
          </p:nvPr>
        </p:nvSpPr>
        <p:spPr/>
        <p:txBody>
          <a:bodyPr/>
          <a:lstStyle/>
          <a:p>
            <a:r>
              <a:rPr lang="en-US" dirty="0" smtClean="0"/>
              <a:t>What is the problem in the environment?</a:t>
            </a:r>
          </a:p>
          <a:p>
            <a:r>
              <a:rPr lang="en-US" dirty="0" smtClean="0"/>
              <a:t>Contexts are environment or circumstances which affect the assistive technology system and user.</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20</a:t>
            </a:fld>
            <a:endParaRPr lang="en-US" dirty="0"/>
          </a:p>
        </p:txBody>
      </p:sp>
    </p:spTree>
    <p:extLst>
      <p:ext uri="{BB962C8B-B14F-4D97-AF65-F5344CB8AC3E}">
        <p14:creationId xmlns:p14="http://schemas.microsoft.com/office/powerpoint/2010/main" xmlns="" val="2667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HAAT: The Contexts</a:t>
            </a:r>
          </a:p>
        </p:txBody>
      </p:sp>
      <p:sp>
        <p:nvSpPr>
          <p:cNvPr id="3" name="Content Placeholder 2"/>
          <p:cNvSpPr>
            <a:spLocks noGrp="1"/>
          </p:cNvSpPr>
          <p:nvPr>
            <p:ph idx="1"/>
          </p:nvPr>
        </p:nvSpPr>
        <p:spPr/>
        <p:txBody>
          <a:bodyPr/>
          <a:lstStyle/>
          <a:p>
            <a:r>
              <a:rPr lang="en-US" dirty="0" smtClean="0"/>
              <a:t>Three levels</a:t>
            </a:r>
          </a:p>
          <a:p>
            <a:pPr lvl="1"/>
            <a:r>
              <a:rPr lang="en-US" dirty="0" smtClean="0"/>
              <a:t>Microenvironment</a:t>
            </a:r>
          </a:p>
          <a:p>
            <a:pPr lvl="1"/>
            <a:r>
              <a:rPr lang="en-US" dirty="0" err="1" smtClean="0"/>
              <a:t>Mesoenvironment</a:t>
            </a:r>
            <a:endParaRPr lang="en-US" dirty="0"/>
          </a:p>
          <a:p>
            <a:pPr lvl="1"/>
            <a:r>
              <a:rPr lang="en-US" dirty="0" err="1" smtClean="0"/>
              <a:t>Macroenvironment</a:t>
            </a:r>
            <a:endParaRPr lang="en-US" dirty="0" smtClean="0"/>
          </a:p>
          <a:p>
            <a:r>
              <a:rPr lang="en-US" dirty="0" smtClean="0"/>
              <a:t>There </a:t>
            </a:r>
            <a:r>
              <a:rPr lang="en-US" dirty="0"/>
              <a:t>are four major areas:</a:t>
            </a:r>
          </a:p>
          <a:p>
            <a:pPr lvl="1"/>
            <a:r>
              <a:rPr lang="en-US" dirty="0"/>
              <a:t>Physical context</a:t>
            </a:r>
          </a:p>
          <a:p>
            <a:pPr lvl="1"/>
            <a:r>
              <a:rPr lang="en-US" dirty="0"/>
              <a:t>Social context</a:t>
            </a:r>
          </a:p>
          <a:p>
            <a:pPr lvl="1"/>
            <a:r>
              <a:rPr lang="en-US" dirty="0"/>
              <a:t>Cultural context</a:t>
            </a:r>
          </a:p>
          <a:p>
            <a:pPr lvl="1"/>
            <a:r>
              <a:rPr lang="en-US" dirty="0"/>
              <a:t>Intuitional context</a:t>
            </a:r>
          </a:p>
          <a:p>
            <a:pPr lvl="1"/>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21</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7797" y="2057400"/>
            <a:ext cx="3507619"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7574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cstate="print">
            <a:extLst>
              <a:ext uri="{28A0092B-C50C-407E-A947-70E740481C1C}">
                <a14:useLocalDpi xmlns:a14="http://schemas.microsoft.com/office/drawing/2010/main" xmlns="" val="0"/>
              </a:ext>
            </a:extLst>
          </a:blip>
          <a:srcRect l="3690" t="4874" r="2170" b="3942"/>
          <a:stretch/>
        </p:blipFill>
        <p:spPr>
          <a:xfrm>
            <a:off x="3200398" y="3429000"/>
            <a:ext cx="5813189" cy="3044457"/>
          </a:xfrm>
          <a:prstGeom prst="rect">
            <a:avLst/>
          </a:prstGeom>
        </p:spPr>
      </p:pic>
      <p:sp>
        <p:nvSpPr>
          <p:cNvPr id="2" name="Title 1"/>
          <p:cNvSpPr>
            <a:spLocks noGrp="1"/>
          </p:cNvSpPr>
          <p:nvPr>
            <p:ph type="title"/>
          </p:nvPr>
        </p:nvSpPr>
        <p:spPr/>
        <p:txBody>
          <a:bodyPr/>
          <a:lstStyle/>
          <a:p>
            <a:r>
              <a:rPr lang="en-US" sz="4400" dirty="0" smtClean="0"/>
              <a:t>HAAT: The Assistive Technology</a:t>
            </a:r>
            <a:endParaRPr lang="en-US" sz="4400" dirty="0"/>
          </a:p>
        </p:txBody>
      </p:sp>
      <p:sp>
        <p:nvSpPr>
          <p:cNvPr id="3" name="Content Placeholder 2"/>
          <p:cNvSpPr>
            <a:spLocks noGrp="1"/>
          </p:cNvSpPr>
          <p:nvPr>
            <p:ph idx="1"/>
          </p:nvPr>
        </p:nvSpPr>
        <p:spPr/>
        <p:txBody>
          <a:bodyPr/>
          <a:lstStyle/>
          <a:p>
            <a:r>
              <a:rPr lang="en-US" dirty="0" smtClean="0"/>
              <a:t>The extrinsic enabler</a:t>
            </a:r>
          </a:p>
          <a:p>
            <a:r>
              <a:rPr lang="en-US" dirty="0" smtClean="0"/>
              <a:t>Human/technology Interface</a:t>
            </a:r>
            <a:endParaRPr lang="en-US" dirty="0"/>
          </a:p>
          <a:p>
            <a:r>
              <a:rPr lang="en-US" dirty="0"/>
              <a:t>Processor</a:t>
            </a:r>
          </a:p>
          <a:p>
            <a:r>
              <a:rPr lang="en-US" dirty="0" smtClean="0"/>
              <a:t>Environment Interface</a:t>
            </a:r>
            <a:endParaRPr lang="en-US" dirty="0"/>
          </a:p>
          <a:p>
            <a:r>
              <a:rPr lang="en-US" dirty="0"/>
              <a:t>Activity Output</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22</a:t>
            </a:fld>
            <a:endParaRPr lang="en-US" dirty="0"/>
          </a:p>
        </p:txBody>
      </p:sp>
    </p:spTree>
    <p:extLst>
      <p:ext uri="{BB962C8B-B14F-4D97-AF65-F5344CB8AC3E}">
        <p14:creationId xmlns:p14="http://schemas.microsoft.com/office/powerpoint/2010/main" xmlns="" val="3850343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HAAT: The Assistive Technology</a:t>
            </a:r>
          </a:p>
        </p:txBody>
      </p:sp>
      <p:sp>
        <p:nvSpPr>
          <p:cNvPr id="3" name="Content Placeholder 2"/>
          <p:cNvSpPr>
            <a:spLocks noGrp="1"/>
          </p:cNvSpPr>
          <p:nvPr>
            <p:ph idx="1"/>
          </p:nvPr>
        </p:nvSpPr>
        <p:spPr/>
        <p:txBody>
          <a:bodyPr/>
          <a:lstStyle/>
          <a:p>
            <a:r>
              <a:rPr lang="en-US" dirty="0" smtClean="0"/>
              <a:t>Human/technology Interface</a:t>
            </a:r>
          </a:p>
          <a:p>
            <a:pPr lvl="1"/>
            <a:r>
              <a:rPr lang="en-US" dirty="0" smtClean="0"/>
              <a:t>How both the technology and the human exchange information or forces.</a:t>
            </a:r>
          </a:p>
          <a:p>
            <a:pPr lvl="1"/>
            <a:r>
              <a:rPr lang="en-US" dirty="0" smtClean="0"/>
              <a:t>Types of interfaces</a:t>
            </a:r>
          </a:p>
          <a:p>
            <a:pPr lvl="2"/>
            <a:r>
              <a:rPr lang="en-US" i="1" dirty="0"/>
              <a:t>Positioning devices, </a:t>
            </a:r>
            <a:r>
              <a:rPr lang="en-US" dirty="0"/>
              <a:t>or </a:t>
            </a:r>
            <a:r>
              <a:rPr lang="en-US" i="1" dirty="0"/>
              <a:t>postural support </a:t>
            </a:r>
            <a:r>
              <a:rPr lang="en-US" i="1" dirty="0" smtClean="0"/>
              <a:t>systems</a:t>
            </a:r>
          </a:p>
          <a:p>
            <a:pPr lvl="2"/>
            <a:r>
              <a:rPr lang="en-US" i="1" dirty="0" smtClean="0"/>
              <a:t>Control interface</a:t>
            </a:r>
          </a:p>
          <a:p>
            <a:pPr lvl="2"/>
            <a:r>
              <a:rPr lang="en-US" i="1" dirty="0" smtClean="0"/>
              <a:t>Display</a:t>
            </a:r>
          </a:p>
          <a:p>
            <a:pPr lvl="3"/>
            <a:r>
              <a:rPr lang="en-US" i="1" dirty="0" smtClean="0"/>
              <a:t>Visual</a:t>
            </a:r>
          </a:p>
          <a:p>
            <a:pPr lvl="3"/>
            <a:r>
              <a:rPr lang="en-US" i="1" dirty="0" smtClean="0"/>
              <a:t>Auditory</a:t>
            </a:r>
          </a:p>
          <a:p>
            <a:pPr lvl="3"/>
            <a:r>
              <a:rPr lang="en-US" i="1" dirty="0" smtClean="0"/>
              <a:t>Tactile</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23</a:t>
            </a:fld>
            <a:endParaRPr lang="en-US" dirty="0"/>
          </a:p>
        </p:txBody>
      </p:sp>
    </p:spTree>
    <p:extLst>
      <p:ext uri="{BB962C8B-B14F-4D97-AF65-F5344CB8AC3E}">
        <p14:creationId xmlns:p14="http://schemas.microsoft.com/office/powerpoint/2010/main" xmlns="" val="3550973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HAAT: The Assistive Technology</a:t>
            </a:r>
          </a:p>
        </p:txBody>
      </p:sp>
      <p:sp>
        <p:nvSpPr>
          <p:cNvPr id="3" name="Content Placeholder 2"/>
          <p:cNvSpPr>
            <a:spLocks noGrp="1"/>
          </p:cNvSpPr>
          <p:nvPr>
            <p:ph idx="1"/>
          </p:nvPr>
        </p:nvSpPr>
        <p:spPr/>
        <p:txBody>
          <a:bodyPr/>
          <a:lstStyle/>
          <a:p>
            <a:r>
              <a:rPr lang="en-US" dirty="0" smtClean="0"/>
              <a:t>Processor</a:t>
            </a:r>
          </a:p>
          <a:p>
            <a:pPr lvl="1"/>
            <a:r>
              <a:rPr lang="en-US" dirty="0" smtClean="0"/>
              <a:t>The system that process the data to complete the task</a:t>
            </a:r>
          </a:p>
          <a:p>
            <a:pPr lvl="2"/>
            <a:r>
              <a:rPr lang="en-US" dirty="0" smtClean="0"/>
              <a:t>Computer</a:t>
            </a:r>
          </a:p>
          <a:p>
            <a:pPr lvl="2"/>
            <a:r>
              <a:rPr lang="en-US" dirty="0" smtClean="0"/>
              <a:t>Mechanical devices</a:t>
            </a:r>
          </a:p>
          <a:p>
            <a:r>
              <a:rPr lang="en-US" dirty="0"/>
              <a:t>Activity </a:t>
            </a:r>
            <a:r>
              <a:rPr lang="en-US" dirty="0" smtClean="0"/>
              <a:t>Outputs</a:t>
            </a:r>
          </a:p>
          <a:p>
            <a:pPr lvl="1"/>
            <a:r>
              <a:rPr lang="en-US" dirty="0" smtClean="0"/>
              <a:t>Facilitate performance</a:t>
            </a:r>
          </a:p>
          <a:p>
            <a:pPr lvl="1"/>
            <a:r>
              <a:rPr lang="en-US" dirty="0" smtClean="0"/>
              <a:t>Include cognitive, communication, ambulation, manipulation of objects.</a:t>
            </a:r>
          </a:p>
          <a:p>
            <a:pPr lvl="1"/>
            <a:r>
              <a:rPr lang="en-US" dirty="0" smtClean="0"/>
              <a:t>Functional or augmented</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24</a:t>
            </a:fld>
            <a:endParaRPr lang="en-US" dirty="0"/>
          </a:p>
        </p:txBody>
      </p:sp>
    </p:spTree>
    <p:extLst>
      <p:ext uri="{BB962C8B-B14F-4D97-AF65-F5344CB8AC3E}">
        <p14:creationId xmlns:p14="http://schemas.microsoft.com/office/powerpoint/2010/main" xmlns="" val="1855266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HAAT: The Assistive Technology</a:t>
            </a:r>
          </a:p>
        </p:txBody>
      </p:sp>
      <p:sp>
        <p:nvSpPr>
          <p:cNvPr id="3" name="Content Placeholder 2"/>
          <p:cNvSpPr>
            <a:spLocks noGrp="1"/>
          </p:cNvSpPr>
          <p:nvPr>
            <p:ph idx="1"/>
          </p:nvPr>
        </p:nvSpPr>
        <p:spPr/>
        <p:txBody>
          <a:bodyPr/>
          <a:lstStyle/>
          <a:p>
            <a:r>
              <a:rPr lang="en-US" dirty="0" smtClean="0"/>
              <a:t>Environmental Interface</a:t>
            </a:r>
          </a:p>
          <a:p>
            <a:pPr lvl="1"/>
            <a:r>
              <a:rPr lang="en-US" dirty="0" smtClean="0"/>
              <a:t>Links the device to the context or external world</a:t>
            </a:r>
          </a:p>
          <a:p>
            <a:pPr lvl="1"/>
            <a:r>
              <a:rPr lang="en-US" dirty="0" smtClean="0"/>
              <a:t>This interface in designed to address sensory performance needs.</a:t>
            </a:r>
          </a:p>
          <a:p>
            <a:pPr lvl="2"/>
            <a:r>
              <a:rPr lang="en-US" dirty="0" smtClean="0"/>
              <a:t>Seeing</a:t>
            </a:r>
          </a:p>
          <a:p>
            <a:pPr lvl="2"/>
            <a:r>
              <a:rPr lang="en-US" dirty="0" smtClean="0"/>
              <a:t>Hearing</a:t>
            </a:r>
          </a:p>
          <a:p>
            <a:pPr lvl="2"/>
            <a:r>
              <a:rPr lang="en-US" dirty="0" smtClean="0"/>
              <a:t>Feeling</a:t>
            </a:r>
          </a:p>
          <a:p>
            <a:pPr lvl="1"/>
            <a:r>
              <a:rPr lang="en-US" dirty="0" smtClean="0"/>
              <a:t>Like a microphone for a hearing aid</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25</a:t>
            </a:fld>
            <a:endParaRPr lang="en-US" dirty="0"/>
          </a:p>
        </p:txBody>
      </p:sp>
    </p:spTree>
    <p:extLst>
      <p:ext uri="{BB962C8B-B14F-4D97-AF65-F5344CB8AC3E}">
        <p14:creationId xmlns:p14="http://schemas.microsoft.com/office/powerpoint/2010/main" xmlns="" val="949655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AT evaluations</a:t>
            </a:r>
            <a:endParaRPr lang="en-US" dirty="0"/>
          </a:p>
        </p:txBody>
      </p:sp>
      <p:sp>
        <p:nvSpPr>
          <p:cNvPr id="3" name="Content Placeholder 2"/>
          <p:cNvSpPr>
            <a:spLocks noGrp="1"/>
          </p:cNvSpPr>
          <p:nvPr>
            <p:ph idx="1"/>
          </p:nvPr>
        </p:nvSpPr>
        <p:spPr/>
        <p:txBody>
          <a:bodyPr/>
          <a:lstStyle/>
          <a:p>
            <a:r>
              <a:rPr lang="en-US" dirty="0"/>
              <a:t>Referral and </a:t>
            </a:r>
            <a:r>
              <a:rPr lang="en-US" dirty="0" smtClean="0"/>
              <a:t>Intake</a:t>
            </a:r>
          </a:p>
          <a:p>
            <a:r>
              <a:rPr lang="en-US" dirty="0"/>
              <a:t>Initial </a:t>
            </a:r>
            <a:r>
              <a:rPr lang="en-US" dirty="0" smtClean="0"/>
              <a:t>Evaluation</a:t>
            </a:r>
          </a:p>
          <a:p>
            <a:r>
              <a:rPr lang="en-US" dirty="0"/>
              <a:t>Recommendations and </a:t>
            </a:r>
            <a:r>
              <a:rPr lang="en-US" dirty="0" smtClean="0"/>
              <a:t>Report</a:t>
            </a:r>
          </a:p>
          <a:p>
            <a:r>
              <a:rPr lang="en-US" dirty="0" smtClean="0"/>
              <a:t>Implementation</a:t>
            </a:r>
          </a:p>
          <a:p>
            <a:r>
              <a:rPr lang="en-US" dirty="0" smtClean="0"/>
              <a:t>Follow-up</a:t>
            </a:r>
          </a:p>
          <a:p>
            <a:r>
              <a:rPr lang="en-US" dirty="0"/>
              <a:t>Follow-along</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and Intake</a:t>
            </a:r>
          </a:p>
        </p:txBody>
      </p:sp>
      <p:sp>
        <p:nvSpPr>
          <p:cNvPr id="3" name="Content Placeholder 2"/>
          <p:cNvSpPr>
            <a:spLocks noGrp="1"/>
          </p:cNvSpPr>
          <p:nvPr>
            <p:ph idx="1"/>
          </p:nvPr>
        </p:nvSpPr>
        <p:spPr/>
        <p:txBody>
          <a:bodyPr/>
          <a:lstStyle/>
          <a:p>
            <a:r>
              <a:rPr lang="en-US" dirty="0" smtClean="0"/>
              <a:t>Gather basic information about the client</a:t>
            </a:r>
          </a:p>
          <a:p>
            <a:r>
              <a:rPr lang="en-US" dirty="0" smtClean="0"/>
              <a:t>Determine if there a match between the needs of the client and the at services provided</a:t>
            </a:r>
          </a:p>
          <a:p>
            <a:r>
              <a:rPr lang="en-US" dirty="0" smtClean="0"/>
              <a:t>Identify possible services to be provided</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27</a:t>
            </a:fld>
            <a:endParaRPr lang="en-US" dirty="0"/>
          </a:p>
        </p:txBody>
      </p:sp>
    </p:spTree>
    <p:extLst>
      <p:ext uri="{BB962C8B-B14F-4D97-AF65-F5344CB8AC3E}">
        <p14:creationId xmlns:p14="http://schemas.microsoft.com/office/powerpoint/2010/main" xmlns="" val="4219726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Evaluation</a:t>
            </a:r>
          </a:p>
        </p:txBody>
      </p:sp>
      <p:sp>
        <p:nvSpPr>
          <p:cNvPr id="3" name="Content Placeholder 2"/>
          <p:cNvSpPr>
            <a:spLocks noGrp="1"/>
          </p:cNvSpPr>
          <p:nvPr>
            <p:ph idx="1"/>
          </p:nvPr>
        </p:nvSpPr>
        <p:spPr/>
        <p:txBody>
          <a:bodyPr/>
          <a:lstStyle/>
          <a:p>
            <a:r>
              <a:rPr lang="en-US" dirty="0"/>
              <a:t>Needs Identification</a:t>
            </a:r>
          </a:p>
          <a:p>
            <a:r>
              <a:rPr lang="en-US" dirty="0"/>
              <a:t>Skills </a:t>
            </a:r>
            <a:r>
              <a:rPr lang="en-US" dirty="0" smtClean="0"/>
              <a:t>Evaluation</a:t>
            </a:r>
            <a:endParaRPr lang="en-US" dirty="0"/>
          </a:p>
          <a:p>
            <a:r>
              <a:rPr lang="en-US" dirty="0"/>
              <a:t>Device Characteristics</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28</a:t>
            </a:fld>
            <a:endParaRPr lang="en-US" dirty="0"/>
          </a:p>
        </p:txBody>
      </p:sp>
      <p:pic>
        <p:nvPicPr>
          <p:cNvPr id="5" name="Picture 4" descr="Screen Clipping"/>
          <p:cNvPicPr>
            <a:picLocks noChangeAspect="1"/>
          </p:cNvPicPr>
          <p:nvPr/>
        </p:nvPicPr>
        <p:blipFill rotWithShape="1">
          <a:blip r:embed="rId3" cstate="print">
            <a:extLst>
              <a:ext uri="{28A0092B-C50C-407E-A947-70E740481C1C}">
                <a14:useLocalDpi xmlns:a14="http://schemas.microsoft.com/office/drawing/2010/main" xmlns="" val="0"/>
              </a:ext>
            </a:extLst>
          </a:blip>
          <a:srcRect l="7735" t="5884" r="4411" b="1971"/>
          <a:stretch/>
        </p:blipFill>
        <p:spPr>
          <a:xfrm>
            <a:off x="4449052" y="2057400"/>
            <a:ext cx="4085347" cy="4560687"/>
          </a:xfrm>
          <a:prstGeom prst="rect">
            <a:avLst/>
          </a:prstGeom>
        </p:spPr>
      </p:pic>
    </p:spTree>
    <p:extLst>
      <p:ext uri="{BB962C8B-B14F-4D97-AF65-F5344CB8AC3E}">
        <p14:creationId xmlns:p14="http://schemas.microsoft.com/office/powerpoint/2010/main" xmlns="" val="173207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Evaluation</a:t>
            </a:r>
          </a:p>
        </p:txBody>
      </p:sp>
      <p:sp>
        <p:nvSpPr>
          <p:cNvPr id="3" name="Content Placeholder 2"/>
          <p:cNvSpPr>
            <a:spLocks noGrp="1"/>
          </p:cNvSpPr>
          <p:nvPr>
            <p:ph idx="1"/>
          </p:nvPr>
        </p:nvSpPr>
        <p:spPr/>
        <p:txBody>
          <a:bodyPr/>
          <a:lstStyle/>
          <a:p>
            <a:r>
              <a:rPr lang="en-US" dirty="0"/>
              <a:t>Needs </a:t>
            </a:r>
            <a:r>
              <a:rPr lang="en-US" dirty="0" smtClean="0"/>
              <a:t>Identification</a:t>
            </a:r>
          </a:p>
          <a:p>
            <a:pPr lvl="1"/>
            <a:r>
              <a:rPr lang="en-US" dirty="0" smtClean="0"/>
              <a:t>So what are some of the goals and needs of the students?</a:t>
            </a:r>
          </a:p>
          <a:p>
            <a:pPr lvl="2"/>
            <a:r>
              <a:rPr lang="en-US" dirty="0" smtClean="0"/>
              <a:t>What are some of the common ones at your college?</a:t>
            </a:r>
          </a:p>
          <a:p>
            <a:pPr lvl="1"/>
            <a:r>
              <a:rPr lang="en-US" dirty="0" smtClean="0"/>
              <a:t>Opportunity barriers- obstacles out of the student’s control place by others or situations. </a:t>
            </a:r>
          </a:p>
          <a:p>
            <a:pPr lvl="1"/>
            <a:r>
              <a:rPr lang="en-US" dirty="0" smtClean="0"/>
              <a:t>Access barriers- hurdles related to the abilities, attitudes and resource limitations of the student or support system.</a:t>
            </a:r>
            <a:endParaRPr lang="en-US" dirty="0"/>
          </a:p>
          <a:p>
            <a:pPr marL="0" indent="0">
              <a:buNone/>
            </a:pPr>
            <a:endParaRPr lang="en-US" b="1"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29</a:t>
            </a:fld>
            <a:endParaRPr lang="en-US" dirty="0"/>
          </a:p>
        </p:txBody>
      </p:sp>
    </p:spTree>
    <p:extLst>
      <p:ext uri="{BB962C8B-B14F-4D97-AF65-F5344CB8AC3E}">
        <p14:creationId xmlns:p14="http://schemas.microsoft.com/office/powerpoint/2010/main" xmlns="" val="426616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 (AT)</a:t>
            </a:r>
            <a:endParaRPr lang="en-US" dirty="0"/>
          </a:p>
        </p:txBody>
      </p:sp>
      <p:sp>
        <p:nvSpPr>
          <p:cNvPr id="3" name="Content Placeholder 2"/>
          <p:cNvSpPr>
            <a:spLocks noGrp="1"/>
          </p:cNvSpPr>
          <p:nvPr>
            <p:ph idx="1"/>
          </p:nvPr>
        </p:nvSpPr>
        <p:spPr/>
        <p:txBody>
          <a:bodyPr/>
          <a:lstStyle/>
          <a:p>
            <a:r>
              <a:rPr lang="en-US" dirty="0" smtClean="0"/>
              <a:t>How do you define AT?</a:t>
            </a:r>
          </a:p>
          <a:p>
            <a:r>
              <a:rPr lang="en-US" dirty="0" smtClean="0"/>
              <a:t>How do you think students define AT?</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Evaluation</a:t>
            </a:r>
          </a:p>
        </p:txBody>
      </p:sp>
      <p:sp>
        <p:nvSpPr>
          <p:cNvPr id="3" name="Content Placeholder 2"/>
          <p:cNvSpPr>
            <a:spLocks noGrp="1"/>
          </p:cNvSpPr>
          <p:nvPr>
            <p:ph idx="1"/>
          </p:nvPr>
        </p:nvSpPr>
        <p:spPr/>
        <p:txBody>
          <a:bodyPr/>
          <a:lstStyle/>
          <a:p>
            <a:r>
              <a:rPr lang="en-US" dirty="0"/>
              <a:t>Skills Evaluation</a:t>
            </a:r>
          </a:p>
          <a:p>
            <a:pPr lvl="1"/>
            <a:r>
              <a:rPr lang="en-US" dirty="0"/>
              <a:t>Sensory</a:t>
            </a:r>
          </a:p>
          <a:p>
            <a:pPr lvl="1"/>
            <a:r>
              <a:rPr lang="en-US" dirty="0"/>
              <a:t>Physical</a:t>
            </a:r>
          </a:p>
          <a:p>
            <a:pPr lvl="1"/>
            <a:r>
              <a:rPr lang="en-US" dirty="0"/>
              <a:t>Cognitive</a:t>
            </a:r>
          </a:p>
          <a:p>
            <a:pPr lvl="1"/>
            <a:r>
              <a:rPr lang="en-US" dirty="0"/>
              <a:t>Language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30</a:t>
            </a:fld>
            <a:endParaRPr lang="en-US" dirty="0"/>
          </a:p>
        </p:txBody>
      </p:sp>
    </p:spTree>
    <p:extLst>
      <p:ext uri="{BB962C8B-B14F-4D97-AF65-F5344CB8AC3E}">
        <p14:creationId xmlns:p14="http://schemas.microsoft.com/office/powerpoint/2010/main" xmlns="" val="42269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Evaluation</a:t>
            </a:r>
          </a:p>
        </p:txBody>
      </p:sp>
      <p:sp>
        <p:nvSpPr>
          <p:cNvPr id="3" name="Content Placeholder 2"/>
          <p:cNvSpPr>
            <a:spLocks noGrp="1"/>
          </p:cNvSpPr>
          <p:nvPr>
            <p:ph idx="1"/>
          </p:nvPr>
        </p:nvSpPr>
        <p:spPr/>
        <p:txBody>
          <a:bodyPr/>
          <a:lstStyle/>
          <a:p>
            <a:r>
              <a:rPr lang="en-US" sz="2400" dirty="0"/>
              <a:t>Device </a:t>
            </a:r>
            <a:r>
              <a:rPr lang="en-US" sz="2400" dirty="0" smtClean="0"/>
              <a:t>Characteristics</a:t>
            </a:r>
          </a:p>
          <a:p>
            <a:pPr lvl="1"/>
            <a:r>
              <a:rPr lang="en-US" sz="2000" dirty="0" smtClean="0"/>
              <a:t>Feature is the expression of a characteristics</a:t>
            </a:r>
          </a:p>
          <a:p>
            <a:pPr lvl="2"/>
            <a:r>
              <a:rPr lang="en-US" sz="1800" dirty="0" smtClean="0"/>
              <a:t>Like 35mpgs</a:t>
            </a:r>
          </a:p>
          <a:p>
            <a:pPr lvl="1"/>
            <a:r>
              <a:rPr lang="en-US" sz="2000" dirty="0" smtClean="0"/>
              <a:t>Characteristics is individual tools or items which the AT offers.</a:t>
            </a:r>
          </a:p>
          <a:p>
            <a:pPr lvl="2"/>
            <a:r>
              <a:rPr lang="en-US" sz="1800" dirty="0" smtClean="0"/>
              <a:t>Like a engine or reads text out loud</a:t>
            </a:r>
          </a:p>
          <a:p>
            <a:r>
              <a:rPr lang="en-US" sz="2400" dirty="0" smtClean="0"/>
              <a:t>Human/Technology </a:t>
            </a:r>
            <a:r>
              <a:rPr lang="en-US" sz="2400" dirty="0"/>
              <a:t>I</a:t>
            </a:r>
            <a:r>
              <a:rPr lang="en-US" sz="2400" dirty="0" smtClean="0"/>
              <a:t>nterface</a:t>
            </a:r>
          </a:p>
          <a:p>
            <a:r>
              <a:rPr lang="en-US" sz="2400" dirty="0" smtClean="0"/>
              <a:t>Processor</a:t>
            </a:r>
          </a:p>
          <a:p>
            <a:r>
              <a:rPr lang="en-US" sz="2400" dirty="0" smtClean="0"/>
              <a:t>Activity Output</a:t>
            </a:r>
          </a:p>
          <a:p>
            <a:r>
              <a:rPr lang="en-US" sz="2400" dirty="0" smtClean="0"/>
              <a:t>Environmental Interface</a:t>
            </a:r>
          </a:p>
          <a:p>
            <a:r>
              <a:rPr lang="en-US" sz="2400" dirty="0" smtClean="0"/>
              <a:t>Physical Construction</a:t>
            </a:r>
            <a:endParaRPr lang="en-US" sz="2400"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31</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3429000"/>
            <a:ext cx="2396811" cy="323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8055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and Report</a:t>
            </a:r>
          </a:p>
        </p:txBody>
      </p:sp>
      <p:sp>
        <p:nvSpPr>
          <p:cNvPr id="3" name="Content Placeholder 2"/>
          <p:cNvSpPr>
            <a:spLocks noGrp="1"/>
          </p:cNvSpPr>
          <p:nvPr>
            <p:ph idx="1"/>
          </p:nvPr>
        </p:nvSpPr>
        <p:spPr/>
        <p:txBody>
          <a:bodyPr/>
          <a:lstStyle/>
          <a:p>
            <a:r>
              <a:rPr lang="en-US" dirty="0" smtClean="0"/>
              <a:t>In most cases a written report outlining the strengths and weakness of the client, summary of assessment scores, interpretation of scores, background information on the client, behavioral observations, recommendations and evidence or justification for the recommendations. </a:t>
            </a:r>
          </a:p>
          <a:p>
            <a:r>
              <a:rPr lang="en-US" dirty="0" smtClean="0"/>
              <a:t>Also, in AT reports justification for funding or recommendations for funding sources. </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32</a:t>
            </a:fld>
            <a:endParaRPr lang="en-US" dirty="0"/>
          </a:p>
        </p:txBody>
      </p:sp>
    </p:spTree>
    <p:extLst>
      <p:ext uri="{BB962C8B-B14F-4D97-AF65-F5344CB8AC3E}">
        <p14:creationId xmlns:p14="http://schemas.microsoft.com/office/powerpoint/2010/main" xmlns="" val="3444342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p:txBody>
          <a:bodyPr/>
          <a:lstStyle/>
          <a:p>
            <a:r>
              <a:rPr lang="en-US" dirty="0"/>
              <a:t>Order and Setup</a:t>
            </a:r>
          </a:p>
          <a:p>
            <a:r>
              <a:rPr lang="en-US" dirty="0"/>
              <a:t>Delivery and Fitting</a:t>
            </a:r>
          </a:p>
          <a:p>
            <a:r>
              <a:rPr lang="en-US" dirty="0"/>
              <a:t>Facilitating Assistive Technology </a:t>
            </a:r>
            <a:r>
              <a:rPr lang="en-US" dirty="0" smtClean="0"/>
              <a:t>System Performance</a:t>
            </a:r>
          </a:p>
          <a:p>
            <a:pPr lvl="1"/>
            <a:r>
              <a:rPr lang="en-US" dirty="0" smtClean="0"/>
              <a:t>Training</a:t>
            </a:r>
          </a:p>
          <a:p>
            <a:pPr lvl="1"/>
            <a:r>
              <a:rPr lang="en-US" dirty="0"/>
              <a:t>Performance </a:t>
            </a:r>
            <a:r>
              <a:rPr lang="en-US" dirty="0" smtClean="0"/>
              <a:t>Aids</a:t>
            </a:r>
          </a:p>
          <a:p>
            <a:pPr lvl="1"/>
            <a:r>
              <a:rPr lang="en-US" dirty="0"/>
              <a:t>Written Instructions</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33</a:t>
            </a:fld>
            <a:endParaRPr lang="en-US" dirty="0"/>
          </a:p>
        </p:txBody>
      </p:sp>
    </p:spTree>
    <p:extLst>
      <p:ext uri="{BB962C8B-B14F-4D97-AF65-F5344CB8AC3E}">
        <p14:creationId xmlns:p14="http://schemas.microsoft.com/office/powerpoint/2010/main" xmlns="" val="227922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3" name="Content Placeholder 2"/>
          <p:cNvSpPr>
            <a:spLocks noGrp="1"/>
          </p:cNvSpPr>
          <p:nvPr>
            <p:ph idx="1"/>
          </p:nvPr>
        </p:nvSpPr>
        <p:spPr/>
        <p:txBody>
          <a:bodyPr/>
          <a:lstStyle/>
          <a:p>
            <a:r>
              <a:rPr lang="en-US" dirty="0"/>
              <a:t>activities that occur </a:t>
            </a:r>
            <a:r>
              <a:rPr lang="en-US" dirty="0" smtClean="0"/>
              <a:t>during the </a:t>
            </a:r>
            <a:r>
              <a:rPr lang="en-US" dirty="0"/>
              <a:t>period immediately after delivery of an assistive </a:t>
            </a:r>
            <a:r>
              <a:rPr lang="en-US" dirty="0" smtClean="0"/>
              <a:t>technology system </a:t>
            </a:r>
            <a:r>
              <a:rPr lang="en-US" dirty="0"/>
              <a:t>and that address the effectiveness of </a:t>
            </a:r>
            <a:r>
              <a:rPr lang="en-US" dirty="0" smtClean="0"/>
              <a:t>the device</a:t>
            </a:r>
            <a:r>
              <a:rPr lang="en-US" dirty="0"/>
              <a:t>, training, and user strategies.</a:t>
            </a:r>
            <a:endParaRPr lang="en-US" dirty="0" smtClean="0"/>
          </a:p>
          <a:p>
            <a:r>
              <a:rPr lang="en-US" dirty="0" smtClean="0"/>
              <a:t>Maintenance</a:t>
            </a:r>
            <a:endParaRPr lang="en-US" dirty="0"/>
          </a:p>
          <a:p>
            <a:r>
              <a:rPr lang="en-US" dirty="0"/>
              <a:t>Repair As Needed</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34</a:t>
            </a:fld>
            <a:endParaRPr lang="en-US" dirty="0"/>
          </a:p>
        </p:txBody>
      </p:sp>
    </p:spTree>
    <p:extLst>
      <p:ext uri="{BB962C8B-B14F-4D97-AF65-F5344CB8AC3E}">
        <p14:creationId xmlns:p14="http://schemas.microsoft.com/office/powerpoint/2010/main" xmlns="" val="2005131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Follow-along</a:t>
            </a:r>
          </a:p>
        </p:txBody>
      </p:sp>
      <p:sp>
        <p:nvSpPr>
          <p:cNvPr id="3" name="Content Placeholder 2"/>
          <p:cNvSpPr>
            <a:spLocks noGrp="1"/>
          </p:cNvSpPr>
          <p:nvPr>
            <p:ph idx="1"/>
          </p:nvPr>
        </p:nvSpPr>
        <p:spPr/>
        <p:txBody>
          <a:bodyPr/>
          <a:lstStyle/>
          <a:p>
            <a:r>
              <a:rPr lang="en-US" dirty="0"/>
              <a:t>used to describe those activities that take </a:t>
            </a:r>
            <a:r>
              <a:rPr lang="en-US" dirty="0" smtClean="0"/>
              <a:t>place over </a:t>
            </a:r>
            <a:r>
              <a:rPr lang="en-US" dirty="0"/>
              <a:t>a longer period.</a:t>
            </a:r>
            <a:endParaRPr lang="en-US" dirty="0" smtClean="0"/>
          </a:p>
          <a:p>
            <a:r>
              <a:rPr lang="en-US" dirty="0" smtClean="0"/>
              <a:t>Reevaluate</a:t>
            </a:r>
            <a:endParaRPr lang="en-US" dirty="0"/>
          </a:p>
          <a:p>
            <a:r>
              <a:rPr lang="en-US" dirty="0"/>
              <a:t>Maintenance</a:t>
            </a:r>
          </a:p>
          <a:p>
            <a:r>
              <a:rPr lang="en-US" dirty="0"/>
              <a:t>Repair As Needed</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35</a:t>
            </a:fld>
            <a:endParaRPr lang="en-US" dirty="0"/>
          </a:p>
        </p:txBody>
      </p:sp>
    </p:spTree>
    <p:extLst>
      <p:ext uri="{BB962C8B-B14F-4D97-AF65-F5344CB8AC3E}">
        <p14:creationId xmlns:p14="http://schemas.microsoft.com/office/powerpoint/2010/main" xmlns="" val="2106125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Partnership</a:t>
            </a:r>
          </a:p>
        </p:txBody>
      </p:sp>
      <p:sp>
        <p:nvSpPr>
          <p:cNvPr id="23555" name="Content Placeholder 2"/>
          <p:cNvSpPr>
            <a:spLocks noGrp="1"/>
          </p:cNvSpPr>
          <p:nvPr>
            <p:ph idx="1"/>
          </p:nvPr>
        </p:nvSpPr>
        <p:spPr/>
        <p:txBody>
          <a:bodyPr/>
          <a:lstStyle/>
          <a:p>
            <a:r>
              <a:rPr lang="en-US" dirty="0" smtClean="0"/>
              <a:t>A Partnership would help tech support, students and ODS</a:t>
            </a:r>
          </a:p>
          <a:p>
            <a:pPr>
              <a:buFont typeface="Wingdings 2" pitchFamily="18" charset="2"/>
              <a:buNone/>
            </a:pPr>
            <a:endParaRPr lang="en-US" dirty="0" smtClean="0"/>
          </a:p>
          <a:p>
            <a:pPr>
              <a:buFont typeface="Wingdings 2" pitchFamily="18" charset="2"/>
              <a:buNone/>
            </a:pPr>
            <a:endParaRPr lang="en-US" dirty="0" smtClean="0"/>
          </a:p>
        </p:txBody>
      </p:sp>
      <p:sp>
        <p:nvSpPr>
          <p:cNvPr id="23556" name="Slide Number Placeholder 3"/>
          <p:cNvSpPr>
            <a:spLocks noGrp="1"/>
          </p:cNvSpPr>
          <p:nvPr>
            <p:ph type="sldNum" sz="quarter" idx="12"/>
          </p:nvPr>
        </p:nvSpPr>
        <p:spPr bwMode="auto">
          <a:noFill/>
          <a:ln>
            <a:miter lim="800000"/>
            <a:headEnd/>
            <a:tailEnd/>
          </a:ln>
        </p:spPr>
        <p:txBody>
          <a:bodyPr/>
          <a:lstStyle/>
          <a:p>
            <a:fld id="{F1EC1249-2C3C-47EB-A09B-80651961A54E}" type="slidenum">
              <a:rPr lang="en-US" smtClean="0"/>
              <a:pPr/>
              <a:t>36</a:t>
            </a:fld>
            <a:endParaRPr lang="en-US" dirty="0" smtClean="0"/>
          </a:p>
        </p:txBody>
      </p:sp>
      <p:graphicFrame>
        <p:nvGraphicFramePr>
          <p:cNvPr id="5" name="Diagram 4"/>
          <p:cNvGraphicFramePr>
            <a:graphicFrameLocks/>
          </p:cNvGraphicFramePr>
          <p:nvPr/>
        </p:nvGraphicFramePr>
        <p:xfrm>
          <a:off x="1295400" y="2590800"/>
          <a:ext cx="57150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TextBox 6"/>
          <p:cNvSpPr txBox="1">
            <a:spLocks noChangeArrowheads="1"/>
          </p:cNvSpPr>
          <p:nvPr/>
        </p:nvSpPr>
        <p:spPr bwMode="auto">
          <a:xfrm>
            <a:off x="3581400" y="4724400"/>
            <a:ext cx="1143000" cy="369888"/>
          </a:xfrm>
          <a:prstGeom prst="rect">
            <a:avLst/>
          </a:prstGeom>
          <a:noFill/>
          <a:ln w="9525">
            <a:noFill/>
            <a:miter lim="800000"/>
            <a:headEnd/>
            <a:tailEnd/>
          </a:ln>
        </p:spPr>
        <p:txBody>
          <a:bodyPr>
            <a:spAutoFit/>
          </a:bodyPr>
          <a:lstStyle/>
          <a:p>
            <a:r>
              <a:rPr lang="en-US" dirty="0">
                <a:solidFill>
                  <a:schemeClr val="bg1"/>
                </a:solidFill>
              </a:rPr>
              <a:t>Students</a:t>
            </a:r>
          </a:p>
        </p:txBody>
      </p:sp>
      <p:sp>
        <p:nvSpPr>
          <p:cNvPr id="23559" name="TextBox 7"/>
          <p:cNvSpPr txBox="1">
            <a:spLocks noChangeArrowheads="1"/>
          </p:cNvSpPr>
          <p:nvPr/>
        </p:nvSpPr>
        <p:spPr bwMode="auto">
          <a:xfrm>
            <a:off x="3467100" y="3657600"/>
            <a:ext cx="1371600" cy="646331"/>
          </a:xfrm>
          <a:prstGeom prst="rect">
            <a:avLst/>
          </a:prstGeom>
          <a:noFill/>
          <a:ln w="9525">
            <a:noFill/>
            <a:miter lim="800000"/>
            <a:headEnd/>
            <a:tailEnd/>
          </a:ln>
        </p:spPr>
        <p:txBody>
          <a:bodyPr wrap="square">
            <a:spAutoFit/>
          </a:bodyPr>
          <a:lstStyle/>
          <a:p>
            <a:pPr algn="ctr"/>
            <a:r>
              <a:rPr lang="en-US" i="1" dirty="0" smtClean="0">
                <a:solidFill>
                  <a:schemeClr val="bg1"/>
                </a:solidFill>
              </a:rPr>
              <a:t>Assistive</a:t>
            </a:r>
          </a:p>
          <a:p>
            <a:pPr algn="ctr"/>
            <a:r>
              <a:rPr lang="en-US" i="1" dirty="0" smtClean="0">
                <a:solidFill>
                  <a:schemeClr val="bg1"/>
                </a:solidFill>
              </a:rPr>
              <a:t>Technology</a:t>
            </a:r>
            <a:endParaRPr lang="en-US" i="1" dirty="0">
              <a:solidFill>
                <a:schemeClr val="bg1"/>
              </a:solidFill>
            </a:endParaRPr>
          </a:p>
        </p:txBody>
      </p:sp>
      <p:sp>
        <p:nvSpPr>
          <p:cNvPr id="23560" name="TextBox 8"/>
          <p:cNvSpPr txBox="1">
            <a:spLocks noChangeArrowheads="1"/>
          </p:cNvSpPr>
          <p:nvPr/>
        </p:nvSpPr>
        <p:spPr bwMode="auto">
          <a:xfrm>
            <a:off x="2590800" y="2743200"/>
            <a:ext cx="1371600" cy="646331"/>
          </a:xfrm>
          <a:prstGeom prst="rect">
            <a:avLst/>
          </a:prstGeom>
          <a:noFill/>
          <a:ln w="9525">
            <a:noFill/>
            <a:miter lim="800000"/>
            <a:headEnd/>
            <a:tailEnd/>
          </a:ln>
        </p:spPr>
        <p:txBody>
          <a:bodyPr>
            <a:spAutoFit/>
          </a:bodyPr>
          <a:lstStyle/>
          <a:p>
            <a:pPr algn="ctr"/>
            <a:r>
              <a:rPr lang="en-US" dirty="0" smtClean="0">
                <a:solidFill>
                  <a:schemeClr val="bg1"/>
                </a:solidFill>
              </a:rPr>
              <a:t>Tech support</a:t>
            </a:r>
            <a:endParaRPr lang="en-US" dirty="0">
              <a:solidFill>
                <a:schemeClr val="bg1"/>
              </a:solidFill>
            </a:endParaRPr>
          </a:p>
        </p:txBody>
      </p:sp>
      <p:sp>
        <p:nvSpPr>
          <p:cNvPr id="23561" name="TextBox 9"/>
          <p:cNvSpPr txBox="1">
            <a:spLocks noChangeArrowheads="1"/>
          </p:cNvSpPr>
          <p:nvPr/>
        </p:nvSpPr>
        <p:spPr bwMode="auto">
          <a:xfrm>
            <a:off x="4724400" y="2743200"/>
            <a:ext cx="685800" cy="369888"/>
          </a:xfrm>
          <a:prstGeom prst="rect">
            <a:avLst/>
          </a:prstGeom>
          <a:noFill/>
          <a:ln w="9525">
            <a:noFill/>
            <a:miter lim="800000"/>
            <a:headEnd/>
            <a:tailEnd/>
          </a:ln>
        </p:spPr>
        <p:txBody>
          <a:bodyPr>
            <a:spAutoFit/>
          </a:bodyPr>
          <a:lstStyle/>
          <a:p>
            <a:r>
              <a:rPr lang="en-US" dirty="0">
                <a:solidFill>
                  <a:schemeClr val="bg1"/>
                </a:solidFill>
              </a:rPr>
              <a:t>ODS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person</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37</a:t>
            </a:fld>
            <a:endParaRPr lang="en-US" dirty="0"/>
          </a:p>
        </p:txBody>
      </p:sp>
      <p:sp>
        <p:nvSpPr>
          <p:cNvPr id="6" name="Content Placeholder 2"/>
          <p:cNvSpPr>
            <a:spLocks noGrp="1"/>
          </p:cNvSpPr>
          <p:nvPr>
            <p:ph idx="1"/>
          </p:nvPr>
        </p:nvSpPr>
        <p:spPr>
          <a:xfrm>
            <a:off x="457200" y="1935163"/>
            <a:ext cx="8229600" cy="4389437"/>
          </a:xfrm>
        </p:spPr>
        <p:txBody>
          <a:bodyPr/>
          <a:lstStyle/>
          <a:p>
            <a:r>
              <a:rPr lang="en-US" sz="2400" dirty="0" smtClean="0"/>
              <a:t>As professionals we need to practice person-centered assessment and recommendation</a:t>
            </a:r>
          </a:p>
          <a:p>
            <a:r>
              <a:rPr lang="en-US" sz="2400" dirty="0" smtClean="0"/>
              <a:t>Goals of the training we provide should be based in the principles of SMARTER goals</a:t>
            </a:r>
          </a:p>
          <a:p>
            <a:pPr lvl="1"/>
            <a:r>
              <a:rPr lang="en-US" sz="2200" dirty="0" smtClean="0"/>
              <a:t>The training should be evaluated and re-evaluated </a:t>
            </a:r>
          </a:p>
          <a:p>
            <a:r>
              <a:rPr lang="en-US" sz="2400" dirty="0" smtClean="0"/>
              <a:t>Maintenance of AT is critical to its continued use </a:t>
            </a:r>
            <a:endParaRPr lang="en-US" sz="1700" dirty="0" smtClean="0"/>
          </a:p>
        </p:txBody>
      </p:sp>
      <p:pic>
        <p:nvPicPr>
          <p:cNvPr id="2050" name="Picture 2" descr="C:\Users\Kyle\AppData\Local\Microsoft\Windows\Temporary Internet Files\Content.IE5\4V9Z0TV2\MC900095387[1].wmf"/>
          <p:cNvPicPr>
            <a:picLocks noChangeAspect="1" noChangeArrowheads="1"/>
          </p:cNvPicPr>
          <p:nvPr/>
        </p:nvPicPr>
        <p:blipFill>
          <a:blip r:embed="rId3" cstate="print"/>
          <a:srcRect/>
          <a:stretch>
            <a:fillRect/>
          </a:stretch>
        </p:blipFill>
        <p:spPr bwMode="auto">
          <a:xfrm>
            <a:off x="2895600" y="4343400"/>
            <a:ext cx="2982932" cy="22882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BBE73040-BE1F-4B33-9B80-D7D953F9C14C}" type="slidenum">
              <a:rPr lang="en-US"/>
              <a:pPr>
                <a:defRPr/>
              </a:pPr>
              <a:t>38</a:t>
            </a:fld>
            <a:endParaRPr lang="en-US" dirty="0"/>
          </a:p>
        </p:txBody>
      </p:sp>
      <p:sp>
        <p:nvSpPr>
          <p:cNvPr id="12291" name="Rectangle 2"/>
          <p:cNvSpPr>
            <a:spLocks noGrp="1" noChangeArrowheads="1"/>
          </p:cNvSpPr>
          <p:nvPr>
            <p:ph type="title"/>
          </p:nvPr>
        </p:nvSpPr>
        <p:spPr/>
        <p:txBody>
          <a:bodyPr/>
          <a:lstStyle/>
          <a:p>
            <a:pPr eaLnBrk="1" hangingPunct="1"/>
            <a:r>
              <a:rPr lang="en-US" dirty="0" smtClean="0"/>
              <a:t>User Needs to Consider</a:t>
            </a:r>
          </a:p>
        </p:txBody>
      </p:sp>
      <p:sp>
        <p:nvSpPr>
          <p:cNvPr id="12292" name="Rectangle 3"/>
          <p:cNvSpPr>
            <a:spLocks noGrp="1" noChangeArrowheads="1"/>
          </p:cNvSpPr>
          <p:nvPr>
            <p:ph idx="1"/>
          </p:nvPr>
        </p:nvSpPr>
        <p:spPr/>
        <p:txBody>
          <a:bodyPr/>
          <a:lstStyle/>
          <a:p>
            <a:pPr eaLnBrk="1" hangingPunct="1"/>
            <a:r>
              <a:rPr lang="en-US" dirty="0" smtClean="0"/>
              <a:t>Does the technology address the user’s need which the technology is being provide for?</a:t>
            </a:r>
          </a:p>
          <a:p>
            <a:pPr eaLnBrk="1" hangingPunct="1"/>
            <a:r>
              <a:rPr lang="en-US" dirty="0" smtClean="0"/>
              <a:t>Does the technology match with the user’s skill level?</a:t>
            </a:r>
          </a:p>
          <a:p>
            <a:pPr eaLnBrk="1" hangingPunct="1"/>
            <a:r>
              <a:rPr lang="en-US" dirty="0" smtClean="0"/>
              <a:t>If training is required, how long will the training take to complete and what functions will the user be trained on each time?</a:t>
            </a:r>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44CD48E4-7051-478B-9683-4C8B525C68EB}" type="slidenum">
              <a:rPr lang="en-US"/>
              <a:pPr>
                <a:defRPr/>
              </a:pPr>
              <a:t>39</a:t>
            </a:fld>
            <a:endParaRPr lang="en-US" dirty="0"/>
          </a:p>
        </p:txBody>
      </p:sp>
      <p:sp>
        <p:nvSpPr>
          <p:cNvPr id="16387" name="Rectangle 2"/>
          <p:cNvSpPr>
            <a:spLocks noGrp="1" noChangeArrowheads="1"/>
          </p:cNvSpPr>
          <p:nvPr>
            <p:ph type="title"/>
          </p:nvPr>
        </p:nvSpPr>
        <p:spPr/>
        <p:txBody>
          <a:bodyPr/>
          <a:lstStyle/>
          <a:p>
            <a:pPr eaLnBrk="1" hangingPunct="1"/>
            <a:r>
              <a:rPr lang="en-US" dirty="0" smtClean="0"/>
              <a:t>User Needs to Consider</a:t>
            </a:r>
          </a:p>
        </p:txBody>
      </p:sp>
      <p:sp>
        <p:nvSpPr>
          <p:cNvPr id="16388" name="Rectangle 3"/>
          <p:cNvSpPr>
            <a:spLocks noGrp="1" noChangeArrowheads="1"/>
          </p:cNvSpPr>
          <p:nvPr>
            <p:ph idx="1"/>
          </p:nvPr>
        </p:nvSpPr>
        <p:spPr/>
        <p:txBody>
          <a:bodyPr/>
          <a:lstStyle/>
          <a:p>
            <a:pPr eaLnBrk="1" hangingPunct="1"/>
            <a:r>
              <a:rPr lang="en-US" dirty="0" smtClean="0"/>
              <a:t>What is the user’s level of experience?</a:t>
            </a:r>
          </a:p>
          <a:p>
            <a:pPr eaLnBrk="1" hangingPunct="1"/>
            <a:r>
              <a:rPr lang="en-US" dirty="0" smtClean="0"/>
              <a:t>How resilient is the user?</a:t>
            </a:r>
          </a:p>
          <a:p>
            <a:pPr eaLnBrk="1" hangingPunct="1"/>
            <a:r>
              <a:rPr lang="en-US" dirty="0" smtClean="0"/>
              <a:t>How will follow training be provided?</a:t>
            </a:r>
          </a:p>
          <a:p>
            <a:pPr eaLnBrk="1" hangingPunct="1"/>
            <a:r>
              <a:rPr lang="en-US" dirty="0" smtClean="0"/>
              <a:t>Where is the funding coming from?</a:t>
            </a:r>
          </a:p>
          <a:p>
            <a:pPr eaLnBrk="1" hangingPunct="1"/>
            <a:r>
              <a:rPr lang="en-US" dirty="0" smtClean="0"/>
              <a:t>How will the user seek support?</a:t>
            </a:r>
          </a:p>
          <a:p>
            <a:pPr eaLnBrk="1" hangingPunct="1"/>
            <a:r>
              <a:rPr lang="en-US" dirty="0" smtClean="0"/>
              <a:t>How will the assistive technology be maintained?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Assistive Technology Device</a:t>
            </a:r>
          </a:p>
        </p:txBody>
      </p:sp>
      <p:sp>
        <p:nvSpPr>
          <p:cNvPr id="7171" name="Content Placeholder 2"/>
          <p:cNvSpPr>
            <a:spLocks noGrp="1"/>
          </p:cNvSpPr>
          <p:nvPr>
            <p:ph idx="1"/>
          </p:nvPr>
        </p:nvSpPr>
        <p:spPr/>
        <p:txBody>
          <a:bodyPr/>
          <a:lstStyle/>
          <a:p>
            <a:r>
              <a:rPr lang="en-US" dirty="0" smtClean="0"/>
              <a:t>“The term assistive technology device means any item, piece of equipment, or product system, whether acquired commercially off the shelf, modified, or customized, that is used to increase, maintain or improve functional capabilities of children with disabilities.” (20 U.S.C. 1401(a)(25))</a:t>
            </a:r>
          </a:p>
        </p:txBody>
      </p:sp>
      <p:sp>
        <p:nvSpPr>
          <p:cNvPr id="4" name="Slide Number Placeholder 3"/>
          <p:cNvSpPr>
            <a:spLocks noGrp="1"/>
          </p:cNvSpPr>
          <p:nvPr>
            <p:ph type="sldNum" sz="quarter" idx="12"/>
          </p:nvPr>
        </p:nvSpPr>
        <p:spPr/>
        <p:txBody>
          <a:bodyPr/>
          <a:lstStyle/>
          <a:p>
            <a:pPr>
              <a:defRPr/>
            </a:pPr>
            <a:fld id="{FD4C0FB9-F49F-4EC7-A143-C062E73047A8}"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your weapon</a:t>
            </a:r>
            <a:endParaRPr lang="en-US" dirty="0"/>
          </a:p>
        </p:txBody>
      </p:sp>
      <p:sp>
        <p:nvSpPr>
          <p:cNvPr id="3" name="Content Placeholder 2"/>
          <p:cNvSpPr>
            <a:spLocks noGrp="1"/>
          </p:cNvSpPr>
          <p:nvPr>
            <p:ph idx="1"/>
          </p:nvPr>
        </p:nvSpPr>
        <p:spPr/>
        <p:txBody>
          <a:bodyPr/>
          <a:lstStyle/>
          <a:p>
            <a:r>
              <a:rPr lang="en-US" dirty="0" smtClean="0"/>
              <a:t>COPM</a:t>
            </a:r>
          </a:p>
          <a:p>
            <a:r>
              <a:rPr lang="en-US" dirty="0" smtClean="0"/>
              <a:t>FEAT</a:t>
            </a:r>
          </a:p>
          <a:p>
            <a:r>
              <a:rPr lang="en-US" dirty="0"/>
              <a:t>Comparing and Evaluating Assistive Technology</a:t>
            </a:r>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40</a:t>
            </a:fld>
            <a:endParaRPr lang="en-US" dirty="0"/>
          </a:p>
        </p:txBody>
      </p:sp>
    </p:spTree>
    <p:extLst>
      <p:ext uri="{BB962C8B-B14F-4D97-AF65-F5344CB8AC3E}">
        <p14:creationId xmlns:p14="http://schemas.microsoft.com/office/powerpoint/2010/main" xmlns="" val="383636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COPM</a:t>
            </a:r>
            <a:endParaRPr lang="en-US" dirty="0"/>
          </a:p>
        </p:txBody>
      </p:sp>
      <p:sp>
        <p:nvSpPr>
          <p:cNvPr id="3" name="Content Placeholder 2"/>
          <p:cNvSpPr>
            <a:spLocks noGrp="1"/>
          </p:cNvSpPr>
          <p:nvPr>
            <p:ph idx="1"/>
          </p:nvPr>
        </p:nvSpPr>
        <p:spPr>
          <a:xfrm>
            <a:off x="4572000" y="1935163"/>
            <a:ext cx="4114800" cy="4389437"/>
          </a:xfrm>
        </p:spPr>
        <p:txBody>
          <a:bodyPr/>
          <a:lstStyle/>
          <a:p>
            <a:r>
              <a:rPr lang="en-US" sz="2400" dirty="0" smtClean="0"/>
              <a:t>Canadian Occupational Performance Measure</a:t>
            </a:r>
          </a:p>
          <a:p>
            <a:r>
              <a:rPr lang="en-US" sz="2400" dirty="0" smtClean="0"/>
              <a:t>This assessment relay's on the administrator’s clinical interview skills. </a:t>
            </a:r>
          </a:p>
          <a:p>
            <a:r>
              <a:rPr lang="en-US" sz="2400" dirty="0" smtClean="0"/>
              <a:t>This assess the client’s perception of what is important of a goal they identify.</a:t>
            </a:r>
          </a:p>
          <a:p>
            <a:r>
              <a:rPr lang="en-US" sz="2400" dirty="0" smtClean="0"/>
              <a:t>Then their level of satisfaction with that performance. </a:t>
            </a:r>
            <a:endParaRPr lang="en-US" sz="2400"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41</a:t>
            </a:fld>
            <a:endParaRPr lang="en-US" dirty="0"/>
          </a:p>
        </p:txBody>
      </p:sp>
      <p:pic>
        <p:nvPicPr>
          <p:cNvPr id="7" name="Picture 6"/>
          <p:cNvPicPr/>
          <p:nvPr/>
        </p:nvPicPr>
        <p:blipFill rotWithShape="1">
          <a:blip r:embed="rId3" cstate="print"/>
          <a:srcRect l="22392" t="17969" r="43934" b="31784"/>
          <a:stretch/>
        </p:blipFill>
        <p:spPr bwMode="auto">
          <a:xfrm>
            <a:off x="76200" y="1905000"/>
            <a:ext cx="4419600" cy="46482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81805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42</a:t>
            </a:fld>
            <a:endParaRPr lang="en-US" dirty="0"/>
          </a:p>
        </p:txBody>
      </p:sp>
      <p:pic>
        <p:nvPicPr>
          <p:cNvPr id="6" name="Picture 5"/>
          <p:cNvPicPr/>
          <p:nvPr/>
        </p:nvPicPr>
        <p:blipFill rotWithShape="1">
          <a:blip r:embed="rId3" cstate="print"/>
          <a:srcRect l="22392" t="17969" r="43934" b="31784"/>
          <a:stretch/>
        </p:blipFill>
        <p:spPr bwMode="auto">
          <a:xfrm>
            <a:off x="1524000" y="457200"/>
            <a:ext cx="6705601" cy="57912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42637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964649342"/>
              </p:ext>
            </p:extLst>
          </p:nvPr>
        </p:nvGraphicFramePr>
        <p:xfrm>
          <a:off x="228599" y="838200"/>
          <a:ext cx="8686802" cy="3386247"/>
        </p:xfrm>
        <a:graphic>
          <a:graphicData uri="http://schemas.openxmlformats.org/drawingml/2006/table">
            <a:tbl>
              <a:tblPr firstRow="1" firstCol="1" bandRow="1">
                <a:tableStyleId>{5C22544A-7EE6-4342-B048-85BDC9FD1C3A}</a:tableStyleId>
              </a:tblPr>
              <a:tblGrid>
                <a:gridCol w="2296710"/>
                <a:gridCol w="111962"/>
                <a:gridCol w="1225517"/>
                <a:gridCol w="1459273"/>
                <a:gridCol w="1225517"/>
                <a:gridCol w="1332183"/>
                <a:gridCol w="111962"/>
                <a:gridCol w="923678"/>
              </a:tblGrid>
              <a:tr h="338465">
                <a:tc>
                  <a:txBody>
                    <a:bodyPr/>
                    <a:lstStyle/>
                    <a:p>
                      <a:pPr marL="0" marR="0">
                        <a:lnSpc>
                          <a:spcPct val="115000"/>
                        </a:lnSpc>
                        <a:spcBef>
                          <a:spcPts val="0"/>
                        </a:spcBef>
                        <a:spcAft>
                          <a:spcPts val="0"/>
                        </a:spcAft>
                      </a:pPr>
                      <a:r>
                        <a:rPr lang="en-US" sz="1200" dirty="0">
                          <a:effectLst/>
                        </a:rPr>
                        <a:t>COPM Findings</a:t>
                      </a:r>
                      <a:endParaRPr lang="en-US" sz="1200" dirty="0">
                        <a:effectLst/>
                        <a:latin typeface="Century Schoolbook"/>
                        <a:ea typeface="Calibri"/>
                        <a:cs typeface="Times New Roman"/>
                      </a:endParaRPr>
                    </a:p>
                  </a:txBody>
                  <a:tcPr marL="68580" marR="68580" marT="0" marB="0"/>
                </a:tc>
                <a:tc gridSpan="4">
                  <a:txBody>
                    <a:bodyPr/>
                    <a:lstStyle/>
                    <a:p>
                      <a:pPr marL="0" marR="0">
                        <a:lnSpc>
                          <a:spcPct val="115000"/>
                        </a:lnSpc>
                        <a:spcBef>
                          <a:spcPts val="0"/>
                        </a:spcBef>
                        <a:spcAft>
                          <a:spcPts val="0"/>
                        </a:spcAft>
                      </a:pPr>
                      <a:r>
                        <a:rPr lang="en-US" sz="1200" dirty="0">
                          <a:effectLst/>
                        </a:rPr>
                        <a:t> </a:t>
                      </a:r>
                      <a:endParaRPr lang="en-US" sz="1200" dirty="0">
                        <a:effectLst/>
                        <a:latin typeface="Century Schoolbook"/>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1200">
                          <a:effectLst/>
                        </a:rPr>
                        <a:t> </a:t>
                      </a:r>
                      <a:endParaRPr lang="en-US" sz="1200">
                        <a:effectLst/>
                        <a:latin typeface="Century Schoolbook"/>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200">
                          <a:effectLst/>
                        </a:rPr>
                        <a:t> </a:t>
                      </a:r>
                      <a:endParaRPr lang="en-US" sz="1200">
                        <a:effectLst/>
                        <a:latin typeface="Century Schoolbook"/>
                        <a:ea typeface="Calibri"/>
                        <a:cs typeface="Times New Roman"/>
                      </a:endParaRPr>
                    </a:p>
                  </a:txBody>
                  <a:tcPr marL="68580" marR="68580" marT="0" marB="0"/>
                </a:tc>
              </a:tr>
              <a:tr h="338465">
                <a:tc gridSpan="2">
                  <a:txBody>
                    <a:bodyPr/>
                    <a:lstStyle/>
                    <a:p>
                      <a:pPr marL="0" marR="0">
                        <a:lnSpc>
                          <a:spcPct val="115000"/>
                        </a:lnSpc>
                        <a:spcBef>
                          <a:spcPts val="0"/>
                        </a:spcBef>
                        <a:spcAft>
                          <a:spcPts val="0"/>
                        </a:spcAft>
                      </a:pPr>
                      <a:r>
                        <a:rPr lang="en-US" sz="1200" dirty="0">
                          <a:effectLst/>
                        </a:rPr>
                        <a:t> </a:t>
                      </a:r>
                      <a:endParaRPr lang="en-US" sz="1200" dirty="0">
                        <a:effectLst/>
                        <a:latin typeface="Century Schoolbook"/>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200">
                          <a:effectLst/>
                        </a:rPr>
                        <a:t> </a:t>
                      </a:r>
                      <a:endParaRPr lang="en-US" sz="1200">
                        <a:effectLst/>
                        <a:latin typeface="Century Schoolbook"/>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Time 1</a:t>
                      </a:r>
                      <a:endParaRPr lang="en-US" sz="1200">
                        <a:effectLst/>
                        <a:latin typeface="Century Schoolbook"/>
                        <a:ea typeface="Calibri"/>
                        <a:cs typeface="Times New Roman"/>
                      </a:endParaRP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1200">
                          <a:effectLst/>
                        </a:rPr>
                        <a:t>Time 2</a:t>
                      </a:r>
                      <a:endParaRPr lang="en-US" sz="1200">
                        <a:effectLst/>
                        <a:latin typeface="Century Schoolbook"/>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642263">
                <a:tc gridSpan="2">
                  <a:txBody>
                    <a:bodyPr/>
                    <a:lstStyle/>
                    <a:p>
                      <a:pPr marL="0" marR="0">
                        <a:lnSpc>
                          <a:spcPct val="115000"/>
                        </a:lnSpc>
                        <a:spcBef>
                          <a:spcPts val="0"/>
                        </a:spcBef>
                        <a:spcAft>
                          <a:spcPts val="0"/>
                        </a:spcAft>
                      </a:pPr>
                      <a:r>
                        <a:rPr lang="en-US" sz="1400" dirty="0">
                          <a:effectLst/>
                        </a:rPr>
                        <a:t>Occupational Performance Problems</a:t>
                      </a:r>
                      <a:endParaRPr lang="en-US" sz="1400" dirty="0">
                        <a:effectLst/>
                        <a:latin typeface="Century Schoolbook"/>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Importance</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Performance</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Satisfaction</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Performance</a:t>
                      </a:r>
                      <a:endParaRPr lang="en-US" sz="1200">
                        <a:effectLst/>
                        <a:latin typeface="Century Schoolbook"/>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dirty="0">
                          <a:effectLst/>
                        </a:rPr>
                        <a:t>Satisfaction</a:t>
                      </a:r>
                      <a:endParaRPr lang="en-US" sz="1200" dirty="0">
                        <a:effectLst/>
                        <a:latin typeface="Century Schoolbook"/>
                        <a:ea typeface="Calibri"/>
                        <a:cs typeface="Times New Roman"/>
                      </a:endParaRPr>
                    </a:p>
                  </a:txBody>
                  <a:tcPr marL="68580" marR="68580" marT="0" marB="0"/>
                </a:tc>
                <a:tc hMerge="1">
                  <a:txBody>
                    <a:bodyPr/>
                    <a:lstStyle/>
                    <a:p>
                      <a:endParaRPr lang="en-US"/>
                    </a:p>
                  </a:txBody>
                  <a:tcPr/>
                </a:tc>
              </a:tr>
              <a:tr h="338247">
                <a:tc gridSpan="2">
                  <a:txBody>
                    <a:bodyPr/>
                    <a:lstStyle/>
                    <a:p>
                      <a:pPr marL="0" lvl="0" indent="0">
                        <a:spcBef>
                          <a:spcPts val="0"/>
                        </a:spcBef>
                        <a:spcAft>
                          <a:spcPts val="0"/>
                        </a:spcAft>
                        <a:buFont typeface="+mj-lt"/>
                        <a:buNone/>
                      </a:pPr>
                      <a:r>
                        <a:rPr lang="en-US" sz="1400" dirty="0" smtClean="0">
                          <a:effectLst/>
                        </a:rPr>
                        <a:t>1) Shaving</a:t>
                      </a:r>
                      <a:endParaRPr lang="en-US" sz="1400" dirty="0">
                        <a:solidFill>
                          <a:srgbClr val="5F497A"/>
                        </a:solidFill>
                        <a:effectLst/>
                        <a:latin typeface="Century Schoolbook"/>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8</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3</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a:t>
                      </a:r>
                      <a:endParaRPr lang="en-US" sz="1200">
                        <a:effectLst/>
                        <a:latin typeface="Century Schoolbook"/>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5</a:t>
                      </a:r>
                      <a:endParaRPr lang="en-US" sz="1200">
                        <a:effectLst/>
                        <a:latin typeface="Century Schoolbook"/>
                        <a:ea typeface="Calibri"/>
                        <a:cs typeface="Times New Roman"/>
                      </a:endParaRPr>
                    </a:p>
                  </a:txBody>
                  <a:tcPr marL="68580" marR="68580" marT="0" marB="0"/>
                </a:tc>
                <a:tc hMerge="1">
                  <a:txBody>
                    <a:bodyPr/>
                    <a:lstStyle/>
                    <a:p>
                      <a:endParaRPr lang="en-US"/>
                    </a:p>
                  </a:txBody>
                  <a:tcPr/>
                </a:tc>
              </a:tr>
              <a:tr h="476160">
                <a:tc gridSpan="2">
                  <a:txBody>
                    <a:bodyPr/>
                    <a:lstStyle/>
                    <a:p>
                      <a:pPr marL="0" lvl="0" indent="0">
                        <a:spcBef>
                          <a:spcPts val="0"/>
                        </a:spcBef>
                        <a:spcAft>
                          <a:spcPts val="0"/>
                        </a:spcAft>
                        <a:buFont typeface="+mj-lt"/>
                        <a:buNone/>
                      </a:pPr>
                      <a:r>
                        <a:rPr lang="en-US" sz="1400" dirty="0" smtClean="0">
                          <a:effectLst/>
                        </a:rPr>
                        <a:t>2) Completing </a:t>
                      </a:r>
                      <a:r>
                        <a:rPr lang="en-US" sz="1400" dirty="0">
                          <a:effectLst/>
                        </a:rPr>
                        <a:t>Graduate School Work</a:t>
                      </a:r>
                      <a:endParaRPr lang="en-US" sz="1400" dirty="0">
                        <a:solidFill>
                          <a:srgbClr val="5F497A"/>
                        </a:solidFill>
                        <a:effectLst/>
                        <a:latin typeface="Century Schoolbook"/>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8</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a:t>
                      </a:r>
                      <a:endParaRPr lang="en-US" sz="1200">
                        <a:effectLst/>
                        <a:latin typeface="Century Schoolbook"/>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dirty="0">
                          <a:effectLst/>
                        </a:rPr>
                        <a:t>6</a:t>
                      </a:r>
                      <a:endParaRPr lang="en-US" sz="1200" dirty="0">
                        <a:effectLst/>
                        <a:latin typeface="Century Schoolbook"/>
                        <a:ea typeface="Calibri"/>
                        <a:cs typeface="Times New Roman"/>
                      </a:endParaRPr>
                    </a:p>
                  </a:txBody>
                  <a:tcPr marL="68580" marR="68580" marT="0" marB="0"/>
                </a:tc>
                <a:tc hMerge="1">
                  <a:txBody>
                    <a:bodyPr/>
                    <a:lstStyle/>
                    <a:p>
                      <a:endParaRPr lang="en-US"/>
                    </a:p>
                  </a:txBody>
                  <a:tcPr/>
                </a:tc>
              </a:tr>
              <a:tr h="338247">
                <a:tc gridSpan="2">
                  <a:txBody>
                    <a:bodyPr/>
                    <a:lstStyle/>
                    <a:p>
                      <a:pPr marL="0" lvl="0" indent="0">
                        <a:spcBef>
                          <a:spcPts val="0"/>
                        </a:spcBef>
                        <a:spcAft>
                          <a:spcPts val="0"/>
                        </a:spcAft>
                        <a:buFont typeface="+mj-lt"/>
                        <a:buNone/>
                      </a:pPr>
                      <a:r>
                        <a:rPr lang="en-US" sz="1400" dirty="0" smtClean="0">
                          <a:effectLst/>
                        </a:rPr>
                        <a:t>3) Reading</a:t>
                      </a:r>
                      <a:endParaRPr lang="en-US" sz="1400" dirty="0">
                        <a:solidFill>
                          <a:srgbClr val="5F497A"/>
                        </a:solidFill>
                        <a:effectLst/>
                        <a:latin typeface="Century Schoolbook"/>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7</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3</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a:t>
                      </a:r>
                      <a:endParaRPr lang="en-US" sz="1200">
                        <a:effectLst/>
                        <a:latin typeface="Century Schoolbook"/>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2</a:t>
                      </a:r>
                      <a:endParaRPr lang="en-US" sz="1200">
                        <a:effectLst/>
                        <a:latin typeface="Century Schoolbook"/>
                        <a:ea typeface="Calibri"/>
                        <a:cs typeface="Times New Roman"/>
                      </a:endParaRPr>
                    </a:p>
                  </a:txBody>
                  <a:tcPr marL="68580" marR="68580" marT="0" marB="0"/>
                </a:tc>
                <a:tc hMerge="1">
                  <a:txBody>
                    <a:bodyPr/>
                    <a:lstStyle/>
                    <a:p>
                      <a:endParaRPr lang="en-US"/>
                    </a:p>
                  </a:txBody>
                  <a:tcPr/>
                </a:tc>
              </a:tr>
              <a:tr h="576153">
                <a:tc gridSpan="2">
                  <a:txBody>
                    <a:bodyPr/>
                    <a:lstStyle/>
                    <a:p>
                      <a:pPr marL="0" lvl="0" indent="0">
                        <a:spcBef>
                          <a:spcPts val="0"/>
                        </a:spcBef>
                        <a:spcAft>
                          <a:spcPts val="0"/>
                        </a:spcAft>
                        <a:buFont typeface="+mj-lt"/>
                        <a:buNone/>
                      </a:pPr>
                      <a:r>
                        <a:rPr lang="en-US" sz="1400" dirty="0" smtClean="0">
                          <a:effectLst/>
                        </a:rPr>
                        <a:t>4) Making</a:t>
                      </a:r>
                      <a:r>
                        <a:rPr lang="en-US" sz="1400" dirty="0">
                          <a:effectLst/>
                        </a:rPr>
                        <a:t>/</a:t>
                      </a:r>
                    </a:p>
                    <a:p>
                      <a:pPr marL="0" marR="0">
                        <a:lnSpc>
                          <a:spcPct val="115000"/>
                        </a:lnSpc>
                        <a:spcBef>
                          <a:spcPts val="0"/>
                        </a:spcBef>
                        <a:spcAft>
                          <a:spcPts val="0"/>
                        </a:spcAft>
                      </a:pPr>
                      <a:r>
                        <a:rPr lang="en-US" sz="1400" dirty="0">
                          <a:effectLst/>
                        </a:rPr>
                        <a:t>Responding to phone calls</a:t>
                      </a:r>
                      <a:endParaRPr lang="en-US" sz="1400" dirty="0">
                        <a:effectLst/>
                        <a:latin typeface="Century Schoolbook"/>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7</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4</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a:t>
                      </a:r>
                      <a:endParaRPr lang="en-US" sz="1200" dirty="0">
                        <a:effectLst/>
                        <a:latin typeface="Century Schoolbook"/>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dirty="0">
                          <a:effectLst/>
                        </a:rPr>
                        <a:t>3</a:t>
                      </a:r>
                      <a:endParaRPr lang="en-US" sz="1200" dirty="0">
                        <a:effectLst/>
                        <a:latin typeface="Century Schoolbook"/>
                        <a:ea typeface="Calibri"/>
                        <a:cs typeface="Times New Roman"/>
                      </a:endParaRPr>
                    </a:p>
                  </a:txBody>
                  <a:tcPr marL="68580" marR="68580" marT="0" marB="0"/>
                </a:tc>
                <a:tc hMerge="1">
                  <a:txBody>
                    <a:bodyPr/>
                    <a:lstStyle/>
                    <a:p>
                      <a:endParaRPr lang="en-US"/>
                    </a:p>
                  </a:txBody>
                  <a:tcPr/>
                </a:tc>
              </a:tr>
              <a:tr h="338247">
                <a:tc gridSpan="2">
                  <a:txBody>
                    <a:bodyPr/>
                    <a:lstStyle/>
                    <a:p>
                      <a:pPr marL="0" lvl="0" indent="0">
                        <a:spcBef>
                          <a:spcPts val="0"/>
                        </a:spcBef>
                        <a:spcAft>
                          <a:spcPts val="0"/>
                        </a:spcAft>
                        <a:buFont typeface="+mj-lt"/>
                        <a:buNone/>
                      </a:pPr>
                      <a:r>
                        <a:rPr lang="en-US" sz="1400" dirty="0" smtClean="0">
                          <a:effectLst/>
                        </a:rPr>
                        <a:t>5) Doing </a:t>
                      </a:r>
                      <a:r>
                        <a:rPr lang="en-US" sz="1400" dirty="0">
                          <a:effectLst/>
                        </a:rPr>
                        <a:t>laundry</a:t>
                      </a:r>
                      <a:endParaRPr lang="en-US" sz="1400" dirty="0">
                        <a:solidFill>
                          <a:srgbClr val="5F497A"/>
                        </a:solidFill>
                        <a:effectLst/>
                        <a:latin typeface="Century Schoolbook"/>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6</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6</a:t>
                      </a:r>
                      <a:endParaRPr lang="en-US" sz="1200" dirty="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a:t>
                      </a:r>
                      <a:endParaRPr lang="en-US" sz="1200">
                        <a:effectLst/>
                        <a:latin typeface="Century Schoolbook"/>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8</a:t>
                      </a:r>
                      <a:endParaRPr lang="en-US" sz="1200">
                        <a:effectLst/>
                        <a:latin typeface="Century Schoolbook"/>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dirty="0">
                          <a:effectLst/>
                        </a:rPr>
                        <a:t>6</a:t>
                      </a:r>
                      <a:endParaRPr lang="en-US" sz="1200" dirty="0">
                        <a:effectLst/>
                        <a:latin typeface="Century Schoolbook"/>
                        <a:ea typeface="Calibri"/>
                        <a:cs typeface="Times New Roman"/>
                      </a:endParaRPr>
                    </a:p>
                  </a:txBody>
                  <a:tcPr marL="68580" marR="68580" marT="0" marB="0"/>
                </a:tc>
                <a:tc hMerge="1">
                  <a:txBody>
                    <a:bodyPr/>
                    <a:lstStyle/>
                    <a:p>
                      <a:endParaRPr lang="en-US"/>
                    </a:p>
                  </a:txBody>
                  <a:tcPr/>
                </a:tc>
              </a:tr>
            </a:tbl>
          </a:graphicData>
        </a:graphic>
      </p:graphicFrame>
      <p:sp>
        <p:nvSpPr>
          <p:cNvPr id="5" name="TextBox 4"/>
          <p:cNvSpPr txBox="1"/>
          <p:nvPr/>
        </p:nvSpPr>
        <p:spPr>
          <a:xfrm>
            <a:off x="533400" y="4878486"/>
            <a:ext cx="8344469" cy="1477328"/>
          </a:xfrm>
          <a:prstGeom prst="rect">
            <a:avLst/>
          </a:prstGeom>
          <a:noFill/>
        </p:spPr>
        <p:txBody>
          <a:bodyPr wrap="square" rtlCol="0">
            <a:spAutoFit/>
          </a:bodyPr>
          <a:lstStyle/>
          <a:p>
            <a:r>
              <a:rPr lang="en-US" dirty="0"/>
              <a:t>Performance 1=	</a:t>
            </a:r>
            <a:r>
              <a:rPr lang="en-US" dirty="0" smtClean="0"/>
              <a:t>22/5= 4.4</a:t>
            </a:r>
            <a:r>
              <a:rPr lang="en-US" dirty="0"/>
              <a:t>		</a:t>
            </a:r>
            <a:r>
              <a:rPr lang="en-US" dirty="0" smtClean="0"/>
              <a:t> Satisfaction </a:t>
            </a:r>
            <a:r>
              <a:rPr lang="en-US" dirty="0"/>
              <a:t>1=	15/5= 3</a:t>
            </a:r>
          </a:p>
          <a:p>
            <a:r>
              <a:rPr lang="en-US" dirty="0"/>
              <a:t>Performance 2=	30/5= 6		</a:t>
            </a:r>
            <a:r>
              <a:rPr lang="en-US" dirty="0" smtClean="0"/>
              <a:t>               Satisfaction </a:t>
            </a:r>
            <a:r>
              <a:rPr lang="en-US" dirty="0"/>
              <a:t>2=	22/5= 6</a:t>
            </a:r>
          </a:p>
          <a:p>
            <a:r>
              <a:rPr lang="en-US" dirty="0"/>
              <a:t> </a:t>
            </a:r>
          </a:p>
          <a:p>
            <a:r>
              <a:rPr lang="en-US" dirty="0"/>
              <a:t>Change in Performance- 1.6</a:t>
            </a:r>
          </a:p>
          <a:p>
            <a:r>
              <a:rPr lang="en-US" dirty="0"/>
              <a:t>Change in Satisfaction- 3</a:t>
            </a:r>
          </a:p>
        </p:txBody>
      </p:sp>
      <p:sp>
        <p:nvSpPr>
          <p:cNvPr id="7" name="Oval 6"/>
          <p:cNvSpPr/>
          <p:nvPr/>
        </p:nvSpPr>
        <p:spPr>
          <a:xfrm>
            <a:off x="4267200" y="2057400"/>
            <a:ext cx="6096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743200" y="4267200"/>
            <a:ext cx="1828800" cy="6112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38800" y="2097206"/>
            <a:ext cx="6096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58000" y="2069910"/>
            <a:ext cx="6096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77200" y="2097206"/>
            <a:ext cx="6096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5943600" y="4307006"/>
            <a:ext cx="1066800" cy="6112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rot="10800000" flipV="1">
            <a:off x="3352800" y="4307005"/>
            <a:ext cx="3810000" cy="1014485"/>
          </a:xfrm>
          <a:prstGeom prst="bentConnector3">
            <a:avLst>
              <a:gd name="adj1" fmla="val 66119"/>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2" idx="4"/>
          </p:cNvCxnSpPr>
          <p:nvPr/>
        </p:nvCxnSpPr>
        <p:spPr>
          <a:xfrm flipH="1">
            <a:off x="7924800" y="4307006"/>
            <a:ext cx="457200" cy="10144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16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a:t>
            </a:r>
            <a:endParaRPr lang="en-US" dirty="0"/>
          </a:p>
        </p:txBody>
      </p:sp>
      <p:sp>
        <p:nvSpPr>
          <p:cNvPr id="3" name="Content Placeholder 2"/>
          <p:cNvSpPr>
            <a:spLocks noGrp="1"/>
          </p:cNvSpPr>
          <p:nvPr>
            <p:ph idx="1"/>
          </p:nvPr>
        </p:nvSpPr>
        <p:spPr/>
        <p:txBody>
          <a:bodyPr/>
          <a:lstStyle/>
          <a:p>
            <a:r>
              <a:rPr lang="en-US" dirty="0" smtClean="0"/>
              <a:t>There are </a:t>
            </a:r>
            <a:r>
              <a:rPr lang="en-US" dirty="0"/>
              <a:t>6</a:t>
            </a:r>
            <a:r>
              <a:rPr lang="en-US" dirty="0" smtClean="0"/>
              <a:t> different assessments packets</a:t>
            </a:r>
          </a:p>
          <a:p>
            <a:pPr lvl="1"/>
            <a:r>
              <a:rPr lang="en-US" dirty="0" smtClean="0"/>
              <a:t>Checklist of Strengths and Limitations</a:t>
            </a:r>
          </a:p>
          <a:p>
            <a:pPr lvl="1"/>
            <a:r>
              <a:rPr lang="en-US" dirty="0" smtClean="0"/>
              <a:t>Individual- Technology Evaluation Scale</a:t>
            </a:r>
          </a:p>
          <a:p>
            <a:pPr lvl="1"/>
            <a:r>
              <a:rPr lang="en-US" smtClean="0"/>
              <a:t>Technology Characteristics</a:t>
            </a:r>
          </a:p>
          <a:p>
            <a:pPr lvl="1"/>
            <a:r>
              <a:rPr lang="en-US" dirty="0" smtClean="0"/>
              <a:t>Contextual Matching Inventory</a:t>
            </a:r>
          </a:p>
          <a:p>
            <a:pPr lvl="1"/>
            <a:r>
              <a:rPr lang="en-US" dirty="0" smtClean="0"/>
              <a:t>Checklist of Technology Experiences</a:t>
            </a:r>
          </a:p>
          <a:p>
            <a:pPr lvl="1"/>
            <a:r>
              <a:rPr lang="en-US" dirty="0" smtClean="0"/>
              <a:t>Summary and Recommendation Booklet</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44</a:t>
            </a:fld>
            <a:endParaRPr lang="en-US" dirty="0"/>
          </a:p>
        </p:txBody>
      </p:sp>
    </p:spTree>
    <p:extLst>
      <p:ext uri="{BB962C8B-B14F-4D97-AF65-F5344CB8AC3E}">
        <p14:creationId xmlns:p14="http://schemas.microsoft.com/office/powerpoint/2010/main" xmlns="" val="2567531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Comparing and Evaluating Assistive Technology</a:t>
            </a:r>
          </a:p>
        </p:txBody>
      </p:sp>
      <p:sp>
        <p:nvSpPr>
          <p:cNvPr id="3" name="Content Placeholder 2"/>
          <p:cNvSpPr>
            <a:spLocks noGrp="1"/>
          </p:cNvSpPr>
          <p:nvPr>
            <p:ph idx="1"/>
          </p:nvPr>
        </p:nvSpPr>
        <p:spPr>
          <a:xfrm>
            <a:off x="4114800" y="1935163"/>
            <a:ext cx="4572000" cy="4389437"/>
          </a:xfrm>
        </p:spPr>
        <p:txBody>
          <a:bodyPr/>
          <a:lstStyle/>
          <a:p>
            <a:r>
              <a:rPr lang="en-US" dirty="0" smtClean="0"/>
              <a:t>This form is designed to assess up to three needs of the student.</a:t>
            </a:r>
          </a:p>
          <a:p>
            <a:r>
              <a:rPr lang="en-US" dirty="0" smtClean="0"/>
              <a:t>It is designed to be used by the evaluator or client.</a:t>
            </a:r>
          </a:p>
          <a:p>
            <a:r>
              <a:rPr lang="en-US" dirty="0" smtClean="0"/>
              <a:t>Currently, this tool has not been validated. </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45</a:t>
            </a:fld>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43" t="13219" r="73249" b="3275"/>
          <a:stretch/>
        </p:blipFill>
        <p:spPr bwMode="auto">
          <a:xfrm>
            <a:off x="253084" y="2057400"/>
            <a:ext cx="3177944" cy="4032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2136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46</a:t>
            </a:fld>
            <a:endParaRPr lang="en-US" dirty="0"/>
          </a:p>
        </p:txBody>
      </p:sp>
      <p:pic>
        <p:nvPicPr>
          <p:cNvPr id="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l="8243" t="13219" r="73249" b="3275"/>
          <a:stretch/>
        </p:blipFill>
        <p:spPr bwMode="auto">
          <a:xfrm>
            <a:off x="1981200" y="165371"/>
            <a:ext cx="5181600" cy="6575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8403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err="1" smtClean="0"/>
              <a:t>Lashada</a:t>
            </a:r>
            <a:r>
              <a:rPr lang="en-US" dirty="0" smtClean="0"/>
              <a:t> is an 18 year old, first year student. She grew up in a small town in rural NC. Her experience with accommodations, includes time and half on exams, a scribe, books on tape and one math question per page.</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47</a:t>
            </a:fld>
            <a:endParaRPr lang="en-US" dirty="0"/>
          </a:p>
        </p:txBody>
      </p:sp>
    </p:spTree>
    <p:extLst>
      <p:ext uri="{BB962C8B-B14F-4D97-AF65-F5344CB8AC3E}">
        <p14:creationId xmlns:p14="http://schemas.microsoft.com/office/powerpoint/2010/main" xmlns="" val="1793596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ECU’s AT  Graduate Certificate </a:t>
            </a:r>
            <a:endParaRPr lang="en-US" dirty="0"/>
          </a:p>
        </p:txBody>
      </p:sp>
      <p:sp>
        <p:nvSpPr>
          <p:cNvPr id="3" name="Content Placeholder 2"/>
          <p:cNvSpPr>
            <a:spLocks noGrp="1"/>
          </p:cNvSpPr>
          <p:nvPr>
            <p:ph idx="1"/>
          </p:nvPr>
        </p:nvSpPr>
        <p:spPr/>
        <p:txBody>
          <a:bodyPr/>
          <a:lstStyle/>
          <a:p>
            <a:r>
              <a:rPr lang="en-US" dirty="0" smtClean="0"/>
              <a:t>12 hours of course work including AT evaluations, Grant and funding, Basics of AT</a:t>
            </a:r>
          </a:p>
          <a:p>
            <a:r>
              <a:rPr lang="en-US" dirty="0">
                <a:hlinkClick r:id="rId3"/>
              </a:rPr>
              <a:t>http://www.ecu.edu/cs-educ/ci/sped/at/gradcert.cfm</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48</a:t>
            </a:fld>
            <a:endParaRPr lang="en-US" dirty="0"/>
          </a:p>
        </p:txBody>
      </p:sp>
    </p:spTree>
    <p:extLst>
      <p:ext uri="{BB962C8B-B14F-4D97-AF65-F5344CB8AC3E}">
        <p14:creationId xmlns:p14="http://schemas.microsoft.com/office/powerpoint/2010/main" xmlns="" val="1265129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Resources</a:t>
            </a:r>
          </a:p>
        </p:txBody>
      </p:sp>
      <p:sp>
        <p:nvSpPr>
          <p:cNvPr id="24579" name="Content Placeholder 3"/>
          <p:cNvSpPr>
            <a:spLocks noGrp="1"/>
          </p:cNvSpPr>
          <p:nvPr>
            <p:ph idx="1"/>
          </p:nvPr>
        </p:nvSpPr>
        <p:spPr/>
        <p:txBody>
          <a:bodyPr/>
          <a:lstStyle/>
          <a:p>
            <a:r>
              <a:rPr lang="en-US" sz="2200" smtClean="0"/>
              <a:t>Athens </a:t>
            </a:r>
          </a:p>
          <a:p>
            <a:pPr lvl="1"/>
            <a:r>
              <a:rPr lang="en-US" sz="2200" smtClean="0"/>
              <a:t>Access Technologists Higher Education Network</a:t>
            </a:r>
          </a:p>
          <a:p>
            <a:pPr lvl="1"/>
            <a:r>
              <a:rPr lang="en-US" sz="2200" smtClean="0">
                <a:hlinkClick r:id="rId3"/>
              </a:rPr>
              <a:t>http://www.athenpro.org/member</a:t>
            </a:r>
            <a:endParaRPr lang="en-US" sz="2200" smtClean="0"/>
          </a:p>
          <a:p>
            <a:pPr lvl="1"/>
            <a:r>
              <a:rPr lang="en-US" sz="2200" smtClean="0"/>
              <a:t>Free journals and a listserv</a:t>
            </a:r>
          </a:p>
          <a:p>
            <a:r>
              <a:rPr lang="en-US" sz="2200" smtClean="0"/>
              <a:t>AHEAD</a:t>
            </a:r>
          </a:p>
          <a:p>
            <a:pPr lvl="1"/>
            <a:r>
              <a:rPr lang="en-US" sz="2200" smtClean="0"/>
              <a:t>Association on Higher Education and Disability</a:t>
            </a:r>
          </a:p>
          <a:p>
            <a:pPr lvl="1"/>
            <a:r>
              <a:rPr lang="en-US" sz="2200" smtClean="0"/>
              <a:t>http://www.ahead.org/resources</a:t>
            </a:r>
          </a:p>
          <a:p>
            <a:r>
              <a:rPr lang="en-US" sz="2200" smtClean="0"/>
              <a:t>ECU Graduate Certificate in Assistive Technology</a:t>
            </a:r>
          </a:p>
          <a:p>
            <a:r>
              <a:rPr lang="en-US" sz="2200" smtClean="0"/>
              <a:t>PEPNet</a:t>
            </a:r>
          </a:p>
          <a:p>
            <a:pPr lvl="1"/>
            <a:r>
              <a:rPr lang="en-US" sz="2200" smtClean="0"/>
              <a:t>Tech for deaf or hard of hearing</a:t>
            </a:r>
          </a:p>
          <a:p>
            <a:pPr lvl="1"/>
            <a:r>
              <a:rPr lang="en-US" sz="2200" smtClean="0">
                <a:hlinkClick r:id="rId4"/>
              </a:rPr>
              <a:t>www.pepnet.org</a:t>
            </a:r>
            <a:endParaRPr lang="en-US" sz="2200" smtClean="0"/>
          </a:p>
          <a:p>
            <a:pPr lvl="1"/>
            <a:endParaRPr lang="en-US" sz="1500" smtClean="0"/>
          </a:p>
          <a:p>
            <a:endParaRPr lang="en-US" smtClean="0"/>
          </a:p>
          <a:p>
            <a:endParaRPr lang="en-US" b="1" smtClean="0"/>
          </a:p>
          <a:p>
            <a:endParaRPr lang="en-US" smtClean="0"/>
          </a:p>
        </p:txBody>
      </p:sp>
      <p:sp>
        <p:nvSpPr>
          <p:cNvPr id="2" name="Slide Number Placeholder 1"/>
          <p:cNvSpPr>
            <a:spLocks noGrp="1"/>
          </p:cNvSpPr>
          <p:nvPr>
            <p:ph type="sldNum" sz="quarter" idx="12"/>
          </p:nvPr>
        </p:nvSpPr>
        <p:spPr/>
        <p:txBody>
          <a:bodyPr/>
          <a:lstStyle/>
          <a:p>
            <a:pPr>
              <a:defRPr/>
            </a:pPr>
            <a:fld id="{75AFE623-8DE4-4258-B0BC-848EF37CAB6B}" type="slidenum">
              <a:rPr lang="en-US" smtClean="0">
                <a:solidFill>
                  <a:srgbClr val="424456">
                    <a:shade val="90000"/>
                  </a:srgbClr>
                </a:solidFill>
              </a:rPr>
              <a:pPr>
                <a:defRPr/>
              </a:pPr>
              <a:t>49</a:t>
            </a:fld>
            <a:endParaRPr lang="en-US" dirty="0">
              <a:solidFill>
                <a:srgbClr val="424456">
                  <a:shade val="90000"/>
                </a:srgbClr>
              </a:solidFill>
            </a:endParaRPr>
          </a:p>
        </p:txBody>
      </p:sp>
    </p:spTree>
    <p:extLst>
      <p:ext uri="{BB962C8B-B14F-4D97-AF65-F5344CB8AC3E}">
        <p14:creationId xmlns:p14="http://schemas.microsoft.com/office/powerpoint/2010/main" xmlns="" val="1284024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Simply Defined</a:t>
            </a:r>
            <a:endParaRPr lang="en-US" dirty="0"/>
          </a:p>
        </p:txBody>
      </p:sp>
      <p:sp>
        <p:nvSpPr>
          <p:cNvPr id="3" name="Content Placeholder 2"/>
          <p:cNvSpPr>
            <a:spLocks noGrp="1"/>
          </p:cNvSpPr>
          <p:nvPr>
            <p:ph idx="1"/>
          </p:nvPr>
        </p:nvSpPr>
        <p:spPr>
          <a:xfrm>
            <a:off x="3429000" y="1935163"/>
            <a:ext cx="5257800" cy="4389437"/>
          </a:xfrm>
        </p:spPr>
        <p:txBody>
          <a:bodyPr/>
          <a:lstStyle/>
          <a:p>
            <a:r>
              <a:rPr lang="en-US" dirty="0" smtClean="0"/>
              <a:t>any device, system, appliance or tool which provides better access to the full potential of a person with a disability.</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5</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838200" y="1981200"/>
            <a:ext cx="1543050" cy="4617280"/>
          </a:xfrm>
          <a:prstGeom prst="rect">
            <a:avLst/>
          </a:prstGeom>
          <a:noFill/>
          <a:ln w="9525">
            <a:noFill/>
            <a:miter lim="800000"/>
            <a:headEnd/>
            <a:tailEnd/>
          </a:ln>
        </p:spPr>
      </p:pic>
      <p:sp>
        <p:nvSpPr>
          <p:cNvPr id="7" name="Oval 6"/>
          <p:cNvSpPr/>
          <p:nvPr/>
        </p:nvSpPr>
        <p:spPr>
          <a:xfrm>
            <a:off x="1066800" y="3962400"/>
            <a:ext cx="1143000" cy="381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Lucida Handwriting" pitchFamily="66" charset="0"/>
              </a:rPr>
              <a:t>Accessing Natural Potential</a:t>
            </a:r>
            <a:endParaRPr lang="en-US" sz="800" dirty="0">
              <a:latin typeface="Lucida Handwriting" pitchFamily="66" charset="0"/>
            </a:endParaRPr>
          </a:p>
        </p:txBody>
      </p:sp>
      <p:sp>
        <p:nvSpPr>
          <p:cNvPr id="8" name="Rectangle 7"/>
          <p:cNvSpPr/>
          <p:nvPr/>
        </p:nvSpPr>
        <p:spPr>
          <a:xfrm>
            <a:off x="1371600" y="2819400"/>
            <a:ext cx="533400" cy="228600"/>
          </a:xfrm>
          <a:prstGeom prst="rect">
            <a:avLst/>
          </a:prstGeom>
          <a:solidFill>
            <a:srgbClr val="507452"/>
          </a:solidFill>
          <a:ln>
            <a:solidFill>
              <a:srgbClr val="507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Lucida Handwriting" pitchFamily="66" charset="0"/>
              </a:rPr>
              <a:t>Train</a:t>
            </a:r>
            <a:endParaRPr lang="en-US" sz="800" dirty="0">
              <a:latin typeface="Lucida Handwriting" pitchFamily="66" charset="0"/>
            </a:endParaRPr>
          </a:p>
        </p:txBody>
      </p:sp>
      <p:sp>
        <p:nvSpPr>
          <p:cNvPr id="9" name="Flowchart: Connector 8"/>
          <p:cNvSpPr/>
          <p:nvPr/>
        </p:nvSpPr>
        <p:spPr>
          <a:xfrm>
            <a:off x="1143000" y="4419600"/>
            <a:ext cx="914400" cy="914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ucida Handwriting" pitchFamily="66" charset="0"/>
            </a:endParaRPr>
          </a:p>
        </p:txBody>
      </p:sp>
      <p:sp>
        <p:nvSpPr>
          <p:cNvPr id="10" name="TextBox 9"/>
          <p:cNvSpPr txBox="1"/>
          <p:nvPr/>
        </p:nvSpPr>
        <p:spPr>
          <a:xfrm>
            <a:off x="1219200" y="4648200"/>
            <a:ext cx="762000" cy="461665"/>
          </a:xfrm>
          <a:prstGeom prst="rect">
            <a:avLst/>
          </a:prstGeom>
          <a:noFill/>
        </p:spPr>
        <p:txBody>
          <a:bodyPr wrap="square" rtlCol="0">
            <a:spAutoFit/>
          </a:bodyPr>
          <a:lstStyle/>
          <a:p>
            <a:pPr algn="ctr"/>
            <a:r>
              <a:rPr lang="en-US" sz="1200" dirty="0" smtClean="0">
                <a:solidFill>
                  <a:schemeClr val="bg1"/>
                </a:solidFill>
                <a:latin typeface="Lucida Handwriting" pitchFamily="66" charset="0"/>
              </a:rPr>
              <a:t>Simply AT</a:t>
            </a:r>
            <a:endParaRPr lang="en-US" sz="1200" dirty="0">
              <a:solidFill>
                <a:schemeClr val="bg1"/>
              </a:solidFill>
              <a:latin typeface="Lucida Handwriting"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Resources cont.</a:t>
            </a:r>
          </a:p>
        </p:txBody>
      </p:sp>
      <p:sp>
        <p:nvSpPr>
          <p:cNvPr id="40963" name="Content Placeholder 2"/>
          <p:cNvSpPr>
            <a:spLocks noGrp="1"/>
          </p:cNvSpPr>
          <p:nvPr>
            <p:ph idx="1"/>
          </p:nvPr>
        </p:nvSpPr>
        <p:spPr/>
        <p:txBody>
          <a:bodyPr/>
          <a:lstStyle/>
          <a:p>
            <a:r>
              <a:rPr lang="en-US" sz="1800" smtClean="0"/>
              <a:t>Link to a good excel file which gives a lot of different tech, funding sources and other resources.</a:t>
            </a:r>
          </a:p>
          <a:p>
            <a:pPr lvl="1"/>
            <a:r>
              <a:rPr lang="en-US" sz="1800" smtClean="0">
                <a:hlinkClick r:id="rId3"/>
              </a:rPr>
              <a:t>http://spreadsheets.google.com/ccc?key=0AomYaPFK5E4QdFNCdG5MakZ1dzZZOGpzbzJ6dEQwX1E&amp;hl=en</a:t>
            </a:r>
            <a:endParaRPr lang="en-US" sz="1800" smtClean="0"/>
          </a:p>
          <a:p>
            <a:r>
              <a:rPr lang="en-US" sz="1800" smtClean="0"/>
              <a:t>Apple Access</a:t>
            </a:r>
          </a:p>
          <a:p>
            <a:pPr lvl="1"/>
            <a:r>
              <a:rPr lang="en-US" sz="1800" smtClean="0"/>
              <a:t>http://www.apple.com/macosx/universal-access/ </a:t>
            </a:r>
          </a:p>
          <a:p>
            <a:r>
              <a:rPr lang="en-US" sz="1800" smtClean="0"/>
              <a:t>Microsoft Enable</a:t>
            </a:r>
          </a:p>
          <a:p>
            <a:pPr lvl="1"/>
            <a:r>
              <a:rPr lang="en-US" sz="1800" smtClean="0">
                <a:hlinkClick r:id="rId4"/>
              </a:rPr>
              <a:t>http://www.microsoft.com/enable/</a:t>
            </a:r>
            <a:endParaRPr lang="en-US" sz="1800" smtClean="0"/>
          </a:p>
          <a:p>
            <a:pPr lvl="1"/>
            <a:r>
              <a:rPr lang="en-US" sz="1800" smtClean="0">
                <a:hlinkClick r:id="rId5"/>
              </a:rPr>
              <a:t>http://www.microsoft.com/enable/products/chartwindows.aspx</a:t>
            </a:r>
            <a:endParaRPr lang="en-US" sz="1800" smtClean="0"/>
          </a:p>
          <a:p>
            <a:pPr lvl="1"/>
            <a:r>
              <a:rPr lang="en-US" sz="1800" smtClean="0">
                <a:hlinkClick r:id="rId6"/>
              </a:rPr>
              <a:t>http://www.microsoft.com/enable/products/windowsxp/default.aspx</a:t>
            </a:r>
            <a:endParaRPr lang="en-US" sz="1800" smtClean="0"/>
          </a:p>
          <a:p>
            <a:pPr lvl="1"/>
            <a:r>
              <a:rPr lang="en-US" sz="1800" smtClean="0"/>
              <a:t>http://www.microsoft.com/enable/download/default.aspx#step</a:t>
            </a:r>
          </a:p>
          <a:p>
            <a:pPr eaLnBrk="1" hangingPunct="1"/>
            <a:r>
              <a:rPr lang="en-US" sz="1800" smtClean="0"/>
              <a:t>Irene Howell Assistive Technology Center</a:t>
            </a:r>
          </a:p>
          <a:p>
            <a:pPr lvl="1" eaLnBrk="1" hangingPunct="1"/>
            <a:r>
              <a:rPr lang="en-US" sz="1600" smtClean="0">
                <a:hlinkClick r:id="rId7"/>
              </a:rPr>
              <a:t>http://www.ecu.edu/cs-educ/ci/sped/at/atlab.cfm</a:t>
            </a:r>
            <a:endParaRPr lang="en-US" sz="1600" smtClean="0"/>
          </a:p>
        </p:txBody>
      </p:sp>
      <p:sp>
        <p:nvSpPr>
          <p:cNvPr id="4" name="Slide Number Placeholder 3"/>
          <p:cNvSpPr>
            <a:spLocks noGrp="1"/>
          </p:cNvSpPr>
          <p:nvPr>
            <p:ph type="sldNum" sz="quarter" idx="12"/>
          </p:nvPr>
        </p:nvSpPr>
        <p:spPr/>
        <p:txBody>
          <a:bodyPr/>
          <a:lstStyle/>
          <a:p>
            <a:pPr>
              <a:defRPr/>
            </a:pPr>
            <a:fld id="{BE7AF4E3-B192-45E2-ACC2-6C290C85B331}" type="slidenum">
              <a:rPr lang="en-US" smtClean="0">
                <a:solidFill>
                  <a:srgbClr val="424456">
                    <a:shade val="90000"/>
                  </a:srgbClr>
                </a:solidFill>
              </a:rPr>
              <a:pPr>
                <a:defRPr/>
              </a:pPr>
              <a:t>50</a:t>
            </a:fld>
            <a:endParaRPr lang="en-US" dirty="0">
              <a:solidFill>
                <a:srgbClr val="424456">
                  <a:shade val="90000"/>
                </a:srgbClr>
              </a:solidFill>
            </a:endParaRPr>
          </a:p>
        </p:txBody>
      </p:sp>
    </p:spTree>
    <p:extLst>
      <p:ext uri="{BB962C8B-B14F-4D97-AF65-F5344CB8AC3E}">
        <p14:creationId xmlns:p14="http://schemas.microsoft.com/office/powerpoint/2010/main" xmlns="" val="16973216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Resources cont.</a:t>
            </a:r>
          </a:p>
        </p:txBody>
      </p:sp>
      <p:sp>
        <p:nvSpPr>
          <p:cNvPr id="41987" name="Content Placeholder 2"/>
          <p:cNvSpPr>
            <a:spLocks noGrp="1"/>
          </p:cNvSpPr>
          <p:nvPr>
            <p:ph idx="1"/>
          </p:nvPr>
        </p:nvSpPr>
        <p:spPr/>
        <p:txBody>
          <a:bodyPr/>
          <a:lstStyle/>
          <a:p>
            <a:r>
              <a:rPr lang="en-US" sz="1800" smtClean="0"/>
              <a:t>Alliance for Technology Access</a:t>
            </a:r>
          </a:p>
          <a:p>
            <a:pPr lvl="1"/>
            <a:r>
              <a:rPr lang="en-US" sz="1800" smtClean="0">
                <a:hlinkClick r:id="rId3"/>
              </a:rPr>
              <a:t>http://www.ataccess.org/index.php</a:t>
            </a:r>
            <a:endParaRPr lang="en-US" sz="1800" smtClean="0"/>
          </a:p>
          <a:p>
            <a:r>
              <a:rPr lang="en-US" sz="1800" smtClean="0"/>
              <a:t>PCWorld</a:t>
            </a:r>
          </a:p>
          <a:p>
            <a:pPr lvl="1"/>
            <a:r>
              <a:rPr lang="en-US" sz="1800" smtClean="0">
                <a:hlinkClick r:id="rId4"/>
              </a:rPr>
              <a:t>http://www.pcworld.com/article/159413/5_great_microsoft_web_services_you_probably_dont_use.html?tk=rel_news</a:t>
            </a:r>
            <a:endParaRPr lang="en-US" sz="1800" smtClean="0"/>
          </a:p>
          <a:p>
            <a:r>
              <a:rPr lang="en-US" sz="1800" smtClean="0"/>
              <a:t>RESNA</a:t>
            </a:r>
          </a:p>
          <a:p>
            <a:pPr lvl="1"/>
            <a:r>
              <a:rPr lang="en-US" sz="1800" smtClean="0">
                <a:hlinkClick r:id="rId5"/>
              </a:rPr>
              <a:t>http://resna.org/</a:t>
            </a:r>
            <a:endParaRPr lang="en-US" sz="1800" smtClean="0"/>
          </a:p>
          <a:p>
            <a:pPr lvl="1"/>
            <a:r>
              <a:rPr lang="en-US" sz="1800" b="1" smtClean="0"/>
              <a:t>Assistive Technology Professional (ATP)</a:t>
            </a:r>
          </a:p>
          <a:p>
            <a:r>
              <a:rPr lang="en-US" sz="1800" smtClean="0"/>
              <a:t>Trace Center</a:t>
            </a:r>
          </a:p>
          <a:p>
            <a:pPr lvl="1"/>
            <a:r>
              <a:rPr lang="en-US" sz="1800" smtClean="0">
                <a:hlinkClick r:id="rId6"/>
              </a:rPr>
              <a:t>http://trace.wisc.edu/</a:t>
            </a:r>
            <a:endParaRPr lang="en-US" sz="1800" smtClean="0"/>
          </a:p>
          <a:p>
            <a:pPr lvl="1"/>
            <a:r>
              <a:rPr lang="en-US" sz="1800" smtClean="0"/>
              <a:t>Research to Make Everyday  Technologies Accessible &amp; Usable</a:t>
            </a:r>
          </a:p>
          <a:p>
            <a:r>
              <a:rPr lang="en-US" sz="1800" smtClean="0"/>
              <a:t>Do-it  </a:t>
            </a:r>
            <a:r>
              <a:rPr lang="en-US" sz="1800" b="1" smtClean="0"/>
              <a:t>Disabilities, Opportunities, Internetworking, and Technology </a:t>
            </a:r>
          </a:p>
          <a:p>
            <a:pPr lvl="1"/>
            <a:r>
              <a:rPr lang="en-US" sz="1800" smtClean="0"/>
              <a:t>http://www.washington.edu/doit/Brochures/Technology/wtsense.html</a:t>
            </a:r>
          </a:p>
          <a:p>
            <a:pPr lvl="1"/>
            <a:endParaRPr lang="en-US" sz="1800" smtClean="0"/>
          </a:p>
          <a:p>
            <a:pPr>
              <a:buFont typeface="Wingdings 2" pitchFamily="18" charset="2"/>
              <a:buNone/>
            </a:pPr>
            <a:endParaRPr lang="en-US" sz="1800" smtClean="0"/>
          </a:p>
        </p:txBody>
      </p:sp>
      <p:sp>
        <p:nvSpPr>
          <p:cNvPr id="4" name="Slide Number Placeholder 3"/>
          <p:cNvSpPr>
            <a:spLocks noGrp="1"/>
          </p:cNvSpPr>
          <p:nvPr>
            <p:ph type="sldNum" sz="quarter" idx="12"/>
          </p:nvPr>
        </p:nvSpPr>
        <p:spPr/>
        <p:txBody>
          <a:bodyPr/>
          <a:lstStyle/>
          <a:p>
            <a:pPr>
              <a:defRPr/>
            </a:pPr>
            <a:fld id="{CD82F2FA-02B1-4AEF-A0F4-29C1BACAF354}" type="slidenum">
              <a:rPr lang="en-US" smtClean="0">
                <a:solidFill>
                  <a:srgbClr val="424456">
                    <a:shade val="90000"/>
                  </a:srgbClr>
                </a:solidFill>
              </a:rPr>
              <a:pPr>
                <a:defRPr/>
              </a:pPr>
              <a:t>51</a:t>
            </a:fld>
            <a:endParaRPr lang="en-US" dirty="0">
              <a:solidFill>
                <a:srgbClr val="424456">
                  <a:shade val="90000"/>
                </a:srgbClr>
              </a:solidFill>
            </a:endParaRPr>
          </a:p>
        </p:txBody>
      </p:sp>
    </p:spTree>
    <p:extLst>
      <p:ext uri="{BB962C8B-B14F-4D97-AF65-F5344CB8AC3E}">
        <p14:creationId xmlns:p14="http://schemas.microsoft.com/office/powerpoint/2010/main" xmlns="" val="1456245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600" dirty="0"/>
              <a:t>Cook, A. M., </a:t>
            </a:r>
            <a:r>
              <a:rPr lang="en-US" sz="1600" dirty="0" err="1"/>
              <a:t>Polgar</a:t>
            </a:r>
            <a:r>
              <a:rPr lang="en-US" sz="1600" dirty="0"/>
              <a:t>, J. M., &amp; Hussey, S. M. (2008). Cook &amp; Hussey's assistive technologies: principles and practice (3rd ed.). St. Louis: Mosby </a:t>
            </a:r>
            <a:r>
              <a:rPr lang="en-US" sz="1600" dirty="0" err="1"/>
              <a:t>elsevier</a:t>
            </a:r>
            <a:r>
              <a:rPr lang="en-US" sz="1600" dirty="0"/>
              <a:t>. </a:t>
            </a:r>
          </a:p>
          <a:p>
            <a:r>
              <a:rPr lang="en-US" sz="1600" dirty="0"/>
              <a:t>Family Guide to Assistive Technology. (</a:t>
            </a:r>
            <a:r>
              <a:rPr lang="en-US" sz="1600" dirty="0" err="1"/>
              <a:t>n.d.</a:t>
            </a:r>
            <a:r>
              <a:rPr lang="en-US" sz="1600" dirty="0"/>
              <a:t>). Parents, Let's Unite for Kids. Retrieved October 13, 2011, from http://www.pluk.org/AT1.html </a:t>
            </a:r>
          </a:p>
          <a:p>
            <a:r>
              <a:rPr lang="en-US" sz="1600" dirty="0"/>
              <a:t>Slough, K.G., &amp; Engleman, M. (2010, November). Comparing and Evaluating Text-to-Speech Software: Which on is right for your needs? Content session presented at Access Technology Higher Education (ATHEN), Denver, Co.</a:t>
            </a:r>
          </a:p>
          <a:p>
            <a:r>
              <a:rPr lang="en-US" sz="1600" dirty="0"/>
              <a:t>Slough, K.G., &amp; Engleman, M. (2010, November). Bother sides of the fence: Student and Professor Perspectives on Accessible Textbooks. Content session presented at ATHEN, Denver, Co. </a:t>
            </a:r>
          </a:p>
          <a:p>
            <a:r>
              <a:rPr lang="en-US" sz="1600" dirty="0"/>
              <a:t>Zabala, S. (</a:t>
            </a:r>
            <a:r>
              <a:rPr lang="en-US" sz="1600" dirty="0" err="1"/>
              <a:t>n.d.</a:t>
            </a:r>
            <a:r>
              <a:rPr lang="en-US" sz="1600" dirty="0"/>
              <a:t>). The SETT Framework: Critical Areas to Consider When Making Informed Assistive Technology Decisions. The SETT Framework: Critical Areas to Consider When Making Informed Assistive Technology Decisions. Retrieved October 3, 2011, from secure.edc.org/</a:t>
            </a:r>
            <a:r>
              <a:rPr lang="en-US" sz="1600" dirty="0" err="1"/>
              <a:t>ncip</a:t>
            </a:r>
            <a:r>
              <a:rPr lang="en-US" sz="1600" dirty="0"/>
              <a:t>/workshops/sett3/SETT.htm</a:t>
            </a:r>
          </a:p>
          <a:p>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solidFill>
                  <a:srgbClr val="424456">
                    <a:shade val="90000"/>
                  </a:srgbClr>
                </a:solidFill>
              </a:rPr>
              <a:pPr>
                <a:defRPr/>
              </a:pPr>
              <a:t>52</a:t>
            </a:fld>
            <a:endParaRPr lang="en-US" dirty="0">
              <a:solidFill>
                <a:srgbClr val="424456">
                  <a:shade val="90000"/>
                </a:srgbClr>
              </a:solidFill>
            </a:endParaRPr>
          </a:p>
        </p:txBody>
      </p:sp>
    </p:spTree>
    <p:extLst>
      <p:ext uri="{BB962C8B-B14F-4D97-AF65-F5344CB8AC3E}">
        <p14:creationId xmlns:p14="http://schemas.microsoft.com/office/powerpoint/2010/main" xmlns="" val="4267774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Questions?</a:t>
            </a:r>
          </a:p>
        </p:txBody>
      </p:sp>
      <p:sp>
        <p:nvSpPr>
          <p:cNvPr id="4" name="Slide Number Placeholder 3"/>
          <p:cNvSpPr>
            <a:spLocks noGrp="1"/>
          </p:cNvSpPr>
          <p:nvPr>
            <p:ph type="sldNum" sz="quarter" idx="12"/>
          </p:nvPr>
        </p:nvSpPr>
        <p:spPr/>
        <p:txBody>
          <a:bodyPr/>
          <a:lstStyle/>
          <a:p>
            <a:pPr>
              <a:defRPr/>
            </a:pPr>
            <a:fld id="{27DE4421-D4BE-4E9B-8700-A31F4D398FEB}" type="slidenum">
              <a:rPr lang="en-US" smtClean="0"/>
              <a:pPr>
                <a:defRPr/>
              </a:pPr>
              <a:t>53</a:t>
            </a:fld>
            <a:endParaRPr lang="en-US" dirty="0"/>
          </a:p>
        </p:txBody>
      </p:sp>
      <p:pic>
        <p:nvPicPr>
          <p:cNvPr id="25605" name="Picture 5" descr="C:\Documents and Settings\englemanm\Local Settings\Temporary Internet Files\Content.IE5\Y42OI5ZW\MM900172629[1].gif"/>
          <p:cNvPicPr>
            <a:picLocks noChangeAspect="1" noChangeArrowheads="1" noCrop="1"/>
          </p:cNvPicPr>
          <p:nvPr/>
        </p:nvPicPr>
        <p:blipFill>
          <a:blip r:embed="rId3" cstate="print"/>
          <a:srcRect/>
          <a:stretch>
            <a:fillRect/>
          </a:stretch>
        </p:blipFill>
        <p:spPr bwMode="auto">
          <a:xfrm>
            <a:off x="3657600" y="2743200"/>
            <a:ext cx="2209800" cy="25254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Different Types of AT</a:t>
            </a:r>
          </a:p>
        </p:txBody>
      </p:sp>
      <p:sp>
        <p:nvSpPr>
          <p:cNvPr id="3" name="Content Placeholder 2"/>
          <p:cNvSpPr>
            <a:spLocks noGrp="1"/>
          </p:cNvSpPr>
          <p:nvPr>
            <p:ph idx="1"/>
          </p:nvPr>
        </p:nvSpPr>
        <p:spPr/>
        <p:txBody>
          <a:bodyPr numCol="2"/>
          <a:lstStyle/>
          <a:p>
            <a:pPr>
              <a:defRPr/>
            </a:pPr>
            <a:r>
              <a:rPr lang="en-US" dirty="0" smtClean="0"/>
              <a:t>Aids for Daily Living</a:t>
            </a:r>
          </a:p>
          <a:p>
            <a:pPr>
              <a:defRPr/>
            </a:pPr>
            <a:r>
              <a:rPr lang="en-US" dirty="0" smtClean="0"/>
              <a:t>Augmentative Communication (or Alternative)</a:t>
            </a:r>
          </a:p>
          <a:p>
            <a:pPr>
              <a:defRPr/>
            </a:pPr>
            <a:r>
              <a:rPr lang="en-US" dirty="0" smtClean="0"/>
              <a:t>Computer Applications</a:t>
            </a:r>
          </a:p>
          <a:p>
            <a:pPr>
              <a:defRPr/>
            </a:pPr>
            <a:r>
              <a:rPr lang="en-US" dirty="0" smtClean="0"/>
              <a:t>Environmental Control</a:t>
            </a:r>
          </a:p>
          <a:p>
            <a:pPr>
              <a:defRPr/>
            </a:pPr>
            <a:r>
              <a:rPr lang="en-US" dirty="0" smtClean="0"/>
              <a:t>Home/Worksite Modifications</a:t>
            </a:r>
          </a:p>
          <a:p>
            <a:pPr>
              <a:defRPr/>
            </a:pPr>
            <a:endParaRPr lang="en-US" dirty="0" smtClean="0"/>
          </a:p>
          <a:p>
            <a:pPr>
              <a:defRPr/>
            </a:pPr>
            <a:r>
              <a:rPr lang="en-US" dirty="0" smtClean="0"/>
              <a:t>Prosthetics and Orthotics</a:t>
            </a:r>
          </a:p>
          <a:p>
            <a:pPr>
              <a:defRPr/>
            </a:pPr>
            <a:r>
              <a:rPr lang="en-US" dirty="0" smtClean="0"/>
              <a:t>Seating and Positioning</a:t>
            </a:r>
          </a:p>
          <a:p>
            <a:pPr>
              <a:defRPr/>
            </a:pPr>
            <a:r>
              <a:rPr lang="en-US" dirty="0" smtClean="0"/>
              <a:t>Vision Aids</a:t>
            </a:r>
          </a:p>
          <a:p>
            <a:pPr>
              <a:defRPr/>
            </a:pPr>
            <a:r>
              <a:rPr lang="en-US" dirty="0" smtClean="0"/>
              <a:t>Sensory Aids for Hearing Impairment</a:t>
            </a:r>
          </a:p>
          <a:p>
            <a:pPr>
              <a:defRPr/>
            </a:pPr>
            <a:r>
              <a:rPr lang="en-US" dirty="0" smtClean="0"/>
              <a:t>Mobility Aids</a:t>
            </a:r>
          </a:p>
          <a:p>
            <a:pPr>
              <a:defRPr/>
            </a:pPr>
            <a:r>
              <a:rPr lang="en-US" dirty="0" smtClean="0"/>
              <a:t>Vehicle Modifications</a:t>
            </a:r>
            <a:endParaRPr lang="en-US" dirty="0"/>
          </a:p>
        </p:txBody>
      </p:sp>
      <p:sp>
        <p:nvSpPr>
          <p:cNvPr id="4" name="Slide Number Placeholder 3"/>
          <p:cNvSpPr>
            <a:spLocks noGrp="1"/>
          </p:cNvSpPr>
          <p:nvPr>
            <p:ph type="sldNum" sz="quarter" idx="12"/>
          </p:nvPr>
        </p:nvSpPr>
        <p:spPr/>
        <p:txBody>
          <a:bodyPr/>
          <a:lstStyle/>
          <a:p>
            <a:pPr>
              <a:defRPr/>
            </a:pPr>
            <a:fld id="{23802E7C-9A15-4FB0-A263-FB3DA69AA05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verse Universal Design </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7</a:t>
            </a:fld>
            <a:endParaRPr lang="en-US" dirty="0"/>
          </a:p>
        </p:txBody>
      </p:sp>
      <p:pic>
        <p:nvPicPr>
          <p:cNvPr id="1026" name="Picture 2"/>
          <p:cNvPicPr>
            <a:picLocks noGrp="1" noChangeAspect="1" noChangeArrowheads="1"/>
          </p:cNvPicPr>
          <p:nvPr>
            <p:ph idx="1"/>
          </p:nvPr>
        </p:nvPicPr>
        <p:blipFill>
          <a:blip r:embed="rId3" cstate="print"/>
          <a:srcRect t="34082"/>
          <a:stretch>
            <a:fillRect/>
          </a:stretch>
        </p:blipFill>
        <p:spPr bwMode="auto">
          <a:xfrm>
            <a:off x="1981200" y="3200400"/>
            <a:ext cx="4539339" cy="2800244"/>
          </a:xfrm>
          <a:prstGeom prst="rect">
            <a:avLst/>
          </a:prstGeom>
          <a:noFill/>
          <a:ln w="9525">
            <a:noFill/>
            <a:miter lim="800000"/>
            <a:headEnd/>
            <a:tailEnd/>
          </a:ln>
        </p:spPr>
      </p:pic>
      <p:sp>
        <p:nvSpPr>
          <p:cNvPr id="7" name="Oval Callout 6"/>
          <p:cNvSpPr/>
          <p:nvPr/>
        </p:nvSpPr>
        <p:spPr>
          <a:xfrm>
            <a:off x="5943600" y="1905000"/>
            <a:ext cx="2895600" cy="1447800"/>
          </a:xfrm>
          <a:prstGeom prst="wedgeEllipseCallout">
            <a:avLst>
              <a:gd name="adj1" fmla="val -48620"/>
              <a:gd name="adj2" fmla="val 846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am designed for the greatest access of all people.</a:t>
            </a:r>
            <a:endParaRPr lang="en-US" dirty="0"/>
          </a:p>
        </p:txBody>
      </p:sp>
      <p:sp>
        <p:nvSpPr>
          <p:cNvPr id="9" name="Oval Callout 8"/>
          <p:cNvSpPr/>
          <p:nvPr/>
        </p:nvSpPr>
        <p:spPr>
          <a:xfrm>
            <a:off x="228600" y="1981200"/>
            <a:ext cx="2895600" cy="1447800"/>
          </a:xfrm>
          <a:prstGeom prst="wedgeEllipseCallout">
            <a:avLst>
              <a:gd name="adj1" fmla="val 27735"/>
              <a:gd name="adj2" fmla="val 80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am designed to help people with disabilities.</a:t>
            </a:r>
            <a:endParaRPr lang="en-US" dirty="0"/>
          </a:p>
        </p:txBody>
      </p:sp>
      <p:sp>
        <p:nvSpPr>
          <p:cNvPr id="10" name="Rectangle 9"/>
          <p:cNvSpPr/>
          <p:nvPr/>
        </p:nvSpPr>
        <p:spPr>
          <a:xfrm>
            <a:off x="3581400" y="31242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4643252" y="3042062"/>
            <a:ext cx="1579418" cy="469076"/>
          </a:xfrm>
          <a:custGeom>
            <a:avLst/>
            <a:gdLst>
              <a:gd name="connsiteX0" fmla="*/ 0 w 1579418"/>
              <a:gd name="connsiteY0" fmla="*/ 53439 h 469076"/>
              <a:gd name="connsiteX1" fmla="*/ 53439 w 1579418"/>
              <a:gd name="connsiteY1" fmla="*/ 421574 h 469076"/>
              <a:gd name="connsiteX2" fmla="*/ 136566 w 1579418"/>
              <a:gd name="connsiteY2" fmla="*/ 469076 h 469076"/>
              <a:gd name="connsiteX3" fmla="*/ 207818 w 1579418"/>
              <a:gd name="connsiteY3" fmla="*/ 415637 h 469076"/>
              <a:gd name="connsiteX4" fmla="*/ 332509 w 1579418"/>
              <a:gd name="connsiteY4" fmla="*/ 356260 h 469076"/>
              <a:gd name="connsiteX5" fmla="*/ 730332 w 1579418"/>
              <a:gd name="connsiteY5" fmla="*/ 320634 h 469076"/>
              <a:gd name="connsiteX6" fmla="*/ 1223158 w 1579418"/>
              <a:gd name="connsiteY6" fmla="*/ 320634 h 469076"/>
              <a:gd name="connsiteX7" fmla="*/ 1549730 w 1579418"/>
              <a:gd name="connsiteY7" fmla="*/ 225632 h 469076"/>
              <a:gd name="connsiteX8" fmla="*/ 1579418 w 1579418"/>
              <a:gd name="connsiteY8" fmla="*/ 83128 h 469076"/>
              <a:gd name="connsiteX9" fmla="*/ 920338 w 1579418"/>
              <a:gd name="connsiteY9" fmla="*/ 0 h 469076"/>
              <a:gd name="connsiteX10" fmla="*/ 0 w 1579418"/>
              <a:gd name="connsiteY10" fmla="*/ 53439 h 46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9418" h="469076">
                <a:moveTo>
                  <a:pt x="0" y="53439"/>
                </a:moveTo>
                <a:lnTo>
                  <a:pt x="53439" y="421574"/>
                </a:lnTo>
                <a:lnTo>
                  <a:pt x="136566" y="469076"/>
                </a:lnTo>
                <a:lnTo>
                  <a:pt x="207818" y="415637"/>
                </a:lnTo>
                <a:lnTo>
                  <a:pt x="332509" y="356260"/>
                </a:lnTo>
                <a:lnTo>
                  <a:pt x="730332" y="320634"/>
                </a:lnTo>
                <a:lnTo>
                  <a:pt x="1223158" y="320634"/>
                </a:lnTo>
                <a:lnTo>
                  <a:pt x="1549730" y="225632"/>
                </a:lnTo>
                <a:lnTo>
                  <a:pt x="1579418" y="83128"/>
                </a:lnTo>
                <a:lnTo>
                  <a:pt x="920338" y="0"/>
                </a:lnTo>
                <a:lnTo>
                  <a:pt x="0" y="5343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66800" y="5943600"/>
            <a:ext cx="670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AT</a:t>
            </a:r>
            <a:r>
              <a:rPr lang="en-US" dirty="0" smtClean="0"/>
              <a:t> versus </a:t>
            </a:r>
            <a:r>
              <a:rPr lang="en-US" dirty="0" smtClean="0">
                <a:solidFill>
                  <a:srgbClr val="FF0000"/>
                </a:solidFill>
              </a:rPr>
              <a:t>Universal Design </a:t>
            </a:r>
          </a:p>
          <a:p>
            <a:pPr algn="ctr"/>
            <a:r>
              <a:rPr lang="en-US" dirty="0" smtClean="0"/>
              <a:t>(round one)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Think of them as umbrella terms that differ in the origins of the technology design. They both have a common goal on campuses.</a:t>
            </a:r>
            <a:endParaRPr lang="en-US" dirty="0"/>
          </a:p>
        </p:txBody>
      </p:sp>
      <p:sp>
        <p:nvSpPr>
          <p:cNvPr id="4" name="Slide Number Placeholder 3"/>
          <p:cNvSpPr>
            <a:spLocks noGrp="1"/>
          </p:cNvSpPr>
          <p:nvPr>
            <p:ph type="sldNum" sz="quarter" idx="12"/>
          </p:nvPr>
        </p:nvSpPr>
        <p:spPr/>
        <p:txBody>
          <a:bodyPr/>
          <a:lstStyle/>
          <a:p>
            <a:pPr>
              <a:defRPr/>
            </a:pPr>
            <a:fld id="{4B9C71D0-6023-4E38-9E9D-55C2D48C8D79}" type="slidenum">
              <a:rPr lang="en-US" smtClean="0"/>
              <a:pPr>
                <a:defRPr/>
              </a:pPr>
              <a:t>8</a:t>
            </a:fld>
            <a:endParaRPr lang="en-US" dirty="0"/>
          </a:p>
        </p:txBody>
      </p:sp>
      <p:sp>
        <p:nvSpPr>
          <p:cNvPr id="5" name="Title 1"/>
          <p:cNvSpPr>
            <a:spLocks noGrp="1"/>
          </p:cNvSpPr>
          <p:nvPr>
            <p:ph type="title"/>
          </p:nvPr>
        </p:nvSpPr>
        <p:spPr/>
        <p:txBody>
          <a:bodyPr/>
          <a:lstStyle/>
          <a:p>
            <a:r>
              <a:rPr lang="en-US" dirty="0" smtClean="0"/>
              <a:t>AT verse Universal Design (UD) </a:t>
            </a:r>
            <a:endParaRPr lang="en-US" dirty="0"/>
          </a:p>
        </p:txBody>
      </p:sp>
      <p:graphicFrame>
        <p:nvGraphicFramePr>
          <p:cNvPr id="7" name="Diagram 6"/>
          <p:cNvGraphicFramePr/>
          <p:nvPr/>
        </p:nvGraphicFramePr>
        <p:xfrm>
          <a:off x="1676400" y="3403600"/>
          <a:ext cx="53340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410200" y="4572000"/>
            <a:ext cx="1828800" cy="1092607"/>
          </a:xfrm>
          <a:prstGeom prst="rect">
            <a:avLst/>
          </a:prstGeom>
          <a:noFill/>
        </p:spPr>
        <p:txBody>
          <a:bodyPr wrap="square" rtlCol="0">
            <a:spAutoFit/>
          </a:bodyPr>
          <a:lstStyle/>
          <a:p>
            <a:r>
              <a:rPr lang="en-US" sz="6500" dirty="0" smtClean="0">
                <a:latin typeface="+mn-lt"/>
              </a:rPr>
              <a:t>UD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Level of AT	</a:t>
            </a:r>
          </a:p>
        </p:txBody>
      </p:sp>
      <p:sp>
        <p:nvSpPr>
          <p:cNvPr id="8195" name="Content Placeholder 2"/>
          <p:cNvSpPr>
            <a:spLocks noGrp="1"/>
          </p:cNvSpPr>
          <p:nvPr>
            <p:ph idx="1"/>
          </p:nvPr>
        </p:nvSpPr>
        <p:spPr/>
        <p:txBody>
          <a:bodyPr/>
          <a:lstStyle/>
          <a:p>
            <a:r>
              <a:rPr lang="en-US" dirty="0" smtClean="0"/>
              <a:t>Low-tech AT- options are usually easy to use, have a low cost and typically do not require a power source</a:t>
            </a:r>
          </a:p>
          <a:p>
            <a:endParaRPr lang="en-US" dirty="0" smtClean="0"/>
          </a:p>
          <a:p>
            <a:r>
              <a:rPr lang="en-US" dirty="0" smtClean="0"/>
              <a:t>Mid-tech AT- are also easy to operate but typically require a power source.</a:t>
            </a:r>
          </a:p>
          <a:p>
            <a:endParaRPr lang="en-US" dirty="0" smtClean="0"/>
          </a:p>
          <a:p>
            <a:r>
              <a:rPr lang="en-US" dirty="0" smtClean="0"/>
              <a:t>High-tech AT- usually complex and programmable and include items that require computers, and/or electronics, to perform a function.</a:t>
            </a:r>
          </a:p>
        </p:txBody>
      </p:sp>
      <p:sp>
        <p:nvSpPr>
          <p:cNvPr id="4" name="Slide Number Placeholder 3"/>
          <p:cNvSpPr>
            <a:spLocks noGrp="1"/>
          </p:cNvSpPr>
          <p:nvPr>
            <p:ph type="sldNum" sz="quarter" idx="12"/>
          </p:nvPr>
        </p:nvSpPr>
        <p:spPr/>
        <p:txBody>
          <a:bodyPr/>
          <a:lstStyle/>
          <a:p>
            <a:pPr>
              <a:defRPr/>
            </a:pPr>
            <a:fld id="{43CCCC2F-FEB7-414D-8EBC-E42A86CCE190}"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32048</TotalTime>
  <Words>2324</Words>
  <Application>Microsoft Office PowerPoint</Application>
  <PresentationFormat>On-screen Show (4:3)</PresentationFormat>
  <Paragraphs>513</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Flow</vt:lpstr>
      <vt:lpstr>A Crash Course on Assistive Technology Evaluations</vt:lpstr>
      <vt:lpstr>Learning Objectives </vt:lpstr>
      <vt:lpstr>Assistive Technology (AT)</vt:lpstr>
      <vt:lpstr>Assistive Technology Device</vt:lpstr>
      <vt:lpstr>AT Simply Defined</vt:lpstr>
      <vt:lpstr>Different Types of AT</vt:lpstr>
      <vt:lpstr>AT verse Universal Design </vt:lpstr>
      <vt:lpstr>AT verse Universal Design (UD) </vt:lpstr>
      <vt:lpstr>Level of AT </vt:lpstr>
      <vt:lpstr>Range of Assistive Technology </vt:lpstr>
      <vt:lpstr>Hard and Soft Technologies</vt:lpstr>
      <vt:lpstr>Appliances Versus Tools</vt:lpstr>
      <vt:lpstr>Alternative and Processing Computer Access Methods</vt:lpstr>
      <vt:lpstr>Question</vt:lpstr>
      <vt:lpstr>AT Theories and Models </vt:lpstr>
      <vt:lpstr>SETT</vt:lpstr>
      <vt:lpstr>Human Activity Assistive Technology Model (HAAT)</vt:lpstr>
      <vt:lpstr>HAAT: Activity </vt:lpstr>
      <vt:lpstr>HAAT : Human</vt:lpstr>
      <vt:lpstr>HAAT: The Contexts</vt:lpstr>
      <vt:lpstr>HAAT: The Contexts</vt:lpstr>
      <vt:lpstr>HAAT: The Assistive Technology</vt:lpstr>
      <vt:lpstr>HAAT: The Assistive Technology</vt:lpstr>
      <vt:lpstr>HAAT: The Assistive Technology</vt:lpstr>
      <vt:lpstr>HAAT: The Assistive Technology</vt:lpstr>
      <vt:lpstr>Basics of AT evaluations</vt:lpstr>
      <vt:lpstr>Referral and Intake</vt:lpstr>
      <vt:lpstr>Initial Evaluation</vt:lpstr>
      <vt:lpstr>Initial Evaluation</vt:lpstr>
      <vt:lpstr>Initial Evaluation</vt:lpstr>
      <vt:lpstr>Initial Evaluation</vt:lpstr>
      <vt:lpstr>Recommendations and Report</vt:lpstr>
      <vt:lpstr>Implementation</vt:lpstr>
      <vt:lpstr>Follow-up</vt:lpstr>
      <vt:lpstr>Follow-along</vt:lpstr>
      <vt:lpstr>Partnership</vt:lpstr>
      <vt:lpstr>Focus on the person</vt:lpstr>
      <vt:lpstr>User Needs to Consider</vt:lpstr>
      <vt:lpstr>User Needs to Consider</vt:lpstr>
      <vt:lpstr>Select your weapon</vt:lpstr>
      <vt:lpstr>COPM</vt:lpstr>
      <vt:lpstr>Slide 42</vt:lpstr>
      <vt:lpstr>Slide 43</vt:lpstr>
      <vt:lpstr>FEAT</vt:lpstr>
      <vt:lpstr>Comparing and Evaluating Assistive Technology</vt:lpstr>
      <vt:lpstr>Slide 46</vt:lpstr>
      <vt:lpstr>Case  1</vt:lpstr>
      <vt:lpstr>ECU’s AT  Graduate Certificate </vt:lpstr>
      <vt:lpstr>Resources</vt:lpstr>
      <vt:lpstr>Resources cont.</vt:lpstr>
      <vt:lpstr>Resources cont.</vt:lpstr>
      <vt:lpstr>References</vt:lpstr>
      <vt:lpstr>Questions?</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millerbd</dc:creator>
  <cp:lastModifiedBy>WCUUser</cp:lastModifiedBy>
  <cp:revision>845</cp:revision>
  <dcterms:created xsi:type="dcterms:W3CDTF">2009-11-29T05:25:26Z</dcterms:created>
  <dcterms:modified xsi:type="dcterms:W3CDTF">2011-11-10T19:40:08Z</dcterms:modified>
</cp:coreProperties>
</file>