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68"/>
  </p:notesMasterIdLst>
  <p:sldIdLst>
    <p:sldId id="256" r:id="rId2"/>
    <p:sldId id="453" r:id="rId3"/>
    <p:sldId id="448" r:id="rId4"/>
    <p:sldId id="411" r:id="rId5"/>
    <p:sldId id="455" r:id="rId6"/>
    <p:sldId id="413" r:id="rId7"/>
    <p:sldId id="414" r:id="rId8"/>
    <p:sldId id="415" r:id="rId9"/>
    <p:sldId id="416" r:id="rId10"/>
    <p:sldId id="418" r:id="rId11"/>
    <p:sldId id="419" r:id="rId12"/>
    <p:sldId id="420" r:id="rId13"/>
    <p:sldId id="446" r:id="rId14"/>
    <p:sldId id="425" r:id="rId15"/>
    <p:sldId id="426" r:id="rId16"/>
    <p:sldId id="422" r:id="rId17"/>
    <p:sldId id="423" r:id="rId18"/>
    <p:sldId id="424" r:id="rId19"/>
    <p:sldId id="427" r:id="rId20"/>
    <p:sldId id="428" r:id="rId21"/>
    <p:sldId id="429" r:id="rId22"/>
    <p:sldId id="430" r:id="rId23"/>
    <p:sldId id="431" r:id="rId24"/>
    <p:sldId id="432" r:id="rId25"/>
    <p:sldId id="433" r:id="rId26"/>
    <p:sldId id="434" r:id="rId27"/>
    <p:sldId id="435" r:id="rId28"/>
    <p:sldId id="436" r:id="rId29"/>
    <p:sldId id="437" r:id="rId30"/>
    <p:sldId id="438" r:id="rId31"/>
    <p:sldId id="439" r:id="rId32"/>
    <p:sldId id="440" r:id="rId33"/>
    <p:sldId id="441" r:id="rId34"/>
    <p:sldId id="442" r:id="rId35"/>
    <p:sldId id="444" r:id="rId36"/>
    <p:sldId id="445" r:id="rId37"/>
    <p:sldId id="327" r:id="rId38"/>
    <p:sldId id="388" r:id="rId39"/>
    <p:sldId id="271" r:id="rId40"/>
    <p:sldId id="349" r:id="rId41"/>
    <p:sldId id="390" r:id="rId42"/>
    <p:sldId id="394" r:id="rId43"/>
    <p:sldId id="391" r:id="rId44"/>
    <p:sldId id="392" r:id="rId45"/>
    <p:sldId id="457" r:id="rId46"/>
    <p:sldId id="393" r:id="rId47"/>
    <p:sldId id="454" r:id="rId48"/>
    <p:sldId id="456" r:id="rId49"/>
    <p:sldId id="396" r:id="rId50"/>
    <p:sldId id="400" r:id="rId51"/>
    <p:sldId id="406" r:id="rId52"/>
    <p:sldId id="398" r:id="rId53"/>
    <p:sldId id="399" r:id="rId54"/>
    <p:sldId id="401" r:id="rId55"/>
    <p:sldId id="402" r:id="rId56"/>
    <p:sldId id="403" r:id="rId57"/>
    <p:sldId id="410" r:id="rId58"/>
    <p:sldId id="272" r:id="rId59"/>
    <p:sldId id="311" r:id="rId60"/>
    <p:sldId id="331" r:id="rId61"/>
    <p:sldId id="277" r:id="rId62"/>
    <p:sldId id="340" r:id="rId63"/>
    <p:sldId id="449" r:id="rId64"/>
    <p:sldId id="450" r:id="rId65"/>
    <p:sldId id="451" r:id="rId66"/>
    <p:sldId id="325" r:id="rId6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7CED245-DCC6-C243-B280-AD05E194C394}">
          <p14:sldIdLst>
            <p14:sldId id="256"/>
            <p14:sldId id="453"/>
            <p14:sldId id="448"/>
            <p14:sldId id="411"/>
            <p14:sldId id="455"/>
            <p14:sldId id="413"/>
            <p14:sldId id="414"/>
            <p14:sldId id="415"/>
            <p14:sldId id="416"/>
            <p14:sldId id="418"/>
            <p14:sldId id="419"/>
            <p14:sldId id="420"/>
            <p14:sldId id="446"/>
            <p14:sldId id="425"/>
            <p14:sldId id="426"/>
            <p14:sldId id="422"/>
            <p14:sldId id="423"/>
            <p14:sldId id="424"/>
            <p14:sldId id="427"/>
            <p14:sldId id="428"/>
            <p14:sldId id="429"/>
            <p14:sldId id="430"/>
            <p14:sldId id="431"/>
            <p14:sldId id="432"/>
            <p14:sldId id="433"/>
            <p14:sldId id="434"/>
            <p14:sldId id="435"/>
            <p14:sldId id="436"/>
            <p14:sldId id="437"/>
            <p14:sldId id="438"/>
            <p14:sldId id="439"/>
            <p14:sldId id="440"/>
            <p14:sldId id="441"/>
            <p14:sldId id="442"/>
            <p14:sldId id="444"/>
            <p14:sldId id="445"/>
            <p14:sldId id="327"/>
            <p14:sldId id="388"/>
            <p14:sldId id="271"/>
            <p14:sldId id="349"/>
            <p14:sldId id="390"/>
            <p14:sldId id="394"/>
            <p14:sldId id="391"/>
            <p14:sldId id="392"/>
            <p14:sldId id="457"/>
            <p14:sldId id="393"/>
            <p14:sldId id="454"/>
            <p14:sldId id="456"/>
            <p14:sldId id="396"/>
            <p14:sldId id="400"/>
            <p14:sldId id="406"/>
            <p14:sldId id="398"/>
            <p14:sldId id="399"/>
            <p14:sldId id="401"/>
            <p14:sldId id="402"/>
            <p14:sldId id="403"/>
            <p14:sldId id="410"/>
            <p14:sldId id="272"/>
            <p14:sldId id="311"/>
            <p14:sldId id="331"/>
            <p14:sldId id="277"/>
            <p14:sldId id="340"/>
            <p14:sldId id="449"/>
            <p14:sldId id="450"/>
            <p14:sldId id="451"/>
            <p14:sldId id="325"/>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BA10"/>
    <a:srgbClr val="FFE50C"/>
    <a:srgbClr val="FFF7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21" autoAdjust="0"/>
    <p:restoredTop sz="94660"/>
  </p:normalViewPr>
  <p:slideViewPr>
    <p:cSldViewPr snapToGrid="0" snapToObjects="1">
      <p:cViewPr varScale="1">
        <p:scale>
          <a:sx n="129" d="100"/>
          <a:sy n="129" d="100"/>
        </p:scale>
        <p:origin x="-18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notesMaster" Target="notesMasters/notesMaster1.xml"/><Relationship Id="rId69" Type="http://schemas.openxmlformats.org/officeDocument/2006/relationships/printerSettings" Target="printerSettings/printerSettings1.bin"/><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esProps" Target="presProps.xml"/><Relationship Id="rId71" Type="http://schemas.openxmlformats.org/officeDocument/2006/relationships/viewProps" Target="viewProps.xml"/><Relationship Id="rId72"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DBAEBD-451B-CC40-A6FA-2A5BE50F82CC}" type="datetimeFigureOut">
              <a:rPr lang="en-US" smtClean="0"/>
              <a:t>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580095-3F65-BA43-A2E3-9A12C5BE5A47}" type="slidenum">
              <a:rPr lang="en-US" smtClean="0"/>
              <a:t>‹#›</a:t>
            </a:fld>
            <a:endParaRPr lang="en-US"/>
          </a:p>
        </p:txBody>
      </p:sp>
    </p:spTree>
    <p:extLst>
      <p:ext uri="{BB962C8B-B14F-4D97-AF65-F5344CB8AC3E}">
        <p14:creationId xmlns:p14="http://schemas.microsoft.com/office/powerpoint/2010/main" val="42330669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E72BFD9-CD8D-E841-BDBF-790C2D09F38B}" type="datetimeFigureOut">
              <a:rPr lang="en-US" smtClean="0"/>
              <a:pPr/>
              <a:t>2/20/15</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BC5217A8-0E06-4059-AC45-433E2E67A85D}" type="slidenum">
              <a:rPr kumimoji="0" lang="en-US" smtClean="0"/>
              <a:pPr/>
              <a:t>‹#›</a:t>
            </a:fld>
            <a:endParaRPr kumimoji="0" lang="en-US" dirty="0">
              <a:solidFill>
                <a:srgbClr val="FFFFFF"/>
              </a:solidFill>
            </a:endParaRPr>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72BFD9-CD8D-E841-BDBF-790C2D09F38B}" type="datetimeFigureOut">
              <a:rPr lang="en-US" smtClean="0"/>
              <a:pPr/>
              <a:t>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BF679B-872F-D144-9885-CDE94B328C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72BFD9-CD8D-E841-BDBF-790C2D09F38B}" type="datetimeFigureOut">
              <a:rPr lang="en-US" smtClean="0"/>
              <a:pPr/>
              <a:t>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BF679B-872F-D144-9885-CDE94B328C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72BFD9-CD8D-E841-BDBF-790C2D09F38B}" type="datetimeFigureOut">
              <a:rPr lang="en-US" smtClean="0"/>
              <a:pPr/>
              <a:t>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BF679B-872F-D144-9885-CDE94B328C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E72BFD9-CD8D-E841-BDBF-790C2D09F38B}" type="datetimeFigureOut">
              <a:rPr lang="en-US" smtClean="0"/>
              <a:pPr/>
              <a:t>2/20/15</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BF679B-872F-D144-9885-CDE94B328C69}" type="slidenum">
              <a:rPr lang="en-US" smtClean="0"/>
              <a:pPr/>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E72BFD9-CD8D-E841-BDBF-790C2D09F38B}" type="datetimeFigureOut">
              <a:rPr lang="en-US" smtClean="0"/>
              <a:pPr/>
              <a:t>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BF679B-872F-D144-9885-CDE94B328C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E72BFD9-CD8D-E841-BDBF-790C2D09F38B}" type="datetimeFigureOut">
              <a:rPr lang="en-US" smtClean="0"/>
              <a:pPr/>
              <a:t>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BF679B-872F-D144-9885-CDE94B328C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72BFD9-CD8D-E841-BDBF-790C2D09F38B}" type="datetimeFigureOut">
              <a:rPr lang="en-US" smtClean="0"/>
              <a:pPr/>
              <a:t>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BF679B-872F-D144-9885-CDE94B328C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FE72BFD9-CD8D-E841-BDBF-790C2D09F38B}" type="datetimeFigureOut">
              <a:rPr lang="en-US" smtClean="0"/>
              <a:pPr/>
              <a:t>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BF679B-872F-D144-9885-CDE94B328C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E72BFD9-CD8D-E841-BDBF-790C2D09F38B}" type="datetimeFigureOut">
              <a:rPr lang="en-US" smtClean="0"/>
              <a:pPr/>
              <a:t>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217A8-0E06-4059-AC45-433E2E67A85D}" type="slidenum">
              <a:rPr kumimoji="0" lang="en-US" smtClean="0"/>
              <a:pPr/>
              <a:t>‹#›</a:t>
            </a:fld>
            <a:endParaRPr kumimoji="0"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5" name="Date Placeholder 4"/>
          <p:cNvSpPr>
            <a:spLocks noGrp="1"/>
          </p:cNvSpPr>
          <p:nvPr>
            <p:ph type="dt" sz="half" idx="10"/>
          </p:nvPr>
        </p:nvSpPr>
        <p:spPr/>
        <p:txBody>
          <a:bodyPr/>
          <a:lstStyle/>
          <a:p>
            <a:fld id="{FE72BFD9-CD8D-E841-BDBF-790C2D09F38B}" type="datetimeFigureOut">
              <a:rPr lang="en-US" smtClean="0"/>
              <a:pPr/>
              <a:t>2/20/15</a:t>
            </a:fld>
            <a:endParaRPr lang="en-US"/>
          </a:p>
        </p:txBody>
      </p:sp>
      <p:sp>
        <p:nvSpPr>
          <p:cNvPr id="7" name="Slide Number Placeholder 6"/>
          <p:cNvSpPr>
            <a:spLocks noGrp="1"/>
          </p:cNvSpPr>
          <p:nvPr>
            <p:ph type="sldNum" sz="quarter" idx="12"/>
          </p:nvPr>
        </p:nvSpPr>
        <p:spPr/>
        <p:txBody>
          <a:bodyPr/>
          <a:lstStyle/>
          <a:p>
            <a:fld id="{D4BF679B-872F-D144-9885-CDE94B328C69}"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FE72BFD9-CD8D-E841-BDBF-790C2D09F38B}" type="datetimeFigureOut">
              <a:rPr lang="en-US" smtClean="0"/>
              <a:pPr/>
              <a:t>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D4BF679B-872F-D144-9885-CDE94B328C69}" type="slidenum">
              <a:rPr lang="en-US" smtClean="0"/>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mleagues.com/wcu" TargetMode="External"/><Relationship Id="rId3" Type="http://schemas.openxmlformats.org/officeDocument/2006/relationships/image" Target="../media/image2.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42.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6.jpg"/><Relationship Id="rId5"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mailto:jdjohnston@wcu.edu" TargetMode="External"/><Relationship Id="rId3" Type="http://schemas.openxmlformats.org/officeDocument/2006/relationships/hyperlink" Target="mailto:hbosco@wcu.edu"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e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e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jpg"/><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subTitle" idx="1"/>
          </p:nvPr>
        </p:nvSpPr>
        <p:spPr/>
        <p:txBody>
          <a:bodyPr>
            <a:noAutofit/>
          </a:bodyPr>
          <a:lstStyle/>
          <a:p>
            <a:r>
              <a:rPr lang="en-US" sz="3200" dirty="0" smtClean="0"/>
              <a:t>2015</a:t>
            </a:r>
            <a:endParaRPr lang="en-US" sz="3200" dirty="0"/>
          </a:p>
        </p:txBody>
      </p:sp>
      <p:sp>
        <p:nvSpPr>
          <p:cNvPr id="2" name="Title 1"/>
          <p:cNvSpPr>
            <a:spLocks noGrp="1"/>
          </p:cNvSpPr>
          <p:nvPr>
            <p:ph type="ctrTitle"/>
          </p:nvPr>
        </p:nvSpPr>
        <p:spPr/>
        <p:txBody>
          <a:bodyPr>
            <a:noAutofit/>
          </a:bodyPr>
          <a:lstStyle/>
          <a:p>
            <a:r>
              <a:rPr lang="en-US" sz="3200" dirty="0" smtClean="0"/>
              <a:t>Softball Policies and rules Presentation</a:t>
            </a:r>
            <a:endParaRPr lang="en-US" sz="3200" dirty="0"/>
          </a:p>
        </p:txBody>
      </p:sp>
      <p:pic>
        <p:nvPicPr>
          <p:cNvPr id="4" name="Picture 3" descr="CRW shield.pdf"/>
          <p:cNvPicPr>
            <a:picLocks noChangeAspect="1"/>
          </p:cNvPicPr>
          <p:nvPr/>
        </p:nvPicPr>
        <p:blipFill>
          <a:blip r:embed="rId2"/>
          <a:stretch>
            <a:fillRect/>
          </a:stretch>
        </p:blipFill>
        <p:spPr>
          <a:xfrm>
            <a:off x="5320772" y="5639723"/>
            <a:ext cx="3826666" cy="1312577"/>
          </a:xfrm>
          <a:prstGeom prst="rect">
            <a:avLst/>
          </a:prstGeom>
        </p:spPr>
      </p:pic>
      <p:sp>
        <p:nvSpPr>
          <p:cNvPr id="3" name="TextBox 2"/>
          <p:cNvSpPr txBox="1"/>
          <p:nvPr/>
        </p:nvSpPr>
        <p:spPr>
          <a:xfrm>
            <a:off x="812800" y="2980267"/>
            <a:ext cx="184666" cy="369332"/>
          </a:xfrm>
          <a:prstGeom prst="rect">
            <a:avLst/>
          </a:prstGeom>
          <a:noFill/>
        </p:spPr>
        <p:txBody>
          <a:bodyPr wrap="none" rtlCol="0">
            <a:spAutoFit/>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8817A"/>
                </a:solidFill>
              </a:rPr>
              <a:t>IMLeagues</a:t>
            </a:r>
            <a:endParaRPr lang="en-US" dirty="0">
              <a:solidFill>
                <a:srgbClr val="28817A"/>
              </a:solidFill>
            </a:endParaRPr>
          </a:p>
        </p:txBody>
      </p:sp>
      <p:sp>
        <p:nvSpPr>
          <p:cNvPr id="3" name="Content Placeholder 2"/>
          <p:cNvSpPr>
            <a:spLocks noGrp="1"/>
          </p:cNvSpPr>
          <p:nvPr>
            <p:ph idx="1"/>
          </p:nvPr>
        </p:nvSpPr>
        <p:spPr/>
        <p:txBody>
          <a:bodyPr>
            <a:normAutofit lnSpcReduction="10000"/>
          </a:bodyPr>
          <a:lstStyle/>
          <a:p>
            <a:pPr marL="114300" indent="0" algn="ctr">
              <a:buNone/>
            </a:pPr>
            <a:r>
              <a:rPr lang="en-US" b="1" dirty="0" smtClean="0">
                <a:hlinkClick r:id="rId2"/>
              </a:rPr>
              <a:t>www.imleagues.com/wcu</a:t>
            </a:r>
            <a:endParaRPr lang="en-US" b="1" dirty="0" smtClean="0"/>
          </a:p>
          <a:p>
            <a:pPr marL="114300" indent="0" algn="ctr">
              <a:buNone/>
            </a:pPr>
            <a:endParaRPr lang="en-US" b="1" dirty="0"/>
          </a:p>
          <a:p>
            <a:pPr marL="114300" indent="0">
              <a:buNone/>
            </a:pPr>
            <a:r>
              <a:rPr lang="en-US" dirty="0"/>
              <a:t>• All players must have an </a:t>
            </a:r>
            <a:r>
              <a:rPr lang="en-US" dirty="0" err="1"/>
              <a:t>imleagues</a:t>
            </a:r>
            <a:r>
              <a:rPr lang="en-US" dirty="0"/>
              <a:t> account to be</a:t>
            </a:r>
          </a:p>
          <a:p>
            <a:pPr marL="114300" indent="0">
              <a:buNone/>
            </a:pPr>
            <a:r>
              <a:rPr lang="en-US" dirty="0"/>
              <a:t>listed on a team</a:t>
            </a:r>
            <a:r>
              <a:rPr lang="en-US" dirty="0" smtClean="0"/>
              <a:t>.</a:t>
            </a:r>
          </a:p>
          <a:p>
            <a:pPr marL="114300" indent="0">
              <a:buNone/>
            </a:pPr>
            <a:r>
              <a:rPr lang="en-US" dirty="0" smtClean="0"/>
              <a:t>Used for: </a:t>
            </a:r>
            <a:endParaRPr lang="en-US" dirty="0"/>
          </a:p>
          <a:p>
            <a:pPr lvl="1"/>
            <a:r>
              <a:rPr lang="en-US" dirty="0" smtClean="0"/>
              <a:t>League </a:t>
            </a:r>
            <a:r>
              <a:rPr lang="en-US" dirty="0"/>
              <a:t>announcement emails and texts</a:t>
            </a:r>
          </a:p>
          <a:p>
            <a:pPr lvl="1"/>
            <a:r>
              <a:rPr lang="en-US" dirty="0" smtClean="0"/>
              <a:t>Schedules</a:t>
            </a:r>
            <a:r>
              <a:rPr lang="en-US" dirty="0"/>
              <a:t>, scores, rosters, standings, policies </a:t>
            </a:r>
            <a:r>
              <a:rPr lang="en-US" dirty="0" smtClean="0"/>
              <a:t>and Rules</a:t>
            </a:r>
          </a:p>
          <a:p>
            <a:pPr lvl="1"/>
            <a:r>
              <a:rPr lang="en-US" dirty="0" smtClean="0"/>
              <a:t>Adding players</a:t>
            </a:r>
          </a:p>
          <a:p>
            <a:pPr marL="114300" indent="0">
              <a:buNone/>
            </a:pPr>
            <a:r>
              <a:rPr lang="en-US" dirty="0" smtClean="0"/>
              <a:t>• To be </a:t>
            </a:r>
            <a:r>
              <a:rPr lang="en-US" dirty="0"/>
              <a:t>approved and scheduled for the </a:t>
            </a:r>
            <a:r>
              <a:rPr lang="en-US" dirty="0" smtClean="0"/>
              <a:t>Softball league</a:t>
            </a:r>
            <a:r>
              <a:rPr lang="en-US" dirty="0"/>
              <a:t>, teams must have a </a:t>
            </a:r>
            <a:r>
              <a:rPr lang="en-US" u="sng" dirty="0"/>
              <a:t>minimum of </a:t>
            </a:r>
            <a:r>
              <a:rPr lang="en-US" u="sng" dirty="0" smtClean="0"/>
              <a:t>10 players </a:t>
            </a:r>
            <a:r>
              <a:rPr lang="en-US" dirty="0"/>
              <a:t>joined on </a:t>
            </a:r>
            <a:r>
              <a:rPr lang="en-US" dirty="0" smtClean="0"/>
              <a:t>imleagues by registration end.</a:t>
            </a:r>
            <a:endParaRPr lang="en-US" dirty="0"/>
          </a:p>
          <a:p>
            <a:endParaRPr lang="en-US" dirty="0" smtClean="0"/>
          </a:p>
        </p:txBody>
      </p:sp>
      <p:pic>
        <p:nvPicPr>
          <p:cNvPr id="4" name="Picture 3" descr="CRW shield.pdf"/>
          <p:cNvPicPr>
            <a:picLocks noChangeAspect="1"/>
          </p:cNvPicPr>
          <p:nvPr/>
        </p:nvPicPr>
        <p:blipFill>
          <a:blip r:embed="rId3"/>
          <a:stretch>
            <a:fillRect/>
          </a:stretch>
        </p:blipFill>
        <p:spPr>
          <a:xfrm>
            <a:off x="5457416" y="5741877"/>
            <a:ext cx="3826666" cy="1312577"/>
          </a:xfrm>
          <a:prstGeom prst="rect">
            <a:avLst/>
          </a:prstGeom>
        </p:spPr>
      </p:pic>
    </p:spTree>
    <p:extLst>
      <p:ext uri="{BB962C8B-B14F-4D97-AF65-F5344CB8AC3E}">
        <p14:creationId xmlns:p14="http://schemas.microsoft.com/office/powerpoint/2010/main" val="388078909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28817A"/>
                </a:solidFill>
              </a:rPr>
              <a:t>IMLeagues</a:t>
            </a:r>
            <a:r>
              <a:rPr lang="en-US" dirty="0" smtClean="0">
                <a:solidFill>
                  <a:srgbClr val="28817A"/>
                </a:solidFill>
              </a:rPr>
              <a:t> notables</a:t>
            </a:r>
            <a:endParaRPr lang="en-US" dirty="0">
              <a:solidFill>
                <a:srgbClr val="28817A"/>
              </a:solidFill>
            </a:endParaRPr>
          </a:p>
        </p:txBody>
      </p:sp>
      <p:sp>
        <p:nvSpPr>
          <p:cNvPr id="3" name="Content Placeholder 2"/>
          <p:cNvSpPr>
            <a:spLocks noGrp="1"/>
          </p:cNvSpPr>
          <p:nvPr>
            <p:ph idx="1"/>
          </p:nvPr>
        </p:nvSpPr>
        <p:spPr/>
        <p:txBody>
          <a:bodyPr>
            <a:normAutofit/>
          </a:bodyPr>
          <a:lstStyle/>
          <a:p>
            <a:pPr marL="114300" indent="0">
              <a:buNone/>
            </a:pPr>
            <a:r>
              <a:rPr lang="en-US" dirty="0" smtClean="0"/>
              <a:t>• Always </a:t>
            </a:r>
            <a:r>
              <a:rPr lang="en-US" dirty="0"/>
              <a:t>click Western Carolina University at the top</a:t>
            </a:r>
          </a:p>
          <a:p>
            <a:pPr marL="114300" indent="0">
              <a:buNone/>
            </a:pPr>
            <a:r>
              <a:rPr lang="en-US" dirty="0"/>
              <a:t>to see a current list of sports and </a:t>
            </a:r>
            <a:r>
              <a:rPr lang="en-US" dirty="0" smtClean="0"/>
              <a:t>their league/tournament information </a:t>
            </a:r>
          </a:p>
          <a:p>
            <a:pPr marL="114300" indent="0">
              <a:buNone/>
            </a:pPr>
            <a:r>
              <a:rPr lang="en-US" dirty="0" smtClean="0"/>
              <a:t>• Game </a:t>
            </a:r>
            <a:r>
              <a:rPr lang="en-US" dirty="0"/>
              <a:t>notifications can now be sent to your </a:t>
            </a:r>
            <a:r>
              <a:rPr lang="en-US" dirty="0" smtClean="0"/>
              <a:t>phone or </a:t>
            </a:r>
            <a:r>
              <a:rPr lang="en-US" dirty="0"/>
              <a:t>email. Click your name top right, </a:t>
            </a:r>
            <a:r>
              <a:rPr lang="en-US" dirty="0" smtClean="0"/>
              <a:t>then notifications</a:t>
            </a:r>
          </a:p>
          <a:p>
            <a:pPr marL="114300" indent="0">
              <a:buNone/>
            </a:pPr>
            <a:r>
              <a:rPr lang="en-US" dirty="0" smtClean="0"/>
              <a:t>• Click </a:t>
            </a:r>
            <a:r>
              <a:rPr lang="en-US" dirty="0"/>
              <a:t>on home at the top to see a list of your game</a:t>
            </a:r>
          </a:p>
          <a:p>
            <a:pPr marL="114300" indent="0">
              <a:buNone/>
            </a:pPr>
            <a:r>
              <a:rPr lang="en-US" dirty="0"/>
              <a:t>times and an calendar of upcoming sports </a:t>
            </a:r>
            <a:r>
              <a:rPr lang="en-US" dirty="0" smtClean="0"/>
              <a:t>and registration </a:t>
            </a:r>
            <a:r>
              <a:rPr lang="en-US" dirty="0"/>
              <a:t>deadlines.</a:t>
            </a:r>
          </a:p>
        </p:txBody>
      </p:sp>
    </p:spTree>
    <p:extLst>
      <p:ext uri="{BB962C8B-B14F-4D97-AF65-F5344CB8AC3E}">
        <p14:creationId xmlns:p14="http://schemas.microsoft.com/office/powerpoint/2010/main" val="3366787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8817A"/>
                </a:solidFill>
              </a:rPr>
              <a:t>TIME PREFERENCES</a:t>
            </a:r>
            <a:r>
              <a:rPr lang="en-US" dirty="0" smtClean="0"/>
              <a:t>	</a:t>
            </a:r>
            <a:endParaRPr lang="en-US" dirty="0"/>
          </a:p>
        </p:txBody>
      </p:sp>
      <p:sp>
        <p:nvSpPr>
          <p:cNvPr id="3" name="Content Placeholder 2"/>
          <p:cNvSpPr>
            <a:spLocks noGrp="1"/>
          </p:cNvSpPr>
          <p:nvPr>
            <p:ph idx="1"/>
          </p:nvPr>
        </p:nvSpPr>
        <p:spPr/>
        <p:txBody>
          <a:bodyPr/>
          <a:lstStyle/>
          <a:p>
            <a:r>
              <a:rPr lang="en-US" dirty="0" smtClean="0"/>
              <a:t>Now including time preferences for game times</a:t>
            </a:r>
          </a:p>
          <a:p>
            <a:r>
              <a:rPr lang="en-US" dirty="0" smtClean="0"/>
              <a:t>Each division has different time options</a:t>
            </a:r>
          </a:p>
          <a:p>
            <a:r>
              <a:rPr lang="en-US" dirty="0" smtClean="0"/>
              <a:t>Input your teams time preferences before league registration closes</a:t>
            </a:r>
          </a:p>
          <a:p>
            <a:r>
              <a:rPr lang="en-US" dirty="0" smtClean="0"/>
              <a:t>System will best fit your preferences within your team’s schedule</a:t>
            </a:r>
          </a:p>
          <a:p>
            <a:r>
              <a:rPr lang="en-US" dirty="0" smtClean="0"/>
              <a:t>Not 100% guaranteed</a:t>
            </a:r>
          </a:p>
          <a:p>
            <a:r>
              <a:rPr lang="en-US" dirty="0" smtClean="0"/>
              <a:t>Time preferences will not apply in playoffs</a:t>
            </a:r>
            <a:endParaRPr lang="en-US" dirty="0"/>
          </a:p>
        </p:txBody>
      </p:sp>
      <p:pic>
        <p:nvPicPr>
          <p:cNvPr id="4" name="Picture 3" descr="CRW shield.pdf"/>
          <p:cNvPicPr>
            <a:picLocks noChangeAspect="1"/>
          </p:cNvPicPr>
          <p:nvPr/>
        </p:nvPicPr>
        <p:blipFill>
          <a:blip r:embed="rId2"/>
          <a:stretch>
            <a:fillRect/>
          </a:stretch>
        </p:blipFill>
        <p:spPr>
          <a:xfrm>
            <a:off x="5457416" y="5741877"/>
            <a:ext cx="3826666" cy="1312577"/>
          </a:xfrm>
          <a:prstGeom prst="rect">
            <a:avLst/>
          </a:prstGeom>
        </p:spPr>
      </p:pic>
    </p:spTree>
    <p:extLst>
      <p:ext uri="{BB962C8B-B14F-4D97-AF65-F5344CB8AC3E}">
        <p14:creationId xmlns:p14="http://schemas.microsoft.com/office/powerpoint/2010/main" val="2183049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08A1D9"/>
                </a:solidFill>
              </a:rPr>
              <a:t>Intramural Policies and procedures</a:t>
            </a:r>
            <a:endParaRPr lang="en-US" dirty="0">
              <a:solidFill>
                <a:srgbClr val="08A1D9"/>
              </a:solidFill>
            </a:endParaRP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748963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8817A"/>
                </a:solidFill>
              </a:rPr>
              <a:t>Facility Policies</a:t>
            </a:r>
            <a:endParaRPr lang="en-US" dirty="0">
              <a:solidFill>
                <a:srgbClr val="28817A"/>
              </a:solidFill>
            </a:endParaRPr>
          </a:p>
        </p:txBody>
      </p:sp>
      <p:sp>
        <p:nvSpPr>
          <p:cNvPr id="3" name="Content Placeholder 2"/>
          <p:cNvSpPr>
            <a:spLocks noGrp="1"/>
          </p:cNvSpPr>
          <p:nvPr>
            <p:ph idx="1"/>
          </p:nvPr>
        </p:nvSpPr>
        <p:spPr/>
        <p:txBody>
          <a:bodyPr/>
          <a:lstStyle/>
          <a:p>
            <a:r>
              <a:rPr lang="en-US" dirty="0" smtClean="0"/>
              <a:t>Camps Lab Fields </a:t>
            </a:r>
          </a:p>
          <a:p>
            <a:r>
              <a:rPr lang="en-US" dirty="0" smtClean="0"/>
              <a:t>The following is prohibited:</a:t>
            </a:r>
          </a:p>
          <a:p>
            <a:pPr lvl="1"/>
            <a:r>
              <a:rPr lang="en-US" dirty="0" smtClean="0"/>
              <a:t>Food</a:t>
            </a:r>
          </a:p>
          <a:p>
            <a:pPr lvl="1"/>
            <a:r>
              <a:rPr lang="en-US" dirty="0" smtClean="0"/>
              <a:t>Tobacco (including chewing)</a:t>
            </a:r>
            <a:endParaRPr lang="en-US" dirty="0"/>
          </a:p>
          <a:p>
            <a:r>
              <a:rPr lang="en-US" dirty="0" smtClean="0"/>
              <a:t>Please </a:t>
            </a:r>
            <a:r>
              <a:rPr lang="en-US" dirty="0"/>
              <a:t>help keep our </a:t>
            </a:r>
            <a:r>
              <a:rPr lang="en-US" dirty="0" smtClean="0"/>
              <a:t>fields clean</a:t>
            </a:r>
          </a:p>
          <a:p>
            <a:r>
              <a:rPr lang="en-US" dirty="0" smtClean="0"/>
              <a:t>Pet Policy: All pets must be under control and watch at all times. Leashing a pet to the fence is not acceptable. Please clean up after your pet. </a:t>
            </a:r>
            <a:endParaRPr lang="en-US" dirty="0"/>
          </a:p>
          <a:p>
            <a:pPr marL="114300" indent="0">
              <a:buNone/>
            </a:pPr>
            <a:endParaRPr lang="en-US" dirty="0" smtClean="0"/>
          </a:p>
          <a:p>
            <a:endParaRPr lang="en-US" dirty="0" smtClean="0"/>
          </a:p>
          <a:p>
            <a:endParaRPr lang="en-US" dirty="0"/>
          </a:p>
        </p:txBody>
      </p:sp>
      <p:pic>
        <p:nvPicPr>
          <p:cNvPr id="4" name="Picture 3" descr="CRW shield.pdf"/>
          <p:cNvPicPr>
            <a:picLocks noChangeAspect="1"/>
          </p:cNvPicPr>
          <p:nvPr/>
        </p:nvPicPr>
        <p:blipFill>
          <a:blip r:embed="rId2"/>
          <a:stretch>
            <a:fillRect/>
          </a:stretch>
        </p:blipFill>
        <p:spPr>
          <a:xfrm>
            <a:off x="5457416" y="5741877"/>
            <a:ext cx="3826666" cy="1312577"/>
          </a:xfrm>
          <a:prstGeom prst="rect">
            <a:avLst/>
          </a:prstGeom>
        </p:spPr>
      </p:pic>
    </p:spTree>
    <p:extLst>
      <p:ext uri="{BB962C8B-B14F-4D97-AF65-F5344CB8AC3E}">
        <p14:creationId xmlns:p14="http://schemas.microsoft.com/office/powerpoint/2010/main" val="755852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8817A"/>
                </a:solidFill>
              </a:rPr>
              <a:t>Tobacco, Alcohol, Drug Use</a:t>
            </a:r>
            <a:endParaRPr lang="en-US" dirty="0">
              <a:solidFill>
                <a:srgbClr val="28817A"/>
              </a:solidFill>
            </a:endParaRPr>
          </a:p>
        </p:txBody>
      </p:sp>
      <p:sp>
        <p:nvSpPr>
          <p:cNvPr id="3" name="Content Placeholder 2"/>
          <p:cNvSpPr>
            <a:spLocks noGrp="1"/>
          </p:cNvSpPr>
          <p:nvPr>
            <p:ph idx="1"/>
          </p:nvPr>
        </p:nvSpPr>
        <p:spPr/>
        <p:txBody>
          <a:bodyPr>
            <a:normAutofit/>
          </a:bodyPr>
          <a:lstStyle/>
          <a:p>
            <a:r>
              <a:rPr lang="en-US" b="1" dirty="0" smtClean="0"/>
              <a:t>Tobacco </a:t>
            </a:r>
            <a:r>
              <a:rPr lang="en-US" b="1" dirty="0"/>
              <a:t>(chewing or smoking)</a:t>
            </a:r>
            <a:r>
              <a:rPr lang="en-US" dirty="0"/>
              <a:t> is not allowed on the Intramural fields or other activity areas as well as 50 feet from any structure on campus per university policy 45. </a:t>
            </a:r>
          </a:p>
          <a:p>
            <a:r>
              <a:rPr lang="en-US" b="1" dirty="0" smtClean="0"/>
              <a:t>Alcohol/Drugs </a:t>
            </a:r>
            <a:r>
              <a:rPr lang="en-US" dirty="0" smtClean="0"/>
              <a:t>are not allowed on the intramural fields/facilities</a:t>
            </a:r>
          </a:p>
          <a:p>
            <a:r>
              <a:rPr lang="en-US" dirty="0" smtClean="0"/>
              <a:t>If a player or spectator may not be in possession or suspected of being under the influence of alcohol or drugs</a:t>
            </a:r>
            <a:endParaRPr lang="en-US" dirty="0"/>
          </a:p>
        </p:txBody>
      </p:sp>
      <p:pic>
        <p:nvPicPr>
          <p:cNvPr id="4" name="Picture 3" descr="CRW shield.pdf"/>
          <p:cNvPicPr>
            <a:picLocks noChangeAspect="1"/>
          </p:cNvPicPr>
          <p:nvPr/>
        </p:nvPicPr>
        <p:blipFill>
          <a:blip r:embed="rId2"/>
          <a:stretch>
            <a:fillRect/>
          </a:stretch>
        </p:blipFill>
        <p:spPr>
          <a:xfrm>
            <a:off x="4860134" y="5741877"/>
            <a:ext cx="3826666" cy="1312577"/>
          </a:xfrm>
          <a:prstGeom prst="rect">
            <a:avLst/>
          </a:prstGeom>
        </p:spPr>
      </p:pic>
    </p:spTree>
    <p:extLst>
      <p:ext uri="{BB962C8B-B14F-4D97-AF65-F5344CB8AC3E}">
        <p14:creationId xmlns:p14="http://schemas.microsoft.com/office/powerpoint/2010/main" val="55513015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8817A"/>
                </a:solidFill>
              </a:rPr>
              <a:t>Player Release</a:t>
            </a:r>
            <a:endParaRPr lang="en-US" dirty="0">
              <a:solidFill>
                <a:srgbClr val="28817A"/>
              </a:solidFill>
            </a:endParaRPr>
          </a:p>
        </p:txBody>
      </p:sp>
      <p:sp>
        <p:nvSpPr>
          <p:cNvPr id="3" name="Content Placeholder 2"/>
          <p:cNvSpPr>
            <a:spLocks noGrp="1"/>
          </p:cNvSpPr>
          <p:nvPr>
            <p:ph idx="1"/>
          </p:nvPr>
        </p:nvSpPr>
        <p:spPr/>
        <p:txBody>
          <a:bodyPr/>
          <a:lstStyle/>
          <a:p>
            <a:pPr lvl="0"/>
            <a:r>
              <a:rPr lang="en-US" dirty="0"/>
              <a:t>A player may only be released from a team if they first played for a team in their first regular season game and have not since played for another team or in another game</a:t>
            </a:r>
          </a:p>
          <a:p>
            <a:pPr lvl="0"/>
            <a:r>
              <a:rPr lang="en-US" dirty="0" smtClean="0"/>
              <a:t>They must notify an Intramural Sports professional staff member before they participate with another team</a:t>
            </a:r>
          </a:p>
          <a:p>
            <a:pPr lvl="0"/>
            <a:r>
              <a:rPr lang="en-US" dirty="0" smtClean="0"/>
              <a:t>Failure to notify will result in the second team they played for forfeiting the game, and the player will be required to play with the first team. Possible suspension may be served. </a:t>
            </a:r>
            <a:endParaRPr lang="en-US" dirty="0"/>
          </a:p>
          <a:p>
            <a:endParaRPr lang="en-US" dirty="0"/>
          </a:p>
        </p:txBody>
      </p:sp>
    </p:spTree>
    <p:extLst>
      <p:ext uri="{BB962C8B-B14F-4D97-AF65-F5344CB8AC3E}">
        <p14:creationId xmlns:p14="http://schemas.microsoft.com/office/powerpoint/2010/main" val="3088966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8817A"/>
                </a:solidFill>
              </a:rPr>
              <a:t>Assumption of Risk &amp; Injuries</a:t>
            </a:r>
            <a:endParaRPr lang="en-US" dirty="0">
              <a:solidFill>
                <a:srgbClr val="28817A"/>
              </a:solidFill>
            </a:endParaRPr>
          </a:p>
        </p:txBody>
      </p:sp>
      <p:sp>
        <p:nvSpPr>
          <p:cNvPr id="3" name="Content Placeholder 2"/>
          <p:cNvSpPr>
            <a:spLocks noGrp="1"/>
          </p:cNvSpPr>
          <p:nvPr>
            <p:ph idx="1"/>
          </p:nvPr>
        </p:nvSpPr>
        <p:spPr/>
        <p:txBody>
          <a:bodyPr>
            <a:normAutofit/>
          </a:bodyPr>
          <a:lstStyle/>
          <a:p>
            <a:r>
              <a:rPr lang="en-US" dirty="0" smtClean="0"/>
              <a:t>Strive to provide safe and well-supervised activities and facilities, however there is an inherent potential for physical injury or death in all sport activities.</a:t>
            </a:r>
          </a:p>
          <a:p>
            <a:r>
              <a:rPr lang="en-US" dirty="0" smtClean="0"/>
              <a:t>All participants are strongly encouraged to have a yearly medical examination and to carry medical insurance coverage. </a:t>
            </a:r>
          </a:p>
          <a:p>
            <a:r>
              <a:rPr lang="en-US" dirty="0" smtClean="0"/>
              <a:t>Participation in sporting activities may cause injury and exposure to blood borne pathogens. </a:t>
            </a:r>
          </a:p>
          <a:p>
            <a:r>
              <a:rPr lang="en-US" dirty="0" smtClean="0"/>
              <a:t>First Aid Care (IM Supervisors)</a:t>
            </a:r>
            <a:endParaRPr lang="en-US" dirty="0"/>
          </a:p>
        </p:txBody>
      </p:sp>
      <p:pic>
        <p:nvPicPr>
          <p:cNvPr id="5" name="Picture 4" descr="CRW shield.pdf"/>
          <p:cNvPicPr>
            <a:picLocks noChangeAspect="1"/>
          </p:cNvPicPr>
          <p:nvPr/>
        </p:nvPicPr>
        <p:blipFill>
          <a:blip r:embed="rId2"/>
          <a:stretch>
            <a:fillRect/>
          </a:stretch>
        </p:blipFill>
        <p:spPr>
          <a:xfrm>
            <a:off x="5457416" y="5741877"/>
            <a:ext cx="3826666" cy="1312577"/>
          </a:xfrm>
          <a:prstGeom prst="rect">
            <a:avLst/>
          </a:prstGeom>
        </p:spPr>
      </p:pic>
    </p:spTree>
    <p:extLst>
      <p:ext uri="{BB962C8B-B14F-4D97-AF65-F5344CB8AC3E}">
        <p14:creationId xmlns:p14="http://schemas.microsoft.com/office/powerpoint/2010/main" val="304732208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dirty="0">
                <a:solidFill>
                  <a:srgbClr val="28817A"/>
                </a:solidFill>
              </a:rPr>
              <a:t>T</a:t>
            </a:r>
            <a:r>
              <a:rPr lang="en-US" dirty="0" smtClean="0">
                <a:solidFill>
                  <a:srgbClr val="28817A"/>
                </a:solidFill>
              </a:rPr>
              <a:t>EAM </a:t>
            </a:r>
            <a:r>
              <a:rPr lang="en-US" dirty="0">
                <a:solidFill>
                  <a:srgbClr val="28817A"/>
                </a:solidFill>
              </a:rPr>
              <a:t>CAPTAINS</a:t>
            </a:r>
          </a:p>
        </p:txBody>
      </p:sp>
      <p:sp>
        <p:nvSpPr>
          <p:cNvPr id="50179" name="Rectangle 3"/>
          <p:cNvSpPr>
            <a:spLocks noGrp="1" noChangeArrowheads="1"/>
          </p:cNvSpPr>
          <p:nvPr>
            <p:ph idx="1"/>
          </p:nvPr>
        </p:nvSpPr>
        <p:spPr/>
        <p:txBody>
          <a:bodyPr/>
          <a:lstStyle/>
          <a:p>
            <a:r>
              <a:rPr lang="en-US" dirty="0" smtClean="0"/>
              <a:t>As a captain, I agree to and are fully </a:t>
            </a:r>
            <a:r>
              <a:rPr lang="en-US" dirty="0"/>
              <a:t>r</a:t>
            </a:r>
            <a:r>
              <a:rPr lang="en-US" dirty="0" smtClean="0"/>
              <a:t>esponsible for the following regarding my team:</a:t>
            </a:r>
          </a:p>
          <a:p>
            <a:pPr lvl="1"/>
            <a:r>
              <a:rPr lang="en-US" dirty="0" smtClean="0"/>
              <a:t>Teams schedules</a:t>
            </a:r>
          </a:p>
          <a:p>
            <a:pPr lvl="1"/>
            <a:r>
              <a:rPr lang="en-US" dirty="0" smtClean="0"/>
              <a:t>Eligibility of players</a:t>
            </a:r>
          </a:p>
          <a:p>
            <a:pPr lvl="1"/>
            <a:r>
              <a:rPr lang="en-US" dirty="0" smtClean="0"/>
              <a:t>Behavior of myself, players and spectators</a:t>
            </a:r>
          </a:p>
          <a:p>
            <a:pPr lvl="1"/>
            <a:r>
              <a:rPr lang="en-US" dirty="0" smtClean="0"/>
              <a:t>Knowledge of rules and policies</a:t>
            </a:r>
          </a:p>
          <a:p>
            <a:pPr lvl="1"/>
            <a:r>
              <a:rPr lang="en-US" dirty="0" smtClean="0"/>
              <a:t>Communication and cooperating with all IM Staff</a:t>
            </a:r>
          </a:p>
          <a:p>
            <a:pPr lvl="1"/>
            <a:r>
              <a:rPr lang="en-US" dirty="0" smtClean="0"/>
              <a:t>Being a team leader</a:t>
            </a:r>
          </a:p>
          <a:p>
            <a:endParaRPr lang="en-US" dirty="0"/>
          </a:p>
          <a:p>
            <a:endParaRPr lang="en-US" dirty="0">
              <a:solidFill>
                <a:schemeClr val="bg1"/>
              </a:solidFill>
            </a:endParaRPr>
          </a:p>
          <a:p>
            <a:pPr>
              <a:buFont typeface="Wingdings" charset="0"/>
              <a:buNone/>
            </a:pPr>
            <a:endParaRPr lang="en-US" dirty="0"/>
          </a:p>
        </p:txBody>
      </p:sp>
      <p:pic>
        <p:nvPicPr>
          <p:cNvPr id="4" name="Picture 3" descr="CRW shield.pdf"/>
          <p:cNvPicPr>
            <a:picLocks noChangeAspect="1"/>
          </p:cNvPicPr>
          <p:nvPr/>
        </p:nvPicPr>
        <p:blipFill>
          <a:blip r:embed="rId2"/>
          <a:stretch>
            <a:fillRect/>
          </a:stretch>
        </p:blipFill>
        <p:spPr>
          <a:xfrm>
            <a:off x="5457416" y="5741877"/>
            <a:ext cx="3826666" cy="1312577"/>
          </a:xfrm>
          <a:prstGeom prst="rect">
            <a:avLst/>
          </a:prstGeom>
        </p:spPr>
      </p:pic>
    </p:spTree>
    <p:extLst>
      <p:ext uri="{BB962C8B-B14F-4D97-AF65-F5344CB8AC3E}">
        <p14:creationId xmlns:p14="http://schemas.microsoft.com/office/powerpoint/2010/main" val="240255474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8817A"/>
                </a:solidFill>
              </a:rPr>
              <a:t>Check in Requirements</a:t>
            </a:r>
            <a:endParaRPr lang="en-US" dirty="0">
              <a:solidFill>
                <a:srgbClr val="28817A"/>
              </a:solidFill>
            </a:endParaRPr>
          </a:p>
        </p:txBody>
      </p:sp>
      <p:sp>
        <p:nvSpPr>
          <p:cNvPr id="3" name="Content Placeholder 2"/>
          <p:cNvSpPr>
            <a:spLocks noGrp="1"/>
          </p:cNvSpPr>
          <p:nvPr>
            <p:ph idx="1"/>
          </p:nvPr>
        </p:nvSpPr>
        <p:spPr/>
        <p:txBody>
          <a:bodyPr>
            <a:normAutofit/>
          </a:bodyPr>
          <a:lstStyle/>
          <a:p>
            <a:r>
              <a:rPr lang="en-US" dirty="0"/>
              <a:t>All players must present their </a:t>
            </a:r>
            <a:r>
              <a:rPr lang="en-US" dirty="0" err="1"/>
              <a:t>CatCard</a:t>
            </a:r>
            <a:r>
              <a:rPr lang="en-US" dirty="0"/>
              <a:t> to the IM Supervisor prior to playing in each game</a:t>
            </a:r>
          </a:p>
          <a:p>
            <a:r>
              <a:rPr lang="en-US" dirty="0"/>
              <a:t>No ID = No play</a:t>
            </a:r>
          </a:p>
          <a:p>
            <a:r>
              <a:rPr lang="en-US" dirty="0"/>
              <a:t>Other forms of Identification will not be accepted</a:t>
            </a:r>
          </a:p>
          <a:p>
            <a:r>
              <a:rPr lang="en-US" dirty="0"/>
              <a:t>Captains responsibility to make sure all players are checked in</a:t>
            </a:r>
          </a:p>
          <a:p>
            <a:pPr marL="114300" indent="0">
              <a:buNone/>
            </a:pPr>
            <a:endParaRPr lang="en-US" dirty="0"/>
          </a:p>
          <a:p>
            <a:endParaRPr lang="en-US" dirty="0"/>
          </a:p>
        </p:txBody>
      </p:sp>
      <p:pic>
        <p:nvPicPr>
          <p:cNvPr id="4" name="Picture 3" descr="CRW shield.pdf"/>
          <p:cNvPicPr>
            <a:picLocks noChangeAspect="1"/>
          </p:cNvPicPr>
          <p:nvPr/>
        </p:nvPicPr>
        <p:blipFill>
          <a:blip r:embed="rId2"/>
          <a:stretch>
            <a:fillRect/>
          </a:stretch>
        </p:blipFill>
        <p:spPr>
          <a:xfrm>
            <a:off x="5457416" y="5741877"/>
            <a:ext cx="3826666" cy="1312577"/>
          </a:xfrm>
          <a:prstGeom prst="rect">
            <a:avLst/>
          </a:prstGeom>
        </p:spPr>
      </p:pic>
    </p:spTree>
    <p:extLst>
      <p:ext uri="{BB962C8B-B14F-4D97-AF65-F5344CB8AC3E}">
        <p14:creationId xmlns:p14="http://schemas.microsoft.com/office/powerpoint/2010/main" val="420986533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75000"/>
                  </a:schemeClr>
                </a:solidFill>
              </a:rPr>
              <a:t>IMLEAGUES HAS GONE MOBILE!</a:t>
            </a:r>
            <a:endParaRPr lang="en-US" dirty="0">
              <a:solidFill>
                <a:schemeClr val="accent4">
                  <a:lumMod val="75000"/>
                </a:schemeClr>
              </a:solidFill>
            </a:endParaRPr>
          </a:p>
        </p:txBody>
      </p:sp>
      <p:sp>
        <p:nvSpPr>
          <p:cNvPr id="7" name="Content Placeholder 6"/>
          <p:cNvSpPr>
            <a:spLocks noGrp="1"/>
          </p:cNvSpPr>
          <p:nvPr>
            <p:ph sz="half" idx="2"/>
          </p:nvPr>
        </p:nvSpPr>
        <p:spPr/>
        <p:txBody>
          <a:bodyPr>
            <a:normAutofit fontScale="92500" lnSpcReduction="20000"/>
          </a:bodyPr>
          <a:lstStyle/>
          <a:p>
            <a:r>
              <a:rPr lang="en-US" dirty="0" smtClean="0"/>
              <a:t>RECIT is </a:t>
            </a:r>
            <a:r>
              <a:rPr lang="en-US" dirty="0"/>
              <a:t>your source for everything </a:t>
            </a:r>
            <a:r>
              <a:rPr lang="en-US" dirty="0" smtClean="0"/>
              <a:t>intramurals.</a:t>
            </a:r>
          </a:p>
          <a:p>
            <a:r>
              <a:rPr lang="en-US" dirty="0" smtClean="0"/>
              <a:t>Check </a:t>
            </a:r>
            <a:r>
              <a:rPr lang="en-US" dirty="0"/>
              <a:t>game schedules and results, communicate with team members, and </a:t>
            </a:r>
            <a:r>
              <a:rPr lang="en-US" dirty="0" smtClean="0"/>
              <a:t>receive real</a:t>
            </a:r>
            <a:r>
              <a:rPr lang="en-US" dirty="0"/>
              <a:t>-time campus recreation updates on your phone. Download REC*IT </a:t>
            </a:r>
          </a:p>
        </p:txBody>
      </p:sp>
      <p:pic>
        <p:nvPicPr>
          <p:cNvPr id="11" name="Picture 10" descr="REC IT - Intramurals Go Mobile - Digital - 1080x192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966" y="1719071"/>
            <a:ext cx="2889830" cy="4652808"/>
          </a:xfrm>
          <a:prstGeom prst="rect">
            <a:avLst/>
          </a:prstGeom>
        </p:spPr>
      </p:pic>
    </p:spTree>
    <p:extLst>
      <p:ext uri="{BB962C8B-B14F-4D97-AF65-F5344CB8AC3E}">
        <p14:creationId xmlns:p14="http://schemas.microsoft.com/office/powerpoint/2010/main" val="1544999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8817A"/>
                </a:solidFill>
              </a:rPr>
              <a:t>MIS-Use Of ID</a:t>
            </a:r>
            <a:endParaRPr lang="en-US" dirty="0">
              <a:solidFill>
                <a:srgbClr val="28817A"/>
              </a:solidFill>
            </a:endParaRPr>
          </a:p>
        </p:txBody>
      </p:sp>
      <p:sp>
        <p:nvSpPr>
          <p:cNvPr id="3" name="Content Placeholder 2"/>
          <p:cNvSpPr>
            <a:spLocks noGrp="1"/>
          </p:cNvSpPr>
          <p:nvPr>
            <p:ph idx="1"/>
          </p:nvPr>
        </p:nvSpPr>
        <p:spPr/>
        <p:txBody>
          <a:bodyPr/>
          <a:lstStyle/>
          <a:p>
            <a:r>
              <a:rPr lang="en-US" dirty="0" smtClean="0"/>
              <a:t>Any person caught misusing a University ID or falsifying name is subject to suspension from Intramural Sports</a:t>
            </a:r>
          </a:p>
          <a:p>
            <a:r>
              <a:rPr lang="en-US" dirty="0" smtClean="0"/>
              <a:t>Incidents may be reported to Student Community Ethics as it</a:t>
            </a:r>
            <a:r>
              <a:rPr lang="fr-FR" dirty="0" smtClean="0"/>
              <a:t>’</a:t>
            </a:r>
            <a:r>
              <a:rPr lang="en-US" dirty="0" smtClean="0"/>
              <a:t>s a violation of student code of conduct</a:t>
            </a:r>
          </a:p>
          <a:p>
            <a:r>
              <a:rPr lang="en-US" dirty="0" smtClean="0"/>
              <a:t>Either of the above could also </a:t>
            </a:r>
            <a:r>
              <a:rPr lang="en-US" dirty="0"/>
              <a:t>result </a:t>
            </a:r>
            <a:r>
              <a:rPr lang="en-US" dirty="0" smtClean="0"/>
              <a:t>in game </a:t>
            </a:r>
            <a:r>
              <a:rPr lang="en-US" dirty="0"/>
              <a:t>forfeit and suspension from Intramural Sports and the Campus Recreation </a:t>
            </a:r>
            <a:r>
              <a:rPr lang="en-US" dirty="0" smtClean="0"/>
              <a:t>Center</a:t>
            </a:r>
            <a:endParaRPr lang="en-US" dirty="0"/>
          </a:p>
          <a:p>
            <a:endParaRPr lang="en-US" dirty="0"/>
          </a:p>
        </p:txBody>
      </p:sp>
      <p:pic>
        <p:nvPicPr>
          <p:cNvPr id="4" name="Picture 3" descr="CRW shield.pdf"/>
          <p:cNvPicPr>
            <a:picLocks noChangeAspect="1"/>
          </p:cNvPicPr>
          <p:nvPr/>
        </p:nvPicPr>
        <p:blipFill>
          <a:blip r:embed="rId2"/>
          <a:stretch>
            <a:fillRect/>
          </a:stretch>
        </p:blipFill>
        <p:spPr>
          <a:xfrm>
            <a:off x="5457416" y="5741877"/>
            <a:ext cx="3826666" cy="1312577"/>
          </a:xfrm>
          <a:prstGeom prst="rect">
            <a:avLst/>
          </a:prstGeom>
        </p:spPr>
      </p:pic>
    </p:spTree>
    <p:extLst>
      <p:ext uri="{BB962C8B-B14F-4D97-AF65-F5344CB8AC3E}">
        <p14:creationId xmlns:p14="http://schemas.microsoft.com/office/powerpoint/2010/main" val="3212793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28817A"/>
                </a:solidFill>
              </a:rPr>
              <a:t>Eligibility</a:t>
            </a:r>
            <a:endParaRPr lang="en-US" dirty="0">
              <a:solidFill>
                <a:srgbClr val="28817A"/>
              </a:solidFill>
            </a:endParaRPr>
          </a:p>
        </p:txBody>
      </p:sp>
      <p:sp>
        <p:nvSpPr>
          <p:cNvPr id="3" name="Content Placeholder 2"/>
          <p:cNvSpPr>
            <a:spLocks noGrp="1"/>
          </p:cNvSpPr>
          <p:nvPr>
            <p:ph idx="1"/>
          </p:nvPr>
        </p:nvSpPr>
        <p:spPr/>
        <p:txBody>
          <a:bodyPr>
            <a:normAutofit/>
          </a:bodyPr>
          <a:lstStyle/>
          <a:p>
            <a:r>
              <a:rPr lang="en-US" dirty="0" smtClean="0"/>
              <a:t>Only current </a:t>
            </a:r>
            <a:r>
              <a:rPr lang="en-US" dirty="0"/>
              <a:t>WCU student, faculty/staff or faculty/staff spouse/partner </a:t>
            </a:r>
            <a:r>
              <a:rPr lang="en-US" dirty="0" smtClean="0"/>
              <a:t>($10 fee, pay at CRC)</a:t>
            </a:r>
          </a:p>
          <a:p>
            <a:r>
              <a:rPr lang="en-US" dirty="0"/>
              <a:t>Playing with ineligible players will result in forfeit and suspension of players involved</a:t>
            </a:r>
          </a:p>
          <a:p>
            <a:r>
              <a:rPr lang="en-US" dirty="0"/>
              <a:t>Teams can’t agree to play with an ineligible players</a:t>
            </a:r>
          </a:p>
          <a:p>
            <a:r>
              <a:rPr lang="en-US" dirty="0"/>
              <a:t>Ask up front with all eligibility </a:t>
            </a:r>
            <a:r>
              <a:rPr lang="en-US" dirty="0" smtClean="0"/>
              <a:t>concerns to </a:t>
            </a:r>
            <a:r>
              <a:rPr lang="en-US" dirty="0"/>
              <a:t>avoid a forfeit in season</a:t>
            </a:r>
          </a:p>
          <a:p>
            <a:pPr marL="411480" lvl="1" indent="0">
              <a:buNone/>
            </a:pPr>
            <a:endParaRPr lang="en-US" dirty="0" smtClean="0"/>
          </a:p>
        </p:txBody>
      </p:sp>
      <p:pic>
        <p:nvPicPr>
          <p:cNvPr id="4" name="Picture 3" descr="CRW shield.pdf"/>
          <p:cNvPicPr>
            <a:picLocks noChangeAspect="1"/>
          </p:cNvPicPr>
          <p:nvPr/>
        </p:nvPicPr>
        <p:blipFill>
          <a:blip r:embed="rId2"/>
          <a:stretch>
            <a:fillRect/>
          </a:stretch>
        </p:blipFill>
        <p:spPr>
          <a:xfrm>
            <a:off x="5317334" y="5741877"/>
            <a:ext cx="3826666" cy="1312577"/>
          </a:xfrm>
          <a:prstGeom prst="rect">
            <a:avLst/>
          </a:prstGeom>
        </p:spPr>
      </p:pic>
    </p:spTree>
    <p:extLst>
      <p:ext uri="{BB962C8B-B14F-4D97-AF65-F5344CB8AC3E}">
        <p14:creationId xmlns:p14="http://schemas.microsoft.com/office/powerpoint/2010/main" val="2067462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59582"/>
            <a:ext cx="8260672" cy="1039427"/>
          </a:xfrm>
        </p:spPr>
        <p:txBody>
          <a:bodyPr>
            <a:normAutofit fontScale="90000"/>
          </a:bodyPr>
          <a:lstStyle/>
          <a:p>
            <a:r>
              <a:rPr lang="en-US" dirty="0" smtClean="0">
                <a:solidFill>
                  <a:srgbClr val="28817A"/>
                </a:solidFill>
              </a:rPr>
              <a:t>Faculty/staff and Spouse/partners</a:t>
            </a:r>
            <a:endParaRPr lang="en-US" dirty="0">
              <a:solidFill>
                <a:srgbClr val="28817A"/>
              </a:solidFill>
            </a:endParaRPr>
          </a:p>
        </p:txBody>
      </p:sp>
      <p:sp>
        <p:nvSpPr>
          <p:cNvPr id="3" name="Content Placeholder 2"/>
          <p:cNvSpPr>
            <a:spLocks noGrp="1"/>
          </p:cNvSpPr>
          <p:nvPr>
            <p:ph idx="1"/>
          </p:nvPr>
        </p:nvSpPr>
        <p:spPr/>
        <p:txBody>
          <a:bodyPr/>
          <a:lstStyle/>
          <a:p>
            <a:r>
              <a:rPr lang="en-US" dirty="0" smtClean="0"/>
              <a:t>Faculty/Staff </a:t>
            </a:r>
          </a:p>
          <a:p>
            <a:pPr lvl="1"/>
            <a:r>
              <a:rPr lang="en-US" dirty="0" smtClean="0"/>
              <a:t>Must show Faculty/Staff </a:t>
            </a:r>
            <a:r>
              <a:rPr lang="en-US" dirty="0" err="1" smtClean="0"/>
              <a:t>CatCard</a:t>
            </a:r>
            <a:endParaRPr lang="en-US" dirty="0"/>
          </a:p>
          <a:p>
            <a:r>
              <a:rPr lang="en-US" dirty="0" smtClean="0"/>
              <a:t>Faculty/Staff/Student Spouses/Partners</a:t>
            </a:r>
          </a:p>
          <a:p>
            <a:pPr lvl="1"/>
            <a:r>
              <a:rPr lang="en-US" dirty="0" smtClean="0"/>
              <a:t>Must have and show a Spouse/Partner </a:t>
            </a:r>
            <a:r>
              <a:rPr lang="en-US" dirty="0" err="1" smtClean="0"/>
              <a:t>CatCard</a:t>
            </a:r>
            <a:endParaRPr lang="en-US" dirty="0" smtClean="0"/>
          </a:p>
          <a:p>
            <a:pPr lvl="1"/>
            <a:r>
              <a:rPr lang="en-US" dirty="0" smtClean="0"/>
              <a:t>Pay a $10 Intramural Fee at the Rec Center</a:t>
            </a:r>
          </a:p>
          <a:p>
            <a:pPr lvl="1"/>
            <a:r>
              <a:rPr lang="en-US" dirty="0" smtClean="0"/>
              <a:t>IM sticker is put on </a:t>
            </a:r>
            <a:r>
              <a:rPr lang="en-US" dirty="0" err="1" smtClean="0"/>
              <a:t>CatCard</a:t>
            </a:r>
            <a:r>
              <a:rPr lang="en-US" dirty="0" smtClean="0"/>
              <a:t> at Rec Center</a:t>
            </a:r>
          </a:p>
        </p:txBody>
      </p:sp>
      <p:pic>
        <p:nvPicPr>
          <p:cNvPr id="4" name="Picture 3" descr="CRW shield.pdf"/>
          <p:cNvPicPr>
            <a:picLocks noChangeAspect="1"/>
          </p:cNvPicPr>
          <p:nvPr/>
        </p:nvPicPr>
        <p:blipFill>
          <a:blip r:embed="rId2"/>
          <a:stretch>
            <a:fillRect/>
          </a:stretch>
        </p:blipFill>
        <p:spPr>
          <a:xfrm>
            <a:off x="5317334" y="5741877"/>
            <a:ext cx="3826666" cy="1312577"/>
          </a:xfrm>
          <a:prstGeom prst="rect">
            <a:avLst/>
          </a:prstGeom>
        </p:spPr>
      </p:pic>
    </p:spTree>
    <p:extLst>
      <p:ext uri="{BB962C8B-B14F-4D97-AF65-F5344CB8AC3E}">
        <p14:creationId xmlns:p14="http://schemas.microsoft.com/office/powerpoint/2010/main" val="338653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8817A"/>
                </a:solidFill>
              </a:rPr>
              <a:t>Restricted Players</a:t>
            </a:r>
            <a:endParaRPr lang="en-US" dirty="0">
              <a:solidFill>
                <a:srgbClr val="28817A"/>
              </a:solidFill>
            </a:endParaRPr>
          </a:p>
        </p:txBody>
      </p:sp>
      <p:sp>
        <p:nvSpPr>
          <p:cNvPr id="3" name="Content Placeholder 2"/>
          <p:cNvSpPr>
            <a:spLocks noGrp="1"/>
          </p:cNvSpPr>
          <p:nvPr>
            <p:ph idx="1"/>
          </p:nvPr>
        </p:nvSpPr>
        <p:spPr/>
        <p:txBody>
          <a:bodyPr>
            <a:normAutofit/>
          </a:bodyPr>
          <a:lstStyle/>
          <a:p>
            <a:r>
              <a:rPr lang="en-US" dirty="0" smtClean="0"/>
              <a:t>Varsity Athletes</a:t>
            </a:r>
          </a:p>
          <a:p>
            <a:pPr lvl="1"/>
            <a:r>
              <a:rPr lang="en-US" dirty="0" smtClean="0"/>
              <a:t>Baseball/Softball varsity (WCU or </a:t>
            </a:r>
            <a:r>
              <a:rPr lang="en-US" b="1" u="sng" dirty="0" smtClean="0"/>
              <a:t>other universities</a:t>
            </a:r>
            <a:r>
              <a:rPr lang="en-US" dirty="0" smtClean="0"/>
              <a:t>) </a:t>
            </a:r>
            <a:r>
              <a:rPr lang="en-US" dirty="0"/>
              <a:t>athletes must be two full semesters (summers don't count) removed from playing to </a:t>
            </a:r>
            <a:r>
              <a:rPr lang="en-US" dirty="0" smtClean="0"/>
              <a:t>be eligible and includes </a:t>
            </a:r>
            <a:r>
              <a:rPr lang="en-US" dirty="0"/>
              <a:t>all divisions, red shirts, practice </a:t>
            </a:r>
            <a:r>
              <a:rPr lang="en-US" dirty="0" smtClean="0"/>
              <a:t>squads, working out with them, etc</a:t>
            </a:r>
            <a:r>
              <a:rPr lang="en-US" dirty="0"/>
              <a:t>.</a:t>
            </a:r>
          </a:p>
          <a:p>
            <a:pPr lvl="1"/>
            <a:r>
              <a:rPr lang="en-US" b="1" dirty="0" smtClean="0"/>
              <a:t>Allowed four non-softball/baseball varsity athletes on entire softball roster.</a:t>
            </a:r>
          </a:p>
          <a:p>
            <a:pPr lvl="1"/>
            <a:r>
              <a:rPr lang="en-US" dirty="0" smtClean="0"/>
              <a:t>If Athletics recognizes a player as a varsity athlete in this academic year, then they will be identified as such </a:t>
            </a:r>
            <a:r>
              <a:rPr lang="en-US" b="1" i="1" dirty="0" smtClean="0"/>
              <a:t>during the entire academic year</a:t>
            </a:r>
          </a:p>
          <a:p>
            <a:endParaRPr lang="en-US" dirty="0"/>
          </a:p>
        </p:txBody>
      </p:sp>
      <p:pic>
        <p:nvPicPr>
          <p:cNvPr id="4" name="Picture 3" descr="CRW shield.pdf"/>
          <p:cNvPicPr>
            <a:picLocks noChangeAspect="1"/>
          </p:cNvPicPr>
          <p:nvPr/>
        </p:nvPicPr>
        <p:blipFill>
          <a:blip r:embed="rId2"/>
          <a:stretch>
            <a:fillRect/>
          </a:stretch>
        </p:blipFill>
        <p:spPr>
          <a:xfrm>
            <a:off x="5457416" y="5741877"/>
            <a:ext cx="3826666" cy="1312577"/>
          </a:xfrm>
          <a:prstGeom prst="rect">
            <a:avLst/>
          </a:prstGeom>
        </p:spPr>
      </p:pic>
    </p:spTree>
    <p:extLst>
      <p:ext uri="{BB962C8B-B14F-4D97-AF65-F5344CB8AC3E}">
        <p14:creationId xmlns:p14="http://schemas.microsoft.com/office/powerpoint/2010/main" val="3008994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8817A"/>
                </a:solidFill>
              </a:rPr>
              <a:t>RESTRICTED PLAYERS</a:t>
            </a:r>
            <a:endParaRPr lang="en-US" dirty="0">
              <a:solidFill>
                <a:srgbClr val="28817A"/>
              </a:solidFill>
            </a:endParaRPr>
          </a:p>
        </p:txBody>
      </p:sp>
      <p:sp>
        <p:nvSpPr>
          <p:cNvPr id="3" name="Content Placeholder 2"/>
          <p:cNvSpPr>
            <a:spLocks noGrp="1"/>
          </p:cNvSpPr>
          <p:nvPr>
            <p:ph idx="1"/>
          </p:nvPr>
        </p:nvSpPr>
        <p:spPr/>
        <p:txBody>
          <a:bodyPr>
            <a:normAutofit/>
          </a:bodyPr>
          <a:lstStyle/>
          <a:p>
            <a:r>
              <a:rPr lang="en-US" dirty="0" smtClean="0"/>
              <a:t>Softball professional and semi-professional players are not allowed to play intramural softball</a:t>
            </a:r>
          </a:p>
          <a:p>
            <a:r>
              <a:rPr lang="en-US" dirty="0" smtClean="0"/>
              <a:t>Club Players</a:t>
            </a:r>
          </a:p>
          <a:p>
            <a:pPr lvl="1"/>
            <a:r>
              <a:rPr lang="en-US" b="1" dirty="0"/>
              <a:t>Allowed </a:t>
            </a:r>
            <a:r>
              <a:rPr lang="en-US" b="1" dirty="0" smtClean="0"/>
              <a:t>three baseball club </a:t>
            </a:r>
            <a:r>
              <a:rPr lang="en-US" b="1" dirty="0"/>
              <a:t>players on entire roster</a:t>
            </a:r>
          </a:p>
          <a:p>
            <a:pPr lvl="1"/>
            <a:r>
              <a:rPr lang="en-US" dirty="0"/>
              <a:t>Clubs players are identified as those who have appeared on the roster or waiver form and considered as such </a:t>
            </a:r>
            <a:r>
              <a:rPr lang="en-US" b="1" i="1" dirty="0"/>
              <a:t>one semester after their last appearance on roster or wavier form</a:t>
            </a:r>
          </a:p>
          <a:p>
            <a:r>
              <a:rPr lang="en-US" dirty="0" smtClean="0"/>
              <a:t>Varsity and Club Sport Coaches</a:t>
            </a:r>
          </a:p>
          <a:p>
            <a:pPr lvl="1"/>
            <a:r>
              <a:rPr lang="en-US" dirty="0" smtClean="0"/>
              <a:t>Coaches may play in their corresponding sport, but they will be considered a club sport player.</a:t>
            </a:r>
          </a:p>
          <a:p>
            <a:endParaRPr lang="en-US" dirty="0"/>
          </a:p>
        </p:txBody>
      </p:sp>
      <p:pic>
        <p:nvPicPr>
          <p:cNvPr id="4" name="Picture 3" descr="CRW shield.pdf"/>
          <p:cNvPicPr>
            <a:picLocks noChangeAspect="1"/>
          </p:cNvPicPr>
          <p:nvPr/>
        </p:nvPicPr>
        <p:blipFill>
          <a:blip r:embed="rId2"/>
          <a:stretch>
            <a:fillRect/>
          </a:stretch>
        </p:blipFill>
        <p:spPr>
          <a:xfrm>
            <a:off x="5457416" y="5741877"/>
            <a:ext cx="3826666" cy="1312577"/>
          </a:xfrm>
          <a:prstGeom prst="rect">
            <a:avLst/>
          </a:prstGeom>
        </p:spPr>
      </p:pic>
    </p:spTree>
    <p:extLst>
      <p:ext uri="{BB962C8B-B14F-4D97-AF65-F5344CB8AC3E}">
        <p14:creationId xmlns:p14="http://schemas.microsoft.com/office/powerpoint/2010/main" val="4000753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8817A"/>
                </a:solidFill>
              </a:rPr>
              <a:t>Rosters</a:t>
            </a:r>
            <a:r>
              <a:rPr lang="en-US" dirty="0" smtClean="0"/>
              <a:t>	</a:t>
            </a:r>
            <a:endParaRPr lang="en-US" dirty="0"/>
          </a:p>
        </p:txBody>
      </p:sp>
      <p:sp>
        <p:nvSpPr>
          <p:cNvPr id="3" name="Content Placeholder 2"/>
          <p:cNvSpPr>
            <a:spLocks noGrp="1"/>
          </p:cNvSpPr>
          <p:nvPr>
            <p:ph idx="1"/>
          </p:nvPr>
        </p:nvSpPr>
        <p:spPr/>
        <p:txBody>
          <a:bodyPr>
            <a:normAutofit/>
          </a:bodyPr>
          <a:lstStyle/>
          <a:p>
            <a:r>
              <a:rPr lang="en-US" dirty="0" smtClean="0"/>
              <a:t>Rosters</a:t>
            </a:r>
          </a:p>
          <a:p>
            <a:pPr lvl="1"/>
            <a:r>
              <a:rPr lang="en-US" dirty="0"/>
              <a:t>Players may only play on one CoRec team and one men’s/women’s </a:t>
            </a:r>
            <a:r>
              <a:rPr lang="en-US" dirty="0" smtClean="0"/>
              <a:t>team</a:t>
            </a:r>
          </a:p>
          <a:p>
            <a:pPr lvl="1"/>
            <a:r>
              <a:rPr lang="en-US" dirty="0"/>
              <a:t>Once a player </a:t>
            </a:r>
            <a:r>
              <a:rPr lang="en-US" dirty="0" smtClean="0"/>
              <a:t>checks in </a:t>
            </a:r>
            <a:r>
              <a:rPr lang="en-US" dirty="0"/>
              <a:t>for a</a:t>
            </a:r>
            <a:r>
              <a:rPr lang="en-US" dirty="0" smtClean="0"/>
              <a:t> </a:t>
            </a:r>
            <a:r>
              <a:rPr lang="en-US" dirty="0"/>
              <a:t>team that’s it.  </a:t>
            </a:r>
            <a:endParaRPr lang="en-US" dirty="0" smtClean="0"/>
          </a:p>
          <a:p>
            <a:r>
              <a:rPr lang="en-US" dirty="0" smtClean="0"/>
              <a:t>Adding</a:t>
            </a:r>
          </a:p>
          <a:p>
            <a:pPr lvl="1"/>
            <a:r>
              <a:rPr lang="en-US" dirty="0" smtClean="0"/>
              <a:t>Add any players at any time on IMLeagues and game site </a:t>
            </a:r>
          </a:p>
          <a:p>
            <a:pPr lvl="1"/>
            <a:r>
              <a:rPr lang="en-US" dirty="0" smtClean="0"/>
              <a:t>Ask all players if they have played for someone before</a:t>
            </a:r>
          </a:p>
          <a:p>
            <a:r>
              <a:rPr lang="en-US" dirty="0" smtClean="0"/>
              <a:t>Removing</a:t>
            </a:r>
          </a:p>
          <a:p>
            <a:pPr lvl="1"/>
            <a:r>
              <a:rPr lang="en-US" dirty="0"/>
              <a:t>You can remove players if they haven’t checked in for a game, once they check in after a teams first game, they are permanently on your team</a:t>
            </a:r>
          </a:p>
        </p:txBody>
      </p:sp>
      <p:pic>
        <p:nvPicPr>
          <p:cNvPr id="4" name="Picture 3" descr="CRW shield.pdf"/>
          <p:cNvPicPr>
            <a:picLocks noChangeAspect="1"/>
          </p:cNvPicPr>
          <p:nvPr/>
        </p:nvPicPr>
        <p:blipFill>
          <a:blip r:embed="rId2"/>
          <a:stretch>
            <a:fillRect/>
          </a:stretch>
        </p:blipFill>
        <p:spPr>
          <a:xfrm>
            <a:off x="5457416" y="5741877"/>
            <a:ext cx="3826666" cy="1312577"/>
          </a:xfrm>
          <a:prstGeom prst="rect">
            <a:avLst/>
          </a:prstGeom>
        </p:spPr>
      </p:pic>
    </p:spTree>
    <p:extLst>
      <p:ext uri="{BB962C8B-B14F-4D97-AF65-F5344CB8AC3E}">
        <p14:creationId xmlns:p14="http://schemas.microsoft.com/office/powerpoint/2010/main" val="420650610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8817A"/>
                </a:solidFill>
              </a:rPr>
              <a:t>Roster Max</a:t>
            </a:r>
            <a:endParaRPr lang="en-US" dirty="0">
              <a:solidFill>
                <a:srgbClr val="28817A"/>
              </a:solidFill>
            </a:endParaRPr>
          </a:p>
        </p:txBody>
      </p:sp>
      <p:sp>
        <p:nvSpPr>
          <p:cNvPr id="3" name="Content Placeholder 2"/>
          <p:cNvSpPr>
            <a:spLocks noGrp="1"/>
          </p:cNvSpPr>
          <p:nvPr>
            <p:ph idx="1"/>
          </p:nvPr>
        </p:nvSpPr>
        <p:spPr/>
        <p:txBody>
          <a:bodyPr/>
          <a:lstStyle/>
          <a:p>
            <a:r>
              <a:rPr lang="en-US" dirty="0" smtClean="0"/>
              <a:t>20 players maximum on a Softball roster</a:t>
            </a:r>
          </a:p>
          <a:p>
            <a:pPr lvl="1"/>
            <a:r>
              <a:rPr lang="en-US" dirty="0" smtClean="0"/>
              <a:t>10 PLAYERS REQUIRED BY REGISTRATION DEADLINE </a:t>
            </a:r>
          </a:p>
          <a:p>
            <a:r>
              <a:rPr lang="en-US" dirty="0" smtClean="0"/>
              <a:t>Can add if spots available on game sheet</a:t>
            </a:r>
          </a:p>
          <a:p>
            <a:r>
              <a:rPr lang="en-US" dirty="0" smtClean="0"/>
              <a:t>If no space available, then you can scratch out those who have zero games checked in and add new player.  They will then be deleted from team.</a:t>
            </a:r>
          </a:p>
          <a:p>
            <a:r>
              <a:rPr lang="en-US" dirty="0" smtClean="0"/>
              <a:t>Remind all players to get imleagues account and on to your roster</a:t>
            </a:r>
          </a:p>
          <a:p>
            <a:r>
              <a:rPr lang="en-US" dirty="0" smtClean="0"/>
              <a:t>Captain’s </a:t>
            </a:r>
            <a:r>
              <a:rPr lang="en-US" dirty="0"/>
              <a:t>responsibility to know how many players on their team</a:t>
            </a:r>
          </a:p>
          <a:p>
            <a:endParaRPr lang="en-US" dirty="0"/>
          </a:p>
        </p:txBody>
      </p:sp>
      <p:pic>
        <p:nvPicPr>
          <p:cNvPr id="4" name="Picture 3" descr="CRW shield.pdf"/>
          <p:cNvPicPr>
            <a:picLocks noChangeAspect="1"/>
          </p:cNvPicPr>
          <p:nvPr/>
        </p:nvPicPr>
        <p:blipFill>
          <a:blip r:embed="rId2"/>
          <a:stretch>
            <a:fillRect/>
          </a:stretch>
        </p:blipFill>
        <p:spPr>
          <a:xfrm>
            <a:off x="5457416" y="5741877"/>
            <a:ext cx="3826666" cy="1312577"/>
          </a:xfrm>
          <a:prstGeom prst="rect">
            <a:avLst/>
          </a:prstGeom>
        </p:spPr>
      </p:pic>
    </p:spTree>
    <p:extLst>
      <p:ext uri="{BB962C8B-B14F-4D97-AF65-F5344CB8AC3E}">
        <p14:creationId xmlns:p14="http://schemas.microsoft.com/office/powerpoint/2010/main" val="2153760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8817A"/>
                </a:solidFill>
              </a:rPr>
              <a:t>Reschedules</a:t>
            </a:r>
            <a:endParaRPr lang="en-US" dirty="0">
              <a:solidFill>
                <a:srgbClr val="28817A"/>
              </a:solidFill>
            </a:endParaRPr>
          </a:p>
        </p:txBody>
      </p:sp>
      <p:sp>
        <p:nvSpPr>
          <p:cNvPr id="3" name="Content Placeholder 2"/>
          <p:cNvSpPr>
            <a:spLocks noGrp="1"/>
          </p:cNvSpPr>
          <p:nvPr>
            <p:ph idx="1"/>
          </p:nvPr>
        </p:nvSpPr>
        <p:spPr/>
        <p:txBody>
          <a:bodyPr>
            <a:normAutofit fontScale="92500" lnSpcReduction="10000"/>
          </a:bodyPr>
          <a:lstStyle/>
          <a:p>
            <a:r>
              <a:rPr lang="en-US" dirty="0"/>
              <a:t>Check with Associate or Assistant </a:t>
            </a:r>
            <a:r>
              <a:rPr lang="en-US" dirty="0" smtClean="0"/>
              <a:t>Director </a:t>
            </a:r>
            <a:r>
              <a:rPr lang="en-US" dirty="0"/>
              <a:t>if there are any available times open</a:t>
            </a:r>
          </a:p>
          <a:p>
            <a:r>
              <a:rPr lang="en-US" dirty="0"/>
              <a:t>Contact the other </a:t>
            </a:r>
            <a:r>
              <a:rPr lang="en-US" dirty="0" smtClean="0"/>
              <a:t>team’s </a:t>
            </a:r>
            <a:r>
              <a:rPr lang="en-US" dirty="0"/>
              <a:t>captain and agree on one of the open times</a:t>
            </a:r>
          </a:p>
          <a:p>
            <a:r>
              <a:rPr lang="en-US" dirty="0"/>
              <a:t>Contact the Associate or Assistant Director, once agreed upon</a:t>
            </a:r>
          </a:p>
          <a:p>
            <a:r>
              <a:rPr lang="en-US" dirty="0"/>
              <a:t>We have to receive confirmation from both captains before a reschedule game is approved</a:t>
            </a:r>
          </a:p>
          <a:p>
            <a:r>
              <a:rPr lang="en-US" dirty="0"/>
              <a:t>All reschedules must be fully approved by noon the day of the original game. Friday by 4pm if a </a:t>
            </a:r>
            <a:r>
              <a:rPr lang="en-US" dirty="0" smtClean="0"/>
              <a:t>Sunday game</a:t>
            </a:r>
          </a:p>
          <a:p>
            <a:r>
              <a:rPr lang="en-US" dirty="0"/>
              <a:t>Don’t assume a game is </a:t>
            </a:r>
            <a:r>
              <a:rPr lang="en-US" dirty="0" smtClean="0"/>
              <a:t>rescheduled </a:t>
            </a:r>
            <a:r>
              <a:rPr lang="en-US" dirty="0"/>
              <a:t>unless you’ve heard from an Intramural Sports staff member</a:t>
            </a:r>
          </a:p>
          <a:p>
            <a:endParaRPr lang="en-US" dirty="0"/>
          </a:p>
        </p:txBody>
      </p:sp>
      <p:pic>
        <p:nvPicPr>
          <p:cNvPr id="4" name="Picture 3" descr="CRW shield.pdf"/>
          <p:cNvPicPr>
            <a:picLocks noChangeAspect="1"/>
          </p:cNvPicPr>
          <p:nvPr/>
        </p:nvPicPr>
        <p:blipFill>
          <a:blip r:embed="rId2"/>
          <a:stretch>
            <a:fillRect/>
          </a:stretch>
        </p:blipFill>
        <p:spPr>
          <a:xfrm>
            <a:off x="5457416" y="5741877"/>
            <a:ext cx="3826666" cy="1312577"/>
          </a:xfrm>
          <a:prstGeom prst="rect">
            <a:avLst/>
          </a:prstGeom>
        </p:spPr>
      </p:pic>
    </p:spTree>
    <p:extLst>
      <p:ext uri="{BB962C8B-B14F-4D97-AF65-F5344CB8AC3E}">
        <p14:creationId xmlns:p14="http://schemas.microsoft.com/office/powerpoint/2010/main" val="206396741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8817A"/>
                </a:solidFill>
              </a:rPr>
              <a:t>Participant Conduct</a:t>
            </a:r>
            <a:endParaRPr lang="en-US" dirty="0">
              <a:solidFill>
                <a:srgbClr val="28817A"/>
              </a:solidFill>
            </a:endParaRPr>
          </a:p>
        </p:txBody>
      </p:sp>
      <p:sp>
        <p:nvSpPr>
          <p:cNvPr id="3" name="Content Placeholder 2"/>
          <p:cNvSpPr>
            <a:spLocks noGrp="1"/>
          </p:cNvSpPr>
          <p:nvPr>
            <p:ph idx="1"/>
          </p:nvPr>
        </p:nvSpPr>
        <p:spPr/>
        <p:txBody>
          <a:bodyPr>
            <a:normAutofit/>
          </a:bodyPr>
          <a:lstStyle/>
          <a:p>
            <a:r>
              <a:rPr lang="en-US" dirty="0" smtClean="0"/>
              <a:t>Participants are expected to treat Intramural Sport staff and fellow participants with respect</a:t>
            </a:r>
          </a:p>
          <a:p>
            <a:r>
              <a:rPr lang="en-US" dirty="0"/>
              <a:t>Teams and captains are responsible for </a:t>
            </a:r>
            <a:r>
              <a:rPr lang="en-US" dirty="0" smtClean="0"/>
              <a:t>their own behavior</a:t>
            </a:r>
            <a:endParaRPr lang="en-US" dirty="0"/>
          </a:p>
          <a:p>
            <a:r>
              <a:rPr lang="en-US" dirty="0" smtClean="0"/>
              <a:t>Please only have captains speak with officials and do so in a respectful manner</a:t>
            </a:r>
          </a:p>
          <a:p>
            <a:r>
              <a:rPr lang="en-US" dirty="0" smtClean="0"/>
              <a:t>Baiting and verbal </a:t>
            </a:r>
            <a:r>
              <a:rPr lang="en-US" dirty="0"/>
              <a:t>abuse of </a:t>
            </a:r>
            <a:r>
              <a:rPr lang="en-US" dirty="0" smtClean="0"/>
              <a:t>supervisors or officials </a:t>
            </a:r>
            <a:r>
              <a:rPr lang="en-US" dirty="0"/>
              <a:t>will especially not be tolerated</a:t>
            </a:r>
            <a:r>
              <a:rPr lang="en-US" dirty="0" smtClean="0"/>
              <a:t>!</a:t>
            </a:r>
          </a:p>
          <a:p>
            <a:r>
              <a:rPr lang="en-US" dirty="0" smtClean="0"/>
              <a:t>Supervisors and officials have every right to end any game if they deem it necessary</a:t>
            </a:r>
          </a:p>
          <a:p>
            <a:endParaRPr lang="en-US" dirty="0"/>
          </a:p>
          <a:p>
            <a:pPr lvl="1">
              <a:buNone/>
            </a:pPr>
            <a:endParaRPr lang="en-US" dirty="0"/>
          </a:p>
        </p:txBody>
      </p:sp>
      <p:pic>
        <p:nvPicPr>
          <p:cNvPr id="4" name="Picture 3" descr="CRW shield.pdf"/>
          <p:cNvPicPr>
            <a:picLocks noChangeAspect="1"/>
          </p:cNvPicPr>
          <p:nvPr/>
        </p:nvPicPr>
        <p:blipFill>
          <a:blip r:embed="rId2"/>
          <a:stretch>
            <a:fillRect/>
          </a:stretch>
        </p:blipFill>
        <p:spPr>
          <a:xfrm>
            <a:off x="5457416" y="5741877"/>
            <a:ext cx="3826666" cy="1312577"/>
          </a:xfrm>
          <a:prstGeom prst="rect">
            <a:avLst/>
          </a:prstGeom>
        </p:spPr>
      </p:pic>
    </p:spTree>
    <p:extLst>
      <p:ext uri="{BB962C8B-B14F-4D97-AF65-F5344CB8AC3E}">
        <p14:creationId xmlns:p14="http://schemas.microsoft.com/office/powerpoint/2010/main" val="352234533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8817A"/>
                </a:solidFill>
              </a:rPr>
              <a:t>Participant Conduct</a:t>
            </a:r>
            <a:endParaRPr lang="en-US" dirty="0">
              <a:solidFill>
                <a:srgbClr val="28817A"/>
              </a:solidFill>
            </a:endParaRPr>
          </a:p>
        </p:txBody>
      </p:sp>
      <p:sp>
        <p:nvSpPr>
          <p:cNvPr id="3" name="Content Placeholder 2"/>
          <p:cNvSpPr>
            <a:spLocks noGrp="1"/>
          </p:cNvSpPr>
          <p:nvPr>
            <p:ph idx="1"/>
          </p:nvPr>
        </p:nvSpPr>
        <p:spPr/>
        <p:txBody>
          <a:bodyPr>
            <a:normAutofit/>
          </a:bodyPr>
          <a:lstStyle/>
          <a:p>
            <a:r>
              <a:rPr lang="en-US" dirty="0" smtClean="0"/>
              <a:t>Examples </a:t>
            </a:r>
            <a:r>
              <a:rPr lang="en-US" dirty="0"/>
              <a:t>of unsporting </a:t>
            </a:r>
            <a:r>
              <a:rPr lang="en-US" dirty="0" smtClean="0"/>
              <a:t>behavior</a:t>
            </a:r>
          </a:p>
          <a:p>
            <a:pPr lvl="1"/>
            <a:r>
              <a:rPr lang="en-US" dirty="0" smtClean="0"/>
              <a:t>Continuously </a:t>
            </a:r>
            <a:r>
              <a:rPr lang="en-US" dirty="0"/>
              <a:t>arguing with an official</a:t>
            </a:r>
          </a:p>
          <a:p>
            <a:pPr lvl="1"/>
            <a:r>
              <a:rPr lang="en-US" dirty="0" smtClean="0"/>
              <a:t>Taunting, cursing </a:t>
            </a:r>
            <a:r>
              <a:rPr lang="en-US" dirty="0"/>
              <a:t>or gesturing lewdly at other teams or IM Staff</a:t>
            </a:r>
          </a:p>
          <a:p>
            <a:pPr lvl="1"/>
            <a:r>
              <a:rPr lang="en-US" dirty="0"/>
              <a:t>Insubordination</a:t>
            </a:r>
          </a:p>
          <a:p>
            <a:pPr lvl="1"/>
            <a:r>
              <a:rPr lang="en-US" dirty="0" smtClean="0"/>
              <a:t>Physical </a:t>
            </a:r>
            <a:r>
              <a:rPr lang="en-US" dirty="0"/>
              <a:t>contact/altercation with other players or IM Staff</a:t>
            </a:r>
          </a:p>
          <a:p>
            <a:pPr lvl="1"/>
            <a:r>
              <a:rPr lang="en-US" dirty="0"/>
              <a:t>Anything else deemed unsporting by IM Staff</a:t>
            </a:r>
            <a:endParaRPr lang="en-US" b="1" i="1" dirty="0"/>
          </a:p>
          <a:p>
            <a:r>
              <a:rPr lang="en-US" dirty="0" smtClean="0"/>
              <a:t>Failure </a:t>
            </a:r>
            <a:r>
              <a:rPr lang="en-US" dirty="0"/>
              <a:t>to </a:t>
            </a:r>
            <a:r>
              <a:rPr lang="en-US" dirty="0" smtClean="0"/>
              <a:t>compose players or comply </a:t>
            </a:r>
            <a:r>
              <a:rPr lang="en-US" dirty="0"/>
              <a:t>with requests from the Intramural Staff will result in a forfeited contest and further disciplinary actions</a:t>
            </a:r>
          </a:p>
          <a:p>
            <a:pPr lvl="1">
              <a:buNone/>
            </a:pPr>
            <a:endParaRPr lang="en-US" dirty="0" smtClean="0"/>
          </a:p>
        </p:txBody>
      </p:sp>
      <p:pic>
        <p:nvPicPr>
          <p:cNvPr id="4" name="Picture 3" descr="CRW shield.pdf"/>
          <p:cNvPicPr>
            <a:picLocks noChangeAspect="1"/>
          </p:cNvPicPr>
          <p:nvPr/>
        </p:nvPicPr>
        <p:blipFill>
          <a:blip r:embed="rId2"/>
          <a:stretch>
            <a:fillRect/>
          </a:stretch>
        </p:blipFill>
        <p:spPr>
          <a:xfrm>
            <a:off x="5457416" y="5741877"/>
            <a:ext cx="3826666" cy="1312577"/>
          </a:xfrm>
          <a:prstGeom prst="rect">
            <a:avLst/>
          </a:prstGeom>
        </p:spPr>
      </p:pic>
    </p:spTree>
    <p:extLst>
      <p:ext uri="{BB962C8B-B14F-4D97-AF65-F5344CB8AC3E}">
        <p14:creationId xmlns:p14="http://schemas.microsoft.com/office/powerpoint/2010/main" val="75045550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8817A"/>
                </a:solidFill>
              </a:rPr>
              <a:t>Social Media</a:t>
            </a:r>
            <a:endParaRPr lang="en-US" dirty="0">
              <a:solidFill>
                <a:srgbClr val="28817A"/>
              </a:solidFill>
            </a:endParaRPr>
          </a:p>
        </p:txBody>
      </p:sp>
      <p:sp>
        <p:nvSpPr>
          <p:cNvPr id="3" name="Content Placeholder 2"/>
          <p:cNvSpPr>
            <a:spLocks noGrp="1"/>
          </p:cNvSpPr>
          <p:nvPr>
            <p:ph idx="1"/>
          </p:nvPr>
        </p:nvSpPr>
        <p:spPr/>
        <p:txBody>
          <a:bodyPr/>
          <a:lstStyle/>
          <a:p>
            <a:r>
              <a:rPr lang="en-US" dirty="0" smtClean="0"/>
              <a:t>For up to date information and activity pictures</a:t>
            </a:r>
          </a:p>
          <a:p>
            <a:pPr marL="114300" indent="0">
              <a:buNone/>
            </a:pPr>
            <a:endParaRPr lang="en-US" dirty="0" smtClean="0"/>
          </a:p>
          <a:p>
            <a:r>
              <a:rPr lang="en-US" dirty="0" smtClean="0"/>
              <a:t>“Like” </a:t>
            </a:r>
            <a:r>
              <a:rPr lang="en-US" dirty="0"/>
              <a:t>us and </a:t>
            </a:r>
            <a:r>
              <a:rPr lang="en-US" u="sng" dirty="0"/>
              <a:t>favorite </a:t>
            </a:r>
            <a:r>
              <a:rPr lang="en-US" u="sng" dirty="0" smtClean="0"/>
              <a:t>us</a:t>
            </a:r>
            <a:r>
              <a:rPr lang="en-US" dirty="0" smtClean="0"/>
              <a:t> on Facebook </a:t>
            </a:r>
            <a:r>
              <a:rPr lang="en-US" dirty="0"/>
              <a:t>- WCU Campus </a:t>
            </a:r>
            <a:r>
              <a:rPr lang="en-US" dirty="0" smtClean="0"/>
              <a:t>Recreation</a:t>
            </a:r>
          </a:p>
          <a:p>
            <a:pPr marL="114300" indent="0">
              <a:buNone/>
            </a:pPr>
            <a:endParaRPr lang="en-US" dirty="0" smtClean="0"/>
          </a:p>
          <a:p>
            <a:r>
              <a:rPr lang="en-US" dirty="0" smtClean="0"/>
              <a:t>Tweet us at @</a:t>
            </a:r>
            <a:r>
              <a:rPr lang="en-US" smtClean="0"/>
              <a:t>WCUCampusRec</a:t>
            </a:r>
            <a:endParaRPr lang="en-US" dirty="0"/>
          </a:p>
        </p:txBody>
      </p:sp>
      <p:pic>
        <p:nvPicPr>
          <p:cNvPr id="4" name="Picture 3" descr="CRW shield.pdf"/>
          <p:cNvPicPr>
            <a:picLocks noChangeAspect="1"/>
          </p:cNvPicPr>
          <p:nvPr/>
        </p:nvPicPr>
        <p:blipFill>
          <a:blip r:embed="rId2"/>
          <a:stretch>
            <a:fillRect/>
          </a:stretch>
        </p:blipFill>
        <p:spPr>
          <a:xfrm>
            <a:off x="5317334" y="5741877"/>
            <a:ext cx="3826666" cy="1312577"/>
          </a:xfrm>
          <a:prstGeom prst="rect">
            <a:avLst/>
          </a:prstGeom>
        </p:spPr>
      </p:pic>
    </p:spTree>
    <p:extLst>
      <p:ext uri="{BB962C8B-B14F-4D97-AF65-F5344CB8AC3E}">
        <p14:creationId xmlns:p14="http://schemas.microsoft.com/office/powerpoint/2010/main" val="3436778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8817A"/>
                </a:solidFill>
              </a:rPr>
              <a:t>Participant conduct</a:t>
            </a:r>
            <a:endParaRPr lang="en-US" dirty="0">
              <a:solidFill>
                <a:srgbClr val="28817A"/>
              </a:solidFill>
            </a:endParaRPr>
          </a:p>
        </p:txBody>
      </p:sp>
      <p:sp>
        <p:nvSpPr>
          <p:cNvPr id="3" name="Content Placeholder 2"/>
          <p:cNvSpPr>
            <a:spLocks noGrp="1"/>
          </p:cNvSpPr>
          <p:nvPr>
            <p:ph idx="1"/>
          </p:nvPr>
        </p:nvSpPr>
        <p:spPr/>
        <p:txBody>
          <a:bodyPr/>
          <a:lstStyle/>
          <a:p>
            <a:r>
              <a:rPr lang="en-US" dirty="0" smtClean="0"/>
              <a:t>Physical contact directed towards an Intramural Sport staff member or involving participants will result in severe consequences.</a:t>
            </a:r>
          </a:p>
          <a:p>
            <a:r>
              <a:rPr lang="en-US" dirty="0" smtClean="0"/>
              <a:t>All participants are governed by the Intramural Sport Handbook and the WCU Student Code of Conduct</a:t>
            </a:r>
          </a:p>
          <a:p>
            <a:r>
              <a:rPr lang="en-US" dirty="0" smtClean="0"/>
              <a:t>Any incidents may be reported to DSCE as a violation of the code</a:t>
            </a:r>
          </a:p>
          <a:p>
            <a:r>
              <a:rPr lang="en-US" dirty="0" smtClean="0"/>
              <a:t>Additionally, participants may have CRC facility access privileges revoked</a:t>
            </a:r>
            <a:endParaRPr lang="en-US" dirty="0"/>
          </a:p>
        </p:txBody>
      </p:sp>
      <p:pic>
        <p:nvPicPr>
          <p:cNvPr id="4" name="Picture 3" descr="CRW shield.pdf"/>
          <p:cNvPicPr>
            <a:picLocks noChangeAspect="1"/>
          </p:cNvPicPr>
          <p:nvPr/>
        </p:nvPicPr>
        <p:blipFill>
          <a:blip r:embed="rId2"/>
          <a:stretch>
            <a:fillRect/>
          </a:stretch>
        </p:blipFill>
        <p:spPr>
          <a:xfrm>
            <a:off x="5457416" y="5741877"/>
            <a:ext cx="3826666" cy="1312577"/>
          </a:xfrm>
          <a:prstGeom prst="rect">
            <a:avLst/>
          </a:prstGeom>
        </p:spPr>
      </p:pic>
    </p:spTree>
    <p:extLst>
      <p:ext uri="{BB962C8B-B14F-4D97-AF65-F5344CB8AC3E}">
        <p14:creationId xmlns:p14="http://schemas.microsoft.com/office/powerpoint/2010/main" val="17889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8817A"/>
                </a:solidFill>
              </a:rPr>
              <a:t>Sportsmanship Rating</a:t>
            </a:r>
            <a:endParaRPr lang="en-US" dirty="0">
              <a:solidFill>
                <a:srgbClr val="28817A"/>
              </a:solidFill>
            </a:endParaRPr>
          </a:p>
        </p:txBody>
      </p:sp>
      <p:sp>
        <p:nvSpPr>
          <p:cNvPr id="3" name="Content Placeholder 2"/>
          <p:cNvSpPr>
            <a:spLocks noGrp="1"/>
          </p:cNvSpPr>
          <p:nvPr>
            <p:ph idx="1"/>
          </p:nvPr>
        </p:nvSpPr>
        <p:spPr/>
        <p:txBody>
          <a:bodyPr/>
          <a:lstStyle/>
          <a:p>
            <a:r>
              <a:rPr lang="en-US" dirty="0"/>
              <a:t>Team Conduct Rating </a:t>
            </a:r>
            <a:r>
              <a:rPr lang="en-US" dirty="0" smtClean="0"/>
              <a:t>System</a:t>
            </a:r>
            <a:endParaRPr lang="en-US" dirty="0"/>
          </a:p>
          <a:p>
            <a:pPr lvl="1"/>
            <a:r>
              <a:rPr lang="en-US" dirty="0" smtClean="0"/>
              <a:t>Zero </a:t>
            </a:r>
            <a:r>
              <a:rPr lang="en-US" dirty="0"/>
              <a:t>to </a:t>
            </a:r>
            <a:r>
              <a:rPr lang="en-US" dirty="0" smtClean="0"/>
              <a:t>four </a:t>
            </a:r>
            <a:r>
              <a:rPr lang="en-US" dirty="0"/>
              <a:t>s</a:t>
            </a:r>
            <a:r>
              <a:rPr lang="en-US" dirty="0" smtClean="0"/>
              <a:t>cale</a:t>
            </a:r>
            <a:endParaRPr lang="en-US" dirty="0"/>
          </a:p>
          <a:p>
            <a:pPr lvl="1"/>
            <a:r>
              <a:rPr lang="en-US" dirty="0"/>
              <a:t>Must have </a:t>
            </a:r>
            <a:r>
              <a:rPr lang="en-US" dirty="0" smtClean="0"/>
              <a:t>3.0 </a:t>
            </a:r>
            <a:r>
              <a:rPr lang="en-US" dirty="0"/>
              <a:t>c</a:t>
            </a:r>
            <a:r>
              <a:rPr lang="en-US" dirty="0" smtClean="0"/>
              <a:t>umulative score </a:t>
            </a:r>
            <a:r>
              <a:rPr lang="en-US" dirty="0"/>
              <a:t>to </a:t>
            </a:r>
            <a:r>
              <a:rPr lang="en-US" dirty="0" smtClean="0"/>
              <a:t>qualify </a:t>
            </a:r>
            <a:r>
              <a:rPr lang="en-US" dirty="0"/>
              <a:t>for </a:t>
            </a:r>
            <a:r>
              <a:rPr lang="en-US" dirty="0" smtClean="0"/>
              <a:t>playoffs</a:t>
            </a:r>
            <a:endParaRPr lang="en-US" dirty="0"/>
          </a:p>
          <a:p>
            <a:pPr lvl="1"/>
            <a:r>
              <a:rPr lang="en-US" dirty="0" smtClean="0"/>
              <a:t>Game officials/supervisors give </a:t>
            </a:r>
            <a:r>
              <a:rPr lang="en-US" dirty="0"/>
              <a:t>ratings at end of game</a:t>
            </a:r>
          </a:p>
          <a:p>
            <a:pPr lvl="1"/>
            <a:r>
              <a:rPr lang="en-US" dirty="0" smtClean="0"/>
              <a:t>Given ratings are </a:t>
            </a:r>
            <a:r>
              <a:rPr lang="en-US" dirty="0"/>
              <a:t>NOT NEGOTIABLE</a:t>
            </a:r>
          </a:p>
          <a:p>
            <a:r>
              <a:rPr lang="en-US" dirty="0"/>
              <a:t>One and Zero Ratings:</a:t>
            </a:r>
          </a:p>
          <a:p>
            <a:pPr lvl="1"/>
            <a:r>
              <a:rPr lang="en-US" dirty="0" smtClean="0"/>
              <a:t>Team is suspended from season play until Captain talks with the Assistant Director</a:t>
            </a:r>
          </a:p>
          <a:p>
            <a:pPr lvl="1"/>
            <a:r>
              <a:rPr lang="en-US" dirty="0" smtClean="0"/>
              <a:t>Depending </a:t>
            </a:r>
            <a:r>
              <a:rPr lang="en-US" dirty="0"/>
              <a:t>on severity, one or zero ratings could result in a team being dropped from the league </a:t>
            </a:r>
          </a:p>
          <a:p>
            <a:endParaRPr lang="en-US" dirty="0"/>
          </a:p>
        </p:txBody>
      </p:sp>
      <p:pic>
        <p:nvPicPr>
          <p:cNvPr id="4" name="Picture 3" descr="CRW shield.pdf"/>
          <p:cNvPicPr>
            <a:picLocks noChangeAspect="1"/>
          </p:cNvPicPr>
          <p:nvPr/>
        </p:nvPicPr>
        <p:blipFill>
          <a:blip r:embed="rId2"/>
          <a:stretch>
            <a:fillRect/>
          </a:stretch>
        </p:blipFill>
        <p:spPr>
          <a:xfrm>
            <a:off x="5457416" y="5741877"/>
            <a:ext cx="3826666" cy="1312577"/>
          </a:xfrm>
          <a:prstGeom prst="rect">
            <a:avLst/>
          </a:prstGeom>
        </p:spPr>
      </p:pic>
    </p:spTree>
    <p:extLst>
      <p:ext uri="{BB962C8B-B14F-4D97-AF65-F5344CB8AC3E}">
        <p14:creationId xmlns:p14="http://schemas.microsoft.com/office/powerpoint/2010/main" val="346340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8817A"/>
                </a:solidFill>
              </a:rPr>
              <a:t>Unsportsmanlike Conduct</a:t>
            </a:r>
            <a:endParaRPr lang="en-US" dirty="0">
              <a:solidFill>
                <a:srgbClr val="28817A"/>
              </a:solidFill>
            </a:endParaRPr>
          </a:p>
        </p:txBody>
      </p:sp>
      <p:sp>
        <p:nvSpPr>
          <p:cNvPr id="3" name="Content Placeholder 2"/>
          <p:cNvSpPr>
            <a:spLocks noGrp="1"/>
          </p:cNvSpPr>
          <p:nvPr>
            <p:ph idx="1"/>
          </p:nvPr>
        </p:nvSpPr>
        <p:spPr/>
        <p:txBody>
          <a:bodyPr/>
          <a:lstStyle/>
          <a:p>
            <a:r>
              <a:rPr lang="en-US" dirty="0"/>
              <a:t>Teams that receive 4 UC’s total, 3 UC’s on 3 individual players or or have two ejections in their game will forfeit that game</a:t>
            </a:r>
          </a:p>
          <a:p>
            <a:r>
              <a:rPr lang="en-US" dirty="0" smtClean="0"/>
              <a:t>Unsportsmanlike conduct (UC’s) penalties </a:t>
            </a:r>
            <a:r>
              <a:rPr lang="en-US" dirty="0"/>
              <a:t>are tracked and rolling throughout a students intramural career</a:t>
            </a:r>
          </a:p>
          <a:p>
            <a:r>
              <a:rPr lang="en-US" dirty="0" smtClean="0"/>
              <a:t>Players receiving three UC’s during a semester will have to speak with the Assistant Director before they are eligible to play again</a:t>
            </a:r>
          </a:p>
          <a:p>
            <a:endParaRPr lang="en-US" dirty="0"/>
          </a:p>
        </p:txBody>
      </p:sp>
      <p:pic>
        <p:nvPicPr>
          <p:cNvPr id="4" name="Picture 3" descr="CRW shield.pdf"/>
          <p:cNvPicPr>
            <a:picLocks noChangeAspect="1"/>
          </p:cNvPicPr>
          <p:nvPr/>
        </p:nvPicPr>
        <p:blipFill>
          <a:blip r:embed="rId2"/>
          <a:stretch>
            <a:fillRect/>
          </a:stretch>
        </p:blipFill>
        <p:spPr>
          <a:xfrm>
            <a:off x="5457416" y="5741877"/>
            <a:ext cx="3826666" cy="1312577"/>
          </a:xfrm>
          <a:prstGeom prst="rect">
            <a:avLst/>
          </a:prstGeom>
        </p:spPr>
      </p:pic>
    </p:spTree>
    <p:extLst>
      <p:ext uri="{BB962C8B-B14F-4D97-AF65-F5344CB8AC3E}">
        <p14:creationId xmlns:p14="http://schemas.microsoft.com/office/powerpoint/2010/main" val="4105534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8817A"/>
                </a:solidFill>
              </a:rPr>
              <a:t>Ejected Player</a:t>
            </a:r>
            <a:r>
              <a:rPr lang="en-US" dirty="0" smtClean="0"/>
              <a:t>	</a:t>
            </a:r>
            <a:endParaRPr lang="en-US" dirty="0"/>
          </a:p>
        </p:txBody>
      </p:sp>
      <p:sp>
        <p:nvSpPr>
          <p:cNvPr id="3" name="Content Placeholder 2"/>
          <p:cNvSpPr>
            <a:spLocks noGrp="1"/>
          </p:cNvSpPr>
          <p:nvPr>
            <p:ph idx="1"/>
          </p:nvPr>
        </p:nvSpPr>
        <p:spPr/>
        <p:txBody>
          <a:bodyPr/>
          <a:lstStyle/>
          <a:p>
            <a:r>
              <a:rPr lang="en-US" dirty="0" smtClean="0"/>
              <a:t>Must leave fields/facility immediately</a:t>
            </a:r>
          </a:p>
          <a:p>
            <a:r>
              <a:rPr lang="en-US" dirty="0" smtClean="0"/>
              <a:t>Automatically suspended from all Intramural Activities</a:t>
            </a:r>
          </a:p>
          <a:p>
            <a:r>
              <a:rPr lang="en-US" dirty="0" smtClean="0"/>
              <a:t>CRC is access is denied</a:t>
            </a:r>
          </a:p>
          <a:p>
            <a:r>
              <a:rPr lang="en-US" dirty="0" smtClean="0"/>
              <a:t>Must set up an appointment with Assistant Director before eligible to play</a:t>
            </a:r>
          </a:p>
          <a:p>
            <a:r>
              <a:rPr lang="en-US" dirty="0" smtClean="0"/>
              <a:t>Game suspension is dependent upon incident severity and case by case</a:t>
            </a:r>
          </a:p>
          <a:p>
            <a:pPr marL="114300" indent="0">
              <a:buNone/>
            </a:pPr>
            <a:endParaRPr lang="en-US" dirty="0"/>
          </a:p>
          <a:p>
            <a:endParaRPr lang="en-US" dirty="0" smtClean="0"/>
          </a:p>
          <a:p>
            <a:endParaRPr lang="en-US" dirty="0" smtClean="0"/>
          </a:p>
          <a:p>
            <a:endParaRPr lang="en-US" dirty="0"/>
          </a:p>
        </p:txBody>
      </p:sp>
      <p:pic>
        <p:nvPicPr>
          <p:cNvPr id="4" name="Picture 3" descr="CRW shield.pdf"/>
          <p:cNvPicPr>
            <a:picLocks noChangeAspect="1"/>
          </p:cNvPicPr>
          <p:nvPr/>
        </p:nvPicPr>
        <p:blipFill>
          <a:blip r:embed="rId2"/>
          <a:stretch>
            <a:fillRect/>
          </a:stretch>
        </p:blipFill>
        <p:spPr>
          <a:xfrm>
            <a:off x="5457416" y="5741877"/>
            <a:ext cx="3826666" cy="1312577"/>
          </a:xfrm>
          <a:prstGeom prst="rect">
            <a:avLst/>
          </a:prstGeom>
        </p:spPr>
      </p:pic>
    </p:spTree>
    <p:extLst>
      <p:ext uri="{BB962C8B-B14F-4D97-AF65-F5344CB8AC3E}">
        <p14:creationId xmlns:p14="http://schemas.microsoft.com/office/powerpoint/2010/main" val="39188477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28817A"/>
                </a:solidFill>
              </a:rPr>
              <a:t>Forfeits/Defaults</a:t>
            </a:r>
            <a:endParaRPr lang="en-US" dirty="0">
              <a:solidFill>
                <a:srgbClr val="28817A"/>
              </a:solidFill>
            </a:endParaRPr>
          </a:p>
        </p:txBody>
      </p:sp>
      <p:sp>
        <p:nvSpPr>
          <p:cNvPr id="3" name="Content Placeholder 2"/>
          <p:cNvSpPr>
            <a:spLocks noGrp="1"/>
          </p:cNvSpPr>
          <p:nvPr>
            <p:ph sz="half" idx="1"/>
          </p:nvPr>
        </p:nvSpPr>
        <p:spPr>
          <a:xfrm>
            <a:off x="426128" y="1586422"/>
            <a:ext cx="4038600" cy="4407408"/>
          </a:xfrm>
        </p:spPr>
        <p:txBody>
          <a:bodyPr>
            <a:normAutofit/>
          </a:bodyPr>
          <a:lstStyle/>
          <a:p>
            <a:pPr lvl="0"/>
            <a:r>
              <a:rPr lang="en-US" dirty="0" smtClean="0"/>
              <a:t>Forfeits</a:t>
            </a:r>
          </a:p>
          <a:p>
            <a:pPr lvl="1"/>
            <a:r>
              <a:rPr lang="en-US" dirty="0" smtClean="0"/>
              <a:t>10 minute </a:t>
            </a:r>
            <a:r>
              <a:rPr lang="en-US" dirty="0"/>
              <a:t>grace </a:t>
            </a:r>
            <a:r>
              <a:rPr lang="en-US" dirty="0" smtClean="0"/>
              <a:t>period with penalty</a:t>
            </a:r>
          </a:p>
          <a:p>
            <a:pPr lvl="1"/>
            <a:r>
              <a:rPr lang="en-US" dirty="0" smtClean="0"/>
              <a:t>Clock starts at game time</a:t>
            </a:r>
          </a:p>
          <a:p>
            <a:pPr lvl="1"/>
            <a:r>
              <a:rPr lang="en-US" dirty="0" smtClean="0"/>
              <a:t>Losing team = 2 and winning team = 4</a:t>
            </a:r>
            <a:endParaRPr lang="en-US" dirty="0"/>
          </a:p>
          <a:p>
            <a:endParaRPr lang="en-US" dirty="0"/>
          </a:p>
        </p:txBody>
      </p:sp>
      <p:sp>
        <p:nvSpPr>
          <p:cNvPr id="5" name="Content Placeholder 4"/>
          <p:cNvSpPr>
            <a:spLocks noGrp="1"/>
          </p:cNvSpPr>
          <p:nvPr>
            <p:ph sz="half" idx="2"/>
          </p:nvPr>
        </p:nvSpPr>
        <p:spPr>
          <a:xfrm>
            <a:off x="4648200" y="1563638"/>
            <a:ext cx="4038600" cy="4525963"/>
          </a:xfrm>
        </p:spPr>
        <p:txBody>
          <a:bodyPr>
            <a:normAutofit/>
          </a:bodyPr>
          <a:lstStyle/>
          <a:p>
            <a:r>
              <a:rPr lang="en-US" dirty="0" smtClean="0"/>
              <a:t>Defaults</a:t>
            </a:r>
          </a:p>
          <a:p>
            <a:pPr lvl="1"/>
            <a:r>
              <a:rPr lang="en-US" dirty="0" smtClean="0"/>
              <a:t>Call by 2 pm the day of the game to default </a:t>
            </a:r>
          </a:p>
          <a:p>
            <a:pPr lvl="1"/>
            <a:r>
              <a:rPr lang="en-US" dirty="0" smtClean="0"/>
              <a:t>Losing team receives a 3 and winning team a 4</a:t>
            </a:r>
          </a:p>
          <a:p>
            <a:pPr marL="0" indent="0">
              <a:buNone/>
            </a:pPr>
            <a:endParaRPr lang="en-US" dirty="0"/>
          </a:p>
        </p:txBody>
      </p:sp>
      <p:sp>
        <p:nvSpPr>
          <p:cNvPr id="7" name="Title 1"/>
          <p:cNvSpPr txBox="1">
            <a:spLocks/>
          </p:cNvSpPr>
          <p:nvPr/>
        </p:nvSpPr>
        <p:spPr>
          <a:xfrm>
            <a:off x="294544" y="4628346"/>
            <a:ext cx="8229600" cy="251173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i="1" u="sng" dirty="0"/>
              <a:t>Once a team forfeits or defaults twice or </a:t>
            </a:r>
            <a:r>
              <a:rPr lang="en-US" sz="2400" i="1" u="sng" dirty="0" smtClean="0"/>
              <a:t>has one forfeit and one default they </a:t>
            </a:r>
            <a:r>
              <a:rPr lang="en-US" sz="2400" i="1" u="sng" dirty="0"/>
              <a:t>will be removed from the league</a:t>
            </a:r>
            <a:r>
              <a:rPr lang="en-US" sz="2400" i="1" u="sng" dirty="0" smtClean="0"/>
              <a:t>.</a:t>
            </a:r>
          </a:p>
          <a:p>
            <a:endParaRPr lang="en-US" sz="2400" i="1" u="sng" dirty="0"/>
          </a:p>
          <a:p>
            <a:r>
              <a:rPr lang="en-US" sz="2400" u="sng" dirty="0" smtClean="0"/>
              <a:t>Do </a:t>
            </a:r>
            <a:r>
              <a:rPr lang="en-US" sz="2400" u="sng" dirty="0"/>
              <a:t>not call other teams telling them you are forfeiting</a:t>
            </a:r>
            <a:r>
              <a:rPr lang="en-US" sz="2400" u="sng" dirty="0" smtClean="0"/>
              <a:t>!</a:t>
            </a:r>
          </a:p>
          <a:p>
            <a:endParaRPr lang="en-US" sz="2400" dirty="0"/>
          </a:p>
        </p:txBody>
      </p:sp>
    </p:spTree>
    <p:extLst>
      <p:ext uri="{BB962C8B-B14F-4D97-AF65-F5344CB8AC3E}">
        <p14:creationId xmlns:p14="http://schemas.microsoft.com/office/powerpoint/2010/main" val="304897085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195881"/>
            <a:ext cx="8229600" cy="1143000"/>
          </a:xfrm>
          <a:effectLst/>
        </p:spPr>
        <p:txBody>
          <a:bodyPr>
            <a:normAutofit/>
          </a:bodyPr>
          <a:lstStyle/>
          <a:p>
            <a:r>
              <a:rPr lang="en-US" dirty="0" smtClean="0">
                <a:solidFill>
                  <a:srgbClr val="28817A"/>
                </a:solidFill>
              </a:rPr>
              <a:t>Protests</a:t>
            </a:r>
            <a:endParaRPr lang="en-US" dirty="0">
              <a:solidFill>
                <a:srgbClr val="28817A"/>
              </a:solidFill>
              <a:effectLst>
                <a:outerShdw blurRad="38100" dist="38100" dir="2700000" algn="tl">
                  <a:srgbClr val="DDDDDD"/>
                </a:outerShdw>
              </a:effectLst>
            </a:endParaRPr>
          </a:p>
        </p:txBody>
      </p:sp>
      <p:sp>
        <p:nvSpPr>
          <p:cNvPr id="48131" name="Rectangle 3"/>
          <p:cNvSpPr>
            <a:spLocks noGrp="1" noChangeArrowheads="1"/>
          </p:cNvSpPr>
          <p:nvPr>
            <p:ph type="body" idx="1"/>
          </p:nvPr>
        </p:nvSpPr>
        <p:spPr/>
        <p:txBody>
          <a:bodyPr/>
          <a:lstStyle/>
          <a:p>
            <a:r>
              <a:rPr lang="en-US" sz="2400" dirty="0"/>
              <a:t>A team captain must </a:t>
            </a:r>
            <a:r>
              <a:rPr lang="en-US" sz="2400" dirty="0" smtClean="0"/>
              <a:t>make the protest </a:t>
            </a:r>
            <a:r>
              <a:rPr lang="en-US" sz="2400" dirty="0"/>
              <a:t>with the IM supervisor/official at the instant the question occurs</a:t>
            </a:r>
            <a:r>
              <a:rPr lang="en-US" sz="2400" dirty="0" smtClean="0"/>
              <a:t>.</a:t>
            </a:r>
          </a:p>
          <a:p>
            <a:r>
              <a:rPr lang="en-US" dirty="0" smtClean="0"/>
              <a:t>If disagree with IM Supervisors final decision, a protest form will then be filled out.</a:t>
            </a:r>
            <a:endParaRPr lang="en-US" sz="2400" dirty="0"/>
          </a:p>
          <a:p>
            <a:r>
              <a:rPr lang="en-US" sz="2400" dirty="0"/>
              <a:t>Protests may only be filed concerning rule interpretations, policies or procedures and player eligibility.</a:t>
            </a:r>
          </a:p>
          <a:p>
            <a:r>
              <a:rPr lang="en-US" sz="2400" dirty="0" smtClean="0"/>
              <a:t>Protests </a:t>
            </a:r>
            <a:r>
              <a:rPr lang="en-US" sz="2400" dirty="0"/>
              <a:t>that challenge the accuracy of a </a:t>
            </a:r>
            <a:r>
              <a:rPr lang="en-US" sz="2400" b="1" u="sng" dirty="0"/>
              <a:t>judgment call</a:t>
            </a:r>
            <a:r>
              <a:rPr lang="en-US" sz="2400" dirty="0"/>
              <a:t> by officials or supervisors </a:t>
            </a:r>
            <a:r>
              <a:rPr lang="en-US" sz="2400" b="1" u="sng" dirty="0"/>
              <a:t>will not be accepted.</a:t>
            </a:r>
          </a:p>
        </p:txBody>
      </p:sp>
      <p:pic>
        <p:nvPicPr>
          <p:cNvPr id="4" name="Picture 3" descr="CRW shield.pdf"/>
          <p:cNvPicPr>
            <a:picLocks noChangeAspect="1"/>
          </p:cNvPicPr>
          <p:nvPr/>
        </p:nvPicPr>
        <p:blipFill>
          <a:blip r:embed="rId2"/>
          <a:stretch>
            <a:fillRect/>
          </a:stretch>
        </p:blipFill>
        <p:spPr>
          <a:xfrm>
            <a:off x="5457416" y="5741877"/>
            <a:ext cx="3826666" cy="1312577"/>
          </a:xfrm>
          <a:prstGeom prst="rect">
            <a:avLst/>
          </a:prstGeom>
        </p:spPr>
      </p:pic>
    </p:spTree>
    <p:extLst>
      <p:ext uri="{BB962C8B-B14F-4D97-AF65-F5344CB8AC3E}">
        <p14:creationId xmlns:p14="http://schemas.microsoft.com/office/powerpoint/2010/main" val="230623485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28817A"/>
                </a:solidFill>
              </a:rPr>
              <a:t>Eligibility Protest</a:t>
            </a:r>
            <a:endParaRPr lang="en-US" dirty="0">
              <a:solidFill>
                <a:srgbClr val="28817A"/>
              </a:solidFill>
            </a:endParaRPr>
          </a:p>
        </p:txBody>
      </p:sp>
      <p:sp>
        <p:nvSpPr>
          <p:cNvPr id="3" name="Content Placeholder 2"/>
          <p:cNvSpPr>
            <a:spLocks noGrp="1"/>
          </p:cNvSpPr>
          <p:nvPr>
            <p:ph idx="1"/>
          </p:nvPr>
        </p:nvSpPr>
        <p:spPr/>
        <p:txBody>
          <a:bodyPr/>
          <a:lstStyle/>
          <a:p>
            <a:r>
              <a:rPr lang="en-US" dirty="0" smtClean="0"/>
              <a:t>All eligibility protests must be filled in writing with a protest form</a:t>
            </a:r>
          </a:p>
          <a:p>
            <a:r>
              <a:rPr lang="en-US" dirty="0" smtClean="0"/>
              <a:t>Phone calls, hear say, or emails will not be taken as formal eligibility protests</a:t>
            </a:r>
          </a:p>
          <a:p>
            <a:r>
              <a:rPr lang="en-US" dirty="0" smtClean="0"/>
              <a:t>In the regular season, eligibility protests can </a:t>
            </a:r>
            <a:r>
              <a:rPr lang="en-US" dirty="0"/>
              <a:t>be </a:t>
            </a:r>
            <a:r>
              <a:rPr lang="en-US" dirty="0" smtClean="0"/>
              <a:t>filed before</a:t>
            </a:r>
            <a:r>
              <a:rPr lang="en-US" dirty="0"/>
              <a:t>, during, or after the </a:t>
            </a:r>
            <a:r>
              <a:rPr lang="en-US" dirty="0" smtClean="0"/>
              <a:t>contest</a:t>
            </a:r>
          </a:p>
          <a:p>
            <a:r>
              <a:rPr lang="en-US" dirty="0" smtClean="0"/>
              <a:t>In playoffs, eligibility protests must be filed before the game starts, if player arrives mid game,</a:t>
            </a:r>
            <a:r>
              <a:rPr lang="en-US" dirty="0"/>
              <a:t> </a:t>
            </a:r>
            <a:r>
              <a:rPr lang="en-US" dirty="0" smtClean="0"/>
              <a:t>then protest may be filed then</a:t>
            </a:r>
            <a:endParaRPr lang="en-US" dirty="0"/>
          </a:p>
          <a:p>
            <a:endParaRPr lang="en-US" dirty="0"/>
          </a:p>
        </p:txBody>
      </p:sp>
      <p:pic>
        <p:nvPicPr>
          <p:cNvPr id="4" name="Picture 3" descr="CRW shield.pdf"/>
          <p:cNvPicPr>
            <a:picLocks noChangeAspect="1"/>
          </p:cNvPicPr>
          <p:nvPr/>
        </p:nvPicPr>
        <p:blipFill>
          <a:blip r:embed="rId2"/>
          <a:stretch>
            <a:fillRect/>
          </a:stretch>
        </p:blipFill>
        <p:spPr>
          <a:xfrm>
            <a:off x="5457416" y="5741877"/>
            <a:ext cx="3826666" cy="1312577"/>
          </a:xfrm>
          <a:prstGeom prst="rect">
            <a:avLst/>
          </a:prstGeom>
        </p:spPr>
      </p:pic>
    </p:spTree>
    <p:extLst>
      <p:ext uri="{BB962C8B-B14F-4D97-AF65-F5344CB8AC3E}">
        <p14:creationId xmlns:p14="http://schemas.microsoft.com/office/powerpoint/2010/main" val="11859677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3"/>
                </a:solidFill>
              </a:rPr>
              <a:t>2015 Softball Rules</a:t>
            </a:r>
            <a:endParaRPr lang="en-US" dirty="0">
              <a:solidFill>
                <a:schemeClr val="accent3"/>
              </a:solidFill>
            </a:endParaRP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8339543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8817A"/>
                </a:solidFill>
              </a:rPr>
              <a:t>Rules	</a:t>
            </a:r>
            <a:endParaRPr lang="en-US" dirty="0">
              <a:solidFill>
                <a:srgbClr val="28817A"/>
              </a:solidFill>
            </a:endParaRPr>
          </a:p>
        </p:txBody>
      </p:sp>
      <p:sp>
        <p:nvSpPr>
          <p:cNvPr id="3" name="Content Placeholder 2"/>
          <p:cNvSpPr>
            <a:spLocks noGrp="1"/>
          </p:cNvSpPr>
          <p:nvPr>
            <p:ph idx="1"/>
          </p:nvPr>
        </p:nvSpPr>
        <p:spPr/>
        <p:txBody>
          <a:bodyPr>
            <a:normAutofit lnSpcReduction="10000"/>
          </a:bodyPr>
          <a:lstStyle/>
          <a:p>
            <a:r>
              <a:rPr lang="en-US" dirty="0"/>
              <a:t>All games will be governed by the </a:t>
            </a:r>
            <a:r>
              <a:rPr lang="en-US" dirty="0" smtClean="0"/>
              <a:t>NIRSA Slow-Pitch Softball Rules Book (3</a:t>
            </a:r>
            <a:r>
              <a:rPr lang="en-US" baseline="30000" dirty="0" smtClean="0"/>
              <a:t>rd</a:t>
            </a:r>
            <a:r>
              <a:rPr lang="en-US" dirty="0" smtClean="0"/>
              <a:t> Edition) with </a:t>
            </a:r>
            <a:r>
              <a:rPr lang="en-US" dirty="0"/>
              <a:t>the following Intramural Sports modifications. </a:t>
            </a:r>
            <a:endParaRPr lang="en-US" dirty="0" smtClean="0"/>
          </a:p>
          <a:p>
            <a:r>
              <a:rPr lang="en-US" dirty="0" smtClean="0"/>
              <a:t>The </a:t>
            </a:r>
            <a:r>
              <a:rPr lang="en-US" dirty="0"/>
              <a:t>Intramural Sports Office reserves the right to put into immediate effect any new sport rule changes or modifications based on eligibility, league and tournament structure, or participant safety.</a:t>
            </a:r>
          </a:p>
          <a:p>
            <a:r>
              <a:rPr lang="en-US" dirty="0" smtClean="0"/>
              <a:t>Teams and players may not agree upon a different set of rules</a:t>
            </a:r>
          </a:p>
          <a:p>
            <a:r>
              <a:rPr lang="en-US" dirty="0"/>
              <a:t>Unawareness is not an </a:t>
            </a:r>
            <a:r>
              <a:rPr lang="en-US" dirty="0" smtClean="0"/>
              <a:t>excuse!</a:t>
            </a:r>
          </a:p>
          <a:p>
            <a:r>
              <a:rPr lang="en-US" dirty="0" smtClean="0"/>
              <a:t>Rules can be found on the Intramural website</a:t>
            </a:r>
          </a:p>
          <a:p>
            <a:pPr marL="114300" indent="0">
              <a:buNone/>
            </a:pPr>
            <a:endParaRPr lang="en-US" dirty="0" smtClean="0"/>
          </a:p>
        </p:txBody>
      </p:sp>
    </p:spTree>
    <p:extLst>
      <p:ext uri="{BB962C8B-B14F-4D97-AF65-F5344CB8AC3E}">
        <p14:creationId xmlns:p14="http://schemas.microsoft.com/office/powerpoint/2010/main" val="23671698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8817A"/>
                </a:solidFill>
              </a:rPr>
              <a:t>Attire</a:t>
            </a:r>
            <a:endParaRPr lang="en-US" dirty="0">
              <a:solidFill>
                <a:srgbClr val="28817A"/>
              </a:solidFill>
            </a:endParaRPr>
          </a:p>
        </p:txBody>
      </p:sp>
      <p:sp>
        <p:nvSpPr>
          <p:cNvPr id="3" name="Content Placeholder 2"/>
          <p:cNvSpPr>
            <a:spLocks noGrp="1"/>
          </p:cNvSpPr>
          <p:nvPr>
            <p:ph idx="1"/>
          </p:nvPr>
        </p:nvSpPr>
        <p:spPr/>
        <p:txBody>
          <a:bodyPr>
            <a:normAutofit/>
          </a:bodyPr>
          <a:lstStyle/>
          <a:p>
            <a:r>
              <a:rPr lang="en-US" dirty="0"/>
              <a:t>Only athletic </a:t>
            </a:r>
            <a:r>
              <a:rPr lang="en-US" dirty="0" smtClean="0"/>
              <a:t>style pants, shorts, shoes and shirts are allowed </a:t>
            </a:r>
          </a:p>
          <a:p>
            <a:r>
              <a:rPr lang="en-US" dirty="0" smtClean="0"/>
              <a:t>Improper </a:t>
            </a:r>
            <a:r>
              <a:rPr lang="en-US" dirty="0"/>
              <a:t>attire</a:t>
            </a:r>
          </a:p>
          <a:p>
            <a:pPr lvl="1"/>
            <a:r>
              <a:rPr lang="en-US" dirty="0" smtClean="0"/>
              <a:t>Metal </a:t>
            </a:r>
            <a:r>
              <a:rPr lang="en-US" dirty="0"/>
              <a:t>cleats, open toed shoes, boots, or boat shoes</a:t>
            </a:r>
          </a:p>
          <a:p>
            <a:pPr lvl="1"/>
            <a:r>
              <a:rPr lang="en-US" dirty="0"/>
              <a:t>Jeans, cargo or straight shorts, and belts</a:t>
            </a:r>
          </a:p>
          <a:p>
            <a:pPr lvl="1"/>
            <a:r>
              <a:rPr lang="en-US" dirty="0"/>
              <a:t>Casts or splints of any nature are not allowed</a:t>
            </a:r>
          </a:p>
          <a:p>
            <a:endParaRPr lang="en-US" dirty="0"/>
          </a:p>
          <a:p>
            <a:pPr marL="114300" indent="0">
              <a:buNone/>
            </a:pPr>
            <a:endParaRPr lang="en-US" dirty="0" smtClean="0"/>
          </a:p>
          <a:p>
            <a:pPr marL="0" indent="0">
              <a:buNone/>
            </a:pPr>
            <a:endParaRPr lang="en-US" sz="3800" dirty="0"/>
          </a:p>
          <a:p>
            <a:endParaRPr lang="en-US" dirty="0" smtClean="0"/>
          </a:p>
          <a:p>
            <a:pPr>
              <a:buNone/>
            </a:pPr>
            <a:endParaRPr lang="en-US" dirty="0" smtClean="0"/>
          </a:p>
          <a:p>
            <a:endParaRPr lang="en-US" dirty="0" smtClean="0"/>
          </a:p>
          <a:p>
            <a:endParaRPr lang="en-US" dirty="0"/>
          </a:p>
        </p:txBody>
      </p:sp>
      <p:pic>
        <p:nvPicPr>
          <p:cNvPr id="4" name="Picture 3" descr="CRW shield.pdf"/>
          <p:cNvPicPr>
            <a:picLocks noChangeAspect="1"/>
          </p:cNvPicPr>
          <p:nvPr/>
        </p:nvPicPr>
        <p:blipFill>
          <a:blip r:embed="rId2"/>
          <a:stretch>
            <a:fillRect/>
          </a:stretch>
        </p:blipFill>
        <p:spPr>
          <a:xfrm>
            <a:off x="5529317" y="5741877"/>
            <a:ext cx="3826666" cy="131257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8817A"/>
                </a:solidFill>
              </a:rPr>
              <a:t>Softball Presentation</a:t>
            </a:r>
            <a:endParaRPr lang="en-US" dirty="0">
              <a:solidFill>
                <a:srgbClr val="28817A"/>
              </a:solidFill>
            </a:endParaRPr>
          </a:p>
        </p:txBody>
      </p:sp>
      <p:sp>
        <p:nvSpPr>
          <p:cNvPr id="3" name="Content Placeholder 2"/>
          <p:cNvSpPr>
            <a:spLocks noGrp="1"/>
          </p:cNvSpPr>
          <p:nvPr>
            <p:ph idx="1"/>
          </p:nvPr>
        </p:nvSpPr>
        <p:spPr/>
        <p:txBody>
          <a:bodyPr>
            <a:normAutofit lnSpcReduction="10000"/>
          </a:bodyPr>
          <a:lstStyle/>
          <a:p>
            <a:pPr marL="114300" indent="0">
              <a:buNone/>
            </a:pPr>
            <a:r>
              <a:rPr lang="en-US" dirty="0"/>
              <a:t>• It is highly recommended that all </a:t>
            </a:r>
            <a:r>
              <a:rPr lang="en-US" dirty="0" smtClean="0"/>
              <a:t>participants review </a:t>
            </a:r>
            <a:r>
              <a:rPr lang="en-US" dirty="0"/>
              <a:t>this presentation as it contains important</a:t>
            </a:r>
          </a:p>
          <a:p>
            <a:pPr marL="114300" indent="0">
              <a:buNone/>
            </a:pPr>
            <a:r>
              <a:rPr lang="en-US" dirty="0"/>
              <a:t>information regarding intramural sport policies </a:t>
            </a:r>
            <a:r>
              <a:rPr lang="en-US" dirty="0" smtClean="0"/>
              <a:t>and Softball rules</a:t>
            </a:r>
            <a:r>
              <a:rPr lang="en-US" dirty="0"/>
              <a:t>.</a:t>
            </a:r>
          </a:p>
          <a:p>
            <a:pPr marL="114300" indent="0">
              <a:buNone/>
            </a:pPr>
            <a:r>
              <a:rPr lang="en-US" dirty="0"/>
              <a:t>• As additional supplement, the Intramural </a:t>
            </a:r>
            <a:r>
              <a:rPr lang="en-US" dirty="0" smtClean="0"/>
              <a:t>Participant Handbook </a:t>
            </a:r>
            <a:r>
              <a:rPr lang="en-US" dirty="0"/>
              <a:t>and </a:t>
            </a:r>
            <a:r>
              <a:rPr lang="en-US" dirty="0" smtClean="0"/>
              <a:t>Softball rules </a:t>
            </a:r>
            <a:r>
              <a:rPr lang="en-US" dirty="0"/>
              <a:t>are viewable at:</a:t>
            </a:r>
          </a:p>
          <a:p>
            <a:pPr marL="114300" indent="0">
              <a:buNone/>
            </a:pPr>
            <a:r>
              <a:rPr lang="en-US" dirty="0" smtClean="0"/>
              <a:t>- Intramural </a:t>
            </a:r>
            <a:r>
              <a:rPr lang="en-US" dirty="0"/>
              <a:t>Sports Website</a:t>
            </a:r>
          </a:p>
          <a:p>
            <a:pPr marL="114300" indent="0">
              <a:buNone/>
            </a:pPr>
            <a:r>
              <a:rPr lang="en-US" dirty="0" smtClean="0"/>
              <a:t>- </a:t>
            </a:r>
            <a:r>
              <a:rPr lang="en-US" dirty="0" err="1" smtClean="0"/>
              <a:t>IMleagues</a:t>
            </a:r>
            <a:r>
              <a:rPr lang="en-US" dirty="0" smtClean="0"/>
              <a:t> </a:t>
            </a:r>
            <a:r>
              <a:rPr lang="en-US" dirty="0"/>
              <a:t>website: click on the info link on the left side </a:t>
            </a:r>
            <a:r>
              <a:rPr lang="en-US" dirty="0" smtClean="0"/>
              <a:t>of page</a:t>
            </a:r>
            <a:r>
              <a:rPr lang="en-US" dirty="0"/>
              <a:t>, then click handbooks and manuals</a:t>
            </a:r>
          </a:p>
          <a:p>
            <a:pPr marL="114300" indent="0">
              <a:buNone/>
            </a:pPr>
            <a:r>
              <a:rPr lang="en-US" dirty="0"/>
              <a:t>• Unawareness is not an excuse</a:t>
            </a:r>
            <a:endParaRPr lang="en-US" dirty="0" smtClean="0"/>
          </a:p>
        </p:txBody>
      </p:sp>
      <p:pic>
        <p:nvPicPr>
          <p:cNvPr id="4" name="Picture 3" descr="CRW shield.pdf"/>
          <p:cNvPicPr>
            <a:picLocks noChangeAspect="1"/>
          </p:cNvPicPr>
          <p:nvPr/>
        </p:nvPicPr>
        <p:blipFill>
          <a:blip r:embed="rId2"/>
          <a:stretch>
            <a:fillRect/>
          </a:stretch>
        </p:blipFill>
        <p:spPr>
          <a:xfrm>
            <a:off x="5317334" y="5741877"/>
            <a:ext cx="3826666" cy="1312577"/>
          </a:xfrm>
          <a:prstGeom prst="rect">
            <a:avLst/>
          </a:prstGeom>
        </p:spPr>
      </p:pic>
    </p:spTree>
    <p:extLst>
      <p:ext uri="{BB962C8B-B14F-4D97-AF65-F5344CB8AC3E}">
        <p14:creationId xmlns:p14="http://schemas.microsoft.com/office/powerpoint/2010/main" val="26002227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8817A"/>
                </a:solidFill>
              </a:rPr>
              <a:t>Jewelry</a:t>
            </a:r>
            <a:r>
              <a:rPr lang="en-US" dirty="0" smtClean="0"/>
              <a:t>	</a:t>
            </a:r>
            <a:endParaRPr lang="en-US" dirty="0"/>
          </a:p>
        </p:txBody>
      </p:sp>
      <p:sp>
        <p:nvSpPr>
          <p:cNvPr id="3" name="Content Placeholder 2"/>
          <p:cNvSpPr>
            <a:spLocks noGrp="1"/>
          </p:cNvSpPr>
          <p:nvPr>
            <p:ph idx="1"/>
          </p:nvPr>
        </p:nvSpPr>
        <p:spPr/>
        <p:txBody>
          <a:bodyPr/>
          <a:lstStyle/>
          <a:p>
            <a:r>
              <a:rPr lang="en-US" dirty="0" smtClean="0"/>
              <a:t>No rings, watches or bracelets</a:t>
            </a:r>
          </a:p>
          <a:p>
            <a:r>
              <a:rPr lang="en-US" dirty="0" smtClean="0"/>
              <a:t>Must be taped down if wearing bracelets</a:t>
            </a:r>
          </a:p>
          <a:p>
            <a:r>
              <a:rPr lang="en-US" dirty="0" smtClean="0"/>
              <a:t>If </a:t>
            </a:r>
            <a:r>
              <a:rPr lang="en-US" dirty="0"/>
              <a:t>a supervisor deems any jewelry unsafe, you will </a:t>
            </a:r>
            <a:r>
              <a:rPr lang="en-US" dirty="0" smtClean="0"/>
              <a:t>have a choice to take </a:t>
            </a:r>
            <a:r>
              <a:rPr lang="en-US" dirty="0"/>
              <a:t>it off or not play</a:t>
            </a:r>
          </a:p>
          <a:p>
            <a:r>
              <a:rPr lang="en-US" dirty="0" smtClean="0"/>
              <a:t>Tape will not be provided by IM Staff</a:t>
            </a:r>
            <a:endParaRPr lang="en-US" dirty="0"/>
          </a:p>
        </p:txBody>
      </p:sp>
      <p:pic>
        <p:nvPicPr>
          <p:cNvPr id="4" name="Picture 3" descr="CRW shield.pdf"/>
          <p:cNvPicPr>
            <a:picLocks noChangeAspect="1"/>
          </p:cNvPicPr>
          <p:nvPr/>
        </p:nvPicPr>
        <p:blipFill>
          <a:blip r:embed="rId2"/>
          <a:stretch>
            <a:fillRect/>
          </a:stretch>
        </p:blipFill>
        <p:spPr>
          <a:xfrm>
            <a:off x="5317334" y="5741877"/>
            <a:ext cx="3826666" cy="1312577"/>
          </a:xfrm>
          <a:prstGeom prst="rect">
            <a:avLst/>
          </a:prstGeom>
        </p:spPr>
      </p:pic>
    </p:spTree>
    <p:extLst>
      <p:ext uri="{BB962C8B-B14F-4D97-AF65-F5344CB8AC3E}">
        <p14:creationId xmlns:p14="http://schemas.microsoft.com/office/powerpoint/2010/main" val="22081330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8817A"/>
                </a:solidFill>
              </a:rPr>
              <a:t>Equipment</a:t>
            </a:r>
            <a:endParaRPr lang="en-US" dirty="0">
              <a:solidFill>
                <a:srgbClr val="28817A"/>
              </a:solidFill>
            </a:endParaRPr>
          </a:p>
        </p:txBody>
      </p:sp>
      <p:sp>
        <p:nvSpPr>
          <p:cNvPr id="3" name="Content Placeholder 2"/>
          <p:cNvSpPr>
            <a:spLocks noGrp="1"/>
          </p:cNvSpPr>
          <p:nvPr>
            <p:ph idx="1"/>
          </p:nvPr>
        </p:nvSpPr>
        <p:spPr/>
        <p:txBody>
          <a:bodyPr/>
          <a:lstStyle/>
          <a:p>
            <a:r>
              <a:rPr lang="en-US" dirty="0" smtClean="0"/>
              <a:t>IM</a:t>
            </a:r>
            <a:r>
              <a:rPr lang="en-US" dirty="0"/>
              <a:t>-provided </a:t>
            </a:r>
            <a:r>
              <a:rPr lang="en-US" dirty="0" smtClean="0"/>
              <a:t>softballs (.52, 300) will be used during play</a:t>
            </a:r>
          </a:p>
          <a:p>
            <a:r>
              <a:rPr lang="en-US" dirty="0" smtClean="0"/>
              <a:t>Gloves and practice balls will not be provided</a:t>
            </a:r>
          </a:p>
          <a:p>
            <a:r>
              <a:rPr lang="en-US" dirty="0" smtClean="0"/>
              <a:t>Each field will have one bat to use if needed</a:t>
            </a:r>
          </a:p>
          <a:p>
            <a:r>
              <a:rPr lang="en-US" dirty="0" smtClean="0"/>
              <a:t>A catcher’s mask will be provided if player prefers to wear one</a:t>
            </a:r>
          </a:p>
          <a:p>
            <a:r>
              <a:rPr lang="en-US" b="1" i="1" dirty="0"/>
              <a:t>All equipment, jewelry and attire decisions are at the discretion of the supervisor on duty</a:t>
            </a:r>
          </a:p>
          <a:p>
            <a:pPr marL="114300" indent="0">
              <a:buNone/>
            </a:pPr>
            <a:endParaRPr lang="en-US" dirty="0" smtClean="0"/>
          </a:p>
        </p:txBody>
      </p:sp>
      <p:pic>
        <p:nvPicPr>
          <p:cNvPr id="4" name="Picture 3" descr="CRW shield.pdf"/>
          <p:cNvPicPr>
            <a:picLocks noChangeAspect="1"/>
          </p:cNvPicPr>
          <p:nvPr/>
        </p:nvPicPr>
        <p:blipFill>
          <a:blip r:embed="rId2"/>
          <a:stretch>
            <a:fillRect/>
          </a:stretch>
        </p:blipFill>
        <p:spPr>
          <a:xfrm>
            <a:off x="5317334" y="5741877"/>
            <a:ext cx="3826666" cy="1312577"/>
          </a:xfrm>
          <a:prstGeom prst="rect">
            <a:avLst/>
          </a:prstGeom>
        </p:spPr>
      </p:pic>
    </p:spTree>
    <p:extLst>
      <p:ext uri="{BB962C8B-B14F-4D97-AF65-F5344CB8AC3E}">
        <p14:creationId xmlns:p14="http://schemas.microsoft.com/office/powerpoint/2010/main" val="12875396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8817A"/>
                </a:solidFill>
              </a:rPr>
              <a:t>Equipment-Bats</a:t>
            </a:r>
            <a:endParaRPr lang="en-US" dirty="0">
              <a:solidFill>
                <a:srgbClr val="28817A"/>
              </a:solidFill>
            </a:endParaRPr>
          </a:p>
        </p:txBody>
      </p:sp>
      <p:sp>
        <p:nvSpPr>
          <p:cNvPr id="3" name="Content Placeholder 2"/>
          <p:cNvSpPr>
            <a:spLocks noGrp="1"/>
          </p:cNvSpPr>
          <p:nvPr>
            <p:ph idx="1"/>
          </p:nvPr>
        </p:nvSpPr>
        <p:spPr/>
        <p:txBody>
          <a:bodyPr>
            <a:normAutofit/>
          </a:bodyPr>
          <a:lstStyle/>
          <a:p>
            <a:r>
              <a:rPr lang="en-US" dirty="0" smtClean="0"/>
              <a:t>IM sups and officials will check all bats pre-game.</a:t>
            </a:r>
          </a:p>
          <a:p>
            <a:r>
              <a:rPr lang="en-US" dirty="0" smtClean="0"/>
              <a:t>A list of ASA non approved bats will be onsite</a:t>
            </a:r>
          </a:p>
          <a:p>
            <a:r>
              <a:rPr lang="en-US" dirty="0" smtClean="0"/>
              <a:t>Slow-pitch softball bats only. (</a:t>
            </a:r>
            <a:r>
              <a:rPr lang="en-US" i="1" dirty="0" smtClean="0"/>
              <a:t>no fast-pitch or baseball bats allowed</a:t>
            </a:r>
            <a:r>
              <a:rPr lang="en-US" dirty="0" smtClean="0"/>
              <a:t>)</a:t>
            </a:r>
          </a:p>
          <a:p>
            <a:r>
              <a:rPr lang="en-US" dirty="0" smtClean="0"/>
              <a:t>Bats must have an 2000, 2004 or 2013 ASA or 1.20 USSSA stamp to be legal</a:t>
            </a:r>
          </a:p>
          <a:p>
            <a:r>
              <a:rPr lang="en-US" dirty="0" smtClean="0"/>
              <a:t>Final bat decisions will be made by Assistant Director</a:t>
            </a:r>
          </a:p>
          <a:p>
            <a:endParaRPr lang="en-US" dirty="0" smtClean="0"/>
          </a:p>
          <a:p>
            <a:pPr>
              <a:buNone/>
            </a:pPr>
            <a:endParaRPr lang="en-US" dirty="0" smtClean="0"/>
          </a:p>
          <a:p>
            <a:pPr>
              <a:buNone/>
            </a:pPr>
            <a:endParaRPr lang="en-US" dirty="0" smtClean="0"/>
          </a:p>
          <a:p>
            <a:endParaRPr lang="en-US" dirty="0" smtClean="0"/>
          </a:p>
          <a:p>
            <a:endParaRPr lang="en-US" dirty="0"/>
          </a:p>
        </p:txBody>
      </p:sp>
      <p:pic>
        <p:nvPicPr>
          <p:cNvPr id="6" name="Picture 5"/>
          <p:cNvPicPr>
            <a:picLocks noChangeAspect="1"/>
          </p:cNvPicPr>
          <p:nvPr/>
        </p:nvPicPr>
        <p:blipFill>
          <a:blip r:embed="rId2"/>
          <a:stretch>
            <a:fillRect/>
          </a:stretch>
        </p:blipFill>
        <p:spPr>
          <a:xfrm>
            <a:off x="993221" y="5183092"/>
            <a:ext cx="1313352" cy="1323613"/>
          </a:xfrm>
          <a:prstGeom prst="rect">
            <a:avLst/>
          </a:prstGeom>
        </p:spPr>
      </p:pic>
      <p:pic>
        <p:nvPicPr>
          <p:cNvPr id="7" name="Picture 6" descr="certified_2000_mark.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8428" y="5212496"/>
            <a:ext cx="1303280" cy="1303280"/>
          </a:xfrm>
          <a:prstGeom prst="rect">
            <a:avLst/>
          </a:prstGeom>
        </p:spPr>
      </p:pic>
      <p:pic>
        <p:nvPicPr>
          <p:cNvPr id="8" name="Picture 7" descr="2013ASABatMarkSlowPitch.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6296" y="5212496"/>
            <a:ext cx="1215746" cy="1303280"/>
          </a:xfrm>
          <a:prstGeom prst="rect">
            <a:avLst/>
          </a:prstGeom>
        </p:spPr>
      </p:pic>
      <p:pic>
        <p:nvPicPr>
          <p:cNvPr id="4" name="Picture 3" descr="batmark201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8600" y="4264875"/>
            <a:ext cx="838200" cy="2362200"/>
          </a:xfrm>
          <a:prstGeom prst="rect">
            <a:avLst/>
          </a:prstGeom>
        </p:spPr>
      </p:pic>
    </p:spTree>
    <p:extLst>
      <p:ext uri="{BB962C8B-B14F-4D97-AF65-F5344CB8AC3E}">
        <p14:creationId xmlns:p14="http://schemas.microsoft.com/office/powerpoint/2010/main" val="385033751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8817A"/>
                </a:solidFill>
              </a:rPr>
              <a:t>ROSTER</a:t>
            </a:r>
            <a:endParaRPr lang="en-US" dirty="0">
              <a:solidFill>
                <a:srgbClr val="28817A"/>
              </a:solidFill>
            </a:endParaRPr>
          </a:p>
        </p:txBody>
      </p:sp>
      <p:sp>
        <p:nvSpPr>
          <p:cNvPr id="3" name="Content Placeholder 2"/>
          <p:cNvSpPr>
            <a:spLocks noGrp="1"/>
          </p:cNvSpPr>
          <p:nvPr>
            <p:ph idx="1"/>
          </p:nvPr>
        </p:nvSpPr>
        <p:spPr/>
        <p:txBody>
          <a:bodyPr/>
          <a:lstStyle/>
          <a:p>
            <a:r>
              <a:rPr lang="en-US" dirty="0"/>
              <a:t>10 players </a:t>
            </a:r>
            <a:r>
              <a:rPr lang="en-US" dirty="0" smtClean="0"/>
              <a:t>in field (8 </a:t>
            </a:r>
            <a:r>
              <a:rPr lang="en-US" dirty="0"/>
              <a:t>needed to start the game</a:t>
            </a:r>
            <a:r>
              <a:rPr lang="en-US" dirty="0" smtClean="0"/>
              <a:t>)</a:t>
            </a:r>
          </a:p>
          <a:p>
            <a:r>
              <a:rPr lang="en-US" dirty="0" smtClean="0"/>
              <a:t>Get </a:t>
            </a:r>
            <a:r>
              <a:rPr lang="en-US" dirty="0"/>
              <a:t>line up card from umpire/</a:t>
            </a:r>
            <a:r>
              <a:rPr lang="en-US" dirty="0" smtClean="0"/>
              <a:t>supervisor</a:t>
            </a:r>
          </a:p>
          <a:p>
            <a:r>
              <a:rPr lang="en-US" dirty="0"/>
              <a:t>If adding or subbing, must notify the home plate umpire in between innings</a:t>
            </a:r>
          </a:p>
          <a:p>
            <a:r>
              <a:rPr lang="en-US" dirty="0" smtClean="0"/>
              <a:t>Must pick from two types of line ups/substitutions</a:t>
            </a:r>
          </a:p>
          <a:p>
            <a:r>
              <a:rPr lang="en-US" dirty="0"/>
              <a:t>Courtesy Runners</a:t>
            </a:r>
          </a:p>
          <a:p>
            <a:pPr lvl="1"/>
            <a:r>
              <a:rPr lang="en-US" dirty="0"/>
              <a:t>Only for injured player during play</a:t>
            </a:r>
          </a:p>
          <a:p>
            <a:pPr lvl="1"/>
            <a:r>
              <a:rPr lang="en-US" dirty="0"/>
              <a:t>Courtesy runner is last person who go out</a:t>
            </a:r>
          </a:p>
          <a:p>
            <a:r>
              <a:rPr lang="en-US" dirty="0"/>
              <a:t>There are no pinch runners</a:t>
            </a:r>
          </a:p>
          <a:p>
            <a:endParaRPr lang="en-US" dirty="0" smtClean="0"/>
          </a:p>
        </p:txBody>
      </p:sp>
      <p:pic>
        <p:nvPicPr>
          <p:cNvPr id="4" name="Picture 3" descr="CRW shield.pdf"/>
          <p:cNvPicPr>
            <a:picLocks noChangeAspect="1"/>
          </p:cNvPicPr>
          <p:nvPr/>
        </p:nvPicPr>
        <p:blipFill>
          <a:blip r:embed="rId2"/>
          <a:stretch>
            <a:fillRect/>
          </a:stretch>
        </p:blipFill>
        <p:spPr>
          <a:xfrm>
            <a:off x="5317334" y="5741877"/>
            <a:ext cx="3826666" cy="1312577"/>
          </a:xfrm>
          <a:prstGeom prst="rect">
            <a:avLst/>
          </a:prstGeom>
        </p:spPr>
      </p:pic>
    </p:spTree>
    <p:extLst>
      <p:ext uri="{BB962C8B-B14F-4D97-AF65-F5344CB8AC3E}">
        <p14:creationId xmlns:p14="http://schemas.microsoft.com/office/powerpoint/2010/main" val="17362957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solidFill>
                  <a:srgbClr val="28817A"/>
                </a:solidFill>
              </a:rPr>
              <a:t>TYPe</a:t>
            </a:r>
            <a:r>
              <a:rPr lang="en-US" dirty="0" smtClean="0">
                <a:solidFill>
                  <a:srgbClr val="28817A"/>
                </a:solidFill>
              </a:rPr>
              <a:t> 1</a:t>
            </a:r>
            <a:r>
              <a:rPr lang="en-US" dirty="0" smtClean="0"/>
              <a:t>	</a:t>
            </a:r>
            <a:endParaRPr lang="en-US" dirty="0"/>
          </a:p>
        </p:txBody>
      </p:sp>
      <p:sp>
        <p:nvSpPr>
          <p:cNvPr id="3" name="Content Placeholder 2"/>
          <p:cNvSpPr>
            <a:spLocks noGrp="1"/>
          </p:cNvSpPr>
          <p:nvPr>
            <p:ph idx="1"/>
          </p:nvPr>
        </p:nvSpPr>
        <p:spPr/>
        <p:txBody>
          <a:bodyPr/>
          <a:lstStyle/>
          <a:p>
            <a:r>
              <a:rPr lang="en-US" dirty="0" smtClean="0"/>
              <a:t>10 players bat</a:t>
            </a:r>
          </a:p>
          <a:p>
            <a:r>
              <a:rPr lang="en-US" dirty="0" smtClean="0"/>
              <a:t>All subs are put in the line-up in batting position with starter</a:t>
            </a:r>
          </a:p>
          <a:p>
            <a:r>
              <a:rPr lang="en-US" dirty="0" smtClean="0"/>
              <a:t>No EP</a:t>
            </a:r>
          </a:p>
          <a:p>
            <a:r>
              <a:rPr lang="en-US" dirty="0" smtClean="0"/>
              <a:t>Starting player leave one time and re-enter one time</a:t>
            </a:r>
            <a:endParaRPr lang="en-US" dirty="0"/>
          </a:p>
        </p:txBody>
      </p:sp>
      <p:pic>
        <p:nvPicPr>
          <p:cNvPr id="4" name="Picture 3" descr="CRW shield.pdf"/>
          <p:cNvPicPr>
            <a:picLocks noChangeAspect="1"/>
          </p:cNvPicPr>
          <p:nvPr/>
        </p:nvPicPr>
        <p:blipFill>
          <a:blip r:embed="rId2"/>
          <a:stretch>
            <a:fillRect/>
          </a:stretch>
        </p:blipFill>
        <p:spPr>
          <a:xfrm>
            <a:off x="5317334" y="5741877"/>
            <a:ext cx="3826666" cy="1312577"/>
          </a:xfrm>
          <a:prstGeom prst="rect">
            <a:avLst/>
          </a:prstGeom>
        </p:spPr>
      </p:pic>
    </p:spTree>
    <p:extLst>
      <p:ext uri="{BB962C8B-B14F-4D97-AF65-F5344CB8AC3E}">
        <p14:creationId xmlns:p14="http://schemas.microsoft.com/office/powerpoint/2010/main" val="2984802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75000"/>
                  </a:schemeClr>
                </a:solidFill>
              </a:rPr>
              <a:t>Type 2</a:t>
            </a:r>
            <a:endParaRPr lang="en-US" dirty="0">
              <a:solidFill>
                <a:schemeClr val="accent4">
                  <a:lumMod val="75000"/>
                </a:schemeClr>
              </a:solidFill>
            </a:endParaRPr>
          </a:p>
        </p:txBody>
      </p:sp>
      <p:sp>
        <p:nvSpPr>
          <p:cNvPr id="3" name="Content Placeholder 2"/>
          <p:cNvSpPr>
            <a:spLocks noGrp="1"/>
          </p:cNvSpPr>
          <p:nvPr>
            <p:ph idx="1"/>
          </p:nvPr>
        </p:nvSpPr>
        <p:spPr/>
        <p:txBody>
          <a:bodyPr/>
          <a:lstStyle/>
          <a:p>
            <a:r>
              <a:rPr lang="en-US" dirty="0" smtClean="0"/>
              <a:t>“Roster Batting”</a:t>
            </a:r>
          </a:p>
          <a:p>
            <a:r>
              <a:rPr lang="en-US" dirty="0" smtClean="0"/>
              <a:t>All players on roster are listed to bat</a:t>
            </a:r>
          </a:p>
          <a:p>
            <a:r>
              <a:rPr lang="en-US" dirty="0" smtClean="0"/>
              <a:t>Any 10 play defense</a:t>
            </a:r>
          </a:p>
          <a:p>
            <a:r>
              <a:rPr lang="en-US" dirty="0" smtClean="0"/>
              <a:t>Defensive changes made at any time</a:t>
            </a:r>
          </a:p>
          <a:p>
            <a:r>
              <a:rPr lang="en-US" dirty="0" smtClean="0"/>
              <a:t>There are no subs</a:t>
            </a:r>
          </a:p>
        </p:txBody>
      </p:sp>
    </p:spTree>
    <p:extLst>
      <p:ext uri="{BB962C8B-B14F-4D97-AF65-F5344CB8AC3E}">
        <p14:creationId xmlns:p14="http://schemas.microsoft.com/office/powerpoint/2010/main" val="26402494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8817A"/>
                </a:solidFill>
              </a:rPr>
              <a:t>The Game and Field</a:t>
            </a:r>
            <a:endParaRPr lang="en-US" dirty="0">
              <a:solidFill>
                <a:srgbClr val="28817A"/>
              </a:solidFill>
            </a:endParaRPr>
          </a:p>
        </p:txBody>
      </p:sp>
      <p:sp>
        <p:nvSpPr>
          <p:cNvPr id="3" name="Content Placeholder 2"/>
          <p:cNvSpPr>
            <a:spLocks noGrp="1"/>
          </p:cNvSpPr>
          <p:nvPr>
            <p:ph idx="1"/>
          </p:nvPr>
        </p:nvSpPr>
        <p:spPr/>
        <p:txBody>
          <a:bodyPr>
            <a:normAutofit/>
          </a:bodyPr>
          <a:lstStyle/>
          <a:p>
            <a:r>
              <a:rPr lang="en-US" dirty="0" smtClean="0"/>
              <a:t>Home or visitor decide by coin toss</a:t>
            </a:r>
          </a:p>
          <a:p>
            <a:r>
              <a:rPr lang="en-US" dirty="0" smtClean="0"/>
              <a:t>7 innings. 50 minute play time. No new inning will start after 50 minute mark.</a:t>
            </a:r>
          </a:p>
          <a:p>
            <a:r>
              <a:rPr lang="en-US" dirty="0" smtClean="0"/>
              <a:t>Mercy Rule: 20-run rule after 3, 15 after 4, and 10 after 5</a:t>
            </a:r>
          </a:p>
          <a:p>
            <a:r>
              <a:rPr lang="en-US" dirty="0" smtClean="0"/>
              <a:t>Late Penalty</a:t>
            </a:r>
          </a:p>
          <a:p>
            <a:pPr lvl="1"/>
            <a:r>
              <a:rPr lang="en-US" dirty="0" smtClean="0"/>
              <a:t>0</a:t>
            </a:r>
            <a:r>
              <a:rPr lang="en-US" dirty="0"/>
              <a:t>-3 Minutes: Choose home or visitor, 1 run</a:t>
            </a:r>
          </a:p>
          <a:p>
            <a:pPr lvl="1"/>
            <a:r>
              <a:rPr lang="en-US" dirty="0"/>
              <a:t>3-9 Minutes: Choose home or visitor, 1 run per every minute late</a:t>
            </a:r>
          </a:p>
          <a:p>
            <a:pPr lvl="1"/>
            <a:r>
              <a:rPr lang="en-US" dirty="0"/>
              <a:t>10 Minutes: Game forfeited (score of 8-0) </a:t>
            </a:r>
          </a:p>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endParaRPr lang="en-US" dirty="0" smtClean="0"/>
          </a:p>
          <a:p>
            <a:endParaRPr lang="en-US" dirty="0" smtClean="0"/>
          </a:p>
          <a:p>
            <a:endParaRPr lang="en-US" dirty="0"/>
          </a:p>
        </p:txBody>
      </p:sp>
      <p:pic>
        <p:nvPicPr>
          <p:cNvPr id="4" name="Picture 3" descr="CRW shield.pdf"/>
          <p:cNvPicPr>
            <a:picLocks noChangeAspect="1"/>
          </p:cNvPicPr>
          <p:nvPr/>
        </p:nvPicPr>
        <p:blipFill>
          <a:blip r:embed="rId2"/>
          <a:stretch>
            <a:fillRect/>
          </a:stretch>
        </p:blipFill>
        <p:spPr>
          <a:xfrm>
            <a:off x="5317334" y="5741877"/>
            <a:ext cx="3826666" cy="1312577"/>
          </a:xfrm>
          <a:prstGeom prst="rect">
            <a:avLst/>
          </a:prstGeom>
        </p:spPr>
      </p:pic>
    </p:spTree>
    <p:extLst>
      <p:ext uri="{BB962C8B-B14F-4D97-AF65-F5344CB8AC3E}">
        <p14:creationId xmlns:p14="http://schemas.microsoft.com/office/powerpoint/2010/main" val="44168088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8817A"/>
                </a:solidFill>
              </a:rPr>
              <a:t>Extra Innings</a:t>
            </a:r>
            <a:endParaRPr lang="en-US" dirty="0">
              <a:solidFill>
                <a:srgbClr val="28817A"/>
              </a:solidFill>
            </a:endParaRPr>
          </a:p>
        </p:txBody>
      </p:sp>
      <p:sp>
        <p:nvSpPr>
          <p:cNvPr id="3" name="Content Placeholder 2"/>
          <p:cNvSpPr>
            <a:spLocks noGrp="1"/>
          </p:cNvSpPr>
          <p:nvPr>
            <p:ph idx="1"/>
          </p:nvPr>
        </p:nvSpPr>
        <p:spPr/>
        <p:txBody>
          <a:bodyPr/>
          <a:lstStyle/>
          <a:p>
            <a:r>
              <a:rPr lang="en-US" dirty="0" smtClean="0"/>
              <a:t>If </a:t>
            </a:r>
            <a:r>
              <a:rPr lang="en-US" dirty="0"/>
              <a:t>extra innings are needed, begin with last player who batted in previous inning on 2</a:t>
            </a:r>
            <a:r>
              <a:rPr lang="en-US" baseline="30000" dirty="0"/>
              <a:t>nd</a:t>
            </a:r>
            <a:r>
              <a:rPr lang="en-US" dirty="0"/>
              <a:t> base.</a:t>
            </a:r>
          </a:p>
          <a:p>
            <a:r>
              <a:rPr lang="en-US" dirty="0" smtClean="0"/>
              <a:t>In Regular season, one extra inning will be played, game may end in tie.</a:t>
            </a:r>
          </a:p>
          <a:p>
            <a:r>
              <a:rPr lang="en-US" dirty="0" smtClean="0"/>
              <a:t>In playoffs, innings </a:t>
            </a:r>
            <a:r>
              <a:rPr lang="en-US" dirty="0"/>
              <a:t>continue until one team has scored more runs than the other. </a:t>
            </a:r>
          </a:p>
          <a:p>
            <a:endParaRPr lang="en-US" dirty="0"/>
          </a:p>
        </p:txBody>
      </p:sp>
    </p:spTree>
    <p:extLst>
      <p:ext uri="{BB962C8B-B14F-4D97-AF65-F5344CB8AC3E}">
        <p14:creationId xmlns:p14="http://schemas.microsoft.com/office/powerpoint/2010/main" val="31906295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8817A"/>
                </a:solidFill>
              </a:rPr>
              <a:t>Field</a:t>
            </a:r>
            <a:endParaRPr lang="en-US" dirty="0">
              <a:solidFill>
                <a:srgbClr val="28817A"/>
              </a:solidFill>
            </a:endParaRPr>
          </a:p>
        </p:txBody>
      </p:sp>
      <p:sp>
        <p:nvSpPr>
          <p:cNvPr id="3" name="Content Placeholder 2"/>
          <p:cNvSpPr>
            <a:spLocks noGrp="1"/>
          </p:cNvSpPr>
          <p:nvPr>
            <p:ph idx="1"/>
          </p:nvPr>
        </p:nvSpPr>
        <p:spPr/>
        <p:txBody>
          <a:bodyPr>
            <a:normAutofit lnSpcReduction="10000"/>
          </a:bodyPr>
          <a:lstStyle/>
          <a:p>
            <a:r>
              <a:rPr lang="en-US" dirty="0"/>
              <a:t>65 foot bases and 50 feet to home </a:t>
            </a:r>
            <a:r>
              <a:rPr lang="en-US" dirty="0" smtClean="0"/>
              <a:t>plate</a:t>
            </a:r>
          </a:p>
          <a:p>
            <a:r>
              <a:rPr lang="en-US" dirty="0" smtClean="0"/>
              <a:t>All players must be behind fencing and backstop</a:t>
            </a:r>
          </a:p>
          <a:p>
            <a:r>
              <a:rPr lang="en-US" dirty="0" smtClean="0"/>
              <a:t>Allowed one 1</a:t>
            </a:r>
            <a:r>
              <a:rPr lang="en-US" baseline="30000" dirty="0" smtClean="0"/>
              <a:t>st</a:t>
            </a:r>
            <a:r>
              <a:rPr lang="en-US" dirty="0" smtClean="0"/>
              <a:t> and one 3</a:t>
            </a:r>
            <a:r>
              <a:rPr lang="en-US" baseline="30000" dirty="0" smtClean="0"/>
              <a:t>rd</a:t>
            </a:r>
            <a:r>
              <a:rPr lang="en-US" dirty="0" smtClean="0"/>
              <a:t> base coach inside fencing</a:t>
            </a:r>
            <a:endParaRPr lang="en-US" dirty="0"/>
          </a:p>
          <a:p>
            <a:r>
              <a:rPr lang="en-US" dirty="0" smtClean="0"/>
              <a:t>Special Field Rules</a:t>
            </a:r>
          </a:p>
          <a:p>
            <a:pPr lvl="1">
              <a:defRPr/>
            </a:pPr>
            <a:r>
              <a:rPr lang="en-US" dirty="0"/>
              <a:t>Any ball that hits the light pole in the air is an automatic ground-rule-double</a:t>
            </a:r>
          </a:p>
          <a:p>
            <a:pPr lvl="1">
              <a:defRPr/>
            </a:pPr>
            <a:r>
              <a:rPr lang="en-US" dirty="0"/>
              <a:t>Any ball that goes into the creek, woods, or parking lot in the air is a Home Run</a:t>
            </a:r>
          </a:p>
          <a:p>
            <a:pPr lvl="1">
              <a:defRPr/>
            </a:pPr>
            <a:r>
              <a:rPr lang="en-US" dirty="0"/>
              <a:t>Any ball that goes into the creek, woods, or parking lot by rolling is a dead ball and the batter gets two-bases from when called dead</a:t>
            </a:r>
          </a:p>
          <a:p>
            <a:pPr lvl="1"/>
            <a:endParaRPr lang="en-US" dirty="0" smtClean="0"/>
          </a:p>
          <a:p>
            <a:pPr lvl="1"/>
            <a:endParaRPr lang="en-US" dirty="0"/>
          </a:p>
        </p:txBody>
      </p:sp>
    </p:spTree>
    <p:extLst>
      <p:ext uri="{BB962C8B-B14F-4D97-AF65-F5344CB8AC3E}">
        <p14:creationId xmlns:p14="http://schemas.microsoft.com/office/powerpoint/2010/main" val="37463827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28817A"/>
                </a:solidFill>
              </a:rPr>
              <a:t>PitCHING</a:t>
            </a:r>
            <a:endParaRPr lang="en-US" dirty="0">
              <a:solidFill>
                <a:srgbClr val="28817A"/>
              </a:solidFill>
            </a:endParaRPr>
          </a:p>
        </p:txBody>
      </p:sp>
      <p:sp>
        <p:nvSpPr>
          <p:cNvPr id="3" name="Content Placeholder 2"/>
          <p:cNvSpPr>
            <a:spLocks noGrp="1"/>
          </p:cNvSpPr>
          <p:nvPr>
            <p:ph idx="1"/>
          </p:nvPr>
        </p:nvSpPr>
        <p:spPr/>
        <p:txBody>
          <a:bodyPr>
            <a:normAutofit/>
          </a:bodyPr>
          <a:lstStyle/>
          <a:p>
            <a:r>
              <a:rPr lang="en-US" dirty="0" smtClean="0"/>
              <a:t>Pitchers must have one foot on the mound</a:t>
            </a:r>
          </a:p>
          <a:p>
            <a:r>
              <a:rPr lang="en-US" dirty="0" smtClean="0"/>
              <a:t>The pitch has to be between 6ft. and 12ft.</a:t>
            </a:r>
          </a:p>
          <a:p>
            <a:r>
              <a:rPr lang="en-US" dirty="0" smtClean="0"/>
              <a:t>No quick pitches, balks, wind-ups, thrown ball between legs/over back</a:t>
            </a:r>
          </a:p>
          <a:p>
            <a:r>
              <a:rPr lang="en-US" dirty="0" smtClean="0"/>
              <a:t>If a pitched ball hits home plate, it’s an automatic ball</a:t>
            </a:r>
            <a:r>
              <a:rPr lang="en-US" dirty="0"/>
              <a:t>. </a:t>
            </a:r>
            <a:endParaRPr lang="en-US" dirty="0" smtClean="0"/>
          </a:p>
          <a:p>
            <a:r>
              <a:rPr lang="en-US" dirty="0" smtClean="0"/>
              <a:t>If </a:t>
            </a:r>
            <a:r>
              <a:rPr lang="en-US" dirty="0"/>
              <a:t>a pitch hits a batter, they DO NOT get first base</a:t>
            </a:r>
          </a:p>
          <a:p>
            <a:endParaRPr lang="en-US" dirty="0"/>
          </a:p>
        </p:txBody>
      </p:sp>
      <p:pic>
        <p:nvPicPr>
          <p:cNvPr id="4" name="Picture 3" descr="CRW shield.pdf"/>
          <p:cNvPicPr>
            <a:picLocks noChangeAspect="1"/>
          </p:cNvPicPr>
          <p:nvPr/>
        </p:nvPicPr>
        <p:blipFill>
          <a:blip r:embed="rId2"/>
          <a:stretch>
            <a:fillRect/>
          </a:stretch>
        </p:blipFill>
        <p:spPr>
          <a:xfrm>
            <a:off x="5317334" y="5741877"/>
            <a:ext cx="3826666" cy="1312577"/>
          </a:xfrm>
          <a:prstGeom prst="rect">
            <a:avLst/>
          </a:prstGeom>
        </p:spPr>
      </p:pic>
    </p:spTree>
    <p:extLst>
      <p:ext uri="{BB962C8B-B14F-4D97-AF65-F5344CB8AC3E}">
        <p14:creationId xmlns:p14="http://schemas.microsoft.com/office/powerpoint/2010/main" val="2539359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28817A"/>
                </a:solidFill>
              </a:rPr>
              <a:t>New Registration requirement</a:t>
            </a:r>
            <a:r>
              <a:rPr lang="en-US" dirty="0" smtClean="0">
                <a:solidFill>
                  <a:srgbClr val="08A1D9"/>
                </a:solidFill>
              </a:rPr>
              <a:t>	</a:t>
            </a:r>
            <a:endParaRPr lang="en-US" dirty="0">
              <a:solidFill>
                <a:srgbClr val="08A1D9"/>
              </a:solidFill>
            </a:endParaRPr>
          </a:p>
        </p:txBody>
      </p:sp>
      <p:sp>
        <p:nvSpPr>
          <p:cNvPr id="3" name="Content Placeholder 2"/>
          <p:cNvSpPr>
            <a:spLocks noGrp="1"/>
          </p:cNvSpPr>
          <p:nvPr>
            <p:ph idx="1"/>
          </p:nvPr>
        </p:nvSpPr>
        <p:spPr/>
        <p:txBody>
          <a:bodyPr>
            <a:normAutofit/>
          </a:bodyPr>
          <a:lstStyle/>
          <a:p>
            <a:r>
              <a:rPr lang="en-US" dirty="0" smtClean="0"/>
              <a:t>To </a:t>
            </a:r>
            <a:r>
              <a:rPr lang="en-US" dirty="0"/>
              <a:t>ensure that intramural team participants have a good understanding of our policies and procedures, league sport team captains are now required to complete a captains quiz to register their </a:t>
            </a:r>
            <a:r>
              <a:rPr lang="en-US" dirty="0" smtClean="0"/>
              <a:t>team</a:t>
            </a:r>
          </a:p>
          <a:p>
            <a:r>
              <a:rPr lang="en-US" dirty="0" smtClean="0"/>
              <a:t>This </a:t>
            </a:r>
            <a:r>
              <a:rPr lang="en-US" dirty="0"/>
              <a:t>quiz must be passed with a 80%</a:t>
            </a:r>
            <a:r>
              <a:rPr lang="en-US" dirty="0" smtClean="0"/>
              <a:t>.</a:t>
            </a:r>
          </a:p>
          <a:p>
            <a:r>
              <a:rPr lang="en-US" dirty="0" smtClean="0"/>
              <a:t>The </a:t>
            </a:r>
            <a:r>
              <a:rPr lang="en-US" dirty="0"/>
              <a:t>quiz is based on the intramural handbook/presentation/rules and provides important information that will aid each team during their intramural sports season.</a:t>
            </a:r>
          </a:p>
        </p:txBody>
      </p:sp>
      <p:pic>
        <p:nvPicPr>
          <p:cNvPr id="4" name="Picture 3" descr="CRW shield.pdf"/>
          <p:cNvPicPr>
            <a:picLocks noChangeAspect="1"/>
          </p:cNvPicPr>
          <p:nvPr/>
        </p:nvPicPr>
        <p:blipFill>
          <a:blip r:embed="rId2"/>
          <a:stretch>
            <a:fillRect/>
          </a:stretch>
        </p:blipFill>
        <p:spPr>
          <a:xfrm>
            <a:off x="5510333" y="5741877"/>
            <a:ext cx="3826666" cy="1312577"/>
          </a:xfrm>
          <a:prstGeom prst="rect">
            <a:avLst/>
          </a:prstGeom>
        </p:spPr>
      </p:pic>
    </p:spTree>
    <p:extLst>
      <p:ext uri="{BB962C8B-B14F-4D97-AF65-F5344CB8AC3E}">
        <p14:creationId xmlns:p14="http://schemas.microsoft.com/office/powerpoint/2010/main" val="29477619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8817A"/>
                </a:solidFill>
              </a:rPr>
              <a:t>Batting</a:t>
            </a:r>
            <a:endParaRPr lang="en-US" dirty="0">
              <a:solidFill>
                <a:srgbClr val="28817A"/>
              </a:solidFill>
            </a:endParaRPr>
          </a:p>
        </p:txBody>
      </p:sp>
      <p:sp>
        <p:nvSpPr>
          <p:cNvPr id="3" name="Content Placeholder 2"/>
          <p:cNvSpPr>
            <a:spLocks noGrp="1"/>
          </p:cNvSpPr>
          <p:nvPr>
            <p:ph idx="1"/>
          </p:nvPr>
        </p:nvSpPr>
        <p:spPr/>
        <p:txBody>
          <a:bodyPr/>
          <a:lstStyle/>
          <a:p>
            <a:r>
              <a:rPr lang="en-US" dirty="0"/>
              <a:t>All batters start with </a:t>
            </a:r>
            <a:r>
              <a:rPr lang="en-US" dirty="0" smtClean="0"/>
              <a:t>a 1 and 1 count</a:t>
            </a:r>
            <a:endParaRPr lang="en-US" dirty="0"/>
          </a:p>
          <a:p>
            <a:r>
              <a:rPr lang="en-US" dirty="0" smtClean="0"/>
              <a:t>The batter is out if they intentionally try to bunt or chop down at the ball</a:t>
            </a:r>
          </a:p>
          <a:p>
            <a:r>
              <a:rPr lang="en-US" dirty="0" smtClean="0"/>
              <a:t>If a player throws the bat, they are automatically declared out. The ball is dead and runners can’t advance</a:t>
            </a:r>
            <a:endParaRPr lang="en-US" dirty="0"/>
          </a:p>
        </p:txBody>
      </p:sp>
      <p:pic>
        <p:nvPicPr>
          <p:cNvPr id="4" name="Picture 3" descr="CRW shield.pdf"/>
          <p:cNvPicPr>
            <a:picLocks noChangeAspect="1"/>
          </p:cNvPicPr>
          <p:nvPr/>
        </p:nvPicPr>
        <p:blipFill>
          <a:blip r:embed="rId2"/>
          <a:stretch>
            <a:fillRect/>
          </a:stretch>
        </p:blipFill>
        <p:spPr>
          <a:xfrm>
            <a:off x="5317334" y="5741877"/>
            <a:ext cx="3826666" cy="1312577"/>
          </a:xfrm>
          <a:prstGeom prst="rect">
            <a:avLst/>
          </a:prstGeom>
        </p:spPr>
      </p:pic>
    </p:spTree>
    <p:extLst>
      <p:ext uri="{BB962C8B-B14F-4D97-AF65-F5344CB8AC3E}">
        <p14:creationId xmlns:p14="http://schemas.microsoft.com/office/powerpoint/2010/main" val="33640636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8817A"/>
                </a:solidFill>
              </a:rPr>
              <a:t>Courtesy Foul</a:t>
            </a:r>
            <a:endParaRPr lang="en-US" dirty="0">
              <a:solidFill>
                <a:srgbClr val="28817A"/>
              </a:solidFill>
            </a:endParaRPr>
          </a:p>
        </p:txBody>
      </p:sp>
      <p:sp>
        <p:nvSpPr>
          <p:cNvPr id="3" name="Content Placeholder 2"/>
          <p:cNvSpPr>
            <a:spLocks noGrp="1"/>
          </p:cNvSpPr>
          <p:nvPr>
            <p:ph idx="1"/>
          </p:nvPr>
        </p:nvSpPr>
        <p:spPr/>
        <p:txBody>
          <a:bodyPr/>
          <a:lstStyle/>
          <a:p>
            <a:r>
              <a:rPr lang="en-US" dirty="0" smtClean="0"/>
              <a:t>After a batter has two strikes, he or she is allowed one free foul ball on first foul ball.</a:t>
            </a:r>
          </a:p>
          <a:p>
            <a:r>
              <a:rPr lang="en-US" dirty="0" smtClean="0"/>
              <a:t>Example: </a:t>
            </a:r>
          </a:p>
          <a:p>
            <a:pPr lvl="1"/>
            <a:r>
              <a:rPr lang="en-US" dirty="0" smtClean="0"/>
              <a:t>Batter swings and misses (strike two), batter hits foul ball (courtesy foul), batter hits second foul ball (strike 3, out)</a:t>
            </a:r>
            <a:endParaRPr lang="en-US" dirty="0"/>
          </a:p>
        </p:txBody>
      </p:sp>
      <p:pic>
        <p:nvPicPr>
          <p:cNvPr id="4" name="Picture 3" descr="CRW shield.pdf"/>
          <p:cNvPicPr>
            <a:picLocks noChangeAspect="1"/>
          </p:cNvPicPr>
          <p:nvPr/>
        </p:nvPicPr>
        <p:blipFill>
          <a:blip r:embed="rId2"/>
          <a:stretch>
            <a:fillRect/>
          </a:stretch>
        </p:blipFill>
        <p:spPr>
          <a:xfrm>
            <a:off x="5317334" y="5741877"/>
            <a:ext cx="3826666" cy="1312577"/>
          </a:xfrm>
          <a:prstGeom prst="rect">
            <a:avLst/>
          </a:prstGeom>
        </p:spPr>
      </p:pic>
    </p:spTree>
    <p:extLst>
      <p:ext uri="{BB962C8B-B14F-4D97-AF65-F5344CB8AC3E}">
        <p14:creationId xmlns:p14="http://schemas.microsoft.com/office/powerpoint/2010/main" val="3907626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28817A"/>
                </a:solidFill>
              </a:rPr>
              <a:t>Dead Ball Territory</a:t>
            </a:r>
          </a:p>
        </p:txBody>
      </p:sp>
      <p:sp>
        <p:nvSpPr>
          <p:cNvPr id="3" name="Content Placeholder 2"/>
          <p:cNvSpPr>
            <a:spLocks noGrp="1"/>
          </p:cNvSpPr>
          <p:nvPr>
            <p:ph idx="1"/>
          </p:nvPr>
        </p:nvSpPr>
        <p:spPr/>
        <p:txBody>
          <a:bodyPr/>
          <a:lstStyle/>
          <a:p>
            <a:r>
              <a:rPr lang="en-US" dirty="0" smtClean="0"/>
              <a:t>Over-Throw Rule </a:t>
            </a:r>
            <a:endParaRPr lang="en-US" dirty="0"/>
          </a:p>
          <a:p>
            <a:pPr lvl="1"/>
            <a:r>
              <a:rPr lang="en-US" dirty="0" smtClean="0"/>
              <a:t>Two </a:t>
            </a:r>
            <a:r>
              <a:rPr lang="en-US" dirty="0"/>
              <a:t>bases are awarded to each runner from the last base touched at the time the ball left the fielder's hand.</a:t>
            </a:r>
          </a:p>
          <a:p>
            <a:r>
              <a:rPr lang="en-US" dirty="0" smtClean="0"/>
              <a:t>Catch &amp; Carry Rule</a:t>
            </a:r>
            <a:endParaRPr lang="en-US" dirty="0"/>
          </a:p>
          <a:p>
            <a:pPr lvl="1"/>
            <a:r>
              <a:rPr lang="en-US" dirty="0" smtClean="0"/>
              <a:t>If a field catches and carries a ball over the restraining line, batter is out and runners advance one base.</a:t>
            </a:r>
          </a:p>
          <a:p>
            <a:r>
              <a:rPr lang="en-US" dirty="0"/>
              <a:t>Ground rule double</a:t>
            </a:r>
          </a:p>
          <a:p>
            <a:pPr lvl="1"/>
            <a:r>
              <a:rPr lang="en-US" dirty="0"/>
              <a:t>If fair ball rolls into dead ball territory, base runners will advance two bases from original position</a:t>
            </a:r>
          </a:p>
          <a:p>
            <a:endParaRPr lang="en-US" dirty="0"/>
          </a:p>
        </p:txBody>
      </p:sp>
      <p:pic>
        <p:nvPicPr>
          <p:cNvPr id="4" name="Picture 3" descr="CRW shield.pdf"/>
          <p:cNvPicPr>
            <a:picLocks noChangeAspect="1"/>
          </p:cNvPicPr>
          <p:nvPr/>
        </p:nvPicPr>
        <p:blipFill>
          <a:blip r:embed="rId2"/>
          <a:stretch>
            <a:fillRect/>
          </a:stretch>
        </p:blipFill>
        <p:spPr>
          <a:xfrm>
            <a:off x="5317334" y="5741877"/>
            <a:ext cx="3826666" cy="1312577"/>
          </a:xfrm>
          <a:prstGeom prst="rect">
            <a:avLst/>
          </a:prstGeom>
        </p:spPr>
      </p:pic>
    </p:spTree>
    <p:extLst>
      <p:ext uri="{BB962C8B-B14F-4D97-AF65-F5344CB8AC3E}">
        <p14:creationId xmlns:p14="http://schemas.microsoft.com/office/powerpoint/2010/main" val="8177179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8817A"/>
                </a:solidFill>
              </a:rPr>
              <a:t>Base Running</a:t>
            </a:r>
            <a:endParaRPr lang="en-US" dirty="0">
              <a:solidFill>
                <a:srgbClr val="28817A"/>
              </a:solidFill>
            </a:endParaRPr>
          </a:p>
        </p:txBody>
      </p:sp>
      <p:sp>
        <p:nvSpPr>
          <p:cNvPr id="3" name="Content Placeholder 2"/>
          <p:cNvSpPr>
            <a:spLocks noGrp="1"/>
          </p:cNvSpPr>
          <p:nvPr>
            <p:ph idx="1"/>
          </p:nvPr>
        </p:nvSpPr>
        <p:spPr/>
        <p:txBody>
          <a:bodyPr/>
          <a:lstStyle/>
          <a:p>
            <a:r>
              <a:rPr lang="en-US" dirty="0" smtClean="0"/>
              <a:t>No stealing or leading off (</a:t>
            </a:r>
            <a:r>
              <a:rPr lang="en-US" dirty="0"/>
              <a:t>R</a:t>
            </a:r>
            <a:r>
              <a:rPr lang="en-US" dirty="0" smtClean="0"/>
              <a:t>unner out)</a:t>
            </a:r>
          </a:p>
          <a:p>
            <a:r>
              <a:rPr lang="en-US" dirty="0" smtClean="0"/>
              <a:t>Feet first sliding will be allowed at home plate this year</a:t>
            </a:r>
          </a:p>
          <a:p>
            <a:pPr lvl="1"/>
            <a:r>
              <a:rPr lang="en-US" dirty="0" smtClean="0"/>
              <a:t>Any other sliding/diving at other bases will result in runner being out</a:t>
            </a:r>
          </a:p>
          <a:p>
            <a:r>
              <a:rPr lang="en-US" dirty="0" smtClean="0"/>
              <a:t>Runners may not run through defensive players</a:t>
            </a:r>
            <a:endParaRPr lang="en-US" dirty="0"/>
          </a:p>
        </p:txBody>
      </p:sp>
      <p:pic>
        <p:nvPicPr>
          <p:cNvPr id="4" name="Picture 3" descr="CRW shield.pdf"/>
          <p:cNvPicPr>
            <a:picLocks noChangeAspect="1"/>
          </p:cNvPicPr>
          <p:nvPr/>
        </p:nvPicPr>
        <p:blipFill>
          <a:blip r:embed="rId2"/>
          <a:stretch>
            <a:fillRect/>
          </a:stretch>
        </p:blipFill>
        <p:spPr>
          <a:xfrm>
            <a:off x="5317334" y="5741877"/>
            <a:ext cx="3826666" cy="1312577"/>
          </a:xfrm>
          <a:prstGeom prst="rect">
            <a:avLst/>
          </a:prstGeom>
        </p:spPr>
      </p:pic>
    </p:spTree>
    <p:extLst>
      <p:ext uri="{BB962C8B-B14F-4D97-AF65-F5344CB8AC3E}">
        <p14:creationId xmlns:p14="http://schemas.microsoft.com/office/powerpoint/2010/main" val="19823159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8817A"/>
                </a:solidFill>
              </a:rPr>
              <a:t>Infield Fly Rule</a:t>
            </a:r>
            <a:endParaRPr lang="en-US" dirty="0">
              <a:solidFill>
                <a:srgbClr val="28817A"/>
              </a:solidFill>
            </a:endParaRPr>
          </a:p>
        </p:txBody>
      </p:sp>
      <p:sp>
        <p:nvSpPr>
          <p:cNvPr id="3" name="Content Placeholder 2"/>
          <p:cNvSpPr>
            <a:spLocks noGrp="1"/>
          </p:cNvSpPr>
          <p:nvPr>
            <p:ph idx="1"/>
          </p:nvPr>
        </p:nvSpPr>
        <p:spPr>
          <a:xfrm>
            <a:off x="533400" y="1752600"/>
            <a:ext cx="8229600" cy="4373563"/>
          </a:xfrm>
        </p:spPr>
        <p:txBody>
          <a:bodyPr>
            <a:normAutofit/>
          </a:bodyPr>
          <a:lstStyle/>
          <a:p>
            <a:pPr lvl="0"/>
            <a:r>
              <a:rPr lang="en-US" dirty="0" smtClean="0"/>
              <a:t>Fair fly which can be caught by ordinary effort by an infielder with runners </a:t>
            </a:r>
            <a:r>
              <a:rPr lang="en-US" dirty="0"/>
              <a:t>on first and second or first, second and third with less than two </a:t>
            </a:r>
            <a:r>
              <a:rPr lang="en-US" dirty="0" smtClean="0"/>
              <a:t>out. The </a:t>
            </a:r>
            <a:r>
              <a:rPr lang="en-US" dirty="0"/>
              <a:t>batter is automatically </a:t>
            </a:r>
            <a:r>
              <a:rPr lang="en-US" dirty="0" smtClean="0"/>
              <a:t>out, </a:t>
            </a:r>
            <a:r>
              <a:rPr lang="en-US" dirty="0"/>
              <a:t>and runner(s) may advance at their own risk.</a:t>
            </a:r>
            <a:r>
              <a:rPr lang="en-US" dirty="0" smtClean="0"/>
              <a:t> </a:t>
            </a:r>
          </a:p>
          <a:p>
            <a:pPr lvl="0"/>
            <a:r>
              <a:rPr lang="en-US" dirty="0" smtClean="0"/>
              <a:t>If </a:t>
            </a:r>
            <a:r>
              <a:rPr lang="en-US" dirty="0"/>
              <a:t>the ball is caught, base runners must tag up. If the ball is dropped the batter is still out, &amp; the ball is live. </a:t>
            </a:r>
            <a:r>
              <a:rPr lang="en-US" dirty="0" smtClean="0"/>
              <a:t>Base </a:t>
            </a:r>
            <a:r>
              <a:rPr lang="en-US" dirty="0"/>
              <a:t>runners may advance </a:t>
            </a:r>
            <a:r>
              <a:rPr lang="en-US" dirty="0" smtClean="0"/>
              <a:t>at their own risk. (force removed). The </a:t>
            </a:r>
            <a:r>
              <a:rPr lang="en-US" dirty="0"/>
              <a:t>umpire yells, "INFIELD FLY, BATTER IS OUT</a:t>
            </a:r>
            <a:r>
              <a:rPr lang="en-US" dirty="0" smtClean="0"/>
              <a:t>,”  </a:t>
            </a:r>
            <a:r>
              <a:rPr lang="en-US" dirty="0"/>
              <a:t>so all players can hear.</a:t>
            </a:r>
          </a:p>
          <a:p>
            <a:endParaRPr lang="en-US" dirty="0"/>
          </a:p>
        </p:txBody>
      </p:sp>
      <p:pic>
        <p:nvPicPr>
          <p:cNvPr id="4" name="Picture 3" descr="CRW shield.pdf"/>
          <p:cNvPicPr>
            <a:picLocks noChangeAspect="1"/>
          </p:cNvPicPr>
          <p:nvPr/>
        </p:nvPicPr>
        <p:blipFill>
          <a:blip r:embed="rId2"/>
          <a:stretch>
            <a:fillRect/>
          </a:stretch>
        </p:blipFill>
        <p:spPr>
          <a:xfrm>
            <a:off x="5317334" y="5741877"/>
            <a:ext cx="3826666" cy="1312577"/>
          </a:xfrm>
          <a:prstGeom prst="rect">
            <a:avLst/>
          </a:prstGeom>
        </p:spPr>
      </p:pic>
    </p:spTree>
    <p:extLst>
      <p:ext uri="{BB962C8B-B14F-4D97-AF65-F5344CB8AC3E}">
        <p14:creationId xmlns:p14="http://schemas.microsoft.com/office/powerpoint/2010/main" val="9000156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smtClean="0">
                <a:solidFill>
                  <a:srgbClr val="28817A"/>
                </a:solidFill>
              </a:rPr>
              <a:t>PLAY APPEALS</a:t>
            </a:r>
          </a:p>
        </p:txBody>
      </p:sp>
      <p:sp>
        <p:nvSpPr>
          <p:cNvPr id="10243" name="Rectangle 3"/>
          <p:cNvSpPr>
            <a:spLocks noGrp="1" noChangeArrowheads="1"/>
          </p:cNvSpPr>
          <p:nvPr>
            <p:ph type="body" idx="1"/>
          </p:nvPr>
        </p:nvSpPr>
        <p:spPr>
          <a:xfrm>
            <a:off x="533400" y="1600200"/>
            <a:ext cx="8001000" cy="4267200"/>
          </a:xfrm>
        </p:spPr>
        <p:txBody>
          <a:bodyPr>
            <a:normAutofit/>
          </a:bodyPr>
          <a:lstStyle/>
          <a:p>
            <a:pPr eaLnBrk="1" hangingPunct="1"/>
            <a:r>
              <a:rPr lang="en-US" dirty="0" smtClean="0"/>
              <a:t>An appeal play is a play on which an umpire cannot make a decision until requested by a captain, coach, or player.</a:t>
            </a:r>
          </a:p>
          <a:p>
            <a:pPr eaLnBrk="1" hangingPunct="1"/>
            <a:r>
              <a:rPr lang="en-US" dirty="0" smtClean="0"/>
              <a:t>You must appeal when the play occurs.</a:t>
            </a:r>
          </a:p>
          <a:p>
            <a:pPr eaLnBrk="1" hangingPunct="1"/>
            <a:r>
              <a:rPr lang="en-US" dirty="0" smtClean="0"/>
              <a:t>Verbal Appeal</a:t>
            </a:r>
          </a:p>
          <a:p>
            <a:pPr eaLnBrk="1" hangingPunct="1"/>
            <a:r>
              <a:rPr lang="en-US" dirty="0" smtClean="0"/>
              <a:t>Can be made on the following:</a:t>
            </a:r>
          </a:p>
          <a:p>
            <a:pPr lvl="2"/>
            <a:r>
              <a:rPr lang="en-US" dirty="0"/>
              <a:t>Missing a base</a:t>
            </a:r>
          </a:p>
          <a:p>
            <a:pPr lvl="2"/>
            <a:r>
              <a:rPr lang="en-US" dirty="0"/>
              <a:t>Leaving a base early on before the ball is touched </a:t>
            </a:r>
          </a:p>
          <a:p>
            <a:pPr lvl="2"/>
            <a:r>
              <a:rPr lang="en-US" dirty="0"/>
              <a:t>Batting out of order</a:t>
            </a:r>
          </a:p>
          <a:p>
            <a:pPr marL="411480" lvl="1" indent="0">
              <a:buNone/>
            </a:pPr>
            <a:endParaRPr lang="en-US" dirty="0" smtClean="0"/>
          </a:p>
        </p:txBody>
      </p:sp>
      <p:sp>
        <p:nvSpPr>
          <p:cNvPr id="10244" name="Rectangle 5"/>
          <p:cNvSpPr>
            <a:spLocks noChangeArrowheads="1"/>
          </p:cNvSpPr>
          <p:nvPr/>
        </p:nvSpPr>
        <p:spPr bwMode="auto">
          <a:xfrm>
            <a:off x="457200" y="3581400"/>
            <a:ext cx="8229600" cy="1524000"/>
          </a:xfrm>
          <a:prstGeom prst="rect">
            <a:avLst/>
          </a:prstGeom>
          <a:noFill/>
          <a:ln w="9525">
            <a:noFill/>
            <a:miter lim="800000"/>
            <a:headEnd/>
            <a:tailEnd/>
          </a:ln>
        </p:spPr>
        <p:txBody>
          <a:bodyPr/>
          <a:lstStyle/>
          <a:p>
            <a:pPr marL="469900" indent="-469900" eaLnBrk="1" hangingPunct="1">
              <a:spcBef>
                <a:spcPct val="20000"/>
              </a:spcBef>
              <a:buClr>
                <a:schemeClr val="accent2"/>
              </a:buClr>
              <a:buFont typeface="Wingdings" pitchFamily="2" charset="2"/>
              <a:buChar char="o"/>
            </a:pPr>
            <a:endParaRPr lang="en-US" sz="3000"/>
          </a:p>
        </p:txBody>
      </p:sp>
      <p:pic>
        <p:nvPicPr>
          <p:cNvPr id="5" name="Picture 4" descr="CRW shield.pdf"/>
          <p:cNvPicPr>
            <a:picLocks noChangeAspect="1"/>
          </p:cNvPicPr>
          <p:nvPr/>
        </p:nvPicPr>
        <p:blipFill>
          <a:blip r:embed="rId2"/>
          <a:stretch>
            <a:fillRect/>
          </a:stretch>
        </p:blipFill>
        <p:spPr>
          <a:xfrm>
            <a:off x="5317334" y="5741877"/>
            <a:ext cx="3826666" cy="1312577"/>
          </a:xfrm>
          <a:prstGeom prst="rect">
            <a:avLst/>
          </a:prstGeom>
        </p:spPr>
      </p:pic>
    </p:spTree>
    <p:extLst>
      <p:ext uri="{BB962C8B-B14F-4D97-AF65-F5344CB8AC3E}">
        <p14:creationId xmlns:p14="http://schemas.microsoft.com/office/powerpoint/2010/main" val="9035888"/>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8817A"/>
                </a:solidFill>
              </a:rPr>
              <a:t>Co-Rec Modifications</a:t>
            </a:r>
            <a:endParaRPr lang="en-US" dirty="0">
              <a:solidFill>
                <a:srgbClr val="28817A"/>
              </a:solidFill>
            </a:endParaRPr>
          </a:p>
        </p:txBody>
      </p:sp>
      <p:sp>
        <p:nvSpPr>
          <p:cNvPr id="3" name="Content Placeholder 2"/>
          <p:cNvSpPr>
            <a:spLocks noGrp="1"/>
          </p:cNvSpPr>
          <p:nvPr>
            <p:ph idx="1"/>
          </p:nvPr>
        </p:nvSpPr>
        <p:spPr/>
        <p:txBody>
          <a:bodyPr>
            <a:normAutofit fontScale="92500" lnSpcReduction="10000"/>
          </a:bodyPr>
          <a:lstStyle/>
          <a:p>
            <a:r>
              <a:rPr lang="en-US" dirty="0" smtClean="0"/>
              <a:t>5 males and 5 females. If short, 5m:4f, 4m:5f or 4m:4f. 10</a:t>
            </a:r>
            <a:r>
              <a:rPr lang="en-US" baseline="30000" dirty="0" smtClean="0"/>
              <a:t>th</a:t>
            </a:r>
            <a:r>
              <a:rPr lang="en-US" dirty="0" smtClean="0"/>
              <a:t> spot is automatic out if shorthanded (may add 10</a:t>
            </a:r>
            <a:r>
              <a:rPr lang="en-US" baseline="30000" dirty="0" smtClean="0"/>
              <a:t>th</a:t>
            </a:r>
            <a:r>
              <a:rPr lang="en-US" dirty="0" smtClean="0"/>
              <a:t> player at bottom of order anytime with no penalty). If batting 8, no penalty.</a:t>
            </a:r>
          </a:p>
          <a:p>
            <a:r>
              <a:rPr lang="en-US" dirty="0"/>
              <a:t>Batting order must alternate male and </a:t>
            </a:r>
            <a:r>
              <a:rPr lang="en-US" dirty="0" smtClean="0"/>
              <a:t>female</a:t>
            </a:r>
          </a:p>
          <a:p>
            <a:r>
              <a:rPr lang="en-US" dirty="0" smtClean="0"/>
              <a:t>If Type 2 sub, must be equal # of male and female</a:t>
            </a:r>
            <a:endParaRPr lang="en-US" dirty="0"/>
          </a:p>
          <a:p>
            <a:r>
              <a:rPr lang="en-US" dirty="0"/>
              <a:t>12 inch softball will be used</a:t>
            </a:r>
          </a:p>
          <a:p>
            <a:r>
              <a:rPr lang="en-US" dirty="0"/>
              <a:t>If a male is walked (intentional or not), they get 2</a:t>
            </a:r>
            <a:r>
              <a:rPr lang="en-US" baseline="30000" dirty="0"/>
              <a:t>nd</a:t>
            </a:r>
            <a:r>
              <a:rPr lang="en-US" dirty="0"/>
              <a:t> base and female must bat. (unless two outs then female has option of hitting or walking).</a:t>
            </a:r>
          </a:p>
          <a:p>
            <a:r>
              <a:rPr lang="en-US" dirty="0"/>
              <a:t>The male batter is not awarded second base if the following spot in the order is a male batter</a:t>
            </a:r>
          </a:p>
          <a:p>
            <a:endParaRPr lang="en-US" dirty="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4" name="Picture 3" descr="CRW shield.pdf"/>
          <p:cNvPicPr>
            <a:picLocks noChangeAspect="1"/>
          </p:cNvPicPr>
          <p:nvPr/>
        </p:nvPicPr>
        <p:blipFill>
          <a:blip r:embed="rId2"/>
          <a:stretch>
            <a:fillRect/>
          </a:stretch>
        </p:blipFill>
        <p:spPr>
          <a:xfrm>
            <a:off x="5317334" y="5741877"/>
            <a:ext cx="3826666" cy="1312577"/>
          </a:xfrm>
          <a:prstGeom prst="rect">
            <a:avLst/>
          </a:prstGeom>
        </p:spPr>
      </p:pic>
    </p:spTree>
    <p:extLst>
      <p:ext uri="{BB962C8B-B14F-4D97-AF65-F5344CB8AC3E}">
        <p14:creationId xmlns:p14="http://schemas.microsoft.com/office/powerpoint/2010/main" val="272954873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75000"/>
                  </a:schemeClr>
                </a:solidFill>
              </a:rPr>
              <a:t>Restraining Line</a:t>
            </a:r>
            <a:endParaRPr lang="en-US" dirty="0">
              <a:solidFill>
                <a:schemeClr val="accent4">
                  <a:lumMod val="75000"/>
                </a:schemeClr>
              </a:solidFill>
            </a:endParaRPr>
          </a:p>
        </p:txBody>
      </p:sp>
      <p:sp>
        <p:nvSpPr>
          <p:cNvPr id="3" name="Content Placeholder 2"/>
          <p:cNvSpPr>
            <a:spLocks noGrp="1"/>
          </p:cNvSpPr>
          <p:nvPr>
            <p:ph idx="1"/>
          </p:nvPr>
        </p:nvSpPr>
        <p:spPr/>
        <p:txBody>
          <a:bodyPr/>
          <a:lstStyle/>
          <a:p>
            <a:r>
              <a:rPr lang="en-US" dirty="0" smtClean="0"/>
              <a:t>A 165 restraining line will be added for CoRec</a:t>
            </a:r>
          </a:p>
          <a:p>
            <a:r>
              <a:rPr lang="en-US" dirty="0" smtClean="0"/>
              <a:t>Three of the four outfielders must be behind the line until the ball is contacted</a:t>
            </a:r>
          </a:p>
          <a:p>
            <a:r>
              <a:rPr lang="en-US" dirty="0" smtClean="0"/>
              <a:t>If any of the three outfielders crosses the line prior to contact of the ball, the offended team may choose to take the result of play or return batter and resume count prior to the pitch</a:t>
            </a:r>
          </a:p>
          <a:p>
            <a:endParaRPr lang="en-US" dirty="0"/>
          </a:p>
        </p:txBody>
      </p:sp>
      <p:pic>
        <p:nvPicPr>
          <p:cNvPr id="4" name="Picture 3" descr="CRW shield.pdf"/>
          <p:cNvPicPr>
            <a:picLocks noChangeAspect="1"/>
          </p:cNvPicPr>
          <p:nvPr/>
        </p:nvPicPr>
        <p:blipFill>
          <a:blip r:embed="rId2"/>
          <a:stretch>
            <a:fillRect/>
          </a:stretch>
        </p:blipFill>
        <p:spPr>
          <a:xfrm>
            <a:off x="5317334" y="5741877"/>
            <a:ext cx="3826666" cy="1312577"/>
          </a:xfrm>
          <a:prstGeom prst="rect">
            <a:avLst/>
          </a:prstGeom>
        </p:spPr>
      </p:pic>
    </p:spTree>
    <p:extLst>
      <p:ext uri="{BB962C8B-B14F-4D97-AF65-F5344CB8AC3E}">
        <p14:creationId xmlns:p14="http://schemas.microsoft.com/office/powerpoint/2010/main" val="9327458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8817A"/>
                </a:solidFill>
              </a:rPr>
              <a:t>Playoffs</a:t>
            </a:r>
            <a:endParaRPr lang="en-US" dirty="0">
              <a:solidFill>
                <a:srgbClr val="28817A"/>
              </a:solidFill>
            </a:endParaRPr>
          </a:p>
        </p:txBody>
      </p:sp>
      <p:sp>
        <p:nvSpPr>
          <p:cNvPr id="3" name="Content Placeholder 2"/>
          <p:cNvSpPr>
            <a:spLocks noGrp="1"/>
          </p:cNvSpPr>
          <p:nvPr>
            <p:ph idx="1"/>
          </p:nvPr>
        </p:nvSpPr>
        <p:spPr/>
        <p:txBody>
          <a:bodyPr/>
          <a:lstStyle/>
          <a:p>
            <a:pPr marL="342900" lvl="1">
              <a:buClr>
                <a:schemeClr val="accent1"/>
              </a:buClr>
            </a:pPr>
            <a:r>
              <a:rPr lang="en-US" sz="2400" dirty="0"/>
              <a:t>Brackets will be posted soon after regular season ends</a:t>
            </a:r>
          </a:p>
          <a:p>
            <a:r>
              <a:rPr lang="en-US" dirty="0" smtClean="0"/>
              <a:t>All </a:t>
            </a:r>
            <a:r>
              <a:rPr lang="en-US" dirty="0"/>
              <a:t>teams make playoffs if </a:t>
            </a:r>
            <a:r>
              <a:rPr lang="en-US" dirty="0" smtClean="0"/>
              <a:t>they fit the following criteria</a:t>
            </a:r>
          </a:p>
          <a:p>
            <a:pPr lvl="1"/>
            <a:r>
              <a:rPr lang="en-US" dirty="0"/>
              <a:t>Teams must have an avg. 3.0 conduct rating. (NO EXCEPTIONS)</a:t>
            </a:r>
          </a:p>
          <a:p>
            <a:pPr lvl="1"/>
            <a:r>
              <a:rPr lang="en-US" dirty="0"/>
              <a:t>Must maintain 3.0 through playoffs or dropped from </a:t>
            </a:r>
            <a:r>
              <a:rPr lang="en-US" dirty="0" smtClean="0"/>
              <a:t>competition</a:t>
            </a:r>
          </a:p>
        </p:txBody>
      </p:sp>
      <p:pic>
        <p:nvPicPr>
          <p:cNvPr id="5" name="Picture 4" descr="CRW shield.pdf"/>
          <p:cNvPicPr>
            <a:picLocks noChangeAspect="1"/>
          </p:cNvPicPr>
          <p:nvPr/>
        </p:nvPicPr>
        <p:blipFill>
          <a:blip r:embed="rId2"/>
          <a:stretch>
            <a:fillRect/>
          </a:stretch>
        </p:blipFill>
        <p:spPr>
          <a:xfrm>
            <a:off x="5317334" y="5741877"/>
            <a:ext cx="3826666" cy="131257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8817A"/>
                </a:solidFill>
              </a:rPr>
              <a:t>Playoff Player Eligibility</a:t>
            </a:r>
            <a:endParaRPr lang="en-US" dirty="0">
              <a:solidFill>
                <a:srgbClr val="28817A"/>
              </a:solidFill>
            </a:endParaRPr>
          </a:p>
        </p:txBody>
      </p:sp>
      <p:sp>
        <p:nvSpPr>
          <p:cNvPr id="3" name="Content Placeholder 2"/>
          <p:cNvSpPr>
            <a:spLocks noGrp="1"/>
          </p:cNvSpPr>
          <p:nvPr>
            <p:ph idx="1"/>
          </p:nvPr>
        </p:nvSpPr>
        <p:spPr/>
        <p:txBody>
          <a:bodyPr/>
          <a:lstStyle/>
          <a:p>
            <a:pPr marL="342900" lvl="1">
              <a:buClr>
                <a:schemeClr val="accent1"/>
              </a:buClr>
            </a:pPr>
            <a:r>
              <a:rPr lang="en-US" sz="2400" dirty="0" smtClean="0"/>
              <a:t>Rosters lock after </a:t>
            </a:r>
            <a:r>
              <a:rPr lang="en-US" sz="2400" dirty="0"/>
              <a:t>the last night </a:t>
            </a:r>
            <a:r>
              <a:rPr lang="en-US" sz="2400" dirty="0" smtClean="0"/>
              <a:t>of </a:t>
            </a:r>
            <a:r>
              <a:rPr lang="en-US" sz="2400" dirty="0"/>
              <a:t>regular season.</a:t>
            </a:r>
          </a:p>
          <a:p>
            <a:r>
              <a:rPr lang="en-US" dirty="0" smtClean="0"/>
              <a:t>Players must have participated in at least one regular season game</a:t>
            </a:r>
          </a:p>
          <a:p>
            <a:r>
              <a:rPr lang="en-US" dirty="0" smtClean="0"/>
              <a:t>Must have an imleagues account and be listed on the printed </a:t>
            </a:r>
            <a:r>
              <a:rPr lang="en-US" dirty="0" err="1" smtClean="0"/>
              <a:t>imleague’s</a:t>
            </a:r>
            <a:r>
              <a:rPr lang="en-US" dirty="0" smtClean="0"/>
              <a:t> roster</a:t>
            </a:r>
          </a:p>
          <a:p>
            <a:r>
              <a:rPr lang="en-US" dirty="0" smtClean="0"/>
              <a:t>If not listed on game site playoff roster, will not be allowed to play that night</a:t>
            </a:r>
          </a:p>
          <a:p>
            <a:r>
              <a:rPr lang="en-US" dirty="0" smtClean="0"/>
              <a:t>Adding players can only be done through the Assistant Director</a:t>
            </a:r>
          </a:p>
        </p:txBody>
      </p:sp>
      <p:pic>
        <p:nvPicPr>
          <p:cNvPr id="5" name="Picture 4" descr="CRW shield.pdf"/>
          <p:cNvPicPr>
            <a:picLocks noChangeAspect="1"/>
          </p:cNvPicPr>
          <p:nvPr/>
        </p:nvPicPr>
        <p:blipFill>
          <a:blip r:embed="rId2"/>
          <a:stretch>
            <a:fillRect/>
          </a:stretch>
        </p:blipFill>
        <p:spPr>
          <a:xfrm>
            <a:off x="5317334" y="5741877"/>
            <a:ext cx="3826666" cy="1312577"/>
          </a:xfrm>
          <a:prstGeom prst="rect">
            <a:avLst/>
          </a:prstGeom>
        </p:spPr>
      </p:pic>
    </p:spTree>
    <p:extLst>
      <p:ext uri="{BB962C8B-B14F-4D97-AF65-F5344CB8AC3E}">
        <p14:creationId xmlns:p14="http://schemas.microsoft.com/office/powerpoint/2010/main" val="246096056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8817A"/>
                </a:solidFill>
              </a:rPr>
              <a:t>Intramural Staff</a:t>
            </a:r>
            <a:endParaRPr lang="en-US" dirty="0">
              <a:solidFill>
                <a:srgbClr val="28817A"/>
              </a:solidFill>
            </a:endParaRPr>
          </a:p>
        </p:txBody>
      </p:sp>
      <p:sp>
        <p:nvSpPr>
          <p:cNvPr id="3" name="Content Placeholder 2"/>
          <p:cNvSpPr>
            <a:spLocks noGrp="1"/>
          </p:cNvSpPr>
          <p:nvPr>
            <p:ph sz="half" idx="1"/>
          </p:nvPr>
        </p:nvSpPr>
        <p:spPr/>
        <p:txBody>
          <a:bodyPr>
            <a:normAutofit/>
          </a:bodyPr>
          <a:lstStyle/>
          <a:p>
            <a:r>
              <a:rPr lang="en-US" sz="2400" dirty="0" smtClean="0"/>
              <a:t>Associate Director for Intramural and Club Sports</a:t>
            </a:r>
          </a:p>
          <a:p>
            <a:pPr lvl="1"/>
            <a:r>
              <a:rPr lang="en-US" sz="2000" dirty="0"/>
              <a:t>Jonathan Johnston</a:t>
            </a:r>
          </a:p>
          <a:p>
            <a:pPr lvl="1"/>
            <a:r>
              <a:rPr lang="en-US" sz="2000" dirty="0">
                <a:hlinkClick r:id="rId2"/>
              </a:rPr>
              <a:t>jdjohnston@</a:t>
            </a:r>
            <a:r>
              <a:rPr lang="en-US" sz="2000" dirty="0" smtClean="0">
                <a:hlinkClick r:id="rId2"/>
              </a:rPr>
              <a:t>wcu.edu</a:t>
            </a:r>
            <a:endParaRPr lang="en-US" sz="2000" dirty="0" smtClean="0"/>
          </a:p>
          <a:p>
            <a:pPr lvl="1"/>
            <a:r>
              <a:rPr lang="en-US" sz="2000" dirty="0" smtClean="0"/>
              <a:t>828-227-8807</a:t>
            </a:r>
          </a:p>
        </p:txBody>
      </p:sp>
      <p:sp>
        <p:nvSpPr>
          <p:cNvPr id="5" name="Content Placeholder 4"/>
          <p:cNvSpPr>
            <a:spLocks noGrp="1"/>
          </p:cNvSpPr>
          <p:nvPr>
            <p:ph sz="half" idx="2"/>
          </p:nvPr>
        </p:nvSpPr>
        <p:spPr/>
        <p:txBody>
          <a:bodyPr>
            <a:normAutofit/>
          </a:bodyPr>
          <a:lstStyle/>
          <a:p>
            <a:r>
              <a:rPr lang="en-US" sz="2400" dirty="0" smtClean="0"/>
              <a:t>Assistant Director for Intramural Sports </a:t>
            </a:r>
            <a:endParaRPr lang="en-US" sz="2400" dirty="0"/>
          </a:p>
          <a:p>
            <a:pPr lvl="1"/>
            <a:r>
              <a:rPr lang="en-US" sz="2000" dirty="0" smtClean="0"/>
              <a:t>Haley Bosco</a:t>
            </a:r>
          </a:p>
          <a:p>
            <a:pPr lvl="1"/>
            <a:r>
              <a:rPr lang="en-US" sz="2000" dirty="0" smtClean="0">
                <a:hlinkClick r:id="rId3"/>
              </a:rPr>
              <a:t>hbosco@wcu.edu</a:t>
            </a:r>
            <a:endParaRPr lang="en-US" sz="2000" dirty="0" smtClean="0"/>
          </a:p>
          <a:p>
            <a:pPr lvl="1"/>
            <a:r>
              <a:rPr lang="en-US" sz="2000" dirty="0" smtClean="0"/>
              <a:t>828-227-8806</a:t>
            </a:r>
          </a:p>
        </p:txBody>
      </p:sp>
      <p:sp>
        <p:nvSpPr>
          <p:cNvPr id="6" name="TextBox 5"/>
          <p:cNvSpPr txBox="1"/>
          <p:nvPr/>
        </p:nvSpPr>
        <p:spPr>
          <a:xfrm>
            <a:off x="1696711" y="4602532"/>
            <a:ext cx="5261658" cy="461665"/>
          </a:xfrm>
          <a:prstGeom prst="rect">
            <a:avLst/>
          </a:prstGeom>
          <a:noFill/>
        </p:spPr>
        <p:txBody>
          <a:bodyPr wrap="square" rtlCol="0">
            <a:spAutoFit/>
          </a:bodyPr>
          <a:lstStyle/>
          <a:p>
            <a:pPr marL="285750" indent="-285750">
              <a:buFont typeface="Arial"/>
              <a:buChar char="•"/>
            </a:pPr>
            <a:r>
              <a:rPr lang="en-US" sz="2400" dirty="0"/>
              <a:t>6 supervisors and </a:t>
            </a:r>
            <a:r>
              <a:rPr lang="en-US" sz="2400" dirty="0" smtClean="0"/>
              <a:t>16 officials </a:t>
            </a:r>
            <a:endParaRPr lang="en-US" sz="2400" dirty="0"/>
          </a:p>
        </p:txBody>
      </p:sp>
    </p:spTree>
    <p:extLst>
      <p:ext uri="{BB962C8B-B14F-4D97-AF65-F5344CB8AC3E}">
        <p14:creationId xmlns:p14="http://schemas.microsoft.com/office/powerpoint/2010/main" val="12917578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8817A"/>
                </a:solidFill>
              </a:rPr>
              <a:t>Standings</a:t>
            </a:r>
            <a:endParaRPr lang="en-US" dirty="0">
              <a:solidFill>
                <a:srgbClr val="28817A"/>
              </a:solidFill>
            </a:endParaRPr>
          </a:p>
        </p:txBody>
      </p:sp>
      <p:sp>
        <p:nvSpPr>
          <p:cNvPr id="3" name="Content Placeholder 2"/>
          <p:cNvSpPr>
            <a:spLocks noGrp="1"/>
          </p:cNvSpPr>
          <p:nvPr>
            <p:ph idx="1"/>
          </p:nvPr>
        </p:nvSpPr>
        <p:spPr/>
        <p:txBody>
          <a:bodyPr/>
          <a:lstStyle/>
          <a:p>
            <a:r>
              <a:rPr lang="en-US" dirty="0" smtClean="0"/>
              <a:t>Teams will receive the following points in the standings for every league sport. These points will help determine playoff seeding.</a:t>
            </a:r>
          </a:p>
          <a:p>
            <a:pPr lvl="1"/>
            <a:r>
              <a:rPr lang="en-US" dirty="0" smtClean="0"/>
              <a:t>4 points for win</a:t>
            </a:r>
          </a:p>
          <a:p>
            <a:pPr lvl="1"/>
            <a:r>
              <a:rPr lang="en-US" dirty="0" smtClean="0"/>
              <a:t>3 points for a tie</a:t>
            </a:r>
          </a:p>
          <a:p>
            <a:pPr lvl="1"/>
            <a:r>
              <a:rPr lang="en-US" dirty="0" smtClean="0"/>
              <a:t>2 points for a forfeit or default win</a:t>
            </a:r>
          </a:p>
          <a:p>
            <a:pPr lvl="1"/>
            <a:r>
              <a:rPr lang="en-US" dirty="0" smtClean="0"/>
              <a:t>1 point for a loss</a:t>
            </a:r>
          </a:p>
          <a:p>
            <a:pPr lvl="1"/>
            <a:r>
              <a:rPr lang="en-US" dirty="0" smtClean="0"/>
              <a:t>0 points for a default loss</a:t>
            </a:r>
          </a:p>
          <a:p>
            <a:pPr lvl="1"/>
            <a:r>
              <a:rPr lang="en-US" dirty="0" smtClean="0"/>
              <a:t>-1 point for a forfeit loss</a:t>
            </a:r>
          </a:p>
        </p:txBody>
      </p:sp>
      <p:pic>
        <p:nvPicPr>
          <p:cNvPr id="5" name="Picture 4" descr="CRW shield.pdf"/>
          <p:cNvPicPr>
            <a:picLocks noChangeAspect="1"/>
          </p:cNvPicPr>
          <p:nvPr/>
        </p:nvPicPr>
        <p:blipFill>
          <a:blip r:embed="rId2"/>
          <a:stretch>
            <a:fillRect/>
          </a:stretch>
        </p:blipFill>
        <p:spPr>
          <a:xfrm>
            <a:off x="5317334" y="5741877"/>
            <a:ext cx="3826666" cy="1312577"/>
          </a:xfrm>
          <a:prstGeom prst="rect">
            <a:avLst/>
          </a:prstGeom>
        </p:spPr>
      </p:pic>
    </p:spTree>
    <p:extLst>
      <p:ext uri="{BB962C8B-B14F-4D97-AF65-F5344CB8AC3E}">
        <p14:creationId xmlns:p14="http://schemas.microsoft.com/office/powerpoint/2010/main" val="34371464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8817A"/>
                </a:solidFill>
              </a:rPr>
              <a:t>STANDINGS</a:t>
            </a:r>
            <a:endParaRPr lang="en-US" dirty="0">
              <a:solidFill>
                <a:srgbClr val="28817A"/>
              </a:solidFill>
            </a:endParaRPr>
          </a:p>
        </p:txBody>
      </p:sp>
      <p:pic>
        <p:nvPicPr>
          <p:cNvPr id="5" name="Picture 4" descr="CRW shield.pdf"/>
          <p:cNvPicPr>
            <a:picLocks noChangeAspect="1"/>
          </p:cNvPicPr>
          <p:nvPr/>
        </p:nvPicPr>
        <p:blipFill>
          <a:blip r:embed="rId2"/>
          <a:stretch>
            <a:fillRect/>
          </a:stretch>
        </p:blipFill>
        <p:spPr>
          <a:xfrm>
            <a:off x="5317334" y="5741877"/>
            <a:ext cx="3826666" cy="1312577"/>
          </a:xfrm>
          <a:prstGeom prst="rect">
            <a:avLst/>
          </a:prstGeom>
        </p:spPr>
      </p:pic>
      <p:sp>
        <p:nvSpPr>
          <p:cNvPr id="7" name="Content Placeholder 6"/>
          <p:cNvSpPr>
            <a:spLocks noGrp="1"/>
          </p:cNvSpPr>
          <p:nvPr>
            <p:ph sz="half" idx="1"/>
          </p:nvPr>
        </p:nvSpPr>
        <p:spPr>
          <a:xfrm>
            <a:off x="426128" y="1719071"/>
            <a:ext cx="8504930" cy="4407408"/>
          </a:xfrm>
        </p:spPr>
        <p:txBody>
          <a:bodyPr/>
          <a:lstStyle/>
          <a:p>
            <a:r>
              <a:rPr lang="en-US" dirty="0" smtClean="0"/>
              <a:t>Tie-breaking Method:</a:t>
            </a:r>
          </a:p>
          <a:p>
            <a:pPr lvl="1"/>
            <a:r>
              <a:rPr lang="en-US" dirty="0" smtClean="0"/>
              <a:t>Winning %</a:t>
            </a:r>
          </a:p>
          <a:p>
            <a:pPr lvl="1"/>
            <a:r>
              <a:rPr lang="en-US" dirty="0" smtClean="0"/>
              <a:t>Head to Head</a:t>
            </a:r>
          </a:p>
          <a:p>
            <a:pPr lvl="1"/>
            <a:r>
              <a:rPr lang="en-US" dirty="0" smtClean="0"/>
              <a:t>Game point differential</a:t>
            </a:r>
          </a:p>
          <a:p>
            <a:pPr lvl="1"/>
            <a:r>
              <a:rPr lang="en-US" dirty="0" smtClean="0"/>
              <a:t>Sportsmanship Rating</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8817A"/>
                </a:solidFill>
              </a:rPr>
              <a:t>Upcoming </a:t>
            </a:r>
            <a:r>
              <a:rPr lang="en-US" dirty="0" err="1" smtClean="0">
                <a:solidFill>
                  <a:srgbClr val="28817A"/>
                </a:solidFill>
              </a:rPr>
              <a:t>im</a:t>
            </a:r>
            <a:r>
              <a:rPr lang="en-US" dirty="0" smtClean="0">
                <a:solidFill>
                  <a:srgbClr val="28817A"/>
                </a:solidFill>
              </a:rPr>
              <a:t> events</a:t>
            </a:r>
            <a:endParaRPr lang="en-US" dirty="0">
              <a:solidFill>
                <a:srgbClr val="28817A"/>
              </a:solidFill>
            </a:endParaRPr>
          </a:p>
        </p:txBody>
      </p:sp>
      <p:sp>
        <p:nvSpPr>
          <p:cNvPr id="3" name="Content Placeholder 2"/>
          <p:cNvSpPr>
            <a:spLocks noGrp="1"/>
          </p:cNvSpPr>
          <p:nvPr>
            <p:ph sz="half" idx="1"/>
          </p:nvPr>
        </p:nvSpPr>
        <p:spPr/>
        <p:txBody>
          <a:bodyPr>
            <a:normAutofit/>
          </a:bodyPr>
          <a:lstStyle/>
          <a:p>
            <a:r>
              <a:rPr lang="en-US" dirty="0" smtClean="0"/>
              <a:t>Free Throw/3 </a:t>
            </a:r>
            <a:r>
              <a:rPr lang="en-US" dirty="0" err="1" smtClean="0"/>
              <a:t>Pt</a:t>
            </a:r>
            <a:r>
              <a:rPr lang="en-US" dirty="0" smtClean="0"/>
              <a:t> Contest</a:t>
            </a:r>
          </a:p>
          <a:p>
            <a:pPr lvl="1"/>
            <a:r>
              <a:rPr lang="en-US" dirty="0"/>
              <a:t>3/2 and 3/3 6-8pm in Reid Gym</a:t>
            </a:r>
          </a:p>
          <a:p>
            <a:endParaRPr lang="en-US" dirty="0" smtClean="0"/>
          </a:p>
          <a:p>
            <a:r>
              <a:rPr lang="en-US" dirty="0" smtClean="0"/>
              <a:t>CoRec Battleship</a:t>
            </a:r>
          </a:p>
          <a:p>
            <a:pPr lvl="1"/>
            <a:r>
              <a:rPr lang="en-US" dirty="0" smtClean="0"/>
              <a:t>Saturday, 3/21</a:t>
            </a:r>
          </a:p>
          <a:p>
            <a:pPr lvl="1"/>
            <a:r>
              <a:rPr lang="en-US" dirty="0" smtClean="0"/>
              <a:t>Register by 3/16</a:t>
            </a:r>
          </a:p>
          <a:p>
            <a:pPr marL="114300" indent="0">
              <a:buNone/>
            </a:pPr>
            <a:endParaRPr lang="en-US" dirty="0" smtClean="0"/>
          </a:p>
        </p:txBody>
      </p:sp>
      <p:sp>
        <p:nvSpPr>
          <p:cNvPr id="5" name="Content Placeholder 4"/>
          <p:cNvSpPr>
            <a:spLocks noGrp="1"/>
          </p:cNvSpPr>
          <p:nvPr>
            <p:ph sz="half" idx="2"/>
          </p:nvPr>
        </p:nvSpPr>
        <p:spPr/>
        <p:txBody>
          <a:bodyPr/>
          <a:lstStyle/>
          <a:p>
            <a:r>
              <a:rPr lang="en-US" dirty="0" smtClean="0"/>
              <a:t>Tennis Doubles League</a:t>
            </a:r>
            <a:endParaRPr lang="en-US" dirty="0"/>
          </a:p>
          <a:p>
            <a:pPr lvl="1"/>
            <a:r>
              <a:rPr lang="en-US" dirty="0"/>
              <a:t>Register by 3/16</a:t>
            </a:r>
          </a:p>
          <a:p>
            <a:pPr lvl="1"/>
            <a:endParaRPr lang="en-US" dirty="0" smtClean="0"/>
          </a:p>
          <a:p>
            <a:r>
              <a:rPr lang="en-US" dirty="0" smtClean="0"/>
              <a:t>4 on 4 Flag Football League</a:t>
            </a:r>
          </a:p>
          <a:p>
            <a:pPr lvl="1"/>
            <a:r>
              <a:rPr lang="en-US" dirty="0" smtClean="0"/>
              <a:t>Sundays only, starting 3/22</a:t>
            </a:r>
          </a:p>
          <a:p>
            <a:pPr lvl="1"/>
            <a:r>
              <a:rPr lang="en-US" dirty="0" smtClean="0"/>
              <a:t>Register by 3/16</a:t>
            </a:r>
          </a:p>
          <a:p>
            <a:endParaRPr lang="en-US" dirty="0" smtClean="0"/>
          </a:p>
          <a:p>
            <a:pPr marL="411480" lvl="1" indent="0">
              <a:buNone/>
            </a:pPr>
            <a:endParaRPr lang="en-US" dirty="0"/>
          </a:p>
        </p:txBody>
      </p:sp>
      <p:pic>
        <p:nvPicPr>
          <p:cNvPr id="4" name="Picture 3" descr="CRW shield.pdf"/>
          <p:cNvPicPr>
            <a:picLocks noChangeAspect="1"/>
          </p:cNvPicPr>
          <p:nvPr/>
        </p:nvPicPr>
        <p:blipFill>
          <a:blip r:embed="rId2"/>
          <a:stretch>
            <a:fillRect/>
          </a:stretch>
        </p:blipFill>
        <p:spPr>
          <a:xfrm>
            <a:off x="5379133" y="5700516"/>
            <a:ext cx="3826666" cy="1312577"/>
          </a:xfrm>
          <a:prstGeom prst="rect">
            <a:avLst/>
          </a:prstGeom>
        </p:spPr>
      </p:pic>
    </p:spTree>
    <p:extLst>
      <p:ext uri="{BB962C8B-B14F-4D97-AF65-F5344CB8AC3E}">
        <p14:creationId xmlns:p14="http://schemas.microsoft.com/office/powerpoint/2010/main" val="928791947"/>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8817A"/>
                </a:solidFill>
              </a:rPr>
              <a:t>schedules</a:t>
            </a:r>
            <a:endParaRPr lang="en-US" dirty="0">
              <a:solidFill>
                <a:srgbClr val="28817A"/>
              </a:solidFill>
            </a:endParaRPr>
          </a:p>
        </p:txBody>
      </p:sp>
      <p:sp>
        <p:nvSpPr>
          <p:cNvPr id="3" name="Content Placeholder 2"/>
          <p:cNvSpPr>
            <a:spLocks noGrp="1"/>
          </p:cNvSpPr>
          <p:nvPr>
            <p:ph idx="1"/>
          </p:nvPr>
        </p:nvSpPr>
        <p:spPr/>
        <p:txBody>
          <a:bodyPr>
            <a:normAutofit fontScale="92500" lnSpcReduction="10000"/>
          </a:bodyPr>
          <a:lstStyle/>
          <a:p>
            <a:r>
              <a:rPr lang="en-US" dirty="0" smtClean="0"/>
              <a:t>Schedule posted on Wednesday, March 18</a:t>
            </a:r>
            <a:r>
              <a:rPr lang="en-US" baseline="30000" dirty="0" smtClean="0"/>
              <a:t>th</a:t>
            </a:r>
            <a:r>
              <a:rPr lang="en-US" dirty="0" smtClean="0"/>
              <a:t> </a:t>
            </a:r>
          </a:p>
          <a:p>
            <a:r>
              <a:rPr lang="en-US" dirty="0" smtClean="0"/>
              <a:t>Start play on Sunday, March 22nd</a:t>
            </a:r>
          </a:p>
          <a:p>
            <a:r>
              <a:rPr lang="en-US" dirty="0" smtClean="0"/>
              <a:t>Check </a:t>
            </a:r>
            <a:r>
              <a:rPr lang="en-US" dirty="0" err="1" smtClean="0"/>
              <a:t>Imleagues</a:t>
            </a:r>
            <a:r>
              <a:rPr lang="en-US" dirty="0" smtClean="0"/>
              <a:t> schedule frequently</a:t>
            </a:r>
          </a:p>
          <a:p>
            <a:r>
              <a:rPr lang="en-US" dirty="0" smtClean="0"/>
              <a:t>All games are set at beginning of season</a:t>
            </a:r>
          </a:p>
          <a:p>
            <a:r>
              <a:rPr lang="en-US" dirty="0" smtClean="0"/>
              <a:t>Four or five game regular season</a:t>
            </a:r>
          </a:p>
          <a:p>
            <a:r>
              <a:rPr lang="en-US" dirty="0" smtClean="0"/>
              <a:t>Everyone makes playoffs</a:t>
            </a:r>
          </a:p>
          <a:p>
            <a:endParaRPr lang="en-US" dirty="0"/>
          </a:p>
          <a:p>
            <a:pPr marL="114300" indent="0" algn="ctr">
              <a:buNone/>
            </a:pPr>
            <a:r>
              <a:rPr lang="en-US" b="1" dirty="0"/>
              <a:t>*If you are interested in helping our officials train and giving your team some extra practice, sign up for a scrimmage game on either </a:t>
            </a:r>
            <a:r>
              <a:rPr lang="en-US" b="1" dirty="0" smtClean="0"/>
              <a:t>3/18 or 3/19 at </a:t>
            </a:r>
            <a:r>
              <a:rPr lang="en-US" b="1" dirty="0"/>
              <a:t>6pm, 7pm, and 8pm each night. </a:t>
            </a:r>
          </a:p>
          <a:p>
            <a:pPr marL="114300" indent="0" algn="ctr">
              <a:buNone/>
            </a:pPr>
            <a:r>
              <a:rPr lang="en-US" b="1" dirty="0" smtClean="0"/>
              <a:t>Email: </a:t>
            </a:r>
            <a:r>
              <a:rPr lang="en-US" b="1" dirty="0" err="1"/>
              <a:t>hbosco@wcu.edu</a:t>
            </a:r>
            <a:endParaRPr lang="en-US" b="1" dirty="0"/>
          </a:p>
          <a:p>
            <a:endParaRPr lang="en-US" dirty="0"/>
          </a:p>
        </p:txBody>
      </p:sp>
    </p:spTree>
    <p:extLst>
      <p:ext uri="{BB962C8B-B14F-4D97-AF65-F5344CB8AC3E}">
        <p14:creationId xmlns:p14="http://schemas.microsoft.com/office/powerpoint/2010/main" val="18611401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8817A"/>
                </a:solidFill>
              </a:rPr>
              <a:t>Free agents</a:t>
            </a:r>
            <a:endParaRPr lang="en-US" dirty="0">
              <a:solidFill>
                <a:srgbClr val="28817A"/>
              </a:solidFill>
            </a:endParaRPr>
          </a:p>
        </p:txBody>
      </p:sp>
      <p:sp>
        <p:nvSpPr>
          <p:cNvPr id="3" name="Content Placeholder 2"/>
          <p:cNvSpPr>
            <a:spLocks noGrp="1"/>
          </p:cNvSpPr>
          <p:nvPr>
            <p:ph idx="1"/>
          </p:nvPr>
        </p:nvSpPr>
        <p:spPr/>
        <p:txBody>
          <a:bodyPr/>
          <a:lstStyle/>
          <a:p>
            <a:r>
              <a:rPr lang="en-US" dirty="0" smtClean="0"/>
              <a:t>Don’t have a team?</a:t>
            </a:r>
          </a:p>
          <a:p>
            <a:pPr lvl="1"/>
            <a:r>
              <a:rPr lang="en-US" dirty="0" smtClean="0"/>
              <a:t>Sign up as a free agent on </a:t>
            </a:r>
            <a:r>
              <a:rPr lang="en-US" dirty="0" err="1" smtClean="0"/>
              <a:t>IMLeagues</a:t>
            </a:r>
            <a:endParaRPr lang="en-US" dirty="0" smtClean="0"/>
          </a:p>
          <a:p>
            <a:pPr lvl="1"/>
            <a:r>
              <a:rPr lang="en-US" dirty="0" smtClean="0"/>
              <a:t>Come out to the intramural facilities</a:t>
            </a:r>
          </a:p>
          <a:p>
            <a:pPr lvl="1"/>
            <a:r>
              <a:rPr lang="en-US" dirty="0" smtClean="0"/>
              <a:t>Facebook</a:t>
            </a:r>
          </a:p>
          <a:p>
            <a:pPr lvl="2"/>
            <a:r>
              <a:rPr lang="en-US" dirty="0" smtClean="0"/>
              <a:t>WCU Campus Recreation and Wellness</a:t>
            </a:r>
          </a:p>
          <a:p>
            <a:r>
              <a:rPr lang="en-US" dirty="0" smtClean="0"/>
              <a:t>Captains use these resources to pick up players</a:t>
            </a:r>
          </a:p>
          <a:p>
            <a:r>
              <a:rPr lang="en-US" dirty="0" smtClean="0"/>
              <a:t>Free agency is not a guarantee, as captains make the choice to pick up free agents </a:t>
            </a:r>
          </a:p>
        </p:txBody>
      </p:sp>
    </p:spTree>
    <p:extLst>
      <p:ext uri="{BB962C8B-B14F-4D97-AF65-F5344CB8AC3E}">
        <p14:creationId xmlns:p14="http://schemas.microsoft.com/office/powerpoint/2010/main" val="31694720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8817A"/>
                </a:solidFill>
              </a:rPr>
              <a:t>Final reminders</a:t>
            </a:r>
            <a:endParaRPr lang="en-US" dirty="0">
              <a:solidFill>
                <a:srgbClr val="28817A"/>
              </a:solidFill>
            </a:endParaRPr>
          </a:p>
        </p:txBody>
      </p:sp>
      <p:sp>
        <p:nvSpPr>
          <p:cNvPr id="3" name="Content Placeholder 2"/>
          <p:cNvSpPr>
            <a:spLocks noGrp="1"/>
          </p:cNvSpPr>
          <p:nvPr>
            <p:ph idx="1"/>
          </p:nvPr>
        </p:nvSpPr>
        <p:spPr/>
        <p:txBody>
          <a:bodyPr/>
          <a:lstStyle/>
          <a:p>
            <a:r>
              <a:rPr lang="en-US" dirty="0" smtClean="0"/>
              <a:t>Tell your teammates to register on </a:t>
            </a:r>
            <a:r>
              <a:rPr lang="en-US" dirty="0" err="1" smtClean="0"/>
              <a:t>IMLeagues</a:t>
            </a:r>
            <a:r>
              <a:rPr lang="en-US" dirty="0" smtClean="0"/>
              <a:t> and join your team!</a:t>
            </a:r>
          </a:p>
          <a:p>
            <a:r>
              <a:rPr lang="en-US" dirty="0" smtClean="0"/>
              <a:t>Double check player eligibility</a:t>
            </a:r>
          </a:p>
          <a:p>
            <a:r>
              <a:rPr lang="en-US" dirty="0" smtClean="0"/>
              <a:t>Review detailed rules and policies</a:t>
            </a:r>
          </a:p>
          <a:p>
            <a:r>
              <a:rPr lang="en-US" dirty="0" smtClean="0"/>
              <a:t>Make sure you have the minimum amount of players needed to make a team</a:t>
            </a:r>
          </a:p>
          <a:p>
            <a:r>
              <a:rPr lang="en-US" dirty="0" smtClean="0"/>
              <a:t>Any questions, please come ask! </a:t>
            </a:r>
            <a:endParaRPr lang="en-US" dirty="0"/>
          </a:p>
        </p:txBody>
      </p:sp>
    </p:spTree>
    <p:extLst>
      <p:ext uri="{BB962C8B-B14F-4D97-AF65-F5344CB8AC3E}">
        <p14:creationId xmlns:p14="http://schemas.microsoft.com/office/powerpoint/2010/main" val="34834685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endParaRPr lang="en-US"/>
          </a:p>
        </p:txBody>
      </p:sp>
      <p:sp>
        <p:nvSpPr>
          <p:cNvPr id="4" name="Title 3"/>
          <p:cNvSpPr>
            <a:spLocks noGrp="1"/>
          </p:cNvSpPr>
          <p:nvPr>
            <p:ph type="title"/>
          </p:nvPr>
        </p:nvSpPr>
        <p:spPr/>
        <p:txBody>
          <a:bodyPr>
            <a:normAutofit/>
          </a:bodyPr>
          <a:lstStyle/>
          <a:p>
            <a:r>
              <a:rPr lang="en-US" sz="2800" dirty="0" smtClean="0">
                <a:solidFill>
                  <a:srgbClr val="08A1D9"/>
                </a:solidFill>
              </a:rPr>
              <a:t>Good luck! </a:t>
            </a:r>
            <a:endParaRPr lang="en-US" sz="2800" dirty="0">
              <a:solidFill>
                <a:srgbClr val="08A1D9"/>
              </a:solidFill>
            </a:endParaRPr>
          </a:p>
        </p:txBody>
      </p:sp>
      <p:pic>
        <p:nvPicPr>
          <p:cNvPr id="2" name="Picture 1" descr="2014-05-01 23.05.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894" y="586087"/>
            <a:ext cx="3522121" cy="2630720"/>
          </a:xfrm>
          <a:prstGeom prst="rect">
            <a:avLst/>
          </a:prstGeom>
        </p:spPr>
      </p:pic>
      <p:pic>
        <p:nvPicPr>
          <p:cNvPr id="5" name="Picture 4" descr="2014-05-01 20.55.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3635" y="586087"/>
            <a:ext cx="3522122" cy="2630720"/>
          </a:xfrm>
          <a:prstGeom prst="rect">
            <a:avLst/>
          </a:prstGeom>
        </p:spPr>
      </p:pic>
    </p:spTree>
    <p:extLst>
      <p:ext uri="{BB962C8B-B14F-4D97-AF65-F5344CB8AC3E}">
        <p14:creationId xmlns:p14="http://schemas.microsoft.com/office/powerpoint/2010/main" val="162277675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8817A"/>
                </a:solidFill>
              </a:rPr>
              <a:t>Contact and times</a:t>
            </a:r>
            <a:r>
              <a:rPr lang="en-US" dirty="0" smtClean="0"/>
              <a:t>	</a:t>
            </a:r>
            <a:endParaRPr lang="en-US" dirty="0"/>
          </a:p>
        </p:txBody>
      </p:sp>
      <p:sp>
        <p:nvSpPr>
          <p:cNvPr id="3" name="Content Placeholder 2"/>
          <p:cNvSpPr>
            <a:spLocks noGrp="1"/>
          </p:cNvSpPr>
          <p:nvPr>
            <p:ph idx="1"/>
          </p:nvPr>
        </p:nvSpPr>
        <p:spPr/>
        <p:txBody>
          <a:bodyPr>
            <a:normAutofit/>
          </a:bodyPr>
          <a:lstStyle/>
          <a:p>
            <a:r>
              <a:rPr lang="en-US" dirty="0" smtClean="0"/>
              <a:t>Associate/Assistant Director</a:t>
            </a:r>
          </a:p>
          <a:p>
            <a:pPr lvl="1"/>
            <a:r>
              <a:rPr lang="en-US" dirty="0" smtClean="0"/>
              <a:t>9-12 </a:t>
            </a:r>
            <a:r>
              <a:rPr lang="en-US" dirty="0"/>
              <a:t>and 1-5pm Monday-Friday</a:t>
            </a:r>
          </a:p>
          <a:p>
            <a:pPr lvl="1"/>
            <a:r>
              <a:rPr lang="en-US" dirty="0"/>
              <a:t>I</a:t>
            </a:r>
            <a:r>
              <a:rPr lang="en-US" dirty="0" smtClean="0"/>
              <a:t>n </a:t>
            </a:r>
            <a:r>
              <a:rPr lang="en-US" dirty="0"/>
              <a:t>and out of the office during the </a:t>
            </a:r>
            <a:r>
              <a:rPr lang="en-US" dirty="0" smtClean="0"/>
              <a:t>day</a:t>
            </a:r>
          </a:p>
          <a:p>
            <a:pPr marL="411480" lvl="1" indent="0">
              <a:buNone/>
            </a:pPr>
            <a:endParaRPr lang="en-US" dirty="0" smtClean="0"/>
          </a:p>
          <a:p>
            <a:pPr marL="114300" indent="0">
              <a:buNone/>
            </a:pPr>
            <a:r>
              <a:rPr lang="en-US" dirty="0" smtClean="0"/>
              <a:t>• </a:t>
            </a:r>
            <a:r>
              <a:rPr lang="en-US" dirty="0"/>
              <a:t>Calls and </a:t>
            </a:r>
            <a:r>
              <a:rPr lang="en-US" dirty="0" smtClean="0"/>
              <a:t>emails</a:t>
            </a:r>
          </a:p>
          <a:p>
            <a:pPr lvl="1"/>
            <a:r>
              <a:rPr lang="en-US" dirty="0" smtClean="0"/>
              <a:t>If </a:t>
            </a:r>
            <a:r>
              <a:rPr lang="en-US" dirty="0"/>
              <a:t>received after 5pm during the week, you will not </a:t>
            </a:r>
            <a:r>
              <a:rPr lang="en-US" dirty="0" smtClean="0"/>
              <a:t>get a response </a:t>
            </a:r>
            <a:r>
              <a:rPr lang="en-US" dirty="0"/>
              <a:t>until next day</a:t>
            </a:r>
          </a:p>
          <a:p>
            <a:pPr lvl="1"/>
            <a:r>
              <a:rPr lang="en-US" dirty="0" smtClean="0"/>
              <a:t>If </a:t>
            </a:r>
            <a:r>
              <a:rPr lang="en-US" dirty="0"/>
              <a:t>received after 5pm on Friday, you will not get a </a:t>
            </a:r>
            <a:r>
              <a:rPr lang="en-US" dirty="0" smtClean="0"/>
              <a:t>response until </a:t>
            </a:r>
            <a:r>
              <a:rPr lang="en-US" dirty="0"/>
              <a:t>Monday</a:t>
            </a:r>
            <a:endParaRPr lang="en-US" dirty="0" smtClean="0"/>
          </a:p>
        </p:txBody>
      </p:sp>
      <p:pic>
        <p:nvPicPr>
          <p:cNvPr id="4" name="Picture 3" descr="CRW shield.pdf"/>
          <p:cNvPicPr>
            <a:picLocks noChangeAspect="1"/>
          </p:cNvPicPr>
          <p:nvPr/>
        </p:nvPicPr>
        <p:blipFill>
          <a:blip r:embed="rId2"/>
          <a:stretch>
            <a:fillRect/>
          </a:stretch>
        </p:blipFill>
        <p:spPr>
          <a:xfrm>
            <a:off x="5317334" y="5741877"/>
            <a:ext cx="3826666" cy="1312577"/>
          </a:xfrm>
          <a:prstGeom prst="rect">
            <a:avLst/>
          </a:prstGeom>
        </p:spPr>
      </p:pic>
    </p:spTree>
    <p:extLst>
      <p:ext uri="{BB962C8B-B14F-4D97-AF65-F5344CB8AC3E}">
        <p14:creationId xmlns:p14="http://schemas.microsoft.com/office/powerpoint/2010/main" val="621237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28817A"/>
                </a:solidFill>
              </a:rPr>
              <a:t>INTramural</a:t>
            </a:r>
            <a:r>
              <a:rPr lang="en-US" dirty="0" smtClean="0">
                <a:solidFill>
                  <a:srgbClr val="28817A"/>
                </a:solidFill>
              </a:rPr>
              <a:t> Supervisors</a:t>
            </a:r>
            <a:endParaRPr lang="en-US" dirty="0">
              <a:solidFill>
                <a:srgbClr val="28817A"/>
              </a:solidFill>
            </a:endParaRPr>
          </a:p>
        </p:txBody>
      </p:sp>
      <p:sp>
        <p:nvSpPr>
          <p:cNvPr id="3" name="Content Placeholder 2"/>
          <p:cNvSpPr>
            <a:spLocks noGrp="1"/>
          </p:cNvSpPr>
          <p:nvPr>
            <p:ph idx="1"/>
          </p:nvPr>
        </p:nvSpPr>
        <p:spPr/>
        <p:txBody>
          <a:bodyPr/>
          <a:lstStyle/>
          <a:p>
            <a:r>
              <a:rPr lang="en-US" dirty="0" smtClean="0"/>
              <a:t>Policies?</a:t>
            </a:r>
          </a:p>
          <a:p>
            <a:r>
              <a:rPr lang="en-US" dirty="0" smtClean="0"/>
              <a:t>Sport Rules?</a:t>
            </a:r>
          </a:p>
          <a:p>
            <a:r>
              <a:rPr lang="en-US" dirty="0" smtClean="0"/>
              <a:t>Facility Concerns?</a:t>
            </a:r>
          </a:p>
          <a:p>
            <a:r>
              <a:rPr lang="en-US" dirty="0" smtClean="0"/>
              <a:t>Employee Concerns?</a:t>
            </a:r>
          </a:p>
          <a:p>
            <a:r>
              <a:rPr lang="en-US" dirty="0" smtClean="0"/>
              <a:t>Protest?</a:t>
            </a:r>
          </a:p>
          <a:p>
            <a:r>
              <a:rPr lang="en-US" dirty="0" smtClean="0"/>
              <a:t>Eligibility?</a:t>
            </a:r>
          </a:p>
          <a:p>
            <a:r>
              <a:rPr lang="en-US" dirty="0" smtClean="0"/>
              <a:t>First Aid?</a:t>
            </a:r>
          </a:p>
          <a:p>
            <a:endParaRPr lang="en-US" dirty="0" smtClean="0"/>
          </a:p>
          <a:p>
            <a:r>
              <a:rPr lang="en-US" dirty="0" smtClean="0"/>
              <a:t>Ask an Intramural Supervisor! </a:t>
            </a:r>
          </a:p>
        </p:txBody>
      </p:sp>
      <p:pic>
        <p:nvPicPr>
          <p:cNvPr id="4" name="Picture 3" descr="CRW shield.pdf"/>
          <p:cNvPicPr>
            <a:picLocks noChangeAspect="1"/>
          </p:cNvPicPr>
          <p:nvPr/>
        </p:nvPicPr>
        <p:blipFill>
          <a:blip r:embed="rId2"/>
          <a:stretch>
            <a:fillRect/>
          </a:stretch>
        </p:blipFill>
        <p:spPr>
          <a:xfrm>
            <a:off x="5457416" y="5741877"/>
            <a:ext cx="3826666" cy="1312577"/>
          </a:xfrm>
          <a:prstGeom prst="rect">
            <a:avLst/>
          </a:prstGeom>
        </p:spPr>
      </p:pic>
    </p:spTree>
    <p:extLst>
      <p:ext uri="{BB962C8B-B14F-4D97-AF65-F5344CB8AC3E}">
        <p14:creationId xmlns:p14="http://schemas.microsoft.com/office/powerpoint/2010/main" val="1331668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28817A"/>
                </a:solidFill>
              </a:rPr>
              <a:t>STudent</a:t>
            </a:r>
            <a:r>
              <a:rPr lang="en-US" dirty="0" smtClean="0">
                <a:solidFill>
                  <a:srgbClr val="28817A"/>
                </a:solidFill>
              </a:rPr>
              <a:t> Officials</a:t>
            </a:r>
            <a:endParaRPr lang="en-US" dirty="0">
              <a:solidFill>
                <a:srgbClr val="28817A"/>
              </a:solidFill>
            </a:endParaRPr>
          </a:p>
        </p:txBody>
      </p:sp>
      <p:sp>
        <p:nvSpPr>
          <p:cNvPr id="3" name="Content Placeholder 2"/>
          <p:cNvSpPr>
            <a:spLocks noGrp="1"/>
          </p:cNvSpPr>
          <p:nvPr>
            <p:ph idx="1"/>
          </p:nvPr>
        </p:nvSpPr>
        <p:spPr/>
        <p:txBody>
          <a:bodyPr>
            <a:normAutofit fontScale="92500" lnSpcReduction="10000"/>
          </a:bodyPr>
          <a:lstStyle/>
          <a:p>
            <a:r>
              <a:rPr lang="en-US" dirty="0" smtClean="0"/>
              <a:t>The </a:t>
            </a:r>
            <a:r>
              <a:rPr lang="en-US" dirty="0"/>
              <a:t>success of the Intramural Sports program is </a:t>
            </a:r>
            <a:r>
              <a:rPr lang="en-US" dirty="0" smtClean="0"/>
              <a:t>contingent </a:t>
            </a:r>
            <a:r>
              <a:rPr lang="en-US" dirty="0"/>
              <a:t>upon the quality of its </a:t>
            </a:r>
            <a:r>
              <a:rPr lang="en-US" dirty="0" smtClean="0"/>
              <a:t>sport </a:t>
            </a:r>
            <a:r>
              <a:rPr lang="en-US" dirty="0"/>
              <a:t>officials and </a:t>
            </a:r>
            <a:r>
              <a:rPr lang="en-US" dirty="0" smtClean="0"/>
              <a:t>participants</a:t>
            </a:r>
            <a:r>
              <a:rPr lang="en-US" dirty="0"/>
              <a:t>. </a:t>
            </a:r>
            <a:endParaRPr lang="en-US" dirty="0" smtClean="0"/>
          </a:p>
          <a:p>
            <a:r>
              <a:rPr lang="en-US" dirty="0" smtClean="0"/>
              <a:t>Intramural </a:t>
            </a:r>
            <a:r>
              <a:rPr lang="en-US" dirty="0"/>
              <a:t>contests are officiated by fellow </a:t>
            </a:r>
            <a:r>
              <a:rPr lang="en-US" dirty="0" smtClean="0"/>
              <a:t>Western Carolina </a:t>
            </a:r>
            <a:r>
              <a:rPr lang="en-US" dirty="0"/>
              <a:t>students. They </a:t>
            </a:r>
            <a:r>
              <a:rPr lang="en-US" dirty="0" smtClean="0"/>
              <a:t>are not professionals </a:t>
            </a:r>
            <a:r>
              <a:rPr lang="en-US" dirty="0"/>
              <a:t>and are paid </a:t>
            </a:r>
            <a:r>
              <a:rPr lang="en-US" dirty="0" smtClean="0"/>
              <a:t>minimum wage </a:t>
            </a:r>
            <a:r>
              <a:rPr lang="en-US" dirty="0"/>
              <a:t>for the service they perform. </a:t>
            </a:r>
            <a:endParaRPr lang="en-US" dirty="0" smtClean="0"/>
          </a:p>
          <a:p>
            <a:r>
              <a:rPr lang="en-US" dirty="0" smtClean="0"/>
              <a:t>They </a:t>
            </a:r>
            <a:r>
              <a:rPr lang="en-US" dirty="0"/>
              <a:t>deserve and expect your </a:t>
            </a:r>
            <a:r>
              <a:rPr lang="en-US" dirty="0" smtClean="0"/>
              <a:t>cooperation</a:t>
            </a:r>
            <a:r>
              <a:rPr lang="en-US" dirty="0"/>
              <a:t>, respect and sportsmanlike behavior</a:t>
            </a:r>
            <a:r>
              <a:rPr lang="en-US" dirty="0" smtClean="0"/>
              <a:t>.</a:t>
            </a:r>
          </a:p>
          <a:p>
            <a:r>
              <a:rPr lang="en-US" dirty="0" smtClean="0"/>
              <a:t>They are trained to </a:t>
            </a:r>
            <a:r>
              <a:rPr lang="en-US" dirty="0"/>
              <a:t>perform these </a:t>
            </a:r>
            <a:r>
              <a:rPr lang="en-US" dirty="0" smtClean="0"/>
              <a:t>jobs, </a:t>
            </a:r>
            <a:r>
              <a:rPr lang="en-US" dirty="0"/>
              <a:t>and </a:t>
            </a:r>
            <a:r>
              <a:rPr lang="en-US" dirty="0" smtClean="0"/>
              <a:t>we </a:t>
            </a:r>
            <a:r>
              <a:rPr lang="en-US" dirty="0"/>
              <a:t>expect them to officiate to the best of their ability. </a:t>
            </a:r>
            <a:endParaRPr lang="en-US" dirty="0" smtClean="0"/>
          </a:p>
          <a:p>
            <a:r>
              <a:rPr lang="en-US" dirty="0" smtClean="0"/>
              <a:t>We </a:t>
            </a:r>
            <a:r>
              <a:rPr lang="en-US" dirty="0"/>
              <a:t>invite you to apply for the student officials' </a:t>
            </a:r>
            <a:r>
              <a:rPr lang="en-US" dirty="0" smtClean="0"/>
              <a:t>job available with our </a:t>
            </a:r>
            <a:r>
              <a:rPr lang="en-US" dirty="0"/>
              <a:t>Intramural Sports Program</a:t>
            </a:r>
          </a:p>
          <a:p>
            <a:endParaRPr lang="en-US" dirty="0"/>
          </a:p>
        </p:txBody>
      </p:sp>
      <p:pic>
        <p:nvPicPr>
          <p:cNvPr id="4" name="Picture 3" descr="CRW shield.pdf"/>
          <p:cNvPicPr>
            <a:picLocks noChangeAspect="1"/>
          </p:cNvPicPr>
          <p:nvPr/>
        </p:nvPicPr>
        <p:blipFill>
          <a:blip r:embed="rId2"/>
          <a:stretch>
            <a:fillRect/>
          </a:stretch>
        </p:blipFill>
        <p:spPr>
          <a:xfrm>
            <a:off x="5457416" y="5741877"/>
            <a:ext cx="3826666" cy="1312577"/>
          </a:xfrm>
          <a:prstGeom prst="rect">
            <a:avLst/>
          </a:prstGeom>
        </p:spPr>
      </p:pic>
    </p:spTree>
    <p:extLst>
      <p:ext uri="{BB962C8B-B14F-4D97-AF65-F5344CB8AC3E}">
        <p14:creationId xmlns:p14="http://schemas.microsoft.com/office/powerpoint/2010/main" val="39264083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Apothecary">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Apothecary.thmx</Template>
  <TotalTime>6616</TotalTime>
  <Words>3918</Words>
  <Application>Microsoft Macintosh PowerPoint</Application>
  <PresentationFormat>On-screen Show (4:3)</PresentationFormat>
  <Paragraphs>432</Paragraphs>
  <Slides>66</Slides>
  <Notes>0</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Apothecary</vt:lpstr>
      <vt:lpstr>Softball Policies and rules Presentation</vt:lpstr>
      <vt:lpstr>IMLEAGUES HAS GONE MOBILE!</vt:lpstr>
      <vt:lpstr>Social Media</vt:lpstr>
      <vt:lpstr>Softball Presentation</vt:lpstr>
      <vt:lpstr>New Registration requirement </vt:lpstr>
      <vt:lpstr>Intramural Staff</vt:lpstr>
      <vt:lpstr>Contact and times </vt:lpstr>
      <vt:lpstr>INTramural Supervisors</vt:lpstr>
      <vt:lpstr>STudent Officials</vt:lpstr>
      <vt:lpstr>IMLeagues</vt:lpstr>
      <vt:lpstr>IMLeagues notables</vt:lpstr>
      <vt:lpstr>TIME PREFERENCES </vt:lpstr>
      <vt:lpstr>Intramural Policies and procedures</vt:lpstr>
      <vt:lpstr>Facility Policies</vt:lpstr>
      <vt:lpstr>Tobacco, Alcohol, Drug Use</vt:lpstr>
      <vt:lpstr>Player Release</vt:lpstr>
      <vt:lpstr>Assumption of Risk &amp; Injuries</vt:lpstr>
      <vt:lpstr>TEAM CAPTAINS</vt:lpstr>
      <vt:lpstr>Check in Requirements</vt:lpstr>
      <vt:lpstr>MIS-Use Of ID</vt:lpstr>
      <vt:lpstr>Eligibility</vt:lpstr>
      <vt:lpstr>Faculty/staff and Spouse/partners</vt:lpstr>
      <vt:lpstr>Restricted Players</vt:lpstr>
      <vt:lpstr>RESTRICTED PLAYERS</vt:lpstr>
      <vt:lpstr>Rosters </vt:lpstr>
      <vt:lpstr>Roster Max</vt:lpstr>
      <vt:lpstr>Reschedules</vt:lpstr>
      <vt:lpstr>Participant Conduct</vt:lpstr>
      <vt:lpstr>Participant Conduct</vt:lpstr>
      <vt:lpstr>Participant conduct</vt:lpstr>
      <vt:lpstr>Sportsmanship Rating</vt:lpstr>
      <vt:lpstr>Unsportsmanlike Conduct</vt:lpstr>
      <vt:lpstr>Ejected Player </vt:lpstr>
      <vt:lpstr>Forfeits/Defaults</vt:lpstr>
      <vt:lpstr>Protests</vt:lpstr>
      <vt:lpstr>Eligibility Protest</vt:lpstr>
      <vt:lpstr>2015 Softball Rules</vt:lpstr>
      <vt:lpstr>Rules </vt:lpstr>
      <vt:lpstr>Attire</vt:lpstr>
      <vt:lpstr>Jewelry </vt:lpstr>
      <vt:lpstr>Equipment</vt:lpstr>
      <vt:lpstr>Equipment-Bats</vt:lpstr>
      <vt:lpstr>ROSTER</vt:lpstr>
      <vt:lpstr>TYPe 1 </vt:lpstr>
      <vt:lpstr>Type 2</vt:lpstr>
      <vt:lpstr>The Game and Field</vt:lpstr>
      <vt:lpstr>Extra Innings</vt:lpstr>
      <vt:lpstr>Field</vt:lpstr>
      <vt:lpstr>PitCHING</vt:lpstr>
      <vt:lpstr>Batting</vt:lpstr>
      <vt:lpstr>Courtesy Foul</vt:lpstr>
      <vt:lpstr>Dead Ball Territory</vt:lpstr>
      <vt:lpstr>Base Running</vt:lpstr>
      <vt:lpstr>Infield Fly Rule</vt:lpstr>
      <vt:lpstr>PLAY APPEALS</vt:lpstr>
      <vt:lpstr>Co-Rec Modifications</vt:lpstr>
      <vt:lpstr>Restraining Line</vt:lpstr>
      <vt:lpstr>Playoffs</vt:lpstr>
      <vt:lpstr>Playoff Player Eligibility</vt:lpstr>
      <vt:lpstr>Standings</vt:lpstr>
      <vt:lpstr>STANDINGS</vt:lpstr>
      <vt:lpstr>Upcoming im events</vt:lpstr>
      <vt:lpstr>schedules</vt:lpstr>
      <vt:lpstr>Free agents</vt:lpstr>
      <vt:lpstr>Final reminders</vt:lpstr>
      <vt:lpstr>Good luck! </vt:lpstr>
    </vt:vector>
  </TitlesOfParts>
  <Company>Western Carolina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Ultimate Frisbee Managers Meeting</dc:title>
  <dc:creator>WCUUser</dc:creator>
  <cp:lastModifiedBy>WCUUser</cp:lastModifiedBy>
  <cp:revision>239</cp:revision>
  <dcterms:created xsi:type="dcterms:W3CDTF">2011-06-09T20:37:33Z</dcterms:created>
  <dcterms:modified xsi:type="dcterms:W3CDTF">2015-02-20T21:29:38Z</dcterms:modified>
</cp:coreProperties>
</file>