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5" r:id="rId2"/>
  </p:sldMasterIdLst>
  <p:notesMasterIdLst>
    <p:notesMasterId r:id="rId23"/>
  </p:notesMasterIdLst>
  <p:sldIdLst>
    <p:sldId id="256" r:id="rId3"/>
    <p:sldId id="272" r:id="rId4"/>
    <p:sldId id="279" r:id="rId5"/>
    <p:sldId id="258" r:id="rId6"/>
    <p:sldId id="259" r:id="rId7"/>
    <p:sldId id="260" r:id="rId8"/>
    <p:sldId id="262" r:id="rId9"/>
    <p:sldId id="264" r:id="rId10"/>
    <p:sldId id="277" r:id="rId11"/>
    <p:sldId id="267" r:id="rId12"/>
    <p:sldId id="268" r:id="rId13"/>
    <p:sldId id="266" r:id="rId14"/>
    <p:sldId id="269" r:id="rId15"/>
    <p:sldId id="270" r:id="rId16"/>
    <p:sldId id="278" r:id="rId17"/>
    <p:sldId id="273" r:id="rId18"/>
    <p:sldId id="275" r:id="rId19"/>
    <p:sldId id="282" r:id="rId20"/>
    <p:sldId id="274" r:id="rId21"/>
    <p:sldId id="281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3A4995-D93F-443E-8BFF-23D8C31BCFF7}" type="datetimeFigureOut">
              <a:rPr lang="en-US" smtClean="0"/>
              <a:pPr/>
              <a:t>11/10/2011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F16006-5AA1-4C7A-8545-6F8C5D0463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46828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>
              <a:defRPr/>
            </a:pPr>
            <a:fld id="{64AFF107-6949-4091-8481-2D140F43DD18}" type="slidenum">
              <a:rPr lang="en-US" sz="1200">
                <a:solidFill>
                  <a:prstClr val="black"/>
                </a:solidFill>
              </a:rPr>
              <a:pPr algn="r">
                <a:defRPr/>
              </a:pPr>
              <a:t>2</a:t>
            </a:fld>
            <a:endParaRPr lang="en-US" sz="12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>
              <a:defRPr/>
            </a:pPr>
            <a:fld id="{64AFF107-6949-4091-8481-2D140F43DD18}" type="slidenum">
              <a:rPr lang="en-US" sz="1200">
                <a:solidFill>
                  <a:prstClr val="black"/>
                </a:solidFill>
              </a:rPr>
              <a:pPr algn="r">
                <a:defRPr/>
              </a:pPr>
              <a:t>20</a:t>
            </a:fld>
            <a:endParaRPr lang="en-US" sz="12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B9C4A-CCF6-4A96-9CA1-86B659B59BBC}" type="datetimeFigureOut">
              <a:rPr lang="en-US" smtClean="0"/>
              <a:pPr/>
              <a:t>11/10/2011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3A93-1071-45E7-AE7D-F9654CCB92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B9C4A-CCF6-4A96-9CA1-86B659B59BBC}" type="datetimeFigureOut">
              <a:rPr lang="en-US" smtClean="0"/>
              <a:pPr/>
              <a:t>11/10/2011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3A93-1071-45E7-AE7D-F9654CCB92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B9C4A-CCF6-4A96-9CA1-86B659B59BBC}" type="datetimeFigureOut">
              <a:rPr lang="en-US" smtClean="0"/>
              <a:pPr/>
              <a:t>11/10/2011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3A93-1071-45E7-AE7D-F9654CCB92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D5E3E-A9F3-4957-9A22-21D4F4A25B8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11/10/2011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C6FC8-2A5B-4834-AA31-1F5CCEFABCB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934206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81403-35D6-420D-86B7-437B91F2A99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11/10/2011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1977B-79F9-4534-B4AD-AD0E358C3F5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506067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F26D0C-76A7-4E54-BC59-D3EB6653C41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11/10/2011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3D141-139D-4E7D-9609-EF01184C86E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16994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3B7A9-C1B3-4C40-9F9F-CD9C895DF7B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11/10/2011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5BDEC-7FA9-4984-99AF-66292C76FC3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3379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08CC00-CEB0-483A-8E4F-AB460A0408F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11/10/2011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52058-21F5-4B2A-AD6D-4AB0EC6AB73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73726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0DABE-A8E2-4A42-94AE-0156EFBCC72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11/10/2011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6B40A-3FB0-4DE1-AC74-F99534275A7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390051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6248D-2885-4A9C-8464-A36012AE7CF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11/10/2011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1E267-7183-41EF-A65B-468DBDFBAF5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827679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9B2F8-60FD-4447-9101-F93783DB799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11/10/2011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DBDE4-9FA0-4ADF-B1BF-C960E2C28B0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35506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B9C4A-CCF6-4A96-9CA1-86B659B59BBC}" type="datetimeFigureOut">
              <a:rPr lang="en-US" smtClean="0"/>
              <a:pPr/>
              <a:t>11/10/2011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3A93-1071-45E7-AE7D-F9654CCB92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7DFBC2-372F-49F2-A004-6DC8D454658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11/10/2011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E0CB3-FEA8-40F4-99DF-F845C657636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355410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D3475-E373-4323-AEA1-FFF1453490B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11/10/2011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9708F-1E35-4051-853D-70A6A686ED2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767364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6BDED-2B8C-4372-A5B7-3EA22D1411F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11/10/2011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7E265-54E5-49B8-81AA-DA61BE331CF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73282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3523B-7E0F-4774-8909-9DCF53AFBB6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11/10/2011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9C1AF-506F-4F5B-87E9-B8ACD66B184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34434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B9C4A-CCF6-4A96-9CA1-86B659B59BBC}" type="datetimeFigureOut">
              <a:rPr lang="en-US" smtClean="0"/>
              <a:pPr/>
              <a:t>11/10/2011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3A93-1071-45E7-AE7D-F9654CCB92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B9C4A-CCF6-4A96-9CA1-86B659B59BBC}" type="datetimeFigureOut">
              <a:rPr lang="en-US" smtClean="0"/>
              <a:pPr/>
              <a:t>11/10/2011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3A93-1071-45E7-AE7D-F9654CCB92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B9C4A-CCF6-4A96-9CA1-86B659B59BBC}" type="datetimeFigureOut">
              <a:rPr lang="en-US" smtClean="0"/>
              <a:pPr/>
              <a:t>11/10/2011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3A93-1071-45E7-AE7D-F9654CCB92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B9C4A-CCF6-4A96-9CA1-86B659B59BBC}" type="datetimeFigureOut">
              <a:rPr lang="en-US" smtClean="0"/>
              <a:pPr/>
              <a:t>11/10/2011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3A93-1071-45E7-AE7D-F9654CCB92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B9C4A-CCF6-4A96-9CA1-86B659B59BBC}" type="datetimeFigureOut">
              <a:rPr lang="en-US" smtClean="0"/>
              <a:pPr/>
              <a:t>11/10/2011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3A93-1071-45E7-AE7D-F9654CCB92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B9C4A-CCF6-4A96-9CA1-86B659B59BBC}" type="datetimeFigureOut">
              <a:rPr lang="en-US" smtClean="0"/>
              <a:pPr/>
              <a:t>11/10/2011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3A93-1071-45E7-AE7D-F9654CCB92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B9C4A-CCF6-4A96-9CA1-86B659B59BBC}" type="datetimeFigureOut">
              <a:rPr lang="en-US" smtClean="0"/>
              <a:pPr/>
              <a:t>11/10/2011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CFC3A93-1071-45E7-AE7D-F9654CCB92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7CB9C4A-CCF6-4A96-9CA1-86B659B59BBC}" type="datetimeFigureOut">
              <a:rPr lang="en-US" smtClean="0"/>
              <a:pPr/>
              <a:t>11/10/2011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CFC3A93-1071-45E7-AE7D-F9654CCB928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1C6F26A-ECE2-408D-9CD5-03709D4DC17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11/10/2011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5246EAD-66C0-4DA1-8B91-54D40175AB5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9594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inkcollege.net/" TargetMode="External"/><Relationship Id="rId2" Type="http://schemas.openxmlformats.org/officeDocument/2006/relationships/hyperlink" Target="http://www.transitiontocollege.net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sttac.org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Deborah.zuver@cidd.unc.edu" TargetMode="External"/><Relationship Id="rId5" Type="http://schemas.openxmlformats.org/officeDocument/2006/relationships/hyperlink" Target="mailto:Donna.yerby@cidd.unc.edu" TargetMode="Externa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en-US" sz="4400" dirty="0"/>
              <a:t>Emerging College Experiences 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for </a:t>
            </a:r>
            <a:r>
              <a:rPr lang="en-US" sz="4400" dirty="0"/>
              <a:t>Students </a:t>
            </a:r>
            <a:r>
              <a:rPr lang="en-US" sz="4400" dirty="0" smtClean="0"/>
              <a:t>with </a:t>
            </a:r>
            <a:r>
              <a:rPr lang="en-US" sz="4400" dirty="0"/>
              <a:t>I/DD: 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Supporting </a:t>
            </a:r>
            <a:r>
              <a:rPr lang="en-US" sz="4400" dirty="0"/>
              <a:t>Success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352800"/>
            <a:ext cx="7854696" cy="3019864"/>
          </a:xfrm>
          <a:solidFill>
            <a:schemeClr val="accent2"/>
          </a:solidFill>
          <a:ln>
            <a:solidFill>
              <a:schemeClr val="accent1"/>
            </a:solidFill>
            <a:prstDash val="solid"/>
          </a:ln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latin typeface="+mj-lt"/>
              </a:rPr>
              <a:t>Deborah Zuver &amp; Donna Carlson Yerby</a:t>
            </a:r>
          </a:p>
          <a:p>
            <a:pPr algn="ctr"/>
            <a:endParaRPr lang="en-US" sz="2000" b="1" dirty="0" smtClean="0">
              <a:latin typeface="+mj-lt"/>
            </a:endParaRPr>
          </a:p>
          <a:p>
            <a:pPr algn="ctr"/>
            <a:r>
              <a:rPr lang="en-US" sz="2400" dirty="0" smtClean="0">
                <a:latin typeface="+mj-lt"/>
              </a:rPr>
              <a:t>Carolina Institute for Developmental Disabilities, UNC-CH</a:t>
            </a:r>
          </a:p>
          <a:p>
            <a:pPr algn="ctr"/>
            <a:r>
              <a:rPr lang="en-US" sz="2400" dirty="0" smtClean="0">
                <a:latin typeface="+mj-lt"/>
              </a:rPr>
              <a:t>North Carolina Postsecondary Education Alliance</a:t>
            </a:r>
          </a:p>
          <a:p>
            <a:pPr algn="ctr"/>
            <a:r>
              <a:rPr lang="en-US" sz="3600" dirty="0" smtClean="0">
                <a:latin typeface="+mj-lt"/>
              </a:rPr>
              <a:t> </a:t>
            </a:r>
          </a:p>
          <a:p>
            <a:pPr algn="ctr"/>
            <a:r>
              <a:rPr lang="en-US" sz="2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October 13, 2011</a:t>
            </a:r>
            <a:endParaRPr lang="en-US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endParaRPr lang="en-US" sz="3600" dirty="0"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0953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NC Institute of Medicine Task 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FACT:  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Only 50% of students with I/DD post high school 	are competitively employed or enrolled in 	postsecondary education</a:t>
            </a:r>
          </a:p>
          <a:p>
            <a:r>
              <a:rPr lang="en-US" dirty="0" smtClean="0"/>
              <a:t>CHARGE FOR NORTH CAROLINA:</a:t>
            </a:r>
          </a:p>
          <a:p>
            <a:pPr marL="0" indent="0">
              <a:buNone/>
            </a:pPr>
            <a:r>
              <a:rPr lang="en-US" dirty="0" smtClean="0"/>
              <a:t>	-evaluate educational &amp; vocational programs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-identify best practices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-develop plan to provide </a:t>
            </a:r>
            <a:r>
              <a:rPr lang="en-US" u="sng" dirty="0" smtClean="0"/>
              <a:t>more meaningful </a:t>
            </a:r>
            <a:r>
              <a:rPr lang="en-US" dirty="0" smtClean="0"/>
              <a:t>	educational &amp; vocational opportunities</a:t>
            </a:r>
          </a:p>
        </p:txBody>
      </p:sp>
    </p:spTree>
    <p:extLst>
      <p:ext uri="{BB962C8B-B14F-4D97-AF65-F5344CB8AC3E}">
        <p14:creationId xmlns="" xmlns:p14="http://schemas.microsoft.com/office/powerpoint/2010/main" val="103814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NC Postsecondary Education Alliance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u="sng" dirty="0" smtClean="0"/>
              <a:t>Mission</a:t>
            </a:r>
            <a:r>
              <a:rPr lang="en-US" sz="3200" dirty="0" smtClean="0"/>
              <a:t>: </a:t>
            </a:r>
            <a:r>
              <a:rPr lang="en-US" sz="3200" dirty="0"/>
              <a:t>T</a:t>
            </a:r>
            <a:r>
              <a:rPr lang="en-US" sz="3200" dirty="0" smtClean="0"/>
              <a:t>o expand options &amp; opportunities for Postsecondary Education in NC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Educators, NCCDD, DPI, Vocational Rehabilitation, alliance representatives, legislators, families, student advocates</a:t>
            </a:r>
          </a:p>
          <a:p>
            <a:r>
              <a:rPr lang="en-US" dirty="0" smtClean="0"/>
              <a:t>Break down boundaries; concerted effort</a:t>
            </a:r>
          </a:p>
          <a:p>
            <a:r>
              <a:rPr lang="en-US" dirty="0" smtClean="0"/>
              <a:t>Collaboration/open communication/problem-solving</a:t>
            </a:r>
            <a:endParaRPr lang="en-US" dirty="0"/>
          </a:p>
          <a:p>
            <a:r>
              <a:rPr lang="en-US" dirty="0" smtClean="0"/>
              <a:t>Website for information, resources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4" descr="j0238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2286001"/>
            <a:ext cx="1752600" cy="1237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95493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Programs in North Carolina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WCU: University Participant   (TPSID*)</a:t>
            </a:r>
          </a:p>
          <a:p>
            <a:r>
              <a:rPr lang="en-US" dirty="0" smtClean="0"/>
              <a:t>UNC-G: Beyond Academics </a:t>
            </a:r>
          </a:p>
          <a:p>
            <a:r>
              <a:rPr lang="en-US" dirty="0" smtClean="0"/>
              <a:t>ASU: Newest program (TPSID* </a:t>
            </a:r>
            <a:r>
              <a:rPr lang="en-US" dirty="0"/>
              <a:t>satellite</a:t>
            </a:r>
            <a:r>
              <a:rPr lang="en-US" dirty="0" smtClean="0"/>
              <a:t>)</a:t>
            </a:r>
          </a:p>
          <a:p>
            <a:r>
              <a:rPr lang="en-US" dirty="0" smtClean="0"/>
              <a:t>Alamance CC- </a:t>
            </a:r>
            <a:r>
              <a:rPr lang="en-US" i="1" dirty="0" smtClean="0"/>
              <a:t>Career College</a:t>
            </a:r>
          </a:p>
          <a:p>
            <a:r>
              <a:rPr lang="en-US" dirty="0" smtClean="0"/>
              <a:t>Central Piedmont CC - Comp Ed (TPSID* satellite)</a:t>
            </a:r>
          </a:p>
          <a:p>
            <a:r>
              <a:rPr lang="en-US" dirty="0" smtClean="0"/>
              <a:t>Cleveland CC - </a:t>
            </a:r>
            <a:r>
              <a:rPr lang="en-US" i="1" dirty="0" err="1" smtClean="0"/>
              <a:t>Connexions</a:t>
            </a:r>
            <a:endParaRPr lang="en-US" i="1" dirty="0" smtClean="0"/>
          </a:p>
          <a:p>
            <a:r>
              <a:rPr lang="en-US" dirty="0" smtClean="0"/>
              <a:t>Randolph CC - </a:t>
            </a:r>
            <a:r>
              <a:rPr lang="en-US" i="1" dirty="0" smtClean="0"/>
              <a:t>Career College</a:t>
            </a:r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sz="1800" dirty="0" smtClean="0"/>
              <a:t>* </a:t>
            </a:r>
            <a:r>
              <a:rPr lang="en-US" sz="2000" b="1" u="sng" dirty="0" smtClean="0">
                <a:solidFill>
                  <a:schemeClr val="accent1"/>
                </a:solidFill>
              </a:rPr>
              <a:t>TPSID</a:t>
            </a:r>
            <a:r>
              <a:rPr lang="en-US" sz="2000" b="1" dirty="0" smtClean="0">
                <a:solidFill>
                  <a:schemeClr val="accent1"/>
                </a:solidFill>
              </a:rPr>
              <a:t> = Transition and Postsecondary Programs for Students with 		    Intellectual Disabilities (federally-funded) 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="" xmlns:p14="http://schemas.microsoft.com/office/powerpoint/2010/main" val="45632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to Creating PSE Access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Establish key stakeholder support- we’ve got it!</a:t>
            </a:r>
          </a:p>
          <a:p>
            <a:r>
              <a:rPr lang="en-US" sz="3200" dirty="0" smtClean="0"/>
              <a:t>Establish interagency </a:t>
            </a:r>
            <a:r>
              <a:rPr lang="en-US" sz="3200" b="1" dirty="0" smtClean="0"/>
              <a:t>team</a:t>
            </a:r>
          </a:p>
          <a:p>
            <a:r>
              <a:rPr lang="en-US" sz="3200" dirty="0" smtClean="0"/>
              <a:t>Facilitate </a:t>
            </a:r>
            <a:r>
              <a:rPr lang="en-US" sz="3200" b="1" dirty="0" smtClean="0"/>
              <a:t>family</a:t>
            </a:r>
            <a:r>
              <a:rPr lang="en-US" sz="3200" dirty="0" smtClean="0"/>
              <a:t> participation</a:t>
            </a:r>
          </a:p>
          <a:p>
            <a:r>
              <a:rPr lang="en-US" sz="3200" dirty="0" smtClean="0"/>
              <a:t>Identify postsecondary &amp; employment </a:t>
            </a:r>
            <a:r>
              <a:rPr lang="en-US" sz="3200" b="1" dirty="0" smtClean="0"/>
              <a:t>resources</a:t>
            </a:r>
          </a:p>
          <a:p>
            <a:r>
              <a:rPr lang="en-US" sz="3200" dirty="0" smtClean="0"/>
              <a:t>Determine </a:t>
            </a:r>
            <a:r>
              <a:rPr lang="en-US" sz="3200" b="1" dirty="0" smtClean="0"/>
              <a:t>funding</a:t>
            </a:r>
            <a:r>
              <a:rPr lang="en-US" sz="3200" dirty="0" smtClean="0"/>
              <a:t> strategies</a:t>
            </a:r>
          </a:p>
          <a:p>
            <a:r>
              <a:rPr lang="en-US" sz="3200" b="1" dirty="0" smtClean="0"/>
              <a:t>Evaluation</a:t>
            </a:r>
            <a:r>
              <a:rPr lang="en-US" sz="3200" dirty="0" smtClean="0"/>
              <a:t> as part of program development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38388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Components of effective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4653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u="sng" dirty="0" smtClean="0"/>
              <a:t>Principles /values:</a:t>
            </a:r>
          </a:p>
          <a:p>
            <a:r>
              <a:rPr lang="en-US" dirty="0" smtClean="0"/>
              <a:t>Person-centered </a:t>
            </a:r>
            <a:r>
              <a:rPr lang="en-US" dirty="0"/>
              <a:t>planning</a:t>
            </a:r>
          </a:p>
          <a:p>
            <a:r>
              <a:rPr lang="en-US" dirty="0"/>
              <a:t>Support self-determination</a:t>
            </a:r>
          </a:p>
          <a:p>
            <a:r>
              <a:rPr lang="en-US" dirty="0" smtClean="0"/>
              <a:t>Inclusive social opportunities</a:t>
            </a:r>
          </a:p>
          <a:p>
            <a:endParaRPr lang="en-US" sz="1000" dirty="0" smtClean="0"/>
          </a:p>
          <a:p>
            <a:pPr marL="0" indent="0">
              <a:buNone/>
            </a:pPr>
            <a:r>
              <a:rPr lang="en-US" u="sng" dirty="0" smtClean="0"/>
              <a:t>Structure</a:t>
            </a:r>
            <a:r>
              <a:rPr lang="en-US" dirty="0" smtClean="0"/>
              <a:t>:</a:t>
            </a:r>
          </a:p>
          <a:p>
            <a:r>
              <a:rPr lang="en-US" dirty="0" smtClean="0"/>
              <a:t>Course access w/accommodations</a:t>
            </a:r>
          </a:p>
          <a:p>
            <a:r>
              <a:rPr lang="en-US" dirty="0" smtClean="0"/>
              <a:t>Individualized support (coach, assistant, volunteer)</a:t>
            </a:r>
          </a:p>
          <a:p>
            <a:r>
              <a:rPr lang="en-US" dirty="0" smtClean="0"/>
              <a:t>Work-based learning </a:t>
            </a:r>
          </a:p>
          <a:p>
            <a:r>
              <a:rPr lang="en-US" dirty="0" smtClean="0"/>
              <a:t>Ongoing Evaluation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4674" y="1981201"/>
            <a:ext cx="3296926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31927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Work-based learning?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Interest inventories and assessments</a:t>
            </a:r>
          </a:p>
          <a:p>
            <a:r>
              <a:rPr lang="en-US" sz="2800" dirty="0" smtClean="0"/>
              <a:t>Community partnerships for employment</a:t>
            </a:r>
          </a:p>
          <a:p>
            <a:r>
              <a:rPr lang="en-US" sz="2800" dirty="0" smtClean="0"/>
              <a:t>Course selection related to employment goals</a:t>
            </a:r>
          </a:p>
          <a:p>
            <a:r>
              <a:rPr lang="en-US" sz="2800" dirty="0" smtClean="0"/>
              <a:t>On-campus jobs; work-study opportunities</a:t>
            </a:r>
          </a:p>
          <a:p>
            <a:r>
              <a:rPr lang="en-US" sz="2800" dirty="0" smtClean="0"/>
              <a:t>Specialized curriculum leading to certificate</a:t>
            </a:r>
          </a:p>
          <a:p>
            <a:r>
              <a:rPr lang="en-US" sz="2800" dirty="0" smtClean="0"/>
              <a:t>Internships and job-based instruction</a:t>
            </a:r>
          </a:p>
          <a:p>
            <a:r>
              <a:rPr lang="en-US" sz="2800" dirty="0" smtClean="0"/>
              <a:t>Transition:  job coach</a:t>
            </a:r>
          </a:p>
          <a:p>
            <a:pPr marL="0" indent="0">
              <a:buNone/>
            </a:pPr>
            <a:r>
              <a:rPr lang="en-US" sz="2800" b="1" dirty="0" smtClean="0"/>
              <a:t>Postsecondary Education = Employment!</a:t>
            </a:r>
            <a:endParaRPr lang="en-US" sz="2800" b="1" dirty="0"/>
          </a:p>
        </p:txBody>
      </p:sp>
      <p:pic>
        <p:nvPicPr>
          <p:cNvPr id="2050" name="Picture 2" descr="C:\Users\donna.yerby\AppData\Local\Microsoft\Windows\Temporary Internet Files\Content.IE5\FCIK5H3E\MC90015632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683056"/>
            <a:ext cx="1298448" cy="183062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12666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Integrating Evaluation and </a:t>
            </a:r>
            <a:br>
              <a:rPr lang="en-US" dirty="0" smtClean="0"/>
            </a:br>
            <a:r>
              <a:rPr lang="en-US" dirty="0" smtClean="0"/>
              <a:t>Program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Evaluate the impact of the program on students, families, faculty, and campus life</a:t>
            </a:r>
          </a:p>
          <a:p>
            <a:r>
              <a:rPr lang="en-US" dirty="0" smtClean="0"/>
              <a:t>Evaluate the effectiveness of the program</a:t>
            </a:r>
          </a:p>
          <a:p>
            <a:pPr marL="0" indent="0">
              <a:buNone/>
            </a:pPr>
            <a:r>
              <a:rPr lang="en-US" dirty="0" smtClean="0"/>
              <a:t>							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Our findings:</a:t>
            </a:r>
          </a:p>
          <a:p>
            <a:r>
              <a:rPr lang="en-US" dirty="0" smtClean="0"/>
              <a:t>Personal development of students </a:t>
            </a:r>
          </a:p>
          <a:p>
            <a:r>
              <a:rPr lang="en-US" dirty="0" smtClean="0"/>
              <a:t>Faculty and campus support for inclusion</a:t>
            </a:r>
          </a:p>
          <a:p>
            <a:r>
              <a:rPr lang="en-US" dirty="0" smtClean="0"/>
              <a:t>Increased and improved employment opportunities</a:t>
            </a:r>
            <a:endParaRPr lang="en-US" dirty="0"/>
          </a:p>
        </p:txBody>
      </p:sp>
      <p:pic>
        <p:nvPicPr>
          <p:cNvPr id="1026" name="Picture 2" descr="C:\Users\donna.yerby\AppData\Local\Microsoft\Windows\Temporary Internet Files\Content.IE5\J6LAJCIM\MP90040677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590800"/>
            <a:ext cx="1773319" cy="221719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13098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(typical) students: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“Everyone deserves a chance to learn and to have a job.  High school doesn’t do that.  I want to see this grow.”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“I’ve learned not to make assumptions about what they can or cannot do.  It’s changed this campus.”</a:t>
            </a:r>
          </a:p>
          <a:p>
            <a:endParaRPr lang="en-US" dirty="0"/>
          </a:p>
          <a:p>
            <a:r>
              <a:rPr lang="en-US" dirty="0" smtClean="0"/>
              <a:t>“As much as they learn, we also learn.  If we could translate that into the community, the world would be a better place.”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8148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ThinkCollege</a:t>
            </a:r>
            <a:r>
              <a:rPr lang="en-US" dirty="0" smtClean="0"/>
              <a:t> and AHEAD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177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tx2"/>
                </a:solidFill>
              </a:rPr>
              <a:t>AHEAD White Paper on Students with Intellectual Disabilities and Campus Disability Services - 7/2011</a:t>
            </a:r>
          </a:p>
          <a:p>
            <a:pPr marL="0" indent="0">
              <a:buNone/>
            </a:pPr>
            <a:r>
              <a:rPr lang="en-US" dirty="0" smtClean="0"/>
              <a:t>Coauthors: Jean </a:t>
            </a:r>
            <a:r>
              <a:rPr lang="en-US" dirty="0" err="1" smtClean="0"/>
              <a:t>Ashmore</a:t>
            </a:r>
            <a:r>
              <a:rPr lang="en-US" dirty="0" smtClean="0"/>
              <a:t>, AHEAD &amp; Cate Weir, Think College, UMASS</a:t>
            </a:r>
          </a:p>
          <a:p>
            <a:pPr marL="0" indent="0">
              <a:buNone/>
            </a:pPr>
            <a:endParaRPr lang="en-US" sz="900" dirty="0" smtClean="0"/>
          </a:p>
          <a:p>
            <a:r>
              <a:rPr lang="en-US" dirty="0" smtClean="0"/>
              <a:t>Guidance for members on how to support and facilitate full participation of students with I/DD</a:t>
            </a:r>
          </a:p>
          <a:p>
            <a:r>
              <a:rPr lang="en-US" dirty="0" smtClean="0"/>
              <a:t>Issues addressed: </a:t>
            </a:r>
          </a:p>
          <a:p>
            <a:pPr lvl="1"/>
            <a:r>
              <a:rPr lang="en-US" dirty="0" smtClean="0"/>
              <a:t>Eligibility for services</a:t>
            </a:r>
          </a:p>
          <a:p>
            <a:pPr lvl="1"/>
            <a:r>
              <a:rPr lang="en-US" dirty="0" smtClean="0"/>
              <a:t>Accommodations</a:t>
            </a:r>
          </a:p>
          <a:p>
            <a:pPr lvl="1"/>
            <a:r>
              <a:rPr lang="en-US" dirty="0" smtClean="0"/>
              <a:t>Curricular modification (none)</a:t>
            </a:r>
          </a:p>
          <a:p>
            <a:pPr lvl="1"/>
            <a:r>
              <a:rPr lang="en-US" dirty="0" smtClean="0"/>
              <a:t>Residence halls and campus life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434572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sz="2400" dirty="0" smtClean="0">
                <a:hlinkClick r:id="rId2"/>
              </a:rPr>
              <a:t>www.cidd.unc.edu/psea/</a:t>
            </a:r>
            <a:r>
              <a:rPr lang="en-US" sz="2400" dirty="0"/>
              <a:t>- </a:t>
            </a:r>
            <a:r>
              <a:rPr lang="en-US" sz="2400" dirty="0" smtClean="0"/>
              <a:t>NC Postsecondary Education Alliance</a:t>
            </a:r>
            <a:endParaRPr lang="en-US" sz="2400" dirty="0" smtClean="0">
              <a:hlinkClick r:id="rId2"/>
            </a:endParaRPr>
          </a:p>
          <a:p>
            <a:pPr>
              <a:lnSpc>
                <a:spcPct val="90000"/>
              </a:lnSpc>
            </a:pPr>
            <a:r>
              <a:rPr lang="en-US" sz="2400" dirty="0" smtClean="0">
                <a:hlinkClick r:id="rId2"/>
              </a:rPr>
              <a:t>www.transitiontocollege.net</a:t>
            </a:r>
            <a:r>
              <a:rPr lang="en-US" sz="2400" dirty="0" smtClean="0"/>
              <a:t> </a:t>
            </a:r>
            <a:r>
              <a:rPr lang="en-US" sz="2400" dirty="0"/>
              <a:t>- Post-Secondary Education Research Center (PERC). Info on options and trends; funded by OSEP.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800" dirty="0"/>
          </a:p>
          <a:p>
            <a:pPr>
              <a:lnSpc>
                <a:spcPct val="90000"/>
              </a:lnSpc>
            </a:pPr>
            <a:r>
              <a:rPr lang="en-US" sz="2400" dirty="0">
                <a:hlinkClick r:id="rId3"/>
              </a:rPr>
              <a:t>www.ThinkCollege.net</a:t>
            </a:r>
            <a:r>
              <a:rPr lang="en-US" sz="2400" dirty="0"/>
              <a:t> – Institute for Community Inclusion; Database, TA, newsletter; funded by NIDRR, ADD, OSEP.</a:t>
            </a:r>
          </a:p>
          <a:p>
            <a:pPr>
              <a:lnSpc>
                <a:spcPct val="90000"/>
              </a:lnSpc>
            </a:pPr>
            <a:endParaRPr lang="en-US" sz="800" dirty="0"/>
          </a:p>
          <a:p>
            <a:pPr>
              <a:lnSpc>
                <a:spcPct val="90000"/>
              </a:lnSpc>
            </a:pPr>
            <a:r>
              <a:rPr lang="en-US" sz="2400" dirty="0">
                <a:hlinkClick r:id="rId4"/>
              </a:rPr>
              <a:t>www.nsttac.org</a:t>
            </a:r>
            <a:r>
              <a:rPr lang="en-US" sz="2400" dirty="0"/>
              <a:t> -- The National Secondary Transition Technical Assistance Center builds capacity for transition outcomes; directed by the Special Education Program at UNC-Charlotte in partnership with Special Education Programs at Western Michigan State and ASU. Funded by OSEP.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4420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544638"/>
            <a:ext cx="4495800" cy="5313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AutoShape 4"/>
          <p:cNvSpPr>
            <a:spLocks noChangeArrowheads="1" noChangeShapeType="1"/>
          </p:cNvSpPr>
          <p:nvPr/>
        </p:nvSpPr>
        <p:spPr bwMode="auto">
          <a:xfrm flipV="1">
            <a:off x="304800" y="1219200"/>
            <a:ext cx="8610600" cy="5181600"/>
          </a:xfrm>
          <a:prstGeom prst="roundRect">
            <a:avLst>
              <a:gd name="adj" fmla="val 5292"/>
            </a:avLst>
          </a:prstGeom>
          <a:noFill/>
          <a:ln w="19050" algn="in">
            <a:solidFill>
              <a:srgbClr val="779FDA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6576" tIns="36576" rIns="36576" bIns="36576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3076" name="Line 5"/>
          <p:cNvSpPr>
            <a:spLocks noChangeShapeType="1"/>
          </p:cNvSpPr>
          <p:nvPr/>
        </p:nvSpPr>
        <p:spPr bwMode="auto">
          <a:xfrm>
            <a:off x="304800" y="2133600"/>
            <a:ext cx="8610600" cy="0"/>
          </a:xfrm>
          <a:prstGeom prst="line">
            <a:avLst/>
          </a:prstGeom>
          <a:noFill/>
          <a:ln w="15875" algn="ctr">
            <a:solidFill>
              <a:srgbClr val="779FDA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077" name="TextBox 8"/>
          <p:cNvSpPr txBox="1">
            <a:spLocks noChangeArrowheads="1"/>
          </p:cNvSpPr>
          <p:nvPr/>
        </p:nvSpPr>
        <p:spPr bwMode="auto">
          <a:xfrm>
            <a:off x="762000" y="1447800"/>
            <a:ext cx="7620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779FDA"/>
                </a:solidFill>
                <a:latin typeface="Calibri" pitchFamily="34" charset="0"/>
              </a:rPr>
              <a:t>Agenda</a:t>
            </a:r>
          </a:p>
        </p:txBody>
      </p:sp>
      <p:pic>
        <p:nvPicPr>
          <p:cNvPr id="307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411480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33400" y="2438400"/>
            <a:ext cx="8229600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Calibri" pitchFamily="34" charset="0"/>
              <a:buChar char="→"/>
              <a:defRPr/>
            </a:pPr>
            <a:r>
              <a:rPr lang="en-US" sz="2000" dirty="0">
                <a:solidFill>
                  <a:prstClr val="white"/>
                </a:solidFill>
              </a:rPr>
              <a:t> Insert Text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Calibri" pitchFamily="34" charset="0"/>
              <a:buChar char="→"/>
              <a:defRPr/>
            </a:pPr>
            <a:r>
              <a:rPr lang="en-US" sz="2000" dirty="0">
                <a:solidFill>
                  <a:prstClr val="white"/>
                </a:solidFill>
              </a:rPr>
              <a:t> Insert Text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Calibri" pitchFamily="34" charset="0"/>
              <a:buChar char="→"/>
              <a:defRPr/>
            </a:pPr>
            <a:endParaRPr lang="en-US" sz="2000" dirty="0">
              <a:solidFill>
                <a:prstClr val="white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" y="2160396"/>
            <a:ext cx="8229600" cy="44088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defRPr/>
            </a:pPr>
            <a:r>
              <a:rPr lang="en-US" sz="2800" b="1" dirty="0" smtClean="0">
                <a:solidFill>
                  <a:srgbClr val="8CAEE0"/>
                </a:solidFill>
              </a:rPr>
              <a:t>Welcome!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defRPr/>
            </a:pPr>
            <a:endParaRPr lang="en-US" sz="1050" b="1" dirty="0">
              <a:solidFill>
                <a:srgbClr val="8CAEE0"/>
              </a:solidFill>
            </a:endParaRP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defRPr/>
            </a:pPr>
            <a:r>
              <a:rPr lang="en-US" sz="2800" b="1" dirty="0" smtClean="0">
                <a:solidFill>
                  <a:srgbClr val="8CAEE0"/>
                </a:solidFill>
              </a:rPr>
              <a:t>Introductory activity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defRPr/>
            </a:pPr>
            <a:endParaRPr lang="en-US" sz="1050" b="1" dirty="0">
              <a:solidFill>
                <a:srgbClr val="8CAEE0"/>
              </a:solidFill>
            </a:endParaRP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defRPr/>
            </a:pPr>
            <a:r>
              <a:rPr lang="en-US" sz="2800" b="1" dirty="0" smtClean="0">
                <a:solidFill>
                  <a:srgbClr val="8CAEE0"/>
                </a:solidFill>
              </a:rPr>
              <a:t>Video: </a:t>
            </a:r>
            <a:r>
              <a:rPr lang="en-US" sz="2800" b="1" i="1" dirty="0" smtClean="0">
                <a:solidFill>
                  <a:srgbClr val="8CAEE0"/>
                </a:solidFill>
              </a:rPr>
              <a:t>Think College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defRPr/>
            </a:pPr>
            <a:endParaRPr lang="en-US" sz="1050" b="1" dirty="0">
              <a:solidFill>
                <a:srgbClr val="8CAEE0"/>
              </a:solidFill>
            </a:endParaRP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defRPr/>
            </a:pPr>
            <a:r>
              <a:rPr lang="en-US" sz="2800" b="1" dirty="0" smtClean="0">
                <a:solidFill>
                  <a:srgbClr val="8CAEE0"/>
                </a:solidFill>
              </a:rPr>
              <a:t>Overview of Postsecondary Education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defRPr/>
            </a:pPr>
            <a:endParaRPr lang="en-US" sz="1050" b="1" dirty="0">
              <a:solidFill>
                <a:srgbClr val="8CAEE0"/>
              </a:solidFill>
            </a:endParaRP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defRPr/>
            </a:pPr>
            <a:r>
              <a:rPr lang="en-US" sz="2800" b="1" dirty="0" smtClean="0">
                <a:solidFill>
                  <a:srgbClr val="8CAEE0"/>
                </a:solidFill>
              </a:rPr>
              <a:t>PSE and AHEAD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defRPr/>
            </a:pPr>
            <a:endParaRPr lang="en-US" sz="1050" b="1" dirty="0">
              <a:solidFill>
                <a:srgbClr val="8CAEE0"/>
              </a:solidFill>
            </a:endParaRP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defRPr/>
            </a:pPr>
            <a:r>
              <a:rPr lang="en-US" sz="2800" b="1" dirty="0" smtClean="0">
                <a:solidFill>
                  <a:srgbClr val="8CAEE0"/>
                </a:solidFill>
              </a:rPr>
              <a:t>Video:  </a:t>
            </a:r>
            <a:r>
              <a:rPr lang="en-US" sz="2800" b="1" i="1" dirty="0" smtClean="0">
                <a:solidFill>
                  <a:srgbClr val="8CAEE0"/>
                </a:solidFill>
              </a:rPr>
              <a:t>It’s All </a:t>
            </a:r>
            <a:r>
              <a:rPr lang="en-US" sz="2800" b="1" i="1" dirty="0">
                <a:solidFill>
                  <a:srgbClr val="8CAEE0"/>
                </a:solidFill>
              </a:rPr>
              <a:t>A</a:t>
            </a:r>
            <a:r>
              <a:rPr lang="en-US" sz="2800" b="1" i="1" dirty="0" smtClean="0">
                <a:solidFill>
                  <a:srgbClr val="8CAEE0"/>
                </a:solidFill>
              </a:rPr>
              <a:t>bout </a:t>
            </a:r>
            <a:r>
              <a:rPr lang="en-US" sz="2800" b="1" i="1" dirty="0">
                <a:solidFill>
                  <a:srgbClr val="8CAEE0"/>
                </a:solidFill>
              </a:rPr>
              <a:t>E</a:t>
            </a:r>
            <a:r>
              <a:rPr lang="en-US" sz="2800" b="1" i="1" dirty="0" smtClean="0">
                <a:solidFill>
                  <a:srgbClr val="8CAEE0"/>
                </a:solidFill>
              </a:rPr>
              <a:t>mployment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00" b="1" dirty="0">
              <a:solidFill>
                <a:srgbClr val="8CAEE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00" dirty="0">
              <a:solidFill>
                <a:srgbClr val="8CAEE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00" dirty="0">
              <a:solidFill>
                <a:srgbClr val="8CAEE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6241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544638"/>
            <a:ext cx="4495800" cy="5313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AutoShape 4"/>
          <p:cNvSpPr>
            <a:spLocks noChangeArrowheads="1" noChangeShapeType="1"/>
          </p:cNvSpPr>
          <p:nvPr/>
        </p:nvSpPr>
        <p:spPr bwMode="auto">
          <a:xfrm flipV="1">
            <a:off x="304800" y="1219200"/>
            <a:ext cx="8610600" cy="5181600"/>
          </a:xfrm>
          <a:prstGeom prst="roundRect">
            <a:avLst>
              <a:gd name="adj" fmla="val 5292"/>
            </a:avLst>
          </a:prstGeom>
          <a:noFill/>
          <a:ln w="19050" algn="in">
            <a:solidFill>
              <a:srgbClr val="779FDA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6576" tIns="36576" rIns="36576" bIns="36576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3076" name="Line 5"/>
          <p:cNvSpPr>
            <a:spLocks noChangeShapeType="1"/>
          </p:cNvSpPr>
          <p:nvPr/>
        </p:nvSpPr>
        <p:spPr bwMode="auto">
          <a:xfrm>
            <a:off x="304800" y="2133600"/>
            <a:ext cx="8610600" cy="0"/>
          </a:xfrm>
          <a:prstGeom prst="line">
            <a:avLst/>
          </a:prstGeom>
          <a:noFill/>
          <a:ln w="15875" algn="ctr">
            <a:solidFill>
              <a:srgbClr val="779FDA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077" name="TextBox 8"/>
          <p:cNvSpPr txBox="1">
            <a:spLocks noChangeArrowheads="1"/>
          </p:cNvSpPr>
          <p:nvPr/>
        </p:nvSpPr>
        <p:spPr bwMode="auto">
          <a:xfrm>
            <a:off x="762000" y="1447800"/>
            <a:ext cx="76200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4400" b="1" i="1" dirty="0" smtClean="0">
                <a:solidFill>
                  <a:srgbClr val="779FDA"/>
                </a:solidFill>
                <a:latin typeface="Calibri" pitchFamily="34" charset="0"/>
              </a:rPr>
              <a:t>Thank you!</a:t>
            </a:r>
          </a:p>
        </p:txBody>
      </p:sp>
      <p:pic>
        <p:nvPicPr>
          <p:cNvPr id="307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411480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33400" y="2438400"/>
            <a:ext cx="8229600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Calibri" pitchFamily="34" charset="0"/>
              <a:buChar char="→"/>
              <a:defRPr/>
            </a:pPr>
            <a:r>
              <a:rPr lang="en-US" sz="2000" dirty="0">
                <a:solidFill>
                  <a:prstClr val="white"/>
                </a:solidFill>
              </a:rPr>
              <a:t> Insert Text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Calibri" pitchFamily="34" charset="0"/>
              <a:buChar char="→"/>
              <a:defRPr/>
            </a:pPr>
            <a:r>
              <a:rPr lang="en-US" sz="2000" dirty="0">
                <a:solidFill>
                  <a:prstClr val="white"/>
                </a:solidFill>
              </a:rPr>
              <a:t> Insert Text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Calibri" pitchFamily="34" charset="0"/>
              <a:buChar char="→"/>
              <a:defRPr/>
            </a:pPr>
            <a:endParaRPr lang="en-US" sz="2000" dirty="0">
              <a:solidFill>
                <a:prstClr val="white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" y="2160396"/>
            <a:ext cx="8229600" cy="440120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00" b="1" dirty="0" smtClean="0">
              <a:solidFill>
                <a:srgbClr val="8CAEE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 smtClean="0">
                <a:solidFill>
                  <a:srgbClr val="8CAEE0"/>
                </a:solidFill>
              </a:rPr>
              <a:t>Donna Yerby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 smtClean="0">
                <a:solidFill>
                  <a:srgbClr val="8CAEE0"/>
                </a:solidFill>
              </a:rPr>
              <a:t>Director, Special Education; Assistant Director of Services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 smtClean="0">
                <a:solidFill>
                  <a:srgbClr val="8CAEE0"/>
                </a:solidFill>
                <a:hlinkClick r:id="rId5"/>
              </a:rPr>
              <a:t>Donna.yerby@cidd.unc.edu</a:t>
            </a:r>
            <a:endParaRPr lang="en-US" sz="2000" b="1" dirty="0" smtClean="0">
              <a:solidFill>
                <a:srgbClr val="8CAEE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 smtClean="0">
                <a:solidFill>
                  <a:srgbClr val="8CAEE0"/>
                </a:solidFill>
              </a:rPr>
              <a:t>919.966.4819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00" b="1" dirty="0" smtClean="0">
              <a:solidFill>
                <a:srgbClr val="8CAEE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 smtClean="0">
                <a:solidFill>
                  <a:srgbClr val="8CAEE0"/>
                </a:solidFill>
              </a:rPr>
              <a:t>Deb Zuver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 smtClean="0">
                <a:solidFill>
                  <a:srgbClr val="8CAEE0"/>
                </a:solidFill>
              </a:rPr>
              <a:t>Director, Self-Advocacy Initiatives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 smtClean="0">
                <a:solidFill>
                  <a:srgbClr val="8CAEE0"/>
                </a:solidFill>
                <a:hlinkClick r:id="rId6"/>
              </a:rPr>
              <a:t>Deborah.zuver@cidd.unc.edu</a:t>
            </a:r>
            <a:endParaRPr lang="en-US" sz="2000" b="1" dirty="0" smtClean="0">
              <a:solidFill>
                <a:srgbClr val="8CAEE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 smtClean="0">
                <a:solidFill>
                  <a:srgbClr val="8CAEE0"/>
                </a:solidFill>
              </a:rPr>
              <a:t>919.962.3603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00" b="1" dirty="0">
              <a:solidFill>
                <a:srgbClr val="8CAEE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i="1" dirty="0" smtClean="0">
                <a:solidFill>
                  <a:srgbClr val="8CAEE0"/>
                </a:solidFill>
              </a:rPr>
              <a:t>Co-facilitators, NC Postsecondary Education Alliance</a:t>
            </a:r>
            <a:endParaRPr lang="en-US" sz="2000" b="1" i="1" dirty="0">
              <a:solidFill>
                <a:srgbClr val="8CAEE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00" i="1" dirty="0">
              <a:solidFill>
                <a:srgbClr val="8CAEE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00" dirty="0">
              <a:solidFill>
                <a:srgbClr val="8CAEE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8295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Introductory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Think about students with intellectual and/or developmental disabilities</a:t>
            </a:r>
          </a:p>
          <a:p>
            <a:endParaRPr lang="en-US" sz="1600" dirty="0"/>
          </a:p>
          <a:p>
            <a:r>
              <a:rPr lang="en-US" sz="3200" dirty="0" smtClean="0"/>
              <a:t>On your card……</a:t>
            </a:r>
          </a:p>
          <a:p>
            <a:pPr lvl="1"/>
            <a:r>
              <a:rPr lang="en-US" sz="3000" b="1" dirty="0" smtClean="0"/>
              <a:t>What is a common assumption about options for postsecondary education? </a:t>
            </a:r>
          </a:p>
          <a:p>
            <a:pPr marL="0" indent="0">
              <a:buNone/>
            </a:pPr>
            <a:endParaRPr lang="en-US" sz="3200" dirty="0"/>
          </a:p>
          <a:p>
            <a:pPr marL="0" indent="0" algn="ctr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133136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Be familiar with postsecondary options in NC for students with I/DD</a:t>
            </a:r>
          </a:p>
          <a:p>
            <a:endParaRPr lang="en-US" sz="1000" dirty="0" smtClean="0"/>
          </a:p>
          <a:p>
            <a:r>
              <a:rPr lang="en-US" sz="3200" dirty="0" smtClean="0"/>
              <a:t>Identify expected outcomes for student success</a:t>
            </a:r>
          </a:p>
          <a:p>
            <a:endParaRPr lang="en-US" sz="1050" dirty="0" smtClean="0"/>
          </a:p>
          <a:p>
            <a:r>
              <a:rPr lang="en-US" sz="3200" dirty="0" smtClean="0"/>
              <a:t>Identify components of a successful program</a:t>
            </a:r>
          </a:p>
          <a:p>
            <a:endParaRPr lang="en-US" sz="1050" dirty="0" smtClean="0"/>
          </a:p>
          <a:p>
            <a:r>
              <a:rPr lang="en-US" sz="3200" dirty="0" smtClean="0"/>
              <a:t>Consider issues relevant to your role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9360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Postsecondary Education (PSE):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education after high school</a:t>
            </a:r>
            <a:endParaRPr lang="en-US" dirty="0"/>
          </a:p>
          <a:p>
            <a:r>
              <a:rPr lang="en-US" dirty="0" smtClean="0"/>
              <a:t>Intellectual/Developmental Disabilities (I/DD):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significant learning and cognitive disabilities that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affect a student’s opportunity to access standard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courses without educational supports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Services under IDEA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Accommodations/alternative assessments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Alternative to diploma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8132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7924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Postsecondary Education Options in NC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38659"/>
            <a:ext cx="8229600" cy="4238341"/>
          </a:xfrm>
        </p:spPr>
        <p:txBody>
          <a:bodyPr>
            <a:normAutofit fontScale="25000" lnSpcReduction="20000"/>
          </a:bodyPr>
          <a:lstStyle/>
          <a:p>
            <a:r>
              <a:rPr lang="en-US" sz="11200" dirty="0" smtClean="0"/>
              <a:t>Vocational training</a:t>
            </a:r>
          </a:p>
          <a:p>
            <a:r>
              <a:rPr lang="en-US" sz="11200" dirty="0" smtClean="0"/>
              <a:t>Internship</a:t>
            </a:r>
          </a:p>
          <a:p>
            <a:r>
              <a:rPr lang="en-US" sz="11200" dirty="0" smtClean="0"/>
              <a:t>Community College</a:t>
            </a:r>
          </a:p>
          <a:p>
            <a:pPr marL="0" indent="0">
              <a:buNone/>
            </a:pPr>
            <a:r>
              <a:rPr lang="en-US" sz="7000" dirty="0"/>
              <a:t>	</a:t>
            </a:r>
            <a:r>
              <a:rPr lang="en-US" sz="8000" dirty="0" smtClean="0"/>
              <a:t>Compensatory Education in NC</a:t>
            </a:r>
          </a:p>
          <a:p>
            <a:pPr marL="0" indent="0">
              <a:buNone/>
            </a:pPr>
            <a:r>
              <a:rPr lang="en-US" sz="8000" dirty="0"/>
              <a:t>	</a:t>
            </a:r>
            <a:r>
              <a:rPr lang="en-US" sz="8000" dirty="0" smtClean="0"/>
              <a:t>Certificate programs</a:t>
            </a:r>
          </a:p>
          <a:p>
            <a:pPr marL="0" indent="0">
              <a:buNone/>
            </a:pPr>
            <a:r>
              <a:rPr lang="en-US" sz="8000" dirty="0"/>
              <a:t>	</a:t>
            </a:r>
            <a:r>
              <a:rPr lang="en-US" sz="8000" dirty="0" smtClean="0"/>
              <a:t>Specialized programs</a:t>
            </a:r>
          </a:p>
          <a:p>
            <a:r>
              <a:rPr lang="en-US" sz="11200" dirty="0" smtClean="0"/>
              <a:t>University </a:t>
            </a:r>
          </a:p>
          <a:p>
            <a:pPr marL="0" indent="0">
              <a:buNone/>
            </a:pPr>
            <a:r>
              <a:rPr lang="en-US" sz="7000" dirty="0"/>
              <a:t>	</a:t>
            </a:r>
            <a:r>
              <a:rPr lang="en-US" sz="8000" dirty="0" smtClean="0"/>
              <a:t>UNC-G</a:t>
            </a:r>
          </a:p>
          <a:p>
            <a:pPr marL="0" indent="0">
              <a:buNone/>
            </a:pPr>
            <a:r>
              <a:rPr lang="en-US" sz="8000" dirty="0"/>
              <a:t>	</a:t>
            </a:r>
            <a:r>
              <a:rPr lang="en-US" sz="8000" dirty="0" smtClean="0"/>
              <a:t>WCU</a:t>
            </a:r>
          </a:p>
          <a:p>
            <a:pPr marL="0" indent="0">
              <a:buNone/>
            </a:pPr>
            <a:r>
              <a:rPr lang="en-US" sz="8000" dirty="0" smtClean="0"/>
              <a:t>	ASU</a:t>
            </a:r>
          </a:p>
          <a:p>
            <a:pPr marL="0" indent="0">
              <a:buNone/>
            </a:pPr>
            <a:r>
              <a:rPr lang="en-US" sz="8000" dirty="0" smtClean="0"/>
              <a:t>	UNC-CH </a:t>
            </a:r>
          </a:p>
          <a:p>
            <a:pPr marL="0" indent="0">
              <a:buNone/>
            </a:pPr>
            <a:r>
              <a:rPr lang="en-US" sz="8000" dirty="0"/>
              <a:t>	</a:t>
            </a:r>
            <a:endParaRPr lang="en-US" sz="8000" dirty="0" smtClean="0"/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="" xmlns:p14="http://schemas.microsoft.com/office/powerpoint/2010/main" val="192443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PSE models/options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Dual enrollment: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 18-21 under IDEA</a:t>
            </a:r>
          </a:p>
          <a:p>
            <a:pPr marL="0" indent="0">
              <a:buNone/>
            </a:pPr>
            <a:r>
              <a:rPr lang="en-US" sz="2800" dirty="0" smtClean="0"/>
              <a:t>	partnership between school district and CC</a:t>
            </a:r>
          </a:p>
          <a:p>
            <a:r>
              <a:rPr lang="en-US" sz="2800" dirty="0" smtClean="0"/>
              <a:t>Separate program at Community College or University</a:t>
            </a:r>
          </a:p>
          <a:p>
            <a:r>
              <a:rPr lang="en-US" sz="2800" dirty="0" smtClean="0"/>
              <a:t>Inclusive program at Community College or University</a:t>
            </a:r>
          </a:p>
          <a:p>
            <a:r>
              <a:rPr lang="en-US" sz="2800" dirty="0" smtClean="0"/>
              <a:t>Vocational partnership/internship</a:t>
            </a:r>
          </a:p>
          <a:p>
            <a:r>
              <a:rPr lang="en-US" sz="2800" dirty="0" smtClean="0"/>
              <a:t>Variations. . . .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348768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happening nationally?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200+ programs</a:t>
            </a:r>
          </a:p>
          <a:p>
            <a:r>
              <a:rPr lang="en-US" dirty="0" smtClean="0"/>
              <a:t>45%- only students with I/DD		</a:t>
            </a:r>
          </a:p>
          <a:p>
            <a:r>
              <a:rPr lang="en-US" dirty="0" smtClean="0"/>
              <a:t>26%- dual enrollment </a:t>
            </a:r>
          </a:p>
          <a:p>
            <a:r>
              <a:rPr lang="en-US" dirty="0" smtClean="0"/>
              <a:t>29%- both groups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Variables: </a:t>
            </a:r>
          </a:p>
          <a:p>
            <a:r>
              <a:rPr lang="en-US" dirty="0" smtClean="0"/>
              <a:t>Inclusion/student integration </a:t>
            </a:r>
          </a:p>
          <a:p>
            <a:r>
              <a:rPr lang="en-US" dirty="0" smtClean="0"/>
              <a:t>Access to typical courses (53% typical registration)</a:t>
            </a:r>
          </a:p>
          <a:p>
            <a:r>
              <a:rPr lang="en-US" dirty="0" smtClean="0"/>
              <a:t>Disability services</a:t>
            </a:r>
            <a:endParaRPr lang="en-US" dirty="0"/>
          </a:p>
        </p:txBody>
      </p:sp>
      <p:pic>
        <p:nvPicPr>
          <p:cNvPr id="4" name="Picture 4" descr="MCBD06926_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8614" y="2057400"/>
            <a:ext cx="43434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54904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Higher Education Opportunity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Financial Aid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Pell grants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Supplemental Grants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Work-study Program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Model Demonstration Programs  (27)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North Carolina!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National Coordinating Center</a:t>
            </a:r>
            <a:endParaRPr lang="en-US" dirty="0"/>
          </a:p>
        </p:txBody>
      </p:sp>
      <p:pic>
        <p:nvPicPr>
          <p:cNvPr id="5" name="Picture 4" descr="j023800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828800"/>
            <a:ext cx="2286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984954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3311</TotalTime>
  <Words>663</Words>
  <Application>Microsoft Office PowerPoint</Application>
  <PresentationFormat>On-screen Show (4:3)</PresentationFormat>
  <Paragraphs>186</Paragraphs>
  <Slides>20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Flow</vt:lpstr>
      <vt:lpstr>1_Office Theme</vt:lpstr>
      <vt:lpstr>Emerging College Experiences  for Students with I/DD:  Supporting Success</vt:lpstr>
      <vt:lpstr>Slide 2</vt:lpstr>
      <vt:lpstr>Introductory Activity</vt:lpstr>
      <vt:lpstr>Objectives:</vt:lpstr>
      <vt:lpstr>Definitions:</vt:lpstr>
      <vt:lpstr>Postsecondary Education Options in NC </vt:lpstr>
      <vt:lpstr>PSE models/options</vt:lpstr>
      <vt:lpstr>What’s happening nationally?</vt:lpstr>
      <vt:lpstr>Higher Education Opportunity Act</vt:lpstr>
      <vt:lpstr>NC Institute of Medicine Task Force</vt:lpstr>
      <vt:lpstr>NC Postsecondary Education Alliance</vt:lpstr>
      <vt:lpstr>Programs in North Carolina</vt:lpstr>
      <vt:lpstr>Steps to Creating PSE Access </vt:lpstr>
      <vt:lpstr>Components of effective programs</vt:lpstr>
      <vt:lpstr>Work-based learning?   </vt:lpstr>
      <vt:lpstr>Integrating Evaluation and  Program Development</vt:lpstr>
      <vt:lpstr>From (typical) students:</vt:lpstr>
      <vt:lpstr>ThinkCollege and AHEAD</vt:lpstr>
      <vt:lpstr>Resources</vt:lpstr>
      <vt:lpstr>Slide 20</vt:lpstr>
    </vt:vector>
  </TitlesOfParts>
  <Company>The University of North Carolina at Chapel Hill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Postsecondary Education</dc:title>
  <dc:creator>donna.yerby</dc:creator>
  <cp:lastModifiedBy>WCUUser</cp:lastModifiedBy>
  <cp:revision>42</cp:revision>
  <dcterms:created xsi:type="dcterms:W3CDTF">2011-07-13T19:36:17Z</dcterms:created>
  <dcterms:modified xsi:type="dcterms:W3CDTF">2011-11-10T19:41:28Z</dcterms:modified>
</cp:coreProperties>
</file>