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76"/>
  </p:notesMasterIdLst>
  <p:handoutMasterIdLst>
    <p:handoutMasterId r:id="rId77"/>
  </p:handoutMasterIdLst>
  <p:sldIdLst>
    <p:sldId id="344" r:id="rId2"/>
    <p:sldId id="306" r:id="rId3"/>
    <p:sldId id="309" r:id="rId4"/>
    <p:sldId id="274" r:id="rId5"/>
    <p:sldId id="345" r:id="rId6"/>
    <p:sldId id="346" r:id="rId7"/>
    <p:sldId id="498" r:id="rId8"/>
    <p:sldId id="497" r:id="rId9"/>
    <p:sldId id="261" r:id="rId10"/>
    <p:sldId id="262" r:id="rId11"/>
    <p:sldId id="258" r:id="rId12"/>
    <p:sldId id="265" r:id="rId13"/>
    <p:sldId id="463" r:id="rId14"/>
    <p:sldId id="285" r:id="rId15"/>
    <p:sldId id="311" r:id="rId16"/>
    <p:sldId id="312" r:id="rId17"/>
    <p:sldId id="313" r:id="rId18"/>
    <p:sldId id="335" r:id="rId19"/>
    <p:sldId id="336" r:id="rId20"/>
    <p:sldId id="314" r:id="rId21"/>
    <p:sldId id="315" r:id="rId22"/>
    <p:sldId id="347" r:id="rId23"/>
    <p:sldId id="259" r:id="rId24"/>
    <p:sldId id="317" r:id="rId25"/>
    <p:sldId id="318" r:id="rId26"/>
    <p:sldId id="337" r:id="rId27"/>
    <p:sldId id="349" r:id="rId28"/>
    <p:sldId id="319" r:id="rId29"/>
    <p:sldId id="458" r:id="rId30"/>
    <p:sldId id="341" r:id="rId31"/>
    <p:sldId id="305" r:id="rId32"/>
    <p:sldId id="279" r:id="rId33"/>
    <p:sldId id="350" r:id="rId34"/>
    <p:sldId id="351" r:id="rId35"/>
    <p:sldId id="348" r:id="rId36"/>
    <p:sldId id="352" r:id="rId37"/>
    <p:sldId id="354" r:id="rId38"/>
    <p:sldId id="355" r:id="rId39"/>
    <p:sldId id="356" r:id="rId40"/>
    <p:sldId id="357" r:id="rId41"/>
    <p:sldId id="358" r:id="rId42"/>
    <p:sldId id="361" r:id="rId43"/>
    <p:sldId id="362" r:id="rId44"/>
    <p:sldId id="456" r:id="rId45"/>
    <p:sldId id="459" r:id="rId46"/>
    <p:sldId id="414" r:id="rId47"/>
    <p:sldId id="503" r:id="rId48"/>
    <p:sldId id="489" r:id="rId49"/>
    <p:sldId id="365" r:id="rId50"/>
    <p:sldId id="464" r:id="rId51"/>
    <p:sldId id="465" r:id="rId52"/>
    <p:sldId id="490" r:id="rId53"/>
    <p:sldId id="499" r:id="rId54"/>
    <p:sldId id="491" r:id="rId55"/>
    <p:sldId id="468" r:id="rId56"/>
    <p:sldId id="469" r:id="rId57"/>
    <p:sldId id="505" r:id="rId58"/>
    <p:sldId id="474" r:id="rId59"/>
    <p:sldId id="475" r:id="rId60"/>
    <p:sldId id="501" r:id="rId61"/>
    <p:sldId id="500" r:id="rId62"/>
    <p:sldId id="478" r:id="rId63"/>
    <p:sldId id="479" r:id="rId64"/>
    <p:sldId id="480" r:id="rId65"/>
    <p:sldId id="504" r:id="rId66"/>
    <p:sldId id="492" r:id="rId67"/>
    <p:sldId id="452" r:id="rId68"/>
    <p:sldId id="353" r:id="rId69"/>
    <p:sldId id="411" r:id="rId70"/>
    <p:sldId id="320" r:id="rId71"/>
    <p:sldId id="324" r:id="rId72"/>
    <p:sldId id="275" r:id="rId73"/>
    <p:sldId id="295" r:id="rId74"/>
    <p:sldId id="325" r:id="rId75"/>
  </p:sldIdLst>
  <p:sldSz cx="9144000" cy="6858000" type="letter"/>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FF"/>
    <a:srgbClr val="C70533"/>
    <a:srgbClr val="800080"/>
    <a:srgbClr val="CC33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5134" autoAdjust="0"/>
  </p:normalViewPr>
  <p:slideViewPr>
    <p:cSldViewPr>
      <p:cViewPr varScale="1">
        <p:scale>
          <a:sx n="89" d="100"/>
          <a:sy n="89" d="100"/>
        </p:scale>
        <p:origin x="103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12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530975" y="8896350"/>
            <a:ext cx="407988" cy="307975"/>
          </a:xfrm>
          <a:prstGeom prst="rect">
            <a:avLst/>
          </a:prstGeom>
          <a:noFill/>
          <a:ln w="9525">
            <a:noFill/>
            <a:miter lim="800000"/>
            <a:headEnd/>
            <a:tailEnd/>
          </a:ln>
        </p:spPr>
        <p:txBody>
          <a:bodyPr wrap="none" lIns="92203" tIns="45293" rIns="92203" bIns="45293" anchor="ctr">
            <a:spAutoFit/>
          </a:bodyPr>
          <a:lstStyle/>
          <a:p>
            <a:pPr algn="r" defTabSz="931863">
              <a:defRPr/>
            </a:pPr>
            <a:fld id="{24534B8B-93E6-4E50-8769-F06598EF11A9}" type="slidenum">
              <a:rPr lang="en-US" sz="1400" i="1">
                <a:latin typeface="Arial" charset="0"/>
              </a:rPr>
              <a:pPr algn="r" defTabSz="931863">
                <a:defRPr/>
              </a:pPr>
              <a:t>‹#›</a:t>
            </a:fld>
            <a:endParaRPr lang="en-US" sz="1400" i="1" dirty="0">
              <a:latin typeface="Arial" charset="0"/>
            </a:endParaRPr>
          </a:p>
        </p:txBody>
      </p:sp>
    </p:spTree>
    <p:extLst>
      <p:ext uri="{BB962C8B-B14F-4D97-AF65-F5344CB8AC3E}">
        <p14:creationId xmlns:p14="http://schemas.microsoft.com/office/powerpoint/2010/main" val="1797009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2203" tIns="45293" rIns="92203" bIns="45293"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5235" name="Rectangle 3"/>
          <p:cNvSpPr>
            <a:spLocks noGrp="1" noRot="1" noChangeAspect="1" noChangeArrowheads="1" noTextEdit="1"/>
          </p:cNvSpPr>
          <p:nvPr>
            <p:ph type="sldImg" idx="2"/>
          </p:nvPr>
        </p:nvSpPr>
        <p:spPr bwMode="auto">
          <a:xfrm>
            <a:off x="1190625" y="703263"/>
            <a:ext cx="4630738" cy="3473450"/>
          </a:xfrm>
          <a:prstGeom prst="rect">
            <a:avLst/>
          </a:prstGeom>
          <a:noFill/>
          <a:ln w="12700">
            <a:solidFill>
              <a:schemeClr val="tx1"/>
            </a:solidFill>
            <a:miter lim="800000"/>
            <a:headEnd/>
            <a:tailEnd/>
          </a:ln>
        </p:spPr>
      </p:sp>
      <p:sp>
        <p:nvSpPr>
          <p:cNvPr id="2052" name="Rectangle 4"/>
          <p:cNvSpPr>
            <a:spLocks noChangeArrowheads="1"/>
          </p:cNvSpPr>
          <p:nvPr/>
        </p:nvSpPr>
        <p:spPr bwMode="auto">
          <a:xfrm>
            <a:off x="71438" y="93663"/>
            <a:ext cx="2351087" cy="304800"/>
          </a:xfrm>
          <a:prstGeom prst="rect">
            <a:avLst/>
          </a:prstGeom>
          <a:noFill/>
          <a:ln w="9525">
            <a:noFill/>
            <a:miter lim="800000"/>
            <a:headEnd/>
            <a:tailEnd/>
          </a:ln>
        </p:spPr>
        <p:txBody>
          <a:bodyPr wrap="none" lIns="92203" tIns="45293" rIns="92203" bIns="45293" anchor="ctr">
            <a:spAutoFit/>
          </a:bodyPr>
          <a:lstStyle/>
          <a:p>
            <a:pPr defTabSz="931863">
              <a:defRPr/>
            </a:pPr>
            <a:r>
              <a:rPr lang="en-US" sz="1400" i="1" dirty="0">
                <a:latin typeface="Arial" charset="0"/>
              </a:rPr>
              <a:t>ECU PURCHASING CARD</a:t>
            </a:r>
          </a:p>
        </p:txBody>
      </p:sp>
      <p:sp>
        <p:nvSpPr>
          <p:cNvPr id="2053" name="Rectangle 5"/>
          <p:cNvSpPr>
            <a:spLocks noChangeArrowheads="1"/>
          </p:cNvSpPr>
          <p:nvPr/>
        </p:nvSpPr>
        <p:spPr bwMode="auto">
          <a:xfrm>
            <a:off x="71438" y="8897938"/>
            <a:ext cx="1069975" cy="304800"/>
          </a:xfrm>
          <a:prstGeom prst="rect">
            <a:avLst/>
          </a:prstGeom>
          <a:noFill/>
          <a:ln w="9525">
            <a:noFill/>
            <a:miter lim="800000"/>
            <a:headEnd/>
            <a:tailEnd/>
          </a:ln>
        </p:spPr>
        <p:txBody>
          <a:bodyPr wrap="none" lIns="92203" tIns="45293" rIns="92203" bIns="45293" anchor="ctr">
            <a:spAutoFit/>
          </a:bodyPr>
          <a:lstStyle/>
          <a:p>
            <a:pPr defTabSz="931863">
              <a:defRPr/>
            </a:pPr>
            <a:fld id="{B0EC901A-FEF6-4CF9-BD1B-5FBDA5A84495}" type="datetime1">
              <a:rPr lang="en-US" sz="1400" i="1">
                <a:latin typeface="Arial" charset="0"/>
              </a:rPr>
              <a:pPr defTabSz="931863">
                <a:defRPr/>
              </a:pPr>
              <a:t>11/11/2016</a:t>
            </a:fld>
            <a:endParaRPr lang="en-US" sz="1400" i="1" dirty="0">
              <a:latin typeface="Arial" charset="0"/>
            </a:endParaRPr>
          </a:p>
        </p:txBody>
      </p:sp>
      <p:sp>
        <p:nvSpPr>
          <p:cNvPr id="2054" name="Rectangle 6"/>
          <p:cNvSpPr>
            <a:spLocks noChangeArrowheads="1"/>
          </p:cNvSpPr>
          <p:nvPr/>
        </p:nvSpPr>
        <p:spPr bwMode="auto">
          <a:xfrm>
            <a:off x="6538913" y="8897938"/>
            <a:ext cx="400050" cy="304800"/>
          </a:xfrm>
          <a:prstGeom prst="rect">
            <a:avLst/>
          </a:prstGeom>
          <a:noFill/>
          <a:ln w="9525">
            <a:noFill/>
            <a:miter lim="800000"/>
            <a:headEnd/>
            <a:tailEnd/>
          </a:ln>
        </p:spPr>
        <p:txBody>
          <a:bodyPr wrap="none" lIns="92203" tIns="45293" rIns="92203" bIns="45293" anchor="ctr">
            <a:spAutoFit/>
          </a:bodyPr>
          <a:lstStyle/>
          <a:p>
            <a:pPr algn="r" defTabSz="931863">
              <a:defRPr/>
            </a:pPr>
            <a:fld id="{F93CFC03-367C-4209-821B-E17DE9BE71FF}" type="slidenum">
              <a:rPr lang="en-US" sz="1400" i="1">
                <a:latin typeface="Arial" charset="0"/>
              </a:rPr>
              <a:pPr algn="r" defTabSz="931863">
                <a:defRPr/>
              </a:pPr>
              <a:t>‹#›</a:t>
            </a:fld>
            <a:endParaRPr lang="en-US" sz="1400" i="1" dirty="0">
              <a:latin typeface="Arial" charset="0"/>
            </a:endParaRPr>
          </a:p>
        </p:txBody>
      </p:sp>
    </p:spTree>
    <p:extLst>
      <p:ext uri="{BB962C8B-B14F-4D97-AF65-F5344CB8AC3E}">
        <p14:creationId xmlns:p14="http://schemas.microsoft.com/office/powerpoint/2010/main" val="13695894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623270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cap="flat"/>
        </p:spPr>
      </p:sp>
      <p:sp>
        <p:nvSpPr>
          <p:cNvPr id="105475" name="Rectangle 3"/>
          <p:cNvSpPr>
            <a:spLocks noGrp="1" noChangeArrowheads="1"/>
          </p:cNvSpPr>
          <p:nvPr>
            <p:ph type="body" idx="1"/>
          </p:nvPr>
        </p:nvSpPr>
        <p:spPr>
          <a:noFill/>
          <a:ln/>
        </p:spPr>
        <p:txBody>
          <a:bodyPr/>
          <a:lstStyle/>
          <a:p>
            <a:pPr eaLnBrk="1" hangingPunct="1"/>
            <a:r>
              <a:rPr lang="en-US" dirty="0" smtClean="0"/>
              <a:t>These steps are designed to protect both you the cardholder and the department from misuse or abuse of the card or the departmental funds.</a:t>
            </a:r>
          </a:p>
        </p:txBody>
      </p:sp>
    </p:spTree>
    <p:extLst>
      <p:ext uri="{BB962C8B-B14F-4D97-AF65-F5344CB8AC3E}">
        <p14:creationId xmlns:p14="http://schemas.microsoft.com/office/powerpoint/2010/main" val="578109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pPr eaLnBrk="1" hangingPunct="1"/>
            <a:r>
              <a:rPr lang="en-US" dirty="0" smtClean="0"/>
              <a:t>CHANGE IN DEPARTMENT/NAME CHANGES/SEPARATION</a:t>
            </a:r>
          </a:p>
          <a:p>
            <a:pPr eaLnBrk="1" hangingPunct="1"/>
            <a:endParaRPr lang="en-US" dirty="0" smtClean="0"/>
          </a:p>
          <a:p>
            <a:pPr eaLnBrk="1" hangingPunct="1"/>
            <a:r>
              <a:rPr lang="en-US" dirty="0" smtClean="0"/>
              <a:t>BANK PROVIDES MONTHLY TRANSACTION REPORTS TO THE DEPARTMENT.</a:t>
            </a:r>
          </a:p>
        </p:txBody>
      </p:sp>
    </p:spTree>
    <p:extLst>
      <p:ext uri="{BB962C8B-B14F-4D97-AF65-F5344CB8AC3E}">
        <p14:creationId xmlns:p14="http://schemas.microsoft.com/office/powerpoint/2010/main" val="3123605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pPr marL="228600" indent="-228600" eaLnBrk="1" hangingPunct="1"/>
            <a:endParaRPr lang="en-US" dirty="0" smtClean="0"/>
          </a:p>
        </p:txBody>
      </p:sp>
    </p:spTree>
    <p:extLst>
      <p:ext uri="{BB962C8B-B14F-4D97-AF65-F5344CB8AC3E}">
        <p14:creationId xmlns:p14="http://schemas.microsoft.com/office/powerpoint/2010/main" val="1275550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eaLnBrk="1" hangingPunct="1"/>
            <a:r>
              <a:rPr lang="en-US" dirty="0" smtClean="0"/>
              <a:t>You will want to familiarize yourself with the general purchasing regulations.  You can find assistance via the Materials Management home page (http://www.ecu.edu/purchasing).  You will probably want to bookmark this site for future reference.  You may also contact the purchasing agent that handles the specific commodity you are considering purchasing if you have a question about policy or state regulations.  I will show you some purchasing sites that you may find helpful in a few minutes.  You will want to keep a record of the transaction because the item is paid within 2-3 days and you will need to confirm that you do actually receive the merchandise.</a:t>
            </a:r>
          </a:p>
        </p:txBody>
      </p:sp>
    </p:spTree>
    <p:extLst>
      <p:ext uri="{BB962C8B-B14F-4D97-AF65-F5344CB8AC3E}">
        <p14:creationId xmlns:p14="http://schemas.microsoft.com/office/powerpoint/2010/main" val="2297773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074"/>
          <p:cNvSpPr>
            <a:spLocks noGrp="1" noRot="1" noChangeAspect="1" noChangeArrowheads="1" noTextEdit="1"/>
          </p:cNvSpPr>
          <p:nvPr>
            <p:ph type="sldImg"/>
          </p:nvPr>
        </p:nvSpPr>
        <p:spPr>
          <a:ln cap="flat"/>
        </p:spPr>
      </p:sp>
      <p:sp>
        <p:nvSpPr>
          <p:cNvPr id="109571" name="Rectangle 3075"/>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34682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417336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cap="flat"/>
        </p:spPr>
      </p:sp>
      <p:sp>
        <p:nvSpPr>
          <p:cNvPr id="98307" name="Rectangle 3"/>
          <p:cNvSpPr>
            <a:spLocks noGrp="1" noChangeArrowheads="1"/>
          </p:cNvSpPr>
          <p:nvPr>
            <p:ph type="body" idx="1"/>
          </p:nvPr>
        </p:nvSpPr>
        <p:spPr>
          <a:noFill/>
          <a:ln/>
        </p:spPr>
        <p:txBody>
          <a:bodyPr/>
          <a:lstStyle/>
          <a:p>
            <a:pPr eaLnBrk="1" hangingPunct="1"/>
            <a:r>
              <a:rPr lang="en-US" dirty="0" smtClean="0"/>
              <a:t>We will cover some of the unauthorized purchases in a few minutes.  </a:t>
            </a:r>
          </a:p>
          <a:p>
            <a:pPr eaLnBrk="1" hangingPunct="1"/>
            <a:r>
              <a:rPr lang="en-US" dirty="0" smtClean="0"/>
              <a:t>Our local vendor community should find their cash flow situations improve if they accept the ECU p-card.  They receive payment within 2-3 days versus 30-60 days under the old requisition system.</a:t>
            </a:r>
          </a:p>
        </p:txBody>
      </p:sp>
    </p:spTree>
    <p:extLst>
      <p:ext uri="{BB962C8B-B14F-4D97-AF65-F5344CB8AC3E}">
        <p14:creationId xmlns:p14="http://schemas.microsoft.com/office/powerpoint/2010/main" val="2122124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cap="flat"/>
        </p:spPr>
      </p:sp>
      <p:sp>
        <p:nvSpPr>
          <p:cNvPr id="99331" name="Rectangle 3"/>
          <p:cNvSpPr>
            <a:spLocks noGrp="1" noChangeArrowheads="1"/>
          </p:cNvSpPr>
          <p:nvPr>
            <p:ph type="body" idx="1"/>
          </p:nvPr>
        </p:nvSpPr>
        <p:spPr>
          <a:noFill/>
          <a:ln/>
        </p:spPr>
        <p:txBody>
          <a:bodyPr/>
          <a:lstStyle/>
          <a:p>
            <a:pPr eaLnBrk="1" hangingPunct="1"/>
            <a:r>
              <a:rPr lang="en-US" dirty="0" smtClean="0"/>
              <a:t>(Refer to the News &amp; Observer article here)</a:t>
            </a:r>
          </a:p>
        </p:txBody>
      </p:sp>
    </p:spTree>
    <p:extLst>
      <p:ext uri="{BB962C8B-B14F-4D97-AF65-F5344CB8AC3E}">
        <p14:creationId xmlns:p14="http://schemas.microsoft.com/office/powerpoint/2010/main" val="270336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cap="flat"/>
        </p:spPr>
      </p:sp>
      <p:sp>
        <p:nvSpPr>
          <p:cNvPr id="100355" name="Rectangle 3"/>
          <p:cNvSpPr>
            <a:spLocks noGrp="1" noChangeArrowheads="1"/>
          </p:cNvSpPr>
          <p:nvPr>
            <p:ph type="body" idx="1"/>
          </p:nvPr>
        </p:nvSpPr>
        <p:spPr>
          <a:noFill/>
          <a:ln/>
        </p:spPr>
        <p:txBody>
          <a:bodyPr/>
          <a:lstStyle/>
          <a:p>
            <a:pPr eaLnBrk="1" hangingPunct="1"/>
            <a:r>
              <a:rPr lang="en-US" dirty="0" smtClean="0"/>
              <a:t>No need for the vendor to send out invoices, statements or pursue collection on past due bills.  They DO pay a small 2-3 percent fee to VISA for each card transaction.</a:t>
            </a:r>
          </a:p>
        </p:txBody>
      </p:sp>
    </p:spTree>
    <p:extLst>
      <p:ext uri="{BB962C8B-B14F-4D97-AF65-F5344CB8AC3E}">
        <p14:creationId xmlns:p14="http://schemas.microsoft.com/office/powerpoint/2010/main" val="3258562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cap="flat"/>
        </p:spPr>
      </p:sp>
      <p:sp>
        <p:nvSpPr>
          <p:cNvPr id="101379"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314750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cap="flat"/>
        </p:spPr>
      </p:sp>
      <p:sp>
        <p:nvSpPr>
          <p:cNvPr id="102403" name="Rectangle 3"/>
          <p:cNvSpPr>
            <a:spLocks noGrp="1" noChangeArrowheads="1"/>
          </p:cNvSpPr>
          <p:nvPr>
            <p:ph type="body" idx="1"/>
          </p:nvPr>
        </p:nvSpPr>
        <p:spPr>
          <a:noFill/>
          <a:ln/>
        </p:spPr>
        <p:txBody>
          <a:bodyPr/>
          <a:lstStyle/>
          <a:p>
            <a:pPr eaLnBrk="1" hangingPunct="1"/>
            <a:r>
              <a:rPr lang="en-US" dirty="0" smtClean="0"/>
              <a:t>The WCU account number is electronically associated with each card.  The obect code is a function of something called a merchant category code.  The ECU card team sat down with the VISA MCC listings and assigned the object code that seemed to best apply to purchases with that type vendor.  It will not be 100% accurate for all purchases.  Example ----  You can go into Harris Teeter and purchase household cleaning supplies but the bulk of your purchases will most likely be food items.  Therefore, the object code tied to the grocery stores is 2200 for food.  The object code will not always be an exact fit.  You will have to have some flexibility.  The ITCS card support team is finalizing some enhancements to the reconciliation screens that will allow cardholders and reconcilers to change some of the accounts in the near future.  </a:t>
            </a:r>
          </a:p>
        </p:txBody>
      </p:sp>
    </p:spTree>
    <p:extLst>
      <p:ext uri="{BB962C8B-B14F-4D97-AF65-F5344CB8AC3E}">
        <p14:creationId xmlns:p14="http://schemas.microsoft.com/office/powerpoint/2010/main" val="2332590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55073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cap="flat"/>
        </p:spPr>
      </p:sp>
      <p:sp>
        <p:nvSpPr>
          <p:cNvPr id="104451" name="Rectangle 3"/>
          <p:cNvSpPr>
            <a:spLocks noGrp="1" noChangeArrowheads="1"/>
          </p:cNvSpPr>
          <p:nvPr>
            <p:ph type="body" idx="1"/>
          </p:nvPr>
        </p:nvSpPr>
        <p:spPr>
          <a:noFill/>
          <a:ln/>
        </p:spPr>
        <p:txBody>
          <a:bodyPr/>
          <a:lstStyle/>
          <a:p>
            <a:pPr eaLnBrk="1" hangingPunct="1"/>
            <a:r>
              <a:rPr lang="en-US" dirty="0" smtClean="0"/>
              <a:t>We don’t allow purchases from University storerooms for the sole reason that the storerooms would have to pay the VISA transaction fee.</a:t>
            </a:r>
          </a:p>
        </p:txBody>
      </p:sp>
    </p:spTree>
    <p:extLst>
      <p:ext uri="{BB962C8B-B14F-4D97-AF65-F5344CB8AC3E}">
        <p14:creationId xmlns:p14="http://schemas.microsoft.com/office/powerpoint/2010/main" val="1415702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a:defRPr/>
              </a:pPr>
              <a:endParaRPr lang="en-US" dirty="0"/>
            </a:p>
          </p:txBody>
        </p:sp>
        <p:sp>
          <p:nvSpPr>
            <p:cNvPr id="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dirty="0"/>
            </a:p>
          </p:txBody>
        </p:sp>
        <p:sp>
          <p:nvSpPr>
            <p:cNvPr id="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dirty="0"/>
            </a:p>
          </p:txBody>
        </p:sp>
        <p:sp>
          <p:nvSpPr>
            <p:cNvPr id="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dirty="0"/>
            </a:p>
          </p:txBody>
        </p:sp>
        <p:sp>
          <p:nvSpPr>
            <p:cNvPr id="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dirty="0"/>
            </a:p>
          </p:txBody>
        </p:sp>
        <p:sp>
          <p:nvSpPr>
            <p:cNvPr id="1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dirty="0"/>
            </a:p>
          </p:txBody>
        </p:sp>
        <p:sp>
          <p:nvSpPr>
            <p:cNvPr id="1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dirty="0"/>
            </a:p>
          </p:txBody>
        </p:sp>
        <p:sp>
          <p:nvSpPr>
            <p:cNvPr id="1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dirty="0"/>
            </a:p>
          </p:txBody>
        </p:sp>
        <p:sp>
          <p:nvSpPr>
            <p:cNvPr id="1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dirty="0"/>
            </a:p>
          </p:txBody>
        </p:sp>
        <p:sp>
          <p:nvSpPr>
            <p:cNvPr id="1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dirty="0"/>
            </a:p>
          </p:txBody>
        </p:sp>
        <p:sp>
          <p:nvSpPr>
            <p:cNvPr id="1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dirty="0"/>
            </a:p>
          </p:txBody>
        </p:sp>
        <p:sp>
          <p:nvSpPr>
            <p:cNvPr id="1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dirty="0"/>
            </a:p>
          </p:txBody>
        </p:sp>
        <p:sp>
          <p:nvSpPr>
            <p:cNvPr id="1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dirty="0"/>
            </a:p>
          </p:txBody>
        </p:sp>
        <p:sp>
          <p:nvSpPr>
            <p:cNvPr id="1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dirty="0"/>
            </a:p>
          </p:txBody>
        </p:sp>
        <p:sp>
          <p:nvSpPr>
            <p:cNvPr id="1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dirty="0"/>
            </a:p>
          </p:txBody>
        </p:sp>
      </p:grpSp>
      <p:sp>
        <p:nvSpPr>
          <p:cNvPr id="186386"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en-US"/>
              <a:t>Click to edit Master title style</a:t>
            </a:r>
          </a:p>
        </p:txBody>
      </p:sp>
      <p:sp>
        <p:nvSpPr>
          <p:cNvPr id="186387"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dirty="0"/>
          </a:p>
        </p:txBody>
      </p:sp>
      <p:sp>
        <p:nvSpPr>
          <p:cNvPr id="21" name="Rectangle 21"/>
          <p:cNvSpPr>
            <a:spLocks noGrp="1" noChangeArrowheads="1"/>
          </p:cNvSpPr>
          <p:nvPr>
            <p:ph type="ftr" sz="quarter" idx="11"/>
          </p:nvPr>
        </p:nvSpPr>
        <p:spPr/>
        <p:txBody>
          <a:bodyPr/>
          <a:lstStyle>
            <a:lvl1pPr>
              <a:defRPr/>
            </a:lvl1pPr>
          </a:lstStyle>
          <a:p>
            <a:pPr>
              <a:defRPr/>
            </a:pPr>
            <a:endParaRPr lang="en-US" dirty="0"/>
          </a:p>
        </p:txBody>
      </p:sp>
      <p:sp>
        <p:nvSpPr>
          <p:cNvPr id="22" name="Rectangle 22"/>
          <p:cNvSpPr>
            <a:spLocks noGrp="1" noChangeArrowheads="1"/>
          </p:cNvSpPr>
          <p:nvPr>
            <p:ph type="sldNum" sz="quarter" idx="12"/>
          </p:nvPr>
        </p:nvSpPr>
        <p:spPr/>
        <p:txBody>
          <a:bodyPr/>
          <a:lstStyle>
            <a:lvl1pPr>
              <a:defRPr/>
            </a:lvl1pPr>
          </a:lstStyle>
          <a:p>
            <a:pPr>
              <a:defRPr/>
            </a:pPr>
            <a:fld id="{2DAB7803-1DED-4B09-94CC-0C5C7B873FBA}" type="slidenum">
              <a:rPr lang="en-US"/>
              <a:pPr>
                <a:defRPr/>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dirty="0"/>
          </a:p>
        </p:txBody>
      </p:sp>
      <p:sp>
        <p:nvSpPr>
          <p:cNvPr id="5" name="Rectangle 2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1"/>
          <p:cNvSpPr>
            <a:spLocks noGrp="1" noChangeArrowheads="1"/>
          </p:cNvSpPr>
          <p:nvPr>
            <p:ph type="sldNum" sz="quarter" idx="12"/>
          </p:nvPr>
        </p:nvSpPr>
        <p:spPr>
          <a:ln/>
        </p:spPr>
        <p:txBody>
          <a:bodyPr/>
          <a:lstStyle>
            <a:lvl1pPr>
              <a:defRPr/>
            </a:lvl1pPr>
          </a:lstStyle>
          <a:p>
            <a:pPr>
              <a:defRPr/>
            </a:pPr>
            <a:fld id="{A5916CBB-E826-45D4-9270-FEFE19F79B49}" type="slidenum">
              <a:rPr lang="en-US"/>
              <a:pPr>
                <a:defRPr/>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dirty="0"/>
          </a:p>
        </p:txBody>
      </p:sp>
      <p:sp>
        <p:nvSpPr>
          <p:cNvPr id="5" name="Rectangle 2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1"/>
          <p:cNvSpPr>
            <a:spLocks noGrp="1" noChangeArrowheads="1"/>
          </p:cNvSpPr>
          <p:nvPr>
            <p:ph type="sldNum" sz="quarter" idx="12"/>
          </p:nvPr>
        </p:nvSpPr>
        <p:spPr>
          <a:ln/>
        </p:spPr>
        <p:txBody>
          <a:bodyPr/>
          <a:lstStyle>
            <a:lvl1pPr>
              <a:defRPr/>
            </a:lvl1pPr>
          </a:lstStyle>
          <a:p>
            <a:pPr>
              <a:defRPr/>
            </a:pPr>
            <a:fld id="{9228817B-141E-44E9-9EDF-BBE1B23F85D9}" type="slidenum">
              <a:rPr lang="en-US"/>
              <a:pPr>
                <a:defRPr/>
              </a:pPr>
              <a:t>‹#›</a:t>
            </a:fld>
            <a:endParaRPr 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dirty="0"/>
          </a:p>
        </p:txBody>
      </p:sp>
      <p:sp>
        <p:nvSpPr>
          <p:cNvPr id="6" name="Rectangle 2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1"/>
          <p:cNvSpPr>
            <a:spLocks noGrp="1" noChangeArrowheads="1"/>
          </p:cNvSpPr>
          <p:nvPr>
            <p:ph type="sldNum" sz="quarter" idx="12"/>
          </p:nvPr>
        </p:nvSpPr>
        <p:spPr>
          <a:ln/>
        </p:spPr>
        <p:txBody>
          <a:bodyPr/>
          <a:lstStyle>
            <a:lvl1pPr>
              <a:defRPr/>
            </a:lvl1pPr>
          </a:lstStyle>
          <a:p>
            <a:pPr>
              <a:defRPr/>
            </a:pPr>
            <a:fld id="{8DC5FDE6-8A47-4B10-86B6-F8C1122EAA61}" type="slidenum">
              <a:rPr lang="en-US"/>
              <a:pPr>
                <a:defRPr/>
              </a:pPr>
              <a:t>‹#›</a:t>
            </a:fld>
            <a:endParaRPr lang="en-US" dirty="0"/>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dirty="0" smtClean="0"/>
          </a:p>
        </p:txBody>
      </p:sp>
      <p:sp>
        <p:nvSpPr>
          <p:cNvPr id="4" name="Rectangle 19"/>
          <p:cNvSpPr>
            <a:spLocks noGrp="1" noChangeArrowheads="1"/>
          </p:cNvSpPr>
          <p:nvPr>
            <p:ph type="dt" sz="half" idx="10"/>
          </p:nvPr>
        </p:nvSpPr>
        <p:spPr>
          <a:ln/>
        </p:spPr>
        <p:txBody>
          <a:bodyPr/>
          <a:lstStyle>
            <a:lvl1pPr>
              <a:defRPr/>
            </a:lvl1pPr>
          </a:lstStyle>
          <a:p>
            <a:pPr>
              <a:defRPr/>
            </a:pPr>
            <a:endParaRPr lang="en-US" dirty="0"/>
          </a:p>
        </p:txBody>
      </p:sp>
      <p:sp>
        <p:nvSpPr>
          <p:cNvPr id="5" name="Rectangle 2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1"/>
          <p:cNvSpPr>
            <a:spLocks noGrp="1" noChangeArrowheads="1"/>
          </p:cNvSpPr>
          <p:nvPr>
            <p:ph type="sldNum" sz="quarter" idx="12"/>
          </p:nvPr>
        </p:nvSpPr>
        <p:spPr>
          <a:ln/>
        </p:spPr>
        <p:txBody>
          <a:bodyPr/>
          <a:lstStyle>
            <a:lvl1pPr>
              <a:defRPr/>
            </a:lvl1pPr>
          </a:lstStyle>
          <a:p>
            <a:pPr>
              <a:defRPr/>
            </a:pPr>
            <a:fld id="{6163E3E3-8690-4883-B884-FFAF48B5581E}" type="slidenum">
              <a:rPr lang="en-US"/>
              <a:pPr>
                <a:defRPr/>
              </a:pPr>
              <a:t>‹#›</a:t>
            </a:fld>
            <a:endParaRPr lang="en-US" dirty="0"/>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dirty="0"/>
          </a:p>
        </p:txBody>
      </p:sp>
      <p:sp>
        <p:nvSpPr>
          <p:cNvPr id="6" name="Rectangle 2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1"/>
          <p:cNvSpPr>
            <a:spLocks noGrp="1" noChangeArrowheads="1"/>
          </p:cNvSpPr>
          <p:nvPr>
            <p:ph type="sldNum" sz="quarter" idx="12"/>
          </p:nvPr>
        </p:nvSpPr>
        <p:spPr>
          <a:ln/>
        </p:spPr>
        <p:txBody>
          <a:bodyPr/>
          <a:lstStyle>
            <a:lvl1pPr>
              <a:defRPr/>
            </a:lvl1pPr>
          </a:lstStyle>
          <a:p>
            <a:pPr>
              <a:defRPr/>
            </a:pPr>
            <a:fld id="{EAA71068-6891-4141-99D9-69E42BE42738}" type="slidenum">
              <a:rPr lang="en-US"/>
              <a:pPr>
                <a:defRPr/>
              </a:pPr>
              <a:t>‹#›</a:t>
            </a:fld>
            <a:endParaRPr lang="en-US" dirty="0"/>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9"/>
          <p:cNvSpPr>
            <a:spLocks noGrp="1" noChangeArrowheads="1"/>
          </p:cNvSpPr>
          <p:nvPr>
            <p:ph type="dt" sz="half" idx="10"/>
          </p:nvPr>
        </p:nvSpPr>
        <p:spPr>
          <a:ln/>
        </p:spPr>
        <p:txBody>
          <a:bodyPr/>
          <a:lstStyle>
            <a:lvl1pPr>
              <a:defRPr/>
            </a:lvl1pPr>
          </a:lstStyle>
          <a:p>
            <a:pPr>
              <a:defRPr/>
            </a:pPr>
            <a:endParaRPr lang="en-US" dirty="0"/>
          </a:p>
        </p:txBody>
      </p:sp>
      <p:sp>
        <p:nvSpPr>
          <p:cNvPr id="7" name="Rectangle 20"/>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21"/>
          <p:cNvSpPr>
            <a:spLocks noGrp="1" noChangeArrowheads="1"/>
          </p:cNvSpPr>
          <p:nvPr>
            <p:ph type="sldNum" sz="quarter" idx="12"/>
          </p:nvPr>
        </p:nvSpPr>
        <p:spPr>
          <a:ln/>
        </p:spPr>
        <p:txBody>
          <a:bodyPr/>
          <a:lstStyle>
            <a:lvl1pPr>
              <a:defRPr/>
            </a:lvl1pPr>
          </a:lstStyle>
          <a:p>
            <a:pPr>
              <a:defRPr/>
            </a:pPr>
            <a:fld id="{658BF4D0-0C46-4040-9B9C-631FE79EF2A5}" type="slidenum">
              <a:rPr lang="en-US"/>
              <a:pPr>
                <a:defRPr/>
              </a:pPr>
              <a:t>‹#›</a:t>
            </a:fld>
            <a:endParaRPr lang="en-US" dirty="0"/>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9"/>
          <p:cNvSpPr>
            <a:spLocks noGrp="1" noChangeArrowheads="1"/>
          </p:cNvSpPr>
          <p:nvPr>
            <p:ph type="dt" sz="half" idx="10"/>
          </p:nvPr>
        </p:nvSpPr>
        <p:spPr>
          <a:ln/>
        </p:spPr>
        <p:txBody>
          <a:bodyPr/>
          <a:lstStyle>
            <a:lvl1pPr>
              <a:defRPr/>
            </a:lvl1pPr>
          </a:lstStyle>
          <a:p>
            <a:pPr>
              <a:defRPr/>
            </a:pPr>
            <a:endParaRPr lang="en-US" dirty="0"/>
          </a:p>
        </p:txBody>
      </p:sp>
      <p:sp>
        <p:nvSpPr>
          <p:cNvPr id="7" name="Rectangle 20"/>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21"/>
          <p:cNvSpPr>
            <a:spLocks noGrp="1" noChangeArrowheads="1"/>
          </p:cNvSpPr>
          <p:nvPr>
            <p:ph type="sldNum" sz="quarter" idx="12"/>
          </p:nvPr>
        </p:nvSpPr>
        <p:spPr>
          <a:ln/>
        </p:spPr>
        <p:txBody>
          <a:bodyPr/>
          <a:lstStyle>
            <a:lvl1pPr>
              <a:defRPr/>
            </a:lvl1pPr>
          </a:lstStyle>
          <a:p>
            <a:pPr>
              <a:defRPr/>
            </a:pPr>
            <a:fld id="{96A54417-5DCA-478F-A168-FB96906CFAB2}" type="slidenum">
              <a:rPr lang="en-US"/>
              <a:pPr>
                <a:defRPr/>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dirty="0"/>
          </a:p>
        </p:txBody>
      </p:sp>
      <p:sp>
        <p:nvSpPr>
          <p:cNvPr id="5" name="Rectangle 2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1"/>
          <p:cNvSpPr>
            <a:spLocks noGrp="1" noChangeArrowheads="1"/>
          </p:cNvSpPr>
          <p:nvPr>
            <p:ph type="sldNum" sz="quarter" idx="12"/>
          </p:nvPr>
        </p:nvSpPr>
        <p:spPr>
          <a:ln/>
        </p:spPr>
        <p:txBody>
          <a:bodyPr/>
          <a:lstStyle>
            <a:lvl1pPr>
              <a:defRPr/>
            </a:lvl1pPr>
          </a:lstStyle>
          <a:p>
            <a:pPr>
              <a:defRPr/>
            </a:pPr>
            <a:fld id="{FA041121-3395-43D1-BFF9-736D460E905F}" type="slidenum">
              <a:rPr lang="en-US"/>
              <a:pPr>
                <a:defRPr/>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dirty="0"/>
          </a:p>
        </p:txBody>
      </p:sp>
      <p:sp>
        <p:nvSpPr>
          <p:cNvPr id="5" name="Rectangle 20"/>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1"/>
          <p:cNvSpPr>
            <a:spLocks noGrp="1" noChangeArrowheads="1"/>
          </p:cNvSpPr>
          <p:nvPr>
            <p:ph type="sldNum" sz="quarter" idx="12"/>
          </p:nvPr>
        </p:nvSpPr>
        <p:spPr>
          <a:ln/>
        </p:spPr>
        <p:txBody>
          <a:bodyPr/>
          <a:lstStyle>
            <a:lvl1pPr>
              <a:defRPr/>
            </a:lvl1pPr>
          </a:lstStyle>
          <a:p>
            <a:pPr>
              <a:defRPr/>
            </a:pPr>
            <a:fld id="{44F3ACF4-8B57-4DF1-8D2B-1C51E3AF23E5}" type="slidenum">
              <a:rPr lang="en-US"/>
              <a:pPr>
                <a:defRPr/>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dirty="0"/>
          </a:p>
        </p:txBody>
      </p:sp>
      <p:sp>
        <p:nvSpPr>
          <p:cNvPr id="6" name="Rectangle 2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1"/>
          <p:cNvSpPr>
            <a:spLocks noGrp="1" noChangeArrowheads="1"/>
          </p:cNvSpPr>
          <p:nvPr>
            <p:ph type="sldNum" sz="quarter" idx="12"/>
          </p:nvPr>
        </p:nvSpPr>
        <p:spPr>
          <a:ln/>
        </p:spPr>
        <p:txBody>
          <a:bodyPr/>
          <a:lstStyle>
            <a:lvl1pPr>
              <a:defRPr/>
            </a:lvl1pPr>
          </a:lstStyle>
          <a:p>
            <a:pPr>
              <a:defRPr/>
            </a:pPr>
            <a:fld id="{EB02AA70-8F19-4C40-825D-FF9FC55AABBF}" type="slidenum">
              <a:rPr lang="en-US"/>
              <a:pPr>
                <a:defRPr/>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dirty="0"/>
          </a:p>
        </p:txBody>
      </p:sp>
      <p:sp>
        <p:nvSpPr>
          <p:cNvPr id="8" name="Rectangle 20"/>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1"/>
          <p:cNvSpPr>
            <a:spLocks noGrp="1" noChangeArrowheads="1"/>
          </p:cNvSpPr>
          <p:nvPr>
            <p:ph type="sldNum" sz="quarter" idx="12"/>
          </p:nvPr>
        </p:nvSpPr>
        <p:spPr>
          <a:ln/>
        </p:spPr>
        <p:txBody>
          <a:bodyPr/>
          <a:lstStyle>
            <a:lvl1pPr>
              <a:defRPr/>
            </a:lvl1pPr>
          </a:lstStyle>
          <a:p>
            <a:pPr>
              <a:defRPr/>
            </a:pPr>
            <a:fld id="{3F1C0FD9-9039-4873-9EA6-65A7D0793801}" type="slidenum">
              <a:rPr lang="en-US"/>
              <a:pPr>
                <a:defRPr/>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dirty="0"/>
          </a:p>
        </p:txBody>
      </p:sp>
      <p:sp>
        <p:nvSpPr>
          <p:cNvPr id="4" name="Rectangle 2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1"/>
          <p:cNvSpPr>
            <a:spLocks noGrp="1" noChangeArrowheads="1"/>
          </p:cNvSpPr>
          <p:nvPr>
            <p:ph type="sldNum" sz="quarter" idx="12"/>
          </p:nvPr>
        </p:nvSpPr>
        <p:spPr>
          <a:ln/>
        </p:spPr>
        <p:txBody>
          <a:bodyPr/>
          <a:lstStyle>
            <a:lvl1pPr>
              <a:defRPr/>
            </a:lvl1pPr>
          </a:lstStyle>
          <a:p>
            <a:pPr>
              <a:defRPr/>
            </a:pPr>
            <a:fld id="{125A32AB-931F-4F43-B963-3CD3E034BDBA}" type="slidenum">
              <a:rPr lang="en-US"/>
              <a:pPr>
                <a:defRPr/>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dirty="0"/>
          </a:p>
        </p:txBody>
      </p:sp>
      <p:sp>
        <p:nvSpPr>
          <p:cNvPr id="3" name="Rectangle 20"/>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1"/>
          <p:cNvSpPr>
            <a:spLocks noGrp="1" noChangeArrowheads="1"/>
          </p:cNvSpPr>
          <p:nvPr>
            <p:ph type="sldNum" sz="quarter" idx="12"/>
          </p:nvPr>
        </p:nvSpPr>
        <p:spPr>
          <a:ln/>
        </p:spPr>
        <p:txBody>
          <a:bodyPr/>
          <a:lstStyle>
            <a:lvl1pPr>
              <a:defRPr/>
            </a:lvl1pPr>
          </a:lstStyle>
          <a:p>
            <a:pPr>
              <a:defRPr/>
            </a:pPr>
            <a:fld id="{DA99D588-634D-4DC5-BD1B-2FD053D2BC83}" type="slidenum">
              <a:rPr lang="en-US"/>
              <a:pPr>
                <a:defRPr/>
              </a:pPr>
              <a:t>‹#›</a:t>
            </a:fld>
            <a:endParaRPr lang="en-US" dirty="0"/>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dirty="0"/>
          </a:p>
        </p:txBody>
      </p:sp>
      <p:sp>
        <p:nvSpPr>
          <p:cNvPr id="6" name="Rectangle 2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1"/>
          <p:cNvSpPr>
            <a:spLocks noGrp="1" noChangeArrowheads="1"/>
          </p:cNvSpPr>
          <p:nvPr>
            <p:ph type="sldNum" sz="quarter" idx="12"/>
          </p:nvPr>
        </p:nvSpPr>
        <p:spPr>
          <a:ln/>
        </p:spPr>
        <p:txBody>
          <a:bodyPr/>
          <a:lstStyle>
            <a:lvl1pPr>
              <a:defRPr/>
            </a:lvl1pPr>
          </a:lstStyle>
          <a:p>
            <a:pPr>
              <a:defRPr/>
            </a:pPr>
            <a:fld id="{F31B108A-AF2A-43C0-BBE4-620F19AC3D23}" type="slidenum">
              <a:rPr lang="en-US"/>
              <a:pPr>
                <a:defRPr/>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dirty="0"/>
          </a:p>
        </p:txBody>
      </p:sp>
      <p:sp>
        <p:nvSpPr>
          <p:cNvPr id="6" name="Rectangle 2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1"/>
          <p:cNvSpPr>
            <a:spLocks noGrp="1" noChangeArrowheads="1"/>
          </p:cNvSpPr>
          <p:nvPr>
            <p:ph type="sldNum" sz="quarter" idx="12"/>
          </p:nvPr>
        </p:nvSpPr>
        <p:spPr>
          <a:ln/>
        </p:spPr>
        <p:txBody>
          <a:bodyPr/>
          <a:lstStyle>
            <a:lvl1pPr>
              <a:defRPr/>
            </a:lvl1pPr>
          </a:lstStyle>
          <a:p>
            <a:pPr>
              <a:defRPr/>
            </a:pPr>
            <a:fld id="{C4270FFD-9E1B-4790-9D9A-3081857FCADB}" type="slidenum">
              <a:rPr lang="en-US"/>
              <a:pPr>
                <a:defRPr/>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4716463" y="5345113"/>
            <a:ext cx="4427537" cy="1512887"/>
            <a:chOff x="2971" y="3367"/>
            <a:chExt cx="2789" cy="953"/>
          </a:xfrm>
        </p:grpSpPr>
        <p:sp>
          <p:nvSpPr>
            <p:cNvPr id="185347"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a:defRPr/>
              </a:pPr>
              <a:endParaRPr lang="en-US" dirty="0"/>
            </a:p>
          </p:txBody>
        </p:sp>
        <p:sp>
          <p:nvSpPr>
            <p:cNvPr id="185348"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dirty="0"/>
            </a:p>
          </p:txBody>
        </p:sp>
        <p:sp>
          <p:nvSpPr>
            <p:cNvPr id="185349"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dirty="0"/>
            </a:p>
          </p:txBody>
        </p:sp>
        <p:sp>
          <p:nvSpPr>
            <p:cNvPr id="185350"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dirty="0"/>
            </a:p>
          </p:txBody>
        </p:sp>
        <p:sp>
          <p:nvSpPr>
            <p:cNvPr id="185351"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dirty="0"/>
            </a:p>
          </p:txBody>
        </p:sp>
        <p:sp>
          <p:nvSpPr>
            <p:cNvPr id="185352"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dirty="0"/>
            </a:p>
          </p:txBody>
        </p:sp>
        <p:sp>
          <p:nvSpPr>
            <p:cNvPr id="185353"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dirty="0"/>
            </a:p>
          </p:txBody>
        </p:sp>
        <p:sp>
          <p:nvSpPr>
            <p:cNvPr id="185354"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dirty="0"/>
            </a:p>
          </p:txBody>
        </p:sp>
        <p:sp>
          <p:nvSpPr>
            <p:cNvPr id="185355"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dirty="0"/>
            </a:p>
          </p:txBody>
        </p:sp>
        <p:sp>
          <p:nvSpPr>
            <p:cNvPr id="185356"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dirty="0"/>
            </a:p>
          </p:txBody>
        </p:sp>
        <p:sp>
          <p:nvSpPr>
            <p:cNvPr id="185357"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dirty="0"/>
            </a:p>
          </p:txBody>
        </p:sp>
        <p:sp>
          <p:nvSpPr>
            <p:cNvPr id="185358"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dirty="0"/>
            </a:p>
          </p:txBody>
        </p:sp>
        <p:sp>
          <p:nvSpPr>
            <p:cNvPr id="185359"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dirty="0"/>
            </a:p>
          </p:txBody>
        </p:sp>
        <p:sp>
          <p:nvSpPr>
            <p:cNvPr id="185360"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dirty="0"/>
            </a:p>
          </p:txBody>
        </p:sp>
        <p:sp>
          <p:nvSpPr>
            <p:cNvPr id="185361"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dirty="0"/>
            </a:p>
          </p:txBody>
        </p:sp>
      </p:grpSp>
      <p:sp>
        <p:nvSpPr>
          <p:cNvPr id="185362"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5363"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dirty="0"/>
          </a:p>
        </p:txBody>
      </p:sp>
      <p:sp>
        <p:nvSpPr>
          <p:cNvPr id="185364"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dirty="0"/>
          </a:p>
        </p:txBody>
      </p:sp>
      <p:sp>
        <p:nvSpPr>
          <p:cNvPr id="185365"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F6585779-8537-4E37-8047-671DD36B168A}" type="slidenum">
              <a:rPr lang="en-US"/>
              <a:pPr>
                <a:defRPr/>
              </a:pPr>
              <a:t>‹#›</a:t>
            </a:fld>
            <a:endParaRPr lang="en-US" dirty="0"/>
          </a:p>
        </p:txBody>
      </p:sp>
      <p:sp>
        <p:nvSpPr>
          <p:cNvPr id="185366"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920"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Lst>
  <p:transition>
    <p:random/>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doa.state.nc.us/PandC/keyword.as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hyperlink" Target="http://www.wcu.edu/discover/leadership/office-of-the-chancellor/legal-counsel-office/university-policies/numerical-index/university-policy-2.asp"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jblanton@email.wcu.edu" TargetMode="External"/><Relationship Id="rId2" Type="http://schemas.openxmlformats.org/officeDocument/2006/relationships/hyperlink" Target="mailto:tmull@email.wcu.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2" Type="http://schemas.openxmlformats.org/officeDocument/2006/relationships/hyperlink" Target="http://www.wcu.edu/discover/campus-services-and-operations/purchasing-department/wcu-p-card.as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cid:image001.png@01CFA291.91A1A040"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C1C42D7F-A91E-4D5C-97F9-2B9FFB2F01E3}" type="slidenum">
              <a:rPr lang="en-US"/>
              <a:pPr>
                <a:defRPr/>
              </a:pPr>
              <a:t>1</a:t>
            </a:fld>
            <a:endParaRPr lang="en-US" dirty="0"/>
          </a:p>
        </p:txBody>
      </p:sp>
      <p:sp>
        <p:nvSpPr>
          <p:cNvPr id="190466" name="Rectangle 2"/>
          <p:cNvSpPr>
            <a:spLocks noGrp="1" noChangeArrowheads="1"/>
          </p:cNvSpPr>
          <p:nvPr>
            <p:ph type="body" idx="4294967295"/>
          </p:nvPr>
        </p:nvSpPr>
        <p:spPr>
          <a:xfrm>
            <a:off x="0" y="1600200"/>
            <a:ext cx="8229600" cy="4525963"/>
          </a:xfrm>
        </p:spPr>
        <p:txBody>
          <a:bodyPr/>
          <a:lstStyle/>
          <a:p>
            <a:pPr eaLnBrk="1" hangingPunct="1">
              <a:defRPr/>
            </a:pPr>
            <a:endParaRPr lang="en-US" dirty="0" smtClean="0"/>
          </a:p>
          <a:p>
            <a:pPr eaLnBrk="1" hangingPunct="1">
              <a:defRPr/>
            </a:pPr>
            <a:endParaRPr lang="en-US" dirty="0" smtClean="0"/>
          </a:p>
        </p:txBody>
      </p:sp>
      <p:sp>
        <p:nvSpPr>
          <p:cNvPr id="190467" name="Rectangle 3"/>
          <p:cNvSpPr>
            <a:spLocks noGrp="1" noChangeArrowheads="1"/>
          </p:cNvSpPr>
          <p:nvPr>
            <p:ph type="title"/>
          </p:nvPr>
        </p:nvSpPr>
        <p:spPr/>
        <p:txBody>
          <a:bodyPr/>
          <a:lstStyle/>
          <a:p>
            <a:pPr eaLnBrk="1" hangingPunct="1">
              <a:defRPr/>
            </a:pPr>
            <a:r>
              <a:rPr lang="en-US" sz="4000" dirty="0" smtClean="0"/>
              <a:t>Western Carolina University Purchasing Department   </a:t>
            </a:r>
            <a:br>
              <a:rPr lang="en-US" sz="4000" dirty="0" smtClean="0"/>
            </a:br>
            <a:endParaRPr lang="en-US" sz="4000" dirty="0" smtClean="0"/>
          </a:p>
        </p:txBody>
      </p:sp>
      <p:sp>
        <p:nvSpPr>
          <p:cNvPr id="190468" name="Rectangle 4"/>
          <p:cNvSpPr>
            <a:spLocks noGrp="1" noChangeArrowheads="1"/>
          </p:cNvSpPr>
          <p:nvPr>
            <p:ph sz="half" idx="2"/>
          </p:nvPr>
        </p:nvSpPr>
        <p:spPr>
          <a:xfrm>
            <a:off x="3733800" y="1371600"/>
            <a:ext cx="5410200" cy="4419600"/>
          </a:xfrm>
        </p:spPr>
        <p:txBody>
          <a:bodyPr/>
          <a:lstStyle/>
          <a:p>
            <a:pPr algn="ctr" eaLnBrk="1" hangingPunct="1">
              <a:buFont typeface="Wingdings" pitchFamily="2" charset="2"/>
              <a:buNone/>
              <a:defRPr/>
            </a:pPr>
            <a:r>
              <a:rPr lang="en-US" sz="6000" dirty="0" smtClean="0">
                <a:latin typeface="Eras Bold ITC" pitchFamily="34" charset="0"/>
              </a:rPr>
              <a:t>  WCU</a:t>
            </a:r>
          </a:p>
          <a:p>
            <a:pPr algn="ctr" eaLnBrk="1" hangingPunct="1">
              <a:buFont typeface="Wingdings" pitchFamily="2" charset="2"/>
              <a:buNone/>
              <a:defRPr/>
            </a:pPr>
            <a:r>
              <a:rPr lang="en-US" sz="6000" dirty="0" smtClean="0">
                <a:latin typeface="Eras Bold ITC" pitchFamily="34" charset="0"/>
              </a:rPr>
              <a:t>  P-Card</a:t>
            </a:r>
          </a:p>
          <a:p>
            <a:pPr algn="ctr" eaLnBrk="1" hangingPunct="1">
              <a:buFont typeface="Wingdings" pitchFamily="2" charset="2"/>
              <a:buNone/>
              <a:defRPr/>
            </a:pPr>
            <a:r>
              <a:rPr lang="en-US" sz="6000" dirty="0" smtClean="0">
                <a:latin typeface="Eras Bold ITC" pitchFamily="34" charset="0"/>
              </a:rPr>
              <a:t>  Program</a:t>
            </a:r>
          </a:p>
          <a:p>
            <a:pPr algn="ctr" eaLnBrk="1" hangingPunct="1">
              <a:buFont typeface="Wingdings" pitchFamily="2" charset="2"/>
              <a:buNone/>
              <a:defRPr/>
            </a:pPr>
            <a:r>
              <a:rPr lang="en-US" sz="6000" dirty="0" smtClean="0">
                <a:latin typeface="Eras Bold ITC" pitchFamily="34" charset="0"/>
              </a:rPr>
              <a:t>2016</a:t>
            </a:r>
          </a:p>
          <a:p>
            <a:pPr algn="ctr" eaLnBrk="1" hangingPunct="1">
              <a:buFont typeface="Wingdings" pitchFamily="2" charset="2"/>
              <a:buNone/>
              <a:defRPr/>
            </a:pPr>
            <a:r>
              <a:rPr lang="en-US" sz="4000" dirty="0" smtClean="0">
                <a:latin typeface="Eras Bold ITC" pitchFamily="34" charset="0"/>
              </a:rPr>
              <a:t> </a:t>
            </a:r>
            <a:r>
              <a:rPr lang="en-US" sz="3200" dirty="0" smtClean="0"/>
              <a:t>“The Way of the Future!”</a:t>
            </a:r>
          </a:p>
        </p:txBody>
      </p:sp>
      <p:pic>
        <p:nvPicPr>
          <p:cNvPr id="1031" name="Picture 5" descr="MPj04055900000[1]"/>
          <p:cNvPicPr>
            <a:picLocks noChangeAspect="1" noChangeArrowheads="1"/>
          </p:cNvPicPr>
          <p:nvPr/>
        </p:nvPicPr>
        <p:blipFill>
          <a:blip r:embed="rId4" cstate="print"/>
          <a:srcRect/>
          <a:stretch>
            <a:fillRect/>
          </a:stretch>
        </p:blipFill>
        <p:spPr bwMode="auto">
          <a:xfrm>
            <a:off x="457200" y="2511425"/>
            <a:ext cx="4038600" cy="2701925"/>
          </a:xfrm>
          <a:prstGeom prst="rect">
            <a:avLst/>
          </a:prstGeom>
          <a:noFill/>
          <a:ln w="9525">
            <a:noFill/>
            <a:miter lim="800000"/>
            <a:headEnd/>
            <a:tailEnd/>
          </a:ln>
        </p:spPr>
      </p:pic>
      <p:graphicFrame>
        <p:nvGraphicFramePr>
          <p:cNvPr id="1026" name="Object 6"/>
          <p:cNvGraphicFramePr>
            <a:graphicFrameLocks noGrp="1" noChangeAspect="1"/>
          </p:cNvGraphicFramePr>
          <p:nvPr>
            <p:ph sz="half" idx="1"/>
          </p:nvPr>
        </p:nvGraphicFramePr>
        <p:xfrm>
          <a:off x="228600" y="2057400"/>
          <a:ext cx="4032250" cy="3733800"/>
        </p:xfrm>
        <a:graphic>
          <a:graphicData uri="http://schemas.openxmlformats.org/presentationml/2006/ole">
            <mc:AlternateContent xmlns:mc="http://schemas.openxmlformats.org/markup-compatibility/2006">
              <mc:Choice xmlns:v="urn:schemas-microsoft-com:vml" Requires="v">
                <p:oleObj spid="_x0000_s1158" name="Chart" r:id="rId5" imgW="4038564" imgH="4533798" progId="MSGraph.Chart.8">
                  <p:embed followColorScheme="full"/>
                </p:oleObj>
              </mc:Choice>
              <mc:Fallback>
                <p:oleObj name="Chart" r:id="rId5" imgW="4038564" imgH="4533798" progId="MSGraph.Chart.8">
                  <p:embed followColorScheme="full"/>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057400"/>
                        <a:ext cx="4032250" cy="373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CF7AD254-5524-4CDF-B767-E5EA65E479F0}" type="slidenum">
              <a:rPr lang="en-US"/>
              <a:pPr>
                <a:defRPr/>
              </a:pPr>
              <a:t>10</a:t>
            </a:fld>
            <a:endParaRPr lang="en-US" dirty="0"/>
          </a:p>
        </p:txBody>
      </p:sp>
      <p:sp>
        <p:nvSpPr>
          <p:cNvPr id="18434" name="Rectangle 2"/>
          <p:cNvSpPr>
            <a:spLocks noGrp="1" noChangeArrowheads="1"/>
          </p:cNvSpPr>
          <p:nvPr>
            <p:ph type="title"/>
          </p:nvPr>
        </p:nvSpPr>
        <p:spPr>
          <a:xfrm>
            <a:off x="457200" y="304800"/>
            <a:ext cx="8229600" cy="1139825"/>
          </a:xfrm>
        </p:spPr>
        <p:txBody>
          <a:bodyPr lIns="90488" tIns="44450" rIns="90488" bIns="44450" anchor="b" anchorCtr="0"/>
          <a:lstStyle/>
          <a:p>
            <a:pPr>
              <a:defRPr/>
            </a:pPr>
            <a:r>
              <a:rPr lang="en-US" sz="4000" b="1" dirty="0" smtClean="0"/>
              <a:t>Vendor Benefits &amp; Requirements</a:t>
            </a:r>
          </a:p>
        </p:txBody>
      </p:sp>
      <p:sp>
        <p:nvSpPr>
          <p:cNvPr id="18435" name="Rectangle 3"/>
          <p:cNvSpPr>
            <a:spLocks noGrp="1" noChangeArrowheads="1"/>
          </p:cNvSpPr>
          <p:nvPr>
            <p:ph type="body" sz="half" idx="1"/>
          </p:nvPr>
        </p:nvSpPr>
        <p:spPr>
          <a:xfrm>
            <a:off x="381000" y="1828800"/>
            <a:ext cx="5181600" cy="5029200"/>
          </a:xfrm>
        </p:spPr>
        <p:txBody>
          <a:bodyPr lIns="90488" tIns="44450" rIns="90488" bIns="44450"/>
          <a:lstStyle/>
          <a:p>
            <a:pPr>
              <a:defRPr/>
            </a:pPr>
            <a:r>
              <a:rPr lang="en-US" sz="2400" b="1" dirty="0" smtClean="0">
                <a:latin typeface="Arial Narrow" pitchFamily="34" charset="0"/>
              </a:rPr>
              <a:t>Improves vendor’s cash flow</a:t>
            </a:r>
            <a:r>
              <a:rPr lang="en-US" sz="2000" b="1" dirty="0" smtClean="0">
                <a:latin typeface="Arial Narrow" pitchFamily="34" charset="0"/>
              </a:rPr>
              <a:t/>
            </a:r>
            <a:br>
              <a:rPr lang="en-US" sz="2000" b="1" dirty="0" smtClean="0">
                <a:latin typeface="Arial Narrow" pitchFamily="34" charset="0"/>
              </a:rPr>
            </a:br>
            <a:r>
              <a:rPr lang="en-US" sz="1800" dirty="0" smtClean="0">
                <a:latin typeface="Arial Narrow" pitchFamily="34" charset="0"/>
              </a:rPr>
              <a:t>[</a:t>
            </a:r>
            <a:r>
              <a:rPr lang="en-US" sz="1400" dirty="0" smtClean="0">
                <a:latin typeface="Arial Narrow" pitchFamily="34" charset="0"/>
              </a:rPr>
              <a:t>Bank pays vendors within 2-3 days]</a:t>
            </a:r>
            <a:endParaRPr lang="en-US" sz="2000" b="1" dirty="0" smtClean="0">
              <a:latin typeface="Arial Narrow" pitchFamily="34" charset="0"/>
            </a:endParaRPr>
          </a:p>
          <a:p>
            <a:pPr>
              <a:defRPr/>
            </a:pPr>
            <a:r>
              <a:rPr lang="en-US" sz="2400" b="1" dirty="0" smtClean="0">
                <a:latin typeface="Arial Narrow" pitchFamily="34" charset="0"/>
              </a:rPr>
              <a:t>The vendor has a higher confidence level in VISA than a Purchase Order</a:t>
            </a:r>
          </a:p>
          <a:p>
            <a:pPr>
              <a:defRPr/>
            </a:pPr>
            <a:r>
              <a:rPr lang="en-US" sz="2400" b="1" dirty="0" smtClean="0">
                <a:latin typeface="Arial Narrow" pitchFamily="34" charset="0"/>
              </a:rPr>
              <a:t>Card eliminates need for additional accounts receivable processing</a:t>
            </a:r>
          </a:p>
          <a:p>
            <a:pPr>
              <a:defRPr/>
            </a:pPr>
            <a:r>
              <a:rPr lang="en-US" sz="2400" b="1" dirty="0" smtClean="0">
                <a:latin typeface="Arial Narrow" pitchFamily="34" charset="0"/>
              </a:rPr>
              <a:t>Requires no special enrollment</a:t>
            </a:r>
            <a:br>
              <a:rPr lang="en-US" sz="2400" b="1" dirty="0" smtClean="0">
                <a:latin typeface="Arial Narrow" pitchFamily="34" charset="0"/>
              </a:rPr>
            </a:br>
            <a:r>
              <a:rPr lang="en-US" sz="2400" b="1" dirty="0" smtClean="0">
                <a:latin typeface="Arial Narrow" pitchFamily="34" charset="0"/>
              </a:rPr>
              <a:t>[If vendor accepts VISA, not restricted] </a:t>
            </a:r>
          </a:p>
          <a:p>
            <a:pPr>
              <a:defRPr/>
            </a:pPr>
            <a:r>
              <a:rPr lang="en-US" sz="2400" b="1" dirty="0" smtClean="0">
                <a:latin typeface="Arial Narrow" pitchFamily="34" charset="0"/>
              </a:rPr>
              <a:t>Vendor pays a transaction fee to VISA</a:t>
            </a:r>
          </a:p>
          <a:p>
            <a:pPr>
              <a:buFont typeface="Wingdings" pitchFamily="2" charset="2"/>
              <a:buNone/>
              <a:defRPr/>
            </a:pPr>
            <a:r>
              <a:rPr lang="en-US" sz="1800" b="1" i="1" dirty="0" smtClean="0">
                <a:latin typeface="Arial Narrow" pitchFamily="34" charset="0"/>
              </a:rPr>
              <a:t>     </a:t>
            </a:r>
          </a:p>
        </p:txBody>
      </p:sp>
      <p:pic>
        <p:nvPicPr>
          <p:cNvPr id="15365" name="Picture 13" descr="j0233018"/>
          <p:cNvPicPr>
            <a:picLocks noGrp="1" noChangeAspect="1" noChangeArrowheads="1"/>
          </p:cNvPicPr>
          <p:nvPr>
            <p:ph sz="half" idx="2"/>
          </p:nvPr>
        </p:nvPicPr>
        <p:blipFill>
          <a:blip r:embed="rId3" cstate="print"/>
          <a:srcRect/>
          <a:stretch>
            <a:fillRect/>
          </a:stretch>
        </p:blipFill>
        <p:spPr>
          <a:xfrm>
            <a:off x="5486400" y="1682750"/>
            <a:ext cx="3429000" cy="4365625"/>
          </a:xfrm>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B08F3044-220F-4D2C-9319-932EBED29713}" type="slidenum">
              <a:rPr lang="en-US"/>
              <a:pPr>
                <a:defRPr/>
              </a:pPr>
              <a:t>11</a:t>
            </a:fld>
            <a:endParaRPr lang="en-US" dirty="0"/>
          </a:p>
        </p:txBody>
      </p:sp>
      <p:sp>
        <p:nvSpPr>
          <p:cNvPr id="8194" name="Rectangle 2"/>
          <p:cNvSpPr>
            <a:spLocks noGrp="1" noChangeArrowheads="1"/>
          </p:cNvSpPr>
          <p:nvPr>
            <p:ph type="title"/>
          </p:nvPr>
        </p:nvSpPr>
        <p:spPr/>
        <p:txBody>
          <a:bodyPr lIns="90488" tIns="44450" rIns="90488" bIns="44450" anchor="b" anchorCtr="0"/>
          <a:lstStyle/>
          <a:p>
            <a:pPr>
              <a:defRPr/>
            </a:pPr>
            <a:r>
              <a:rPr lang="en-US" sz="4000" b="1" dirty="0" smtClean="0"/>
              <a:t>Cardholder Benefits </a:t>
            </a:r>
            <a:endParaRPr lang="en-US" sz="3600" b="1" i="1" dirty="0" smtClean="0"/>
          </a:p>
        </p:txBody>
      </p:sp>
      <p:sp>
        <p:nvSpPr>
          <p:cNvPr id="8195" name="Rectangle 3"/>
          <p:cNvSpPr>
            <a:spLocks noGrp="1" noChangeArrowheads="1"/>
          </p:cNvSpPr>
          <p:nvPr>
            <p:ph type="body" idx="1"/>
          </p:nvPr>
        </p:nvSpPr>
        <p:spPr>
          <a:xfrm>
            <a:off x="762000" y="1828800"/>
            <a:ext cx="8134350" cy="4191000"/>
          </a:xfrm>
        </p:spPr>
        <p:txBody>
          <a:bodyPr lIns="90488" tIns="44450" rIns="90488" bIns="44450"/>
          <a:lstStyle/>
          <a:p>
            <a:pPr>
              <a:lnSpc>
                <a:spcPct val="105000"/>
              </a:lnSpc>
              <a:defRPr/>
            </a:pPr>
            <a:r>
              <a:rPr lang="en-US" sz="2800" b="1" dirty="0" smtClean="0">
                <a:latin typeface="Arial Narrow" pitchFamily="34" charset="0"/>
              </a:rPr>
              <a:t>Easier to make small purchases</a:t>
            </a:r>
          </a:p>
          <a:p>
            <a:pPr>
              <a:lnSpc>
                <a:spcPct val="105000"/>
              </a:lnSpc>
              <a:defRPr/>
            </a:pPr>
            <a:r>
              <a:rPr lang="en-US" sz="2800" b="1" dirty="0" smtClean="0">
                <a:latin typeface="Arial Narrow" pitchFamily="34" charset="0"/>
              </a:rPr>
              <a:t>Most merchants accept VISA</a:t>
            </a:r>
          </a:p>
          <a:p>
            <a:pPr>
              <a:lnSpc>
                <a:spcPct val="105000"/>
              </a:lnSpc>
              <a:defRPr/>
            </a:pPr>
            <a:r>
              <a:rPr lang="en-US" sz="2800" b="1" dirty="0" smtClean="0">
                <a:latin typeface="Arial Narrow" pitchFamily="34" charset="0"/>
              </a:rPr>
              <a:t>Does not require use of personal funds</a:t>
            </a:r>
          </a:p>
          <a:p>
            <a:pPr>
              <a:lnSpc>
                <a:spcPct val="105000"/>
              </a:lnSpc>
              <a:defRPr/>
            </a:pPr>
            <a:r>
              <a:rPr lang="en-US" sz="2800" b="1" dirty="0" smtClean="0">
                <a:latin typeface="Arial Narrow" pitchFamily="34" charset="0"/>
              </a:rPr>
              <a:t>Eliminates petty cash</a:t>
            </a:r>
          </a:p>
          <a:p>
            <a:pPr>
              <a:lnSpc>
                <a:spcPct val="105000"/>
              </a:lnSpc>
              <a:defRPr/>
            </a:pPr>
            <a:r>
              <a:rPr lang="en-US" sz="2800" b="1" dirty="0" smtClean="0">
                <a:latin typeface="Arial Narrow" pitchFamily="34" charset="0"/>
              </a:rPr>
              <a:t>A purchase requisition is not required</a:t>
            </a:r>
          </a:p>
          <a:p>
            <a:pPr>
              <a:lnSpc>
                <a:spcPct val="105000"/>
              </a:lnSpc>
              <a:defRPr/>
            </a:pPr>
            <a:r>
              <a:rPr lang="en-US" sz="2800" b="1" dirty="0" smtClean="0">
                <a:latin typeface="Arial Narrow" pitchFamily="34" charset="0"/>
              </a:rPr>
              <a:t>Allows rapid purchase and receipt of low dollar goods and services</a:t>
            </a:r>
            <a:r>
              <a:rPr lang="en-US" sz="2800" b="1" dirty="0" smtClean="0"/>
              <a:t> </a:t>
            </a:r>
          </a:p>
          <a:p>
            <a:pPr>
              <a:lnSpc>
                <a:spcPct val="105000"/>
              </a:lnSpc>
              <a:defRPr/>
            </a:pPr>
            <a:r>
              <a:rPr lang="en-US" sz="2800" b="1" dirty="0" smtClean="0">
                <a:latin typeface="Arial Narrow" pitchFamily="34" charset="0"/>
              </a:rPr>
              <a:t>No fee for card use</a:t>
            </a:r>
            <a:endParaRPr lang="en-US" sz="2800" dirty="0" smtClean="0">
              <a:latin typeface="Arial Narrow" pitchFamily="34" charset="0"/>
            </a:endParaRPr>
          </a:p>
        </p:txBody>
      </p:sp>
      <p:pic>
        <p:nvPicPr>
          <p:cNvPr id="16389" name="Picture 9" descr="ca bigrigbig"/>
          <p:cNvPicPr>
            <a:picLocks noChangeAspect="1" noChangeArrowheads="1"/>
          </p:cNvPicPr>
          <p:nvPr/>
        </p:nvPicPr>
        <p:blipFill>
          <a:blip r:embed="rId3" cstate="print"/>
          <a:srcRect/>
          <a:stretch>
            <a:fillRect/>
          </a:stretch>
        </p:blipFill>
        <p:spPr bwMode="auto">
          <a:xfrm>
            <a:off x="5486400" y="5202238"/>
            <a:ext cx="2895600" cy="1350962"/>
          </a:xfrm>
          <a:prstGeom prst="rect">
            <a:avLst/>
          </a:prstGeom>
          <a:noFill/>
          <a:ln w="9525">
            <a:noFill/>
            <a:miter lim="800000"/>
            <a:headEnd/>
            <a:tailEnd/>
          </a:ln>
        </p:spPr>
      </p:pic>
      <p:pic>
        <p:nvPicPr>
          <p:cNvPr id="16390" name="Picture 10" descr="ca biz_visa"/>
          <p:cNvPicPr>
            <a:picLocks noChangeAspect="1" noChangeArrowheads="1"/>
          </p:cNvPicPr>
          <p:nvPr/>
        </p:nvPicPr>
        <p:blipFill>
          <a:blip r:embed="rId4" cstate="print"/>
          <a:srcRect/>
          <a:stretch>
            <a:fillRect/>
          </a:stretch>
        </p:blipFill>
        <p:spPr bwMode="auto">
          <a:xfrm>
            <a:off x="6705600" y="1676400"/>
            <a:ext cx="2209800" cy="138271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5056046-5374-4FC7-B6B7-E9888458E0EE}" type="slidenum">
              <a:rPr lang="en-US"/>
              <a:pPr>
                <a:defRPr/>
              </a:pPr>
              <a:t>12</a:t>
            </a:fld>
            <a:endParaRPr lang="en-US" dirty="0"/>
          </a:p>
        </p:txBody>
      </p:sp>
      <p:sp>
        <p:nvSpPr>
          <p:cNvPr id="10242" name="Rectangle 2"/>
          <p:cNvSpPr>
            <a:spLocks noGrp="1" noChangeArrowheads="1"/>
          </p:cNvSpPr>
          <p:nvPr>
            <p:ph type="title"/>
          </p:nvPr>
        </p:nvSpPr>
        <p:spPr>
          <a:xfrm>
            <a:off x="609600" y="304800"/>
            <a:ext cx="6553200" cy="990600"/>
          </a:xfrm>
        </p:spPr>
        <p:txBody>
          <a:bodyPr lIns="90488" tIns="44450" rIns="90488" bIns="44450" anchor="b" anchorCtr="0"/>
          <a:lstStyle/>
          <a:p>
            <a:pPr>
              <a:lnSpc>
                <a:spcPct val="85000"/>
              </a:lnSpc>
              <a:defRPr/>
            </a:pPr>
            <a:r>
              <a:rPr lang="en-US" dirty="0" smtClean="0"/>
              <a:t>Cardholder Requirements </a:t>
            </a:r>
            <a:r>
              <a:rPr lang="en-US" sz="4000" b="1" i="1" dirty="0" smtClean="0"/>
              <a:t>       </a:t>
            </a:r>
          </a:p>
        </p:txBody>
      </p:sp>
      <p:sp>
        <p:nvSpPr>
          <p:cNvPr id="10243" name="Rectangle 3"/>
          <p:cNvSpPr>
            <a:spLocks noGrp="1" noChangeArrowheads="1"/>
          </p:cNvSpPr>
          <p:nvPr>
            <p:ph type="body" idx="1"/>
          </p:nvPr>
        </p:nvSpPr>
        <p:spPr>
          <a:xfrm>
            <a:off x="762000" y="1447800"/>
            <a:ext cx="8382000" cy="5105400"/>
          </a:xfrm>
        </p:spPr>
        <p:txBody>
          <a:bodyPr lIns="90488" tIns="44450" rIns="90488" bIns="44450"/>
          <a:lstStyle/>
          <a:p>
            <a:pPr>
              <a:lnSpc>
                <a:spcPct val="95000"/>
              </a:lnSpc>
              <a:defRPr/>
            </a:pPr>
            <a:r>
              <a:rPr lang="en-US" sz="2400" b="1" dirty="0" smtClean="0">
                <a:latin typeface="Arial Narrow" pitchFamily="34" charset="0"/>
              </a:rPr>
              <a:t>View transactions electronically [WORKS Payment Manager]</a:t>
            </a:r>
          </a:p>
          <a:p>
            <a:pPr>
              <a:lnSpc>
                <a:spcPct val="95000"/>
              </a:lnSpc>
              <a:defRPr/>
            </a:pPr>
            <a:endParaRPr lang="en-US" sz="2400" b="1" dirty="0" smtClean="0">
              <a:latin typeface="Arial Narrow" pitchFamily="34" charset="0"/>
            </a:endParaRPr>
          </a:p>
          <a:p>
            <a:pPr>
              <a:lnSpc>
                <a:spcPct val="95000"/>
              </a:lnSpc>
              <a:defRPr/>
            </a:pPr>
            <a:r>
              <a:rPr lang="en-US" sz="2400" b="1" dirty="0" smtClean="0">
                <a:latin typeface="Arial Narrow" pitchFamily="34" charset="0"/>
              </a:rPr>
              <a:t>Report </a:t>
            </a:r>
            <a:r>
              <a:rPr lang="en-US" sz="2400" b="1" dirty="0" smtClean="0">
                <a:latin typeface="Arial Narrow" pitchFamily="34" charset="0"/>
              </a:rPr>
              <a:t>fraudulent charges to your P-Card Staff</a:t>
            </a:r>
          </a:p>
          <a:p>
            <a:pPr>
              <a:lnSpc>
                <a:spcPct val="95000"/>
              </a:lnSpc>
              <a:defRPr/>
            </a:pPr>
            <a:endParaRPr lang="en-US" sz="2400" b="1" dirty="0" smtClean="0">
              <a:latin typeface="Arial Narrow" pitchFamily="34" charset="0"/>
            </a:endParaRPr>
          </a:p>
          <a:p>
            <a:pPr>
              <a:lnSpc>
                <a:spcPct val="95000"/>
              </a:lnSpc>
              <a:defRPr/>
            </a:pPr>
            <a:r>
              <a:rPr lang="en-US" sz="2400" b="1" dirty="0" smtClean="0">
                <a:latin typeface="Arial Narrow" pitchFamily="34" charset="0"/>
              </a:rPr>
              <a:t>Process </a:t>
            </a:r>
            <a:r>
              <a:rPr lang="en-US" sz="2400" b="1" dirty="0" smtClean="0">
                <a:latin typeface="Arial Narrow" pitchFamily="34" charset="0"/>
              </a:rPr>
              <a:t>then sign &amp; date all monthly hard copy statements </a:t>
            </a:r>
          </a:p>
          <a:p>
            <a:pPr>
              <a:lnSpc>
                <a:spcPct val="95000"/>
              </a:lnSpc>
              <a:buFont typeface="Wingdings" pitchFamily="2" charset="2"/>
              <a:buNone/>
              <a:defRPr/>
            </a:pPr>
            <a:r>
              <a:rPr lang="en-US" sz="2400" b="1" dirty="0" smtClean="0">
                <a:latin typeface="Arial Narrow" pitchFamily="34" charset="0"/>
              </a:rPr>
              <a:t>     (see attached statement)</a:t>
            </a:r>
          </a:p>
          <a:p>
            <a:pPr>
              <a:lnSpc>
                <a:spcPct val="95000"/>
              </a:lnSpc>
              <a:defRPr/>
            </a:pPr>
            <a:endParaRPr lang="en-US" sz="2400" b="1" dirty="0" smtClean="0">
              <a:latin typeface="Arial Narrow" pitchFamily="34" charset="0"/>
            </a:endParaRPr>
          </a:p>
          <a:p>
            <a:pPr>
              <a:lnSpc>
                <a:spcPct val="95000"/>
              </a:lnSpc>
              <a:defRPr/>
            </a:pPr>
            <a:r>
              <a:rPr lang="en-US" sz="2400" b="1" dirty="0" smtClean="0">
                <a:latin typeface="Arial Narrow" pitchFamily="34" charset="0"/>
              </a:rPr>
              <a:t>Keep </a:t>
            </a:r>
            <a:r>
              <a:rPr lang="en-US" sz="2400" b="1" dirty="0" smtClean="0">
                <a:latin typeface="Arial Narrow" pitchFamily="34" charset="0"/>
              </a:rPr>
              <a:t>all receipts and good records </a:t>
            </a:r>
          </a:p>
          <a:p>
            <a:pPr>
              <a:lnSpc>
                <a:spcPct val="95000"/>
              </a:lnSpc>
              <a:buFont typeface="Wingdings" pitchFamily="2" charset="2"/>
              <a:buNone/>
              <a:defRPr/>
            </a:pPr>
            <a:endParaRPr lang="en-US" sz="2400" b="1" dirty="0" smtClean="0">
              <a:latin typeface="Arial Narrow" pitchFamily="34" charset="0"/>
            </a:endParaRPr>
          </a:p>
          <a:p>
            <a:pPr>
              <a:lnSpc>
                <a:spcPct val="95000"/>
              </a:lnSpc>
              <a:defRPr/>
            </a:pPr>
            <a:endParaRPr lang="en-US" sz="2000" b="1" i="1" dirty="0" smtClean="0">
              <a:latin typeface="Arial Narrow" pitchFamily="34" charset="0"/>
            </a:endParaRPr>
          </a:p>
          <a:p>
            <a:pPr>
              <a:lnSpc>
                <a:spcPct val="95000"/>
              </a:lnSpc>
              <a:buFont typeface="Wingdings" pitchFamily="2" charset="2"/>
              <a:buNone/>
              <a:defRPr/>
            </a:pPr>
            <a:r>
              <a:rPr lang="en-US" b="1" i="1" dirty="0" smtClean="0">
                <a:latin typeface="Arial Narrow" pitchFamily="34" charset="0"/>
              </a:rPr>
              <a:t/>
            </a:r>
            <a:br>
              <a:rPr lang="en-US" b="1" i="1" dirty="0" smtClean="0">
                <a:latin typeface="Arial Narrow" pitchFamily="34" charset="0"/>
              </a:rPr>
            </a:br>
            <a:endParaRPr lang="en-US" b="1" i="1" dirty="0" smtClean="0">
              <a:latin typeface="Arial Narrow" pitchFamily="34" charset="0"/>
            </a:endParaRPr>
          </a:p>
        </p:txBody>
      </p:sp>
      <p:pic>
        <p:nvPicPr>
          <p:cNvPr id="17413" name="Picture 5" descr="ca man_on_phone"/>
          <p:cNvPicPr>
            <a:picLocks noChangeAspect="1" noChangeArrowheads="1"/>
          </p:cNvPicPr>
          <p:nvPr/>
        </p:nvPicPr>
        <p:blipFill>
          <a:blip r:embed="rId3" cstate="print"/>
          <a:srcRect/>
          <a:stretch>
            <a:fillRect/>
          </a:stretch>
        </p:blipFill>
        <p:spPr bwMode="auto">
          <a:xfrm>
            <a:off x="7239000" y="68263"/>
            <a:ext cx="1447800" cy="131127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E860DD0-65DD-4CAD-ABB9-25A1A84CED69}" type="slidenum">
              <a:rPr lang="en-US"/>
              <a:pPr>
                <a:defRPr/>
              </a:pPr>
              <a:t>13</a:t>
            </a:fld>
            <a:endParaRPr lang="en-US" dirty="0"/>
          </a:p>
        </p:txBody>
      </p:sp>
      <p:sp>
        <p:nvSpPr>
          <p:cNvPr id="331778" name="Rectangle 2"/>
          <p:cNvSpPr>
            <a:spLocks noGrp="1" noChangeArrowheads="1"/>
          </p:cNvSpPr>
          <p:nvPr>
            <p:ph type="title"/>
          </p:nvPr>
        </p:nvSpPr>
        <p:spPr/>
        <p:txBody>
          <a:bodyPr/>
          <a:lstStyle/>
          <a:p>
            <a:pPr eaLnBrk="1" hangingPunct="1">
              <a:defRPr/>
            </a:pPr>
            <a:r>
              <a:rPr lang="en-US" sz="3600" dirty="0" smtClean="0"/>
              <a:t>Cardholder Requirements - Continued</a:t>
            </a:r>
          </a:p>
        </p:txBody>
      </p:sp>
      <p:sp>
        <p:nvSpPr>
          <p:cNvPr id="331779" name="Rectangle 3"/>
          <p:cNvSpPr>
            <a:spLocks noGrp="1" noChangeArrowheads="1"/>
          </p:cNvSpPr>
          <p:nvPr>
            <p:ph type="body" idx="1"/>
          </p:nvPr>
        </p:nvSpPr>
        <p:spPr/>
        <p:txBody>
          <a:bodyPr/>
          <a:lstStyle/>
          <a:p>
            <a:pPr>
              <a:lnSpc>
                <a:spcPct val="95000"/>
              </a:lnSpc>
              <a:defRPr/>
            </a:pPr>
            <a:r>
              <a:rPr lang="en-US" sz="2400" b="1" dirty="0" smtClean="0">
                <a:latin typeface="Arial Narrow" pitchFamily="34" charset="0"/>
              </a:rPr>
              <a:t>Provide vendors with a complete delivery address</a:t>
            </a:r>
          </a:p>
          <a:p>
            <a:pPr>
              <a:lnSpc>
                <a:spcPct val="95000"/>
              </a:lnSpc>
              <a:buFont typeface="Wingdings" pitchFamily="2" charset="2"/>
              <a:buNone/>
              <a:defRPr/>
            </a:pPr>
            <a:endParaRPr lang="en-US" sz="2400" b="1" dirty="0" smtClean="0">
              <a:latin typeface="Arial Narrow" pitchFamily="34" charset="0"/>
            </a:endParaRPr>
          </a:p>
          <a:p>
            <a:pPr>
              <a:lnSpc>
                <a:spcPct val="95000"/>
              </a:lnSpc>
              <a:defRPr/>
            </a:pPr>
            <a:r>
              <a:rPr lang="en-US" sz="2400" b="1" dirty="0" smtClean="0">
                <a:latin typeface="Arial Narrow" pitchFamily="34" charset="0"/>
              </a:rPr>
              <a:t>Must provide vendor with </a:t>
            </a:r>
            <a:r>
              <a:rPr lang="en-US" sz="2400" b="1" dirty="0" smtClean="0">
                <a:solidFill>
                  <a:srgbClr val="FF3300"/>
                </a:solidFill>
                <a:latin typeface="Arial Narrow" pitchFamily="34" charset="0"/>
              </a:rPr>
              <a:t>BILL TO</a:t>
            </a:r>
            <a:r>
              <a:rPr lang="en-US" sz="2400" b="1" dirty="0" smtClean="0">
                <a:latin typeface="Arial Narrow" pitchFamily="34" charset="0"/>
              </a:rPr>
              <a:t> address of</a:t>
            </a:r>
          </a:p>
          <a:p>
            <a:pPr>
              <a:lnSpc>
                <a:spcPct val="95000"/>
              </a:lnSpc>
              <a:buFont typeface="Wingdings" pitchFamily="2" charset="2"/>
              <a:buNone/>
              <a:defRPr/>
            </a:pPr>
            <a:r>
              <a:rPr lang="en-US" sz="2400" b="1" dirty="0" smtClean="0">
                <a:latin typeface="Arial Narrow" pitchFamily="34" charset="0"/>
              </a:rPr>
              <a:t>      150 HFR Administration Building</a:t>
            </a:r>
          </a:p>
          <a:p>
            <a:pPr>
              <a:lnSpc>
                <a:spcPct val="95000"/>
              </a:lnSpc>
              <a:buFont typeface="Wingdings" pitchFamily="2" charset="2"/>
              <a:buNone/>
              <a:defRPr/>
            </a:pPr>
            <a:r>
              <a:rPr lang="en-US" sz="2400" b="1" dirty="0" smtClean="0">
                <a:latin typeface="Arial Narrow" pitchFamily="34" charset="0"/>
              </a:rPr>
              <a:t>      Cullowhee, NC 28723</a:t>
            </a:r>
          </a:p>
          <a:p>
            <a:pPr>
              <a:lnSpc>
                <a:spcPct val="95000"/>
              </a:lnSpc>
              <a:buFont typeface="Wingdings" pitchFamily="2" charset="2"/>
              <a:buNone/>
              <a:defRPr/>
            </a:pPr>
            <a:endParaRPr lang="en-US" sz="2400" b="1" dirty="0" smtClean="0">
              <a:latin typeface="Arial Narrow" pitchFamily="34" charset="0"/>
            </a:endParaRPr>
          </a:p>
          <a:p>
            <a:pPr>
              <a:lnSpc>
                <a:spcPct val="95000"/>
              </a:lnSpc>
              <a:defRPr/>
            </a:pPr>
            <a:r>
              <a:rPr lang="en-US" sz="2400" b="1" dirty="0" smtClean="0">
                <a:latin typeface="Arial Narrow" pitchFamily="34" charset="0"/>
              </a:rPr>
              <a:t>Must reconcile monthly (when notified by email)</a:t>
            </a:r>
          </a:p>
          <a:p>
            <a:pPr>
              <a:lnSpc>
                <a:spcPct val="95000"/>
              </a:lnSpc>
              <a:buFont typeface="Wingdings" pitchFamily="2" charset="2"/>
              <a:buNone/>
              <a:defRPr/>
            </a:pPr>
            <a:endParaRPr lang="en-US" sz="2400" b="1" dirty="0" smtClean="0">
              <a:latin typeface="Arial Narrow" pitchFamily="34" charset="0"/>
            </a:endParaRPr>
          </a:p>
          <a:p>
            <a:pPr>
              <a:lnSpc>
                <a:spcPct val="95000"/>
              </a:lnSpc>
              <a:defRPr/>
            </a:pPr>
            <a:r>
              <a:rPr lang="en-US" sz="2400" b="1" dirty="0" smtClean="0">
                <a:latin typeface="Arial Narrow" pitchFamily="34" charset="0"/>
              </a:rPr>
              <a:t>Protect and secure your card and paperwork at all times</a:t>
            </a:r>
          </a:p>
          <a:p>
            <a:pPr>
              <a:lnSpc>
                <a:spcPct val="95000"/>
              </a:lnSpc>
              <a:buFont typeface="Wingdings" pitchFamily="2" charset="2"/>
              <a:buNone/>
              <a:defRPr/>
            </a:pPr>
            <a:r>
              <a:rPr lang="en-US" sz="2400" b="1" dirty="0" smtClean="0">
                <a:latin typeface="Arial Narrow" pitchFamily="34" charset="0"/>
              </a:rPr>
              <a:t>     example:  locking file cabinet</a:t>
            </a:r>
          </a:p>
          <a:p>
            <a:pPr>
              <a:lnSpc>
                <a:spcPct val="95000"/>
              </a:lnSpc>
              <a:buFont typeface="Wingdings" pitchFamily="2" charset="2"/>
              <a:buNone/>
              <a:defRPr/>
            </a:pPr>
            <a:endParaRPr lang="en-US" sz="2400" b="1" dirty="0" smtClean="0">
              <a:latin typeface="Arial Narrow" pitchFamily="34" charset="0"/>
            </a:endParaRPr>
          </a:p>
          <a:p>
            <a:pPr eaLnBrk="1" hangingPunct="1">
              <a:defRPr/>
            </a:pPr>
            <a:endParaRPr lang="en-US" sz="2400" dirty="0" smtClean="0"/>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8B915F8-82D6-48B9-AD72-732DFBE5816C}" type="slidenum">
              <a:rPr lang="en-US"/>
              <a:pPr>
                <a:defRPr/>
              </a:pPr>
              <a:t>14</a:t>
            </a:fld>
            <a:endParaRPr lang="en-US" dirty="0"/>
          </a:p>
        </p:txBody>
      </p:sp>
      <p:sp>
        <p:nvSpPr>
          <p:cNvPr id="69634" name="Rectangle 1026"/>
          <p:cNvSpPr>
            <a:spLocks noGrp="1" noChangeArrowheads="1"/>
          </p:cNvSpPr>
          <p:nvPr>
            <p:ph type="title"/>
          </p:nvPr>
        </p:nvSpPr>
        <p:spPr>
          <a:xfrm>
            <a:off x="1447800" y="228600"/>
            <a:ext cx="7696200" cy="1143000"/>
          </a:xfrm>
        </p:spPr>
        <p:txBody>
          <a:bodyPr/>
          <a:lstStyle/>
          <a:p>
            <a:pPr algn="r" eaLnBrk="1" hangingPunct="1">
              <a:defRPr/>
            </a:pPr>
            <a:r>
              <a:rPr lang="en-US" sz="4000" b="1" dirty="0" smtClean="0"/>
              <a:t>		Policy and Procedures	</a:t>
            </a:r>
          </a:p>
        </p:txBody>
      </p:sp>
      <p:sp>
        <p:nvSpPr>
          <p:cNvPr id="69635" name="Rectangle 1027"/>
          <p:cNvSpPr>
            <a:spLocks noGrp="1" noChangeArrowheads="1"/>
          </p:cNvSpPr>
          <p:nvPr>
            <p:ph type="body" idx="1"/>
          </p:nvPr>
        </p:nvSpPr>
        <p:spPr>
          <a:xfrm>
            <a:off x="914400" y="1828800"/>
            <a:ext cx="7772400" cy="4800600"/>
          </a:xfrm>
        </p:spPr>
        <p:txBody>
          <a:bodyPr/>
          <a:lstStyle/>
          <a:p>
            <a:pPr eaLnBrk="1" hangingPunct="1">
              <a:lnSpc>
                <a:spcPct val="85000"/>
              </a:lnSpc>
              <a:defRPr/>
            </a:pPr>
            <a:r>
              <a:rPr lang="en-US" sz="2400" b="1" dirty="0" smtClean="0">
                <a:latin typeface="Arial Narrow" pitchFamily="34" charset="0"/>
              </a:rPr>
              <a:t>Who should have a card?  Responsible individuals who have regular purchasing needs  </a:t>
            </a:r>
            <a:br>
              <a:rPr lang="en-US" sz="2400" b="1" dirty="0" smtClean="0">
                <a:latin typeface="Arial Narrow" pitchFamily="34" charset="0"/>
              </a:rPr>
            </a:br>
            <a:endParaRPr lang="en-US" sz="2400" b="1" dirty="0" smtClean="0">
              <a:latin typeface="Arial Narrow" pitchFamily="34" charset="0"/>
            </a:endParaRPr>
          </a:p>
          <a:p>
            <a:pPr eaLnBrk="1" hangingPunct="1">
              <a:lnSpc>
                <a:spcPct val="85000"/>
              </a:lnSpc>
              <a:defRPr/>
            </a:pPr>
            <a:r>
              <a:rPr lang="en-US" sz="2400" b="1" dirty="0" smtClean="0">
                <a:latin typeface="Arial Narrow" pitchFamily="34" charset="0"/>
              </a:rPr>
              <a:t>Cardholders must be WCU staff or faculty with “permanent” employment status.  (Exceptions can be made in some cases, please contact  P-Card Manager for details)</a:t>
            </a:r>
          </a:p>
          <a:p>
            <a:pPr eaLnBrk="1" hangingPunct="1">
              <a:lnSpc>
                <a:spcPct val="85000"/>
              </a:lnSpc>
              <a:defRPr/>
            </a:pPr>
            <a:endParaRPr lang="en-US" sz="2400" b="1" dirty="0" smtClean="0">
              <a:latin typeface="Arial Narrow" pitchFamily="34" charset="0"/>
            </a:endParaRPr>
          </a:p>
          <a:p>
            <a:pPr eaLnBrk="1" hangingPunct="1">
              <a:lnSpc>
                <a:spcPct val="85000"/>
              </a:lnSpc>
              <a:defRPr/>
            </a:pPr>
            <a:r>
              <a:rPr lang="en-US" sz="2400" b="1" dirty="0" smtClean="0">
                <a:latin typeface="Arial Narrow" pitchFamily="34" charset="0"/>
              </a:rPr>
              <a:t>Department Head approval and selection of a spending limit is required</a:t>
            </a:r>
            <a:br>
              <a:rPr lang="en-US" sz="2400" b="1" dirty="0" smtClean="0">
                <a:latin typeface="Arial Narrow" pitchFamily="34" charset="0"/>
              </a:rPr>
            </a:br>
            <a:endParaRPr lang="en-US" sz="2400" b="1" dirty="0" smtClean="0">
              <a:latin typeface="Arial Narrow" pitchFamily="34" charset="0"/>
            </a:endParaRPr>
          </a:p>
          <a:p>
            <a:pPr eaLnBrk="1" hangingPunct="1">
              <a:lnSpc>
                <a:spcPct val="125000"/>
              </a:lnSpc>
              <a:defRPr/>
            </a:pPr>
            <a:r>
              <a:rPr lang="en-US" sz="2400" b="1" u="sng" dirty="0" smtClean="0">
                <a:solidFill>
                  <a:srgbClr val="FF3300"/>
                </a:solidFill>
                <a:latin typeface="Arial Narrow" pitchFamily="34" charset="0"/>
              </a:rPr>
              <a:t>The P-Card must be used ONLY by the named cardholder!</a:t>
            </a:r>
          </a:p>
          <a:p>
            <a:pPr eaLnBrk="1" hangingPunct="1">
              <a:lnSpc>
                <a:spcPct val="85000"/>
              </a:lnSpc>
              <a:defRPr/>
            </a:pPr>
            <a:endParaRPr lang="en-US" sz="2400" b="1" dirty="0" smtClean="0">
              <a:latin typeface="Arial Narrow" pitchFamily="34" charset="0"/>
            </a:endParaRPr>
          </a:p>
          <a:p>
            <a:pPr eaLnBrk="1" hangingPunct="1">
              <a:lnSpc>
                <a:spcPct val="85000"/>
              </a:lnSpc>
              <a:defRPr/>
            </a:pPr>
            <a:r>
              <a:rPr lang="en-US" sz="2400" b="1" dirty="0" smtClean="0">
                <a:latin typeface="Arial Narrow" pitchFamily="34" charset="0"/>
              </a:rPr>
              <a:t>Only one card per person  (There are NO “departmental” cards) </a:t>
            </a:r>
            <a:r>
              <a:rPr lang="en-US" sz="2400" b="1" dirty="0" smtClean="0">
                <a:solidFill>
                  <a:srgbClr val="FF3300"/>
                </a:solidFill>
                <a:latin typeface="Arial Narrow" pitchFamily="34" charset="0"/>
              </a:rPr>
              <a:t>NO SHARING!</a:t>
            </a:r>
          </a:p>
          <a:p>
            <a:pPr eaLnBrk="1" hangingPunct="1">
              <a:lnSpc>
                <a:spcPct val="85000"/>
              </a:lnSpc>
              <a:buFont typeface="Wingdings" pitchFamily="2" charset="2"/>
              <a:buNone/>
              <a:defRPr/>
            </a:pPr>
            <a:endParaRPr lang="en-US" sz="2400" b="1" dirty="0" smtClean="0">
              <a:solidFill>
                <a:srgbClr val="FF3300"/>
              </a:solidFill>
              <a:latin typeface="Arial Narrow" pitchFamily="34" charset="0"/>
            </a:endParaRPr>
          </a:p>
          <a:p>
            <a:pPr eaLnBrk="1" hangingPunct="1">
              <a:lnSpc>
                <a:spcPct val="85000"/>
              </a:lnSpc>
              <a:defRPr/>
            </a:pPr>
            <a:endParaRPr lang="en-US" sz="2400" b="1" i="1" dirty="0" smtClean="0">
              <a:latin typeface="Arial Narrow" pitchFamily="34" charset="0"/>
            </a:endParaRPr>
          </a:p>
          <a:p>
            <a:pPr eaLnBrk="1" hangingPunct="1">
              <a:lnSpc>
                <a:spcPct val="80000"/>
              </a:lnSpc>
              <a:buFont typeface="Wingdings" pitchFamily="2" charset="2"/>
              <a:buNone/>
              <a:defRPr/>
            </a:pPr>
            <a:endParaRPr lang="en-US" sz="1200" b="1" i="1" dirty="0" smtClean="0">
              <a:latin typeface="Tahoma" pitchFamily="34" charset="0"/>
            </a:endParaRPr>
          </a:p>
        </p:txBody>
      </p:sp>
      <p:pic>
        <p:nvPicPr>
          <p:cNvPr id="19461" name="Picture 1033" descr="MCj02310830000[1]"/>
          <p:cNvPicPr>
            <a:picLocks noChangeAspect="1" noChangeArrowheads="1"/>
          </p:cNvPicPr>
          <p:nvPr/>
        </p:nvPicPr>
        <p:blipFill>
          <a:blip r:embed="rId3" cstate="print"/>
          <a:srcRect/>
          <a:stretch>
            <a:fillRect/>
          </a:stretch>
        </p:blipFill>
        <p:spPr bwMode="auto">
          <a:xfrm>
            <a:off x="0" y="0"/>
            <a:ext cx="3124200" cy="16764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92469EB-4492-4B2A-81D8-59DBD553958A}" type="slidenum">
              <a:rPr lang="en-US"/>
              <a:pPr>
                <a:defRPr/>
              </a:pPr>
              <a:t>15</a:t>
            </a:fld>
            <a:endParaRPr lang="en-US" dirty="0"/>
          </a:p>
        </p:txBody>
      </p:sp>
      <p:sp>
        <p:nvSpPr>
          <p:cNvPr id="111618" name="Rectangle 2"/>
          <p:cNvSpPr>
            <a:spLocks noGrp="1" noChangeArrowheads="1"/>
          </p:cNvSpPr>
          <p:nvPr>
            <p:ph type="title"/>
          </p:nvPr>
        </p:nvSpPr>
        <p:spPr>
          <a:xfrm>
            <a:off x="838200" y="228600"/>
            <a:ext cx="7696200" cy="1143000"/>
          </a:xfrm>
        </p:spPr>
        <p:txBody>
          <a:bodyPr/>
          <a:lstStyle/>
          <a:p>
            <a:pPr eaLnBrk="1" hangingPunct="1">
              <a:defRPr/>
            </a:pPr>
            <a:r>
              <a:rPr lang="en-US" sz="4000" dirty="0" smtClean="0"/>
              <a:t>Policy &amp; Procedures – Continued	</a:t>
            </a:r>
          </a:p>
        </p:txBody>
      </p:sp>
      <p:sp>
        <p:nvSpPr>
          <p:cNvPr id="111619" name="Rectangle 3"/>
          <p:cNvSpPr>
            <a:spLocks noGrp="1" noChangeArrowheads="1"/>
          </p:cNvSpPr>
          <p:nvPr>
            <p:ph type="body" idx="1"/>
          </p:nvPr>
        </p:nvSpPr>
        <p:spPr>
          <a:xfrm>
            <a:off x="914400" y="1371600"/>
            <a:ext cx="7981950" cy="5257800"/>
          </a:xfrm>
        </p:spPr>
        <p:txBody>
          <a:bodyPr/>
          <a:lstStyle/>
          <a:p>
            <a:pPr eaLnBrk="1" hangingPunct="1">
              <a:lnSpc>
                <a:spcPct val="85000"/>
              </a:lnSpc>
              <a:defRPr/>
            </a:pPr>
            <a:r>
              <a:rPr lang="en-US" sz="2400" b="1" dirty="0" smtClean="0">
                <a:latin typeface="Arial Narrow" pitchFamily="34" charset="0"/>
              </a:rPr>
              <a:t>State &amp; Trust funds are allowed, Grant and Special funds are allowed with appropriate approval </a:t>
            </a:r>
          </a:p>
          <a:p>
            <a:pPr eaLnBrk="1" hangingPunct="1">
              <a:lnSpc>
                <a:spcPct val="125000"/>
              </a:lnSpc>
              <a:defRPr/>
            </a:pPr>
            <a:r>
              <a:rPr lang="en-US" sz="2400" b="1" dirty="0" smtClean="0">
                <a:latin typeface="Arial Narrow" pitchFamily="34" charset="0"/>
              </a:rPr>
              <a:t>NO FOUNDATION funds allowed  (ex: 9XXXXX)           </a:t>
            </a:r>
          </a:p>
          <a:p>
            <a:pPr eaLnBrk="1" hangingPunct="1">
              <a:lnSpc>
                <a:spcPct val="125000"/>
              </a:lnSpc>
              <a:defRPr/>
            </a:pPr>
            <a:r>
              <a:rPr lang="en-US" sz="2400" b="1" dirty="0" smtClean="0">
                <a:latin typeface="Arial Narrow" pitchFamily="34" charset="0"/>
              </a:rPr>
              <a:t>NO PERSONAL purchases allowed</a:t>
            </a:r>
          </a:p>
          <a:p>
            <a:pPr eaLnBrk="1" hangingPunct="1">
              <a:lnSpc>
                <a:spcPct val="85000"/>
              </a:lnSpc>
              <a:defRPr/>
            </a:pPr>
            <a:r>
              <a:rPr lang="en-US" sz="2400" b="1" dirty="0" smtClean="0">
                <a:latin typeface="Arial Narrow" pitchFamily="34" charset="0"/>
              </a:rPr>
              <a:t>Cardholders sign a “Cardholder Agreement” at the end of P-Card  training (or when you receive your p-card)</a:t>
            </a:r>
          </a:p>
          <a:p>
            <a:pPr eaLnBrk="1" hangingPunct="1">
              <a:defRPr/>
            </a:pPr>
            <a:r>
              <a:rPr lang="en-US" sz="2400" b="1" dirty="0" smtClean="0">
                <a:latin typeface="Arial Narrow" pitchFamily="34" charset="0"/>
              </a:rPr>
              <a:t>Cards must be cancelled when transferring to another department OR if you leave the University</a:t>
            </a:r>
          </a:p>
          <a:p>
            <a:pPr eaLnBrk="1" hangingPunct="1">
              <a:defRPr/>
            </a:pPr>
            <a:r>
              <a:rPr lang="en-US" sz="2400" b="1" dirty="0" smtClean="0">
                <a:latin typeface="Arial Narrow" pitchFamily="34" charset="0"/>
              </a:rPr>
              <a:t>Card must be turned in to P-Card Manager  to be held during a Leave of absence (for more than 6 weeks) until the employee returns to work</a:t>
            </a:r>
          </a:p>
          <a:p>
            <a:pPr eaLnBrk="1" hangingPunct="1">
              <a:lnSpc>
                <a:spcPct val="85000"/>
              </a:lnSpc>
              <a:spcBef>
                <a:spcPct val="0"/>
              </a:spcBef>
              <a:defRPr/>
            </a:pPr>
            <a:r>
              <a:rPr lang="en-US" sz="2400" b="1" dirty="0" smtClean="0">
                <a:latin typeface="Arial Narrow" pitchFamily="34" charset="0"/>
              </a:rPr>
              <a:t>Cards must be returned to the P-Card Manager to be cancelled and destroyed (University property)</a:t>
            </a:r>
          </a:p>
          <a:p>
            <a:pPr eaLnBrk="1" hangingPunct="1">
              <a:lnSpc>
                <a:spcPct val="125000"/>
              </a:lnSpc>
              <a:defRPr/>
            </a:pPr>
            <a:endParaRPr lang="en-US" sz="2800" b="1" dirty="0" smtClean="0">
              <a:latin typeface="Arial Narrow" pitchFamily="34" charset="0"/>
            </a:endParaRPr>
          </a:p>
          <a:p>
            <a:pPr eaLnBrk="1" hangingPunct="1">
              <a:lnSpc>
                <a:spcPct val="125000"/>
              </a:lnSpc>
              <a:defRPr/>
            </a:pPr>
            <a:endParaRPr lang="en-US" sz="2800" b="1" i="1" dirty="0" smtClean="0">
              <a:latin typeface="Arial Narrow" pitchFamily="34" charset="0"/>
            </a:endParaRP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7168060-291B-4832-8592-FAEC69F64461}" type="slidenum">
              <a:rPr lang="en-US"/>
              <a:pPr>
                <a:defRPr/>
              </a:pPr>
              <a:t>16</a:t>
            </a:fld>
            <a:endParaRPr lang="en-US" dirty="0"/>
          </a:p>
        </p:txBody>
      </p:sp>
      <p:sp>
        <p:nvSpPr>
          <p:cNvPr id="112642" name="Rectangle 2"/>
          <p:cNvSpPr>
            <a:spLocks noGrp="1" noChangeArrowheads="1"/>
          </p:cNvSpPr>
          <p:nvPr>
            <p:ph type="title"/>
          </p:nvPr>
        </p:nvSpPr>
        <p:spPr/>
        <p:txBody>
          <a:bodyPr/>
          <a:lstStyle/>
          <a:p>
            <a:pPr eaLnBrk="1" hangingPunct="1">
              <a:defRPr/>
            </a:pPr>
            <a:r>
              <a:rPr lang="en-US" sz="4000" dirty="0" smtClean="0"/>
              <a:t>Policy &amp; Procedures – Continued</a:t>
            </a:r>
          </a:p>
        </p:txBody>
      </p:sp>
      <p:sp>
        <p:nvSpPr>
          <p:cNvPr id="112643" name="Rectangle 3"/>
          <p:cNvSpPr>
            <a:spLocks noGrp="1" noChangeArrowheads="1"/>
          </p:cNvSpPr>
          <p:nvPr>
            <p:ph type="body" idx="1"/>
          </p:nvPr>
        </p:nvSpPr>
        <p:spPr/>
        <p:txBody>
          <a:bodyPr/>
          <a:lstStyle/>
          <a:p>
            <a:pPr eaLnBrk="1" hangingPunct="1">
              <a:lnSpc>
                <a:spcPct val="90000"/>
              </a:lnSpc>
              <a:defRPr/>
            </a:pPr>
            <a:r>
              <a:rPr lang="en-US" sz="2800" b="1" dirty="0" smtClean="0">
                <a:latin typeface="Arial Narrow" pitchFamily="34" charset="0"/>
              </a:rPr>
              <a:t>Never accept cash or gift cards for returns</a:t>
            </a:r>
          </a:p>
          <a:p>
            <a:pPr eaLnBrk="1" hangingPunct="1">
              <a:lnSpc>
                <a:spcPct val="90000"/>
              </a:lnSpc>
              <a:defRPr/>
            </a:pPr>
            <a:r>
              <a:rPr lang="en-US" sz="2800" b="1" dirty="0" smtClean="0">
                <a:latin typeface="Arial Narrow" pitchFamily="34" charset="0"/>
              </a:rPr>
              <a:t>Contract items must be purchased through the contract source.</a:t>
            </a:r>
          </a:p>
          <a:p>
            <a:pPr eaLnBrk="1" hangingPunct="1">
              <a:lnSpc>
                <a:spcPct val="90000"/>
              </a:lnSpc>
              <a:buFont typeface="Wingdings" pitchFamily="2" charset="2"/>
              <a:buNone/>
              <a:defRPr/>
            </a:pPr>
            <a:r>
              <a:rPr lang="en-US" sz="2800" b="1" dirty="0" smtClean="0">
                <a:latin typeface="Arial Narrow" pitchFamily="34" charset="0"/>
              </a:rPr>
              <a:t> </a:t>
            </a:r>
            <a:r>
              <a:rPr lang="en-US" sz="2000" b="1" dirty="0" smtClean="0">
                <a:hlinkClick r:id="rId2"/>
              </a:rPr>
              <a:t>http://www.doa.state.nc.us/PandC/keyword.asp</a:t>
            </a:r>
            <a:endParaRPr lang="en-US" sz="2000" b="1" dirty="0" smtClean="0">
              <a:latin typeface="Arial Narrow" pitchFamily="34" charset="0"/>
            </a:endParaRPr>
          </a:p>
          <a:p>
            <a:pPr eaLnBrk="1" hangingPunct="1">
              <a:lnSpc>
                <a:spcPct val="90000"/>
              </a:lnSpc>
              <a:buFont typeface="Wingdings" pitchFamily="2" charset="2"/>
              <a:buNone/>
              <a:defRPr/>
            </a:pPr>
            <a:endParaRPr lang="en-US" sz="2800" b="1" dirty="0" smtClean="0">
              <a:latin typeface="Arial Narrow" pitchFamily="34" charset="0"/>
            </a:endParaRPr>
          </a:p>
          <a:p>
            <a:pPr eaLnBrk="1" hangingPunct="1">
              <a:lnSpc>
                <a:spcPct val="90000"/>
              </a:lnSpc>
              <a:defRPr/>
            </a:pPr>
            <a:r>
              <a:rPr lang="en-US" sz="2800" b="1" dirty="0" smtClean="0">
                <a:latin typeface="Arial Narrow" pitchFamily="34" charset="0"/>
              </a:rPr>
              <a:t>Original, priced, itemized receipts or invoices are required for each transaction</a:t>
            </a:r>
          </a:p>
          <a:p>
            <a:pPr eaLnBrk="1" hangingPunct="1">
              <a:lnSpc>
                <a:spcPct val="90000"/>
              </a:lnSpc>
              <a:buFont typeface="Wingdings" pitchFamily="2" charset="2"/>
              <a:buNone/>
              <a:defRPr/>
            </a:pPr>
            <a:endParaRPr lang="en-US" sz="2800" b="1" dirty="0" smtClean="0">
              <a:latin typeface="Arial Narrow" pitchFamily="34" charset="0"/>
            </a:endParaRPr>
          </a:p>
          <a:p>
            <a:pPr eaLnBrk="1" hangingPunct="1">
              <a:lnSpc>
                <a:spcPct val="90000"/>
              </a:lnSpc>
              <a:defRPr/>
            </a:pPr>
            <a:r>
              <a:rPr lang="en-US" sz="2800" b="1" dirty="0" smtClean="0">
                <a:solidFill>
                  <a:srgbClr val="FF3300"/>
                </a:solidFill>
                <a:latin typeface="Arial Narrow" pitchFamily="34" charset="0"/>
              </a:rPr>
              <a:t>Splitting transactions to avoid spending limits is strictly prohibited</a:t>
            </a:r>
          </a:p>
          <a:p>
            <a:pPr eaLnBrk="1" hangingPunct="1">
              <a:lnSpc>
                <a:spcPct val="90000"/>
              </a:lnSpc>
              <a:buFont typeface="Wingdings" pitchFamily="2" charset="2"/>
              <a:buNone/>
              <a:defRPr/>
            </a:pPr>
            <a:endParaRPr lang="en-US" sz="2800" b="1" dirty="0" smtClean="0">
              <a:latin typeface="Arial Narrow" pitchFamily="34" charset="0"/>
            </a:endParaRP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F99DE2A0-6371-446C-8352-B0A3F850D067}" type="slidenum">
              <a:rPr lang="en-US"/>
              <a:pPr>
                <a:defRPr/>
              </a:pPr>
              <a:t>17</a:t>
            </a:fld>
            <a:endParaRPr lang="en-US" dirty="0"/>
          </a:p>
        </p:txBody>
      </p:sp>
      <p:sp>
        <p:nvSpPr>
          <p:cNvPr id="22531" name="Rectangle 2"/>
          <p:cNvSpPr>
            <a:spLocks noChangeArrowheads="1"/>
          </p:cNvSpPr>
          <p:nvPr/>
        </p:nvSpPr>
        <p:spPr bwMode="auto">
          <a:xfrm>
            <a:off x="457200" y="152400"/>
            <a:ext cx="7772400" cy="838200"/>
          </a:xfrm>
          <a:prstGeom prst="rect">
            <a:avLst/>
          </a:prstGeom>
          <a:noFill/>
          <a:ln w="9525">
            <a:noFill/>
            <a:miter lim="800000"/>
            <a:headEnd/>
            <a:tailEnd/>
          </a:ln>
        </p:spPr>
        <p:txBody>
          <a:bodyPr anchor="ctr"/>
          <a:lstStyle/>
          <a:p>
            <a:pPr eaLnBrk="1" hangingPunct="1"/>
            <a:r>
              <a:rPr lang="en-US" sz="4400" b="1" i="1" dirty="0">
                <a:solidFill>
                  <a:schemeClr val="tx2"/>
                </a:solidFill>
                <a:latin typeface="Times New Roman" pitchFamily="18" charset="0"/>
              </a:rPr>
              <a:t>Sample Purchases Allowed</a:t>
            </a:r>
            <a:r>
              <a:rPr lang="en-US" sz="3600" i="1" dirty="0">
                <a:solidFill>
                  <a:schemeClr val="tx2"/>
                </a:solidFill>
              </a:rPr>
              <a:t> </a:t>
            </a:r>
          </a:p>
        </p:txBody>
      </p:sp>
      <p:sp>
        <p:nvSpPr>
          <p:cNvPr id="22532" name="Rectangle 3"/>
          <p:cNvSpPr>
            <a:spLocks noChangeArrowheads="1"/>
          </p:cNvSpPr>
          <p:nvPr/>
        </p:nvSpPr>
        <p:spPr bwMode="auto">
          <a:xfrm>
            <a:off x="152400" y="685800"/>
            <a:ext cx="8915400" cy="6172200"/>
          </a:xfrm>
          <a:prstGeom prst="rect">
            <a:avLst/>
          </a:prstGeom>
          <a:noFill/>
          <a:ln w="9525">
            <a:noFill/>
            <a:miter lim="800000"/>
            <a:headEnd/>
            <a:tailEnd/>
          </a:ln>
        </p:spPr>
        <p:txBody>
          <a:bodyPr/>
          <a:lstStyle/>
          <a:p>
            <a:pPr marL="342900" indent="-342900" eaLnBrk="1" hangingPunct="1">
              <a:lnSpc>
                <a:spcPct val="90000"/>
              </a:lnSpc>
              <a:spcBef>
                <a:spcPct val="20000"/>
              </a:spcBef>
              <a:buClr>
                <a:schemeClr val="tx1"/>
              </a:buClr>
              <a:buSzPct val="75000"/>
              <a:buFont typeface="Wingdings" pitchFamily="2" charset="2"/>
              <a:buChar char="ü"/>
            </a:pPr>
            <a:endParaRPr lang="en-US" sz="2000" b="1" dirty="0">
              <a:latin typeface="Arial Narrow" pitchFamily="34" charset="0"/>
            </a:endParaRPr>
          </a:p>
          <a:p>
            <a:pPr marL="342900" indent="-342900" eaLnBrk="1" hangingPunct="1">
              <a:lnSpc>
                <a:spcPct val="90000"/>
              </a:lnSpc>
              <a:spcBef>
                <a:spcPct val="20000"/>
              </a:spcBef>
              <a:buClr>
                <a:schemeClr val="tx1"/>
              </a:buClr>
              <a:buSzPct val="75000"/>
              <a:buFont typeface="Wingdings" pitchFamily="2" charset="2"/>
              <a:buChar char="ü"/>
            </a:pPr>
            <a:r>
              <a:rPr lang="en-US" sz="2000" b="1" dirty="0">
                <a:latin typeface="Arial Narrow" pitchFamily="34" charset="0"/>
              </a:rPr>
              <a:t>Memberships and organization dues (specific approvals </a:t>
            </a:r>
            <a:r>
              <a:rPr lang="en-US" sz="2000" b="1" dirty="0" smtClean="0">
                <a:latin typeface="Arial Narrow" pitchFamily="34" charset="0"/>
              </a:rPr>
              <a:t>required</a:t>
            </a:r>
            <a:r>
              <a:rPr lang="en-US" sz="2000" b="1" smtClean="0">
                <a:latin typeface="Arial Narrow" pitchFamily="34" charset="0"/>
              </a:rPr>
              <a:t>: WCU Policy </a:t>
            </a:r>
            <a:r>
              <a:rPr lang="en-US" sz="2000" b="1" dirty="0" smtClean="0">
                <a:latin typeface="Arial Narrow" pitchFamily="34" charset="0"/>
              </a:rPr>
              <a:t>2)</a:t>
            </a:r>
          </a:p>
          <a:p>
            <a:pPr marL="342900" indent="-342900" eaLnBrk="1" hangingPunct="1">
              <a:lnSpc>
                <a:spcPct val="90000"/>
              </a:lnSpc>
              <a:spcBef>
                <a:spcPct val="20000"/>
              </a:spcBef>
              <a:buClr>
                <a:schemeClr val="tx1"/>
              </a:buClr>
              <a:buSzPct val="75000"/>
              <a:buFont typeface="Wingdings" pitchFamily="2" charset="2"/>
              <a:buChar char="ü"/>
            </a:pPr>
            <a:r>
              <a:rPr lang="en-US" sz="2000" b="1" dirty="0">
                <a:latin typeface="Arial Narrow" pitchFamily="34" charset="0"/>
                <a:hlinkClick r:id="rId2"/>
              </a:rPr>
              <a:t>http://</a:t>
            </a:r>
            <a:r>
              <a:rPr lang="en-US" sz="2000" b="1" dirty="0" smtClean="0">
                <a:latin typeface="Arial Narrow" pitchFamily="34" charset="0"/>
                <a:hlinkClick r:id="rId2"/>
              </a:rPr>
              <a:t>www.wcu.edu/discover/leadership/office-of-the-chancellor/legal-counsel-office/university-policies/numerical-index/university-policy-2.asp</a:t>
            </a:r>
            <a:r>
              <a:rPr lang="en-US" sz="2000" b="1" dirty="0" smtClean="0">
                <a:latin typeface="Arial Narrow" pitchFamily="34" charset="0"/>
              </a:rPr>
              <a:t> </a:t>
            </a:r>
            <a:endParaRPr lang="en-US" sz="2000" b="1" dirty="0">
              <a:latin typeface="Arial Narrow" pitchFamily="34" charset="0"/>
            </a:endParaRPr>
          </a:p>
          <a:p>
            <a:pPr marL="342900" indent="-342900" eaLnBrk="1" hangingPunct="1">
              <a:lnSpc>
                <a:spcPct val="90000"/>
              </a:lnSpc>
              <a:spcBef>
                <a:spcPct val="20000"/>
              </a:spcBef>
              <a:buClr>
                <a:schemeClr val="tx1"/>
              </a:buClr>
              <a:buSzPct val="75000"/>
              <a:buFont typeface="Wingdings" pitchFamily="2" charset="2"/>
              <a:buChar char="ü"/>
            </a:pPr>
            <a:r>
              <a:rPr lang="en-US" sz="2000" b="1" dirty="0" smtClean="0">
                <a:latin typeface="Arial Narrow" pitchFamily="34" charset="0"/>
              </a:rPr>
              <a:t>Subscriptions </a:t>
            </a:r>
            <a:r>
              <a:rPr lang="en-US" sz="2000" b="1" dirty="0">
                <a:latin typeface="Arial Narrow" pitchFamily="34" charset="0"/>
              </a:rPr>
              <a:t>– To a business address / Annual Only / </a:t>
            </a:r>
            <a:r>
              <a:rPr lang="en-US" sz="2000" b="1" dirty="0" smtClean="0">
                <a:latin typeface="Arial Narrow" pitchFamily="34" charset="0"/>
              </a:rPr>
              <a:t>Inc. </a:t>
            </a:r>
            <a:r>
              <a:rPr lang="en-US" sz="2000" b="1" dirty="0">
                <a:latin typeface="Arial Narrow" pitchFamily="34" charset="0"/>
              </a:rPr>
              <a:t>software subscriptions</a:t>
            </a:r>
          </a:p>
          <a:p>
            <a:pPr marL="342900" indent="-342900" eaLnBrk="1" hangingPunct="1">
              <a:lnSpc>
                <a:spcPct val="90000"/>
              </a:lnSpc>
              <a:spcBef>
                <a:spcPct val="20000"/>
              </a:spcBef>
              <a:buClr>
                <a:schemeClr val="tx1"/>
              </a:buClr>
              <a:buSzPct val="75000"/>
              <a:buFont typeface="Wingdings" pitchFamily="2" charset="2"/>
              <a:buChar char="ü"/>
            </a:pPr>
            <a:r>
              <a:rPr lang="en-US" sz="2000" b="1" dirty="0">
                <a:latin typeface="Arial Narrow" pitchFamily="34" charset="0"/>
              </a:rPr>
              <a:t>Registrations (all WCU Travel policies apply)</a:t>
            </a:r>
          </a:p>
          <a:p>
            <a:pPr marL="342900" indent="-342900" eaLnBrk="1" hangingPunct="1">
              <a:lnSpc>
                <a:spcPct val="90000"/>
              </a:lnSpc>
              <a:spcBef>
                <a:spcPct val="20000"/>
              </a:spcBef>
              <a:buClr>
                <a:schemeClr val="tx1"/>
              </a:buClr>
              <a:buSzPct val="75000"/>
              <a:buFont typeface="Wingdings" pitchFamily="2" charset="2"/>
              <a:buChar char="ü"/>
            </a:pPr>
            <a:r>
              <a:rPr lang="en-US" sz="2000" b="1" dirty="0">
                <a:latin typeface="Arial Narrow" pitchFamily="34" charset="0"/>
              </a:rPr>
              <a:t>Publications </a:t>
            </a:r>
          </a:p>
          <a:p>
            <a:pPr marL="342900" indent="-342900" eaLnBrk="1" hangingPunct="1">
              <a:lnSpc>
                <a:spcPct val="90000"/>
              </a:lnSpc>
              <a:spcBef>
                <a:spcPct val="20000"/>
              </a:spcBef>
              <a:buClr>
                <a:schemeClr val="tx1"/>
              </a:buClr>
              <a:buSzPct val="75000"/>
              <a:buFont typeface="Wingdings" pitchFamily="2" charset="2"/>
              <a:buChar char="ü"/>
            </a:pPr>
            <a:r>
              <a:rPr lang="en-US" sz="2000" b="1" dirty="0">
                <a:latin typeface="Arial Narrow" pitchFamily="34" charset="0"/>
              </a:rPr>
              <a:t>Interlibrary Loans </a:t>
            </a:r>
          </a:p>
          <a:p>
            <a:pPr marL="342900" indent="-342900" eaLnBrk="1" hangingPunct="1">
              <a:lnSpc>
                <a:spcPct val="90000"/>
              </a:lnSpc>
              <a:spcBef>
                <a:spcPct val="20000"/>
              </a:spcBef>
              <a:buClr>
                <a:schemeClr val="tx1"/>
              </a:buClr>
              <a:buSzPct val="75000"/>
              <a:buFont typeface="Wingdings" pitchFamily="2" charset="2"/>
              <a:buChar char="ü"/>
            </a:pPr>
            <a:r>
              <a:rPr lang="en-US" sz="2000" b="1" dirty="0">
                <a:latin typeface="Arial Narrow" pitchFamily="34" charset="0"/>
              </a:rPr>
              <a:t>Postage (small quantities) </a:t>
            </a:r>
          </a:p>
          <a:p>
            <a:pPr marL="342900" indent="-342900" eaLnBrk="1" hangingPunct="1">
              <a:lnSpc>
                <a:spcPct val="90000"/>
              </a:lnSpc>
              <a:spcBef>
                <a:spcPct val="20000"/>
              </a:spcBef>
              <a:buClr>
                <a:schemeClr val="tx1"/>
              </a:buClr>
              <a:buSzPct val="75000"/>
              <a:buFont typeface="Wingdings" pitchFamily="2" charset="2"/>
              <a:buChar char="ü"/>
            </a:pPr>
            <a:r>
              <a:rPr lang="en-US" sz="2000" b="1" dirty="0">
                <a:latin typeface="Arial Narrow" pitchFamily="34" charset="0"/>
              </a:rPr>
              <a:t>Express shipment charges  </a:t>
            </a:r>
          </a:p>
          <a:p>
            <a:pPr marL="342900" indent="-342900" eaLnBrk="1" hangingPunct="1">
              <a:lnSpc>
                <a:spcPct val="90000"/>
              </a:lnSpc>
              <a:spcBef>
                <a:spcPct val="20000"/>
              </a:spcBef>
              <a:buClr>
                <a:schemeClr val="tx1"/>
              </a:buClr>
              <a:buSzPct val="75000"/>
              <a:buFont typeface="Wingdings" pitchFamily="2" charset="2"/>
              <a:buChar char="ü"/>
            </a:pPr>
            <a:r>
              <a:rPr lang="en-US" sz="2000" b="1" dirty="0">
                <a:latin typeface="Arial Narrow" pitchFamily="34" charset="0"/>
              </a:rPr>
              <a:t>Advertising </a:t>
            </a:r>
          </a:p>
          <a:p>
            <a:pPr marL="342900" indent="-342900" eaLnBrk="1" hangingPunct="1">
              <a:lnSpc>
                <a:spcPct val="90000"/>
              </a:lnSpc>
              <a:spcBef>
                <a:spcPct val="20000"/>
              </a:spcBef>
              <a:buClr>
                <a:schemeClr val="tx1"/>
              </a:buClr>
              <a:buSzPct val="75000"/>
              <a:buFont typeface="Wingdings" pitchFamily="2" charset="2"/>
              <a:buChar char="ü"/>
            </a:pPr>
            <a:r>
              <a:rPr lang="en-US" sz="2000" b="1" dirty="0">
                <a:latin typeface="Arial Narrow" pitchFamily="34" charset="0"/>
              </a:rPr>
              <a:t>Certifications </a:t>
            </a:r>
          </a:p>
          <a:p>
            <a:pPr marL="342900" indent="-342900" eaLnBrk="1" hangingPunct="1">
              <a:lnSpc>
                <a:spcPct val="90000"/>
              </a:lnSpc>
              <a:spcBef>
                <a:spcPct val="20000"/>
              </a:spcBef>
              <a:buClr>
                <a:schemeClr val="tx1"/>
              </a:buClr>
              <a:buSzPct val="75000"/>
              <a:buFont typeface="Wingdings" pitchFamily="2" charset="2"/>
              <a:buChar char="ü"/>
            </a:pPr>
            <a:r>
              <a:rPr lang="en-US" sz="2000" b="1" dirty="0">
                <a:latin typeface="Arial Narrow" pitchFamily="34" charset="0"/>
              </a:rPr>
              <a:t>Licenses such as nurses, doctors, etc. </a:t>
            </a:r>
            <a:r>
              <a:rPr lang="en-US" sz="2000" b="1" dirty="0" smtClean="0">
                <a:latin typeface="Arial Narrow" pitchFamily="34" charset="0"/>
              </a:rPr>
              <a:t>  </a:t>
            </a:r>
            <a:endParaRPr lang="en-US" sz="2000" b="1" dirty="0">
              <a:latin typeface="Arial Narrow" pitchFamily="34" charset="0"/>
            </a:endParaRPr>
          </a:p>
          <a:p>
            <a:pPr marL="342900" indent="-342900" eaLnBrk="1" hangingPunct="1">
              <a:lnSpc>
                <a:spcPct val="90000"/>
              </a:lnSpc>
              <a:spcBef>
                <a:spcPct val="20000"/>
              </a:spcBef>
              <a:buClr>
                <a:schemeClr val="tx1"/>
              </a:buClr>
              <a:buSzPct val="75000"/>
              <a:buFont typeface="Wingdings" pitchFamily="2" charset="2"/>
              <a:buChar char="ü"/>
            </a:pPr>
            <a:r>
              <a:rPr lang="en-US" sz="2000" b="1" dirty="0">
                <a:latin typeface="Arial Narrow" pitchFamily="34" charset="0"/>
              </a:rPr>
              <a:t>Software </a:t>
            </a:r>
            <a:r>
              <a:rPr lang="en-US" sz="2000" b="1" dirty="0" smtClean="0">
                <a:latin typeface="Arial Narrow" pitchFamily="34" charset="0"/>
              </a:rPr>
              <a:t>(Any computer related purchases must go through IT department)</a:t>
            </a:r>
            <a:endParaRPr lang="en-US" sz="2000" b="1" dirty="0">
              <a:latin typeface="Arial Narrow" pitchFamily="34" charset="0"/>
            </a:endParaRPr>
          </a:p>
          <a:p>
            <a:pPr marL="342900" indent="-342900" eaLnBrk="1" hangingPunct="1">
              <a:lnSpc>
                <a:spcPct val="90000"/>
              </a:lnSpc>
              <a:spcBef>
                <a:spcPct val="20000"/>
              </a:spcBef>
              <a:buClr>
                <a:schemeClr val="tx1"/>
              </a:buClr>
              <a:buSzPct val="75000"/>
              <a:buFont typeface="Wingdings" pitchFamily="2" charset="2"/>
              <a:buChar char="ü"/>
            </a:pPr>
            <a:r>
              <a:rPr lang="en-US" sz="2000" b="1" dirty="0">
                <a:latin typeface="Arial Narrow" pitchFamily="34" charset="0"/>
              </a:rPr>
              <a:t>Other State contract items purchased through State contract</a:t>
            </a:r>
            <a:r>
              <a:rPr lang="en-US" sz="2400" b="1" dirty="0">
                <a:latin typeface="Arial Narrow" pitchFamily="34" charset="0"/>
              </a:rPr>
              <a:t> </a:t>
            </a:r>
            <a:r>
              <a:rPr lang="en-US" sz="2000" b="1" dirty="0">
                <a:latin typeface="Arial Narrow" pitchFamily="34" charset="0"/>
              </a:rPr>
              <a:t>vendors</a:t>
            </a:r>
          </a:p>
          <a:p>
            <a:pPr marL="342900" indent="-342900" eaLnBrk="1" hangingPunct="1">
              <a:lnSpc>
                <a:spcPct val="90000"/>
              </a:lnSpc>
              <a:spcBef>
                <a:spcPct val="20000"/>
              </a:spcBef>
              <a:buClr>
                <a:schemeClr val="tx1"/>
              </a:buClr>
              <a:buSzPct val="75000"/>
              <a:buFont typeface="Wingdings" pitchFamily="2" charset="2"/>
              <a:buNone/>
            </a:pPr>
            <a:r>
              <a:rPr lang="en-US" sz="2400" b="1" dirty="0">
                <a:latin typeface="Arial Narrow" pitchFamily="34" charset="0"/>
              </a:rPr>
              <a:t>     </a:t>
            </a:r>
            <a:r>
              <a:rPr lang="en-US" sz="1600" b="1" dirty="0">
                <a:solidFill>
                  <a:srgbClr val="FF3300"/>
                </a:solidFill>
              </a:rPr>
              <a:t>http://www.doa.state.nc.us/PandC/keyword.asp</a:t>
            </a:r>
          </a:p>
        </p:txBody>
      </p:sp>
      <p:sp>
        <p:nvSpPr>
          <p:cNvPr id="22533" name="Text Box 4"/>
          <p:cNvSpPr txBox="1">
            <a:spLocks noChangeArrowheads="1"/>
          </p:cNvSpPr>
          <p:nvPr/>
        </p:nvSpPr>
        <p:spPr bwMode="auto">
          <a:xfrm>
            <a:off x="304800" y="5867400"/>
            <a:ext cx="8839200" cy="304800"/>
          </a:xfrm>
          <a:prstGeom prst="rect">
            <a:avLst/>
          </a:prstGeom>
          <a:noFill/>
          <a:ln w="9525">
            <a:noFill/>
            <a:miter lim="800000"/>
            <a:headEnd/>
            <a:tailEnd/>
          </a:ln>
        </p:spPr>
        <p:txBody>
          <a:bodyPr>
            <a:spAutoFit/>
          </a:bodyPr>
          <a:lstStyle/>
          <a:p>
            <a:pPr eaLnBrk="1" hangingPunct="1">
              <a:spcBef>
                <a:spcPct val="50000"/>
              </a:spcBef>
              <a:buFontTx/>
              <a:buChar char="•"/>
            </a:pPr>
            <a:endParaRPr lang="en-US" sz="1400" b="1" dirty="0"/>
          </a:p>
        </p:txBody>
      </p:sp>
      <p:pic>
        <p:nvPicPr>
          <p:cNvPr id="22534" name="Picture 5" descr="BD06934_"/>
          <p:cNvPicPr>
            <a:picLocks noChangeAspect="1" noChangeArrowheads="1"/>
          </p:cNvPicPr>
          <p:nvPr/>
        </p:nvPicPr>
        <p:blipFill>
          <a:blip r:embed="rId3" cstate="print"/>
          <a:srcRect/>
          <a:stretch>
            <a:fillRect/>
          </a:stretch>
        </p:blipFill>
        <p:spPr bwMode="auto">
          <a:xfrm>
            <a:off x="6781800" y="2362200"/>
            <a:ext cx="1776413" cy="181768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0A6B8A3-0BE0-44D7-8D6A-BA92433BF293}" type="slidenum">
              <a:rPr lang="en-US"/>
              <a:pPr>
                <a:defRPr/>
              </a:pPr>
              <a:t>18</a:t>
            </a:fld>
            <a:endParaRPr lang="en-US" dirty="0"/>
          </a:p>
        </p:txBody>
      </p:sp>
      <p:sp>
        <p:nvSpPr>
          <p:cNvPr id="164866" name="Rectangle 2"/>
          <p:cNvSpPr>
            <a:spLocks noGrp="1" noChangeArrowheads="1"/>
          </p:cNvSpPr>
          <p:nvPr>
            <p:ph type="title"/>
          </p:nvPr>
        </p:nvSpPr>
        <p:spPr>
          <a:xfrm>
            <a:off x="457200" y="0"/>
            <a:ext cx="8229600" cy="1417638"/>
          </a:xfrm>
        </p:spPr>
        <p:txBody>
          <a:bodyPr/>
          <a:lstStyle/>
          <a:p>
            <a:pPr eaLnBrk="1" hangingPunct="1">
              <a:defRPr/>
            </a:pPr>
            <a:r>
              <a:rPr lang="en-US" b="1" dirty="0" smtClean="0"/>
              <a:t>Paying Registrations</a:t>
            </a:r>
            <a:r>
              <a:rPr lang="en-US" dirty="0" smtClean="0"/>
              <a:t> </a:t>
            </a:r>
          </a:p>
        </p:txBody>
      </p:sp>
      <p:sp>
        <p:nvSpPr>
          <p:cNvPr id="164867" name="Rectangle 3"/>
          <p:cNvSpPr>
            <a:spLocks noGrp="1" noChangeArrowheads="1"/>
          </p:cNvSpPr>
          <p:nvPr>
            <p:ph type="body" idx="1"/>
          </p:nvPr>
        </p:nvSpPr>
        <p:spPr>
          <a:xfrm>
            <a:off x="685800" y="1371600"/>
            <a:ext cx="8210550" cy="5486400"/>
          </a:xfrm>
        </p:spPr>
        <p:txBody>
          <a:bodyPr/>
          <a:lstStyle/>
          <a:p>
            <a:pPr eaLnBrk="1" hangingPunct="1">
              <a:lnSpc>
                <a:spcPct val="80000"/>
              </a:lnSpc>
              <a:buFont typeface="Wingdings" pitchFamily="2" charset="2"/>
              <a:buNone/>
              <a:defRPr/>
            </a:pPr>
            <a:r>
              <a:rPr lang="en-US" sz="2800" b="1" dirty="0" smtClean="0">
                <a:latin typeface="Arial Narrow" pitchFamily="34" charset="0"/>
              </a:rPr>
              <a:t>	</a:t>
            </a:r>
          </a:p>
          <a:p>
            <a:pPr eaLnBrk="1" hangingPunct="1">
              <a:lnSpc>
                <a:spcPct val="80000"/>
              </a:lnSpc>
              <a:defRPr/>
            </a:pPr>
            <a:r>
              <a:rPr lang="en-US" sz="2800" b="1" dirty="0" smtClean="0">
                <a:latin typeface="Arial Narrow" pitchFamily="34" charset="0"/>
              </a:rPr>
              <a:t>P-Card not used:  (note on: Check Request Form)</a:t>
            </a:r>
          </a:p>
          <a:p>
            <a:pPr lvl="1" eaLnBrk="1" hangingPunct="1">
              <a:lnSpc>
                <a:spcPct val="80000"/>
              </a:lnSpc>
              <a:defRPr/>
            </a:pPr>
            <a:r>
              <a:rPr lang="en-US" sz="2400" b="1" dirty="0" smtClean="0">
                <a:latin typeface="Arial Narrow" pitchFamily="34" charset="0"/>
              </a:rPr>
              <a:t>Merchant does not accept VISA</a:t>
            </a:r>
          </a:p>
          <a:p>
            <a:pPr lvl="1" eaLnBrk="1" hangingPunct="1">
              <a:lnSpc>
                <a:spcPct val="80000"/>
              </a:lnSpc>
              <a:defRPr/>
            </a:pPr>
            <a:r>
              <a:rPr lang="en-US" sz="2400" b="1" dirty="0" smtClean="0">
                <a:latin typeface="Arial Narrow" pitchFamily="34" charset="0"/>
              </a:rPr>
              <a:t>Foundation Funds</a:t>
            </a:r>
          </a:p>
          <a:p>
            <a:pPr lvl="1" eaLnBrk="1" hangingPunct="1">
              <a:lnSpc>
                <a:spcPct val="80000"/>
              </a:lnSpc>
              <a:defRPr/>
            </a:pPr>
            <a:r>
              <a:rPr lang="en-US" sz="2400" b="1" dirty="0" smtClean="0">
                <a:latin typeface="Arial Narrow" pitchFamily="34" charset="0"/>
              </a:rPr>
              <a:t>Additional functions-use Check Request Form</a:t>
            </a:r>
          </a:p>
          <a:p>
            <a:pPr eaLnBrk="1" hangingPunct="1">
              <a:lnSpc>
                <a:spcPct val="80000"/>
              </a:lnSpc>
              <a:defRPr/>
            </a:pPr>
            <a:r>
              <a:rPr lang="en-US" sz="2800" b="1" dirty="0" smtClean="0">
                <a:latin typeface="Arial Narrow" pitchFamily="34" charset="0"/>
              </a:rPr>
              <a:t>ONLY registration fees can be paid</a:t>
            </a:r>
          </a:p>
          <a:p>
            <a:pPr eaLnBrk="1" hangingPunct="1">
              <a:lnSpc>
                <a:spcPct val="80000"/>
              </a:lnSpc>
              <a:defRPr/>
            </a:pPr>
            <a:r>
              <a:rPr lang="en-US" sz="2800" b="1" dirty="0" smtClean="0">
                <a:latin typeface="Arial Narrow" pitchFamily="34" charset="0"/>
              </a:rPr>
              <a:t>NO MEALS, NO HOTELS, NO TRAVEL</a:t>
            </a:r>
          </a:p>
          <a:p>
            <a:pPr eaLnBrk="1" hangingPunct="1">
              <a:lnSpc>
                <a:spcPct val="80000"/>
              </a:lnSpc>
              <a:defRPr/>
            </a:pPr>
            <a:r>
              <a:rPr lang="en-US" sz="2800" b="1" dirty="0" smtClean="0">
                <a:latin typeface="Arial Narrow" pitchFamily="34" charset="0"/>
              </a:rPr>
              <a:t>NO add-on luncheons, banquets, etc. (does not apply to meals that are automatically included in your registration fees)</a:t>
            </a:r>
          </a:p>
          <a:p>
            <a:pPr eaLnBrk="1" hangingPunct="1">
              <a:lnSpc>
                <a:spcPct val="80000"/>
              </a:lnSpc>
              <a:defRPr/>
            </a:pPr>
            <a:r>
              <a:rPr lang="en-US" sz="2800" b="1" dirty="0" smtClean="0">
                <a:latin typeface="Arial Narrow" pitchFamily="34" charset="0"/>
              </a:rPr>
              <a:t>DO NOT request reimbursement for items paid on a P-Card</a:t>
            </a: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967F430-503F-4D42-9B68-A73295815A9A}" type="slidenum">
              <a:rPr lang="en-US"/>
              <a:pPr>
                <a:defRPr/>
              </a:pPr>
              <a:t>19</a:t>
            </a:fld>
            <a:endParaRPr lang="en-US" dirty="0"/>
          </a:p>
        </p:txBody>
      </p:sp>
      <p:sp>
        <p:nvSpPr>
          <p:cNvPr id="165890" name="Rectangle 2"/>
          <p:cNvSpPr>
            <a:spLocks noGrp="1" noChangeArrowheads="1"/>
          </p:cNvSpPr>
          <p:nvPr>
            <p:ph type="title"/>
          </p:nvPr>
        </p:nvSpPr>
        <p:spPr/>
        <p:txBody>
          <a:bodyPr/>
          <a:lstStyle/>
          <a:p>
            <a:pPr eaLnBrk="1" hangingPunct="1">
              <a:defRPr/>
            </a:pPr>
            <a:r>
              <a:rPr lang="en-US" sz="4000" b="1" dirty="0" smtClean="0"/>
              <a:t>Paying Registrations Continued..</a:t>
            </a:r>
          </a:p>
        </p:txBody>
      </p:sp>
      <p:sp>
        <p:nvSpPr>
          <p:cNvPr id="165891" name="Rectangle 3"/>
          <p:cNvSpPr>
            <a:spLocks noGrp="1" noChangeArrowheads="1"/>
          </p:cNvSpPr>
          <p:nvPr>
            <p:ph type="body" idx="1"/>
          </p:nvPr>
        </p:nvSpPr>
        <p:spPr>
          <a:xfrm>
            <a:off x="685800" y="1676400"/>
            <a:ext cx="8210550" cy="4876800"/>
          </a:xfrm>
        </p:spPr>
        <p:txBody>
          <a:bodyPr/>
          <a:lstStyle/>
          <a:p>
            <a:pPr eaLnBrk="1" hangingPunct="1">
              <a:lnSpc>
                <a:spcPct val="80000"/>
              </a:lnSpc>
              <a:defRPr/>
            </a:pPr>
            <a:endParaRPr lang="en-US" sz="2800" b="1" dirty="0" smtClean="0">
              <a:latin typeface="Arial Narrow" pitchFamily="34" charset="0"/>
            </a:endParaRPr>
          </a:p>
          <a:p>
            <a:pPr eaLnBrk="1" hangingPunct="1">
              <a:lnSpc>
                <a:spcPct val="80000"/>
              </a:lnSpc>
              <a:defRPr/>
            </a:pPr>
            <a:r>
              <a:rPr lang="en-US" sz="2800" b="1" dirty="0" smtClean="0">
                <a:latin typeface="Arial Narrow" pitchFamily="34" charset="0"/>
              </a:rPr>
              <a:t>Attach copy of original, priced, descriptive documentation (who, what, when, where &amp; why)</a:t>
            </a:r>
          </a:p>
          <a:p>
            <a:pPr eaLnBrk="1" hangingPunct="1">
              <a:lnSpc>
                <a:spcPct val="80000"/>
              </a:lnSpc>
              <a:buFont typeface="Wingdings" pitchFamily="2" charset="2"/>
              <a:buNone/>
              <a:defRPr/>
            </a:pPr>
            <a:endParaRPr lang="en-US" sz="2800" b="1" dirty="0" smtClean="0">
              <a:latin typeface="Arial Narrow" pitchFamily="34" charset="0"/>
            </a:endParaRPr>
          </a:p>
          <a:p>
            <a:pPr eaLnBrk="1" hangingPunct="1">
              <a:lnSpc>
                <a:spcPct val="80000"/>
              </a:lnSpc>
              <a:defRPr/>
            </a:pPr>
            <a:r>
              <a:rPr lang="en-US" sz="2800" b="1" dirty="0" smtClean="0">
                <a:latin typeface="Arial Narrow" pitchFamily="34" charset="0"/>
              </a:rPr>
              <a:t>All WCU travel policies apply</a:t>
            </a:r>
          </a:p>
          <a:p>
            <a:pPr eaLnBrk="1" hangingPunct="1">
              <a:lnSpc>
                <a:spcPct val="80000"/>
              </a:lnSpc>
              <a:buFont typeface="Wingdings" pitchFamily="2" charset="2"/>
              <a:buNone/>
              <a:defRPr/>
            </a:pPr>
            <a:r>
              <a:rPr lang="en-US" b="1" dirty="0" smtClean="0"/>
              <a:t>  </a:t>
            </a:r>
            <a:r>
              <a:rPr lang="en-US" sz="1600" b="1" dirty="0" smtClean="0"/>
              <a:t>http://www.wcu.edu/12382.asp</a:t>
            </a:r>
            <a:endParaRPr lang="en-US" sz="1600" b="1" dirty="0" smtClean="0">
              <a:latin typeface="Arial Narrow" pitchFamily="34" charset="0"/>
            </a:endParaRPr>
          </a:p>
          <a:p>
            <a:pPr eaLnBrk="1" hangingPunct="1">
              <a:lnSpc>
                <a:spcPct val="80000"/>
              </a:lnSpc>
              <a:defRPr/>
            </a:pPr>
            <a:endParaRPr lang="en-US" sz="2800" b="1" dirty="0" smtClean="0">
              <a:latin typeface="Arial Narrow" pitchFamily="34" charset="0"/>
            </a:endParaRPr>
          </a:p>
          <a:p>
            <a:pPr eaLnBrk="1" hangingPunct="1">
              <a:lnSpc>
                <a:spcPct val="80000"/>
              </a:lnSpc>
              <a:defRPr/>
            </a:pPr>
            <a:r>
              <a:rPr lang="en-US" sz="2800" b="1" dirty="0" smtClean="0">
                <a:latin typeface="Arial Narrow" pitchFamily="34" charset="0"/>
              </a:rPr>
              <a:t>Violations (travel and P-Card) </a:t>
            </a:r>
          </a:p>
          <a:p>
            <a:pPr eaLnBrk="1" hangingPunct="1">
              <a:lnSpc>
                <a:spcPct val="80000"/>
              </a:lnSpc>
              <a:buFont typeface="Wingdings" pitchFamily="2" charset="2"/>
              <a:buNone/>
              <a:defRPr/>
            </a:pPr>
            <a:r>
              <a:rPr lang="en-US" sz="2000" dirty="0" smtClean="0">
                <a:solidFill>
                  <a:srgbClr val="FFFFFF"/>
                </a:solidFill>
                <a:effectLst/>
                <a:latin typeface="Arial Narrow" pitchFamily="34" charset="0"/>
              </a:rPr>
              <a:t>	http://www.wcu.edu/11628.asp </a:t>
            </a:r>
          </a:p>
          <a:p>
            <a:pPr eaLnBrk="1" hangingPunct="1">
              <a:lnSpc>
                <a:spcPct val="80000"/>
              </a:lnSpc>
              <a:buFont typeface="Wingdings" pitchFamily="2" charset="2"/>
              <a:buNone/>
              <a:defRPr/>
            </a:pPr>
            <a:r>
              <a:rPr lang="en-US" sz="2000" dirty="0" smtClean="0"/>
              <a:t>     </a:t>
            </a:r>
            <a:endParaRPr lang="en-US" sz="2000" dirty="0" smtClean="0">
              <a:latin typeface="Arial Narrow" pitchFamily="34" charset="0"/>
            </a:endParaRP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69C3B5-8BDB-435B-BE02-EFDB8BCCC760}" type="slidenum">
              <a:rPr lang="en-US"/>
              <a:pPr>
                <a:defRPr/>
              </a:pPr>
              <a:t>2</a:t>
            </a:fld>
            <a:endParaRPr lang="en-US" dirty="0"/>
          </a:p>
        </p:txBody>
      </p:sp>
      <p:sp>
        <p:nvSpPr>
          <p:cNvPr id="100354" name="Rectangle 2"/>
          <p:cNvSpPr>
            <a:spLocks noGrp="1" noChangeArrowheads="1"/>
          </p:cNvSpPr>
          <p:nvPr>
            <p:ph type="title"/>
          </p:nvPr>
        </p:nvSpPr>
        <p:spPr/>
        <p:txBody>
          <a:bodyPr/>
          <a:lstStyle/>
          <a:p>
            <a:pPr eaLnBrk="1" hangingPunct="1">
              <a:defRPr/>
            </a:pPr>
            <a:r>
              <a:rPr lang="en-US" dirty="0" smtClean="0"/>
              <a:t>YOUR P-CARD STAFF</a:t>
            </a:r>
          </a:p>
        </p:txBody>
      </p:sp>
      <p:sp>
        <p:nvSpPr>
          <p:cNvPr id="100355" name="Rectangle 3"/>
          <p:cNvSpPr>
            <a:spLocks noGrp="1" noChangeArrowheads="1"/>
          </p:cNvSpPr>
          <p:nvPr>
            <p:ph type="body" idx="1"/>
          </p:nvPr>
        </p:nvSpPr>
        <p:spPr>
          <a:xfrm>
            <a:off x="457200" y="1524000"/>
            <a:ext cx="8229600" cy="4606925"/>
          </a:xfrm>
        </p:spPr>
        <p:txBody>
          <a:bodyPr numCol="2"/>
          <a:lstStyle/>
          <a:p>
            <a:pPr algn="just" eaLnBrk="1" hangingPunct="1">
              <a:lnSpc>
                <a:spcPct val="90000"/>
              </a:lnSpc>
              <a:buFont typeface="Wingdings" pitchFamily="2" charset="2"/>
              <a:buNone/>
              <a:defRPr/>
            </a:pPr>
            <a:r>
              <a:rPr lang="en-US" sz="1800" dirty="0" smtClean="0"/>
              <a:t>Tamrick Mull</a:t>
            </a:r>
            <a:endParaRPr lang="en-US" sz="1800" dirty="0"/>
          </a:p>
          <a:p>
            <a:pPr algn="just" eaLnBrk="1" hangingPunct="1">
              <a:lnSpc>
                <a:spcPct val="90000"/>
              </a:lnSpc>
              <a:buFont typeface="Wingdings" pitchFamily="2" charset="2"/>
              <a:buNone/>
              <a:defRPr/>
            </a:pPr>
            <a:r>
              <a:rPr lang="en-US" sz="1800" dirty="0" smtClean="0"/>
              <a:t>P-Card Manager</a:t>
            </a:r>
            <a:endParaRPr lang="en-US" sz="1800" dirty="0"/>
          </a:p>
          <a:p>
            <a:pPr algn="just" eaLnBrk="1" hangingPunct="1">
              <a:lnSpc>
                <a:spcPct val="90000"/>
              </a:lnSpc>
              <a:buFont typeface="Wingdings" pitchFamily="2" charset="2"/>
              <a:buNone/>
              <a:defRPr/>
            </a:pPr>
            <a:r>
              <a:rPr lang="en-US" sz="1800" dirty="0" smtClean="0"/>
              <a:t>227-7203</a:t>
            </a:r>
            <a:endParaRPr lang="en-US" sz="1800" dirty="0"/>
          </a:p>
          <a:p>
            <a:pPr algn="just" eaLnBrk="1" hangingPunct="1">
              <a:lnSpc>
                <a:spcPct val="90000"/>
              </a:lnSpc>
              <a:buFont typeface="Wingdings" pitchFamily="2" charset="2"/>
              <a:buNone/>
              <a:defRPr/>
            </a:pPr>
            <a:r>
              <a:rPr lang="en-US" sz="1800" dirty="0" smtClean="0">
                <a:hlinkClick r:id="rId2"/>
              </a:rPr>
              <a:t>tmull@email.wcu.edu</a:t>
            </a:r>
            <a:r>
              <a:rPr lang="en-US" sz="1800" dirty="0" smtClean="0"/>
              <a:t> 			</a:t>
            </a:r>
          </a:p>
          <a:p>
            <a:pPr algn="just" eaLnBrk="1" hangingPunct="1">
              <a:lnSpc>
                <a:spcPct val="90000"/>
              </a:lnSpc>
              <a:buFont typeface="Wingdings" pitchFamily="2" charset="2"/>
              <a:buNone/>
              <a:defRPr/>
            </a:pPr>
            <a:endParaRPr lang="en-US" sz="1800" dirty="0" smtClean="0"/>
          </a:p>
          <a:p>
            <a:pPr algn="just" eaLnBrk="1" hangingPunct="1">
              <a:lnSpc>
                <a:spcPct val="90000"/>
              </a:lnSpc>
              <a:buFont typeface="Wingdings" pitchFamily="2" charset="2"/>
              <a:buNone/>
              <a:defRPr/>
            </a:pPr>
            <a:r>
              <a:rPr lang="en-US" sz="1800" dirty="0" smtClean="0"/>
              <a:t>Misty Blanton</a:t>
            </a:r>
          </a:p>
          <a:p>
            <a:pPr algn="just" eaLnBrk="1" hangingPunct="1">
              <a:lnSpc>
                <a:spcPct val="90000"/>
              </a:lnSpc>
              <a:buFont typeface="Wingdings" pitchFamily="2" charset="2"/>
              <a:buNone/>
              <a:defRPr/>
            </a:pPr>
            <a:r>
              <a:rPr lang="en-US" sz="1800" dirty="0" smtClean="0"/>
              <a:t>P-Card Assistant</a:t>
            </a:r>
          </a:p>
          <a:p>
            <a:pPr algn="just" eaLnBrk="1" hangingPunct="1">
              <a:lnSpc>
                <a:spcPct val="90000"/>
              </a:lnSpc>
              <a:buFont typeface="Wingdings" pitchFamily="2" charset="2"/>
              <a:buNone/>
              <a:defRPr/>
            </a:pPr>
            <a:r>
              <a:rPr lang="en-US" sz="1800" dirty="0" smtClean="0"/>
              <a:t>227-7203</a:t>
            </a:r>
          </a:p>
          <a:p>
            <a:pPr algn="just" eaLnBrk="1" hangingPunct="1">
              <a:lnSpc>
                <a:spcPct val="90000"/>
              </a:lnSpc>
              <a:buFont typeface="Wingdings" pitchFamily="2" charset="2"/>
              <a:buNone/>
              <a:defRPr/>
            </a:pPr>
            <a:r>
              <a:rPr lang="en-US" sz="1800" dirty="0" smtClean="0">
                <a:hlinkClick r:id="rId3"/>
              </a:rPr>
              <a:t>mjblanton@email.wcu.edu</a:t>
            </a:r>
            <a:r>
              <a:rPr lang="en-US" sz="1800" dirty="0" smtClean="0"/>
              <a:t> </a:t>
            </a:r>
            <a:endParaRPr lang="en-US" sz="2800" dirty="0" smtClean="0"/>
          </a:p>
          <a:p>
            <a:pPr algn="ctr" eaLnBrk="1" hangingPunct="1">
              <a:lnSpc>
                <a:spcPct val="90000"/>
              </a:lnSpc>
              <a:buFont typeface="Wingdings" pitchFamily="2" charset="2"/>
              <a:buNone/>
              <a:defRPr/>
            </a:pPr>
            <a:r>
              <a:rPr lang="en-US" sz="1800" dirty="0" smtClean="0"/>
              <a:t> </a:t>
            </a: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D3C0410-78A6-4F4E-9814-42B0C102E9B9}" type="slidenum">
              <a:rPr lang="en-US"/>
              <a:pPr>
                <a:defRPr/>
              </a:pPr>
              <a:t>20</a:t>
            </a:fld>
            <a:endParaRPr lang="en-US" dirty="0"/>
          </a:p>
        </p:txBody>
      </p:sp>
      <p:sp>
        <p:nvSpPr>
          <p:cNvPr id="115714" name="Rectangle 2"/>
          <p:cNvSpPr>
            <a:spLocks noGrp="1" noChangeArrowheads="1"/>
          </p:cNvSpPr>
          <p:nvPr>
            <p:ph type="title"/>
          </p:nvPr>
        </p:nvSpPr>
        <p:spPr>
          <a:xfrm>
            <a:off x="381000" y="-152400"/>
            <a:ext cx="8763000" cy="838200"/>
          </a:xfrm>
        </p:spPr>
        <p:txBody>
          <a:bodyPr lIns="90488" tIns="44450" rIns="90488" bIns="44450" anchor="b" anchorCtr="0"/>
          <a:lstStyle/>
          <a:p>
            <a:pPr>
              <a:lnSpc>
                <a:spcPct val="85000"/>
              </a:lnSpc>
              <a:defRPr/>
            </a:pPr>
            <a:r>
              <a:rPr lang="en-US" sz="4000" b="1" dirty="0" smtClean="0"/>
              <a:t>UNAUTHORIZED PURCHASES</a:t>
            </a:r>
          </a:p>
        </p:txBody>
      </p:sp>
      <p:sp>
        <p:nvSpPr>
          <p:cNvPr id="115715" name="Rectangle 3"/>
          <p:cNvSpPr>
            <a:spLocks noGrp="1" noChangeArrowheads="1"/>
          </p:cNvSpPr>
          <p:nvPr>
            <p:ph type="body" idx="1"/>
          </p:nvPr>
        </p:nvSpPr>
        <p:spPr>
          <a:xfrm>
            <a:off x="457200" y="609600"/>
            <a:ext cx="8439150" cy="6248400"/>
          </a:xfrm>
        </p:spPr>
        <p:txBody>
          <a:bodyPr lIns="90488" tIns="44450" rIns="90488" bIns="44450"/>
          <a:lstStyle/>
          <a:p>
            <a:pPr>
              <a:lnSpc>
                <a:spcPct val="60000"/>
              </a:lnSpc>
              <a:defRPr/>
            </a:pPr>
            <a:r>
              <a:rPr lang="en-US" sz="1800" b="1" dirty="0" smtClean="0">
                <a:latin typeface="Arial Narrow" pitchFamily="34" charset="0"/>
              </a:rPr>
              <a:t>NO animals</a:t>
            </a:r>
            <a:br>
              <a:rPr lang="en-US" sz="1800" b="1" dirty="0" smtClean="0">
                <a:latin typeface="Arial Narrow" pitchFamily="34" charset="0"/>
              </a:rPr>
            </a:br>
            <a:endParaRPr lang="en-US" sz="1800" b="1" dirty="0" smtClean="0">
              <a:latin typeface="Arial Narrow" pitchFamily="34" charset="0"/>
            </a:endParaRPr>
          </a:p>
          <a:p>
            <a:pPr>
              <a:lnSpc>
                <a:spcPct val="60000"/>
              </a:lnSpc>
              <a:defRPr/>
            </a:pPr>
            <a:r>
              <a:rPr lang="en-US" sz="1800" b="1" dirty="0" smtClean="0">
                <a:latin typeface="Arial Narrow" pitchFamily="34" charset="0"/>
              </a:rPr>
              <a:t>NO purchases over designated spending limits 	</a:t>
            </a:r>
            <a:br>
              <a:rPr lang="en-US" sz="1800" b="1" dirty="0" smtClean="0">
                <a:latin typeface="Arial Narrow" pitchFamily="34" charset="0"/>
              </a:rPr>
            </a:br>
            <a:endParaRPr lang="en-US" sz="1800" b="1" dirty="0" smtClean="0">
              <a:latin typeface="Arial Narrow" pitchFamily="34" charset="0"/>
            </a:endParaRPr>
          </a:p>
          <a:p>
            <a:pPr>
              <a:lnSpc>
                <a:spcPct val="60000"/>
              </a:lnSpc>
              <a:defRPr/>
            </a:pPr>
            <a:r>
              <a:rPr lang="en-US" sz="1800" b="1" dirty="0" smtClean="0">
                <a:latin typeface="Arial Narrow" pitchFamily="34" charset="0"/>
              </a:rPr>
              <a:t>NO split ticket purchases to circumvent the single purchase limit</a:t>
            </a:r>
          </a:p>
          <a:p>
            <a:pPr>
              <a:lnSpc>
                <a:spcPct val="60000"/>
              </a:lnSpc>
              <a:defRPr/>
            </a:pPr>
            <a:endParaRPr lang="en-US" sz="1800" b="1" dirty="0" smtClean="0">
              <a:latin typeface="Arial Narrow" pitchFamily="34" charset="0"/>
            </a:endParaRPr>
          </a:p>
          <a:p>
            <a:pPr>
              <a:lnSpc>
                <a:spcPct val="60000"/>
              </a:lnSpc>
              <a:defRPr/>
            </a:pPr>
            <a:r>
              <a:rPr lang="en-US" sz="1800" b="1" dirty="0" smtClean="0">
                <a:latin typeface="Arial Narrow" pitchFamily="34" charset="0"/>
              </a:rPr>
              <a:t>NO weapons and ammunition</a:t>
            </a:r>
            <a:br>
              <a:rPr lang="en-US" sz="1800" b="1" dirty="0" smtClean="0">
                <a:latin typeface="Arial Narrow" pitchFamily="34" charset="0"/>
              </a:rPr>
            </a:br>
            <a:endParaRPr lang="en-US" sz="1800" b="1" dirty="0" smtClean="0">
              <a:latin typeface="Arial Narrow" pitchFamily="34" charset="0"/>
            </a:endParaRPr>
          </a:p>
          <a:p>
            <a:pPr>
              <a:lnSpc>
                <a:spcPct val="60000"/>
              </a:lnSpc>
              <a:defRPr/>
            </a:pPr>
            <a:r>
              <a:rPr lang="en-US" sz="1800" b="1" dirty="0" smtClean="0">
                <a:latin typeface="Arial Narrow" pitchFamily="34" charset="0"/>
              </a:rPr>
              <a:t>NO purchases from pawn shops</a:t>
            </a:r>
          </a:p>
          <a:p>
            <a:pPr>
              <a:lnSpc>
                <a:spcPct val="60000"/>
              </a:lnSpc>
              <a:defRPr/>
            </a:pPr>
            <a:endParaRPr lang="en-US" sz="1800" b="1" dirty="0" smtClean="0">
              <a:latin typeface="Arial Narrow" pitchFamily="34" charset="0"/>
            </a:endParaRPr>
          </a:p>
          <a:p>
            <a:pPr>
              <a:lnSpc>
                <a:spcPct val="60000"/>
              </a:lnSpc>
              <a:defRPr/>
            </a:pPr>
            <a:r>
              <a:rPr lang="en-US" sz="1800" b="1" dirty="0" smtClean="0">
                <a:latin typeface="Arial Narrow" pitchFamily="34" charset="0"/>
              </a:rPr>
              <a:t>NO controlled substances  (Drugs, Alcohol, Fireworks)           </a:t>
            </a:r>
            <a:br>
              <a:rPr lang="en-US" sz="1800" b="1" dirty="0" smtClean="0">
                <a:latin typeface="Arial Narrow" pitchFamily="34" charset="0"/>
              </a:rPr>
            </a:br>
            <a:endParaRPr lang="en-US" sz="1800" b="1" dirty="0" smtClean="0">
              <a:latin typeface="Arial Narrow" pitchFamily="34" charset="0"/>
            </a:endParaRPr>
          </a:p>
          <a:p>
            <a:pPr>
              <a:lnSpc>
                <a:spcPct val="60000"/>
              </a:lnSpc>
              <a:defRPr/>
            </a:pPr>
            <a:r>
              <a:rPr lang="en-US" sz="1800" b="1" dirty="0" smtClean="0">
                <a:latin typeface="Arial Narrow" pitchFamily="34" charset="0"/>
              </a:rPr>
              <a:t>NO Radioactive Materials</a:t>
            </a:r>
            <a:br>
              <a:rPr lang="en-US" sz="1800" b="1" dirty="0" smtClean="0">
                <a:latin typeface="Arial Narrow" pitchFamily="34" charset="0"/>
              </a:rPr>
            </a:br>
            <a:endParaRPr lang="en-US" sz="1800" b="1" dirty="0" smtClean="0">
              <a:latin typeface="Arial Narrow" pitchFamily="34" charset="0"/>
            </a:endParaRPr>
          </a:p>
          <a:p>
            <a:pPr>
              <a:lnSpc>
                <a:spcPct val="60000"/>
              </a:lnSpc>
              <a:defRPr/>
            </a:pPr>
            <a:r>
              <a:rPr lang="en-US" sz="1800" b="1" dirty="0" smtClean="0">
                <a:latin typeface="Arial Narrow" pitchFamily="34" charset="0"/>
              </a:rPr>
              <a:t>NO payments to individuals, consultants or employees</a:t>
            </a:r>
            <a:br>
              <a:rPr lang="en-US" sz="1800" b="1" dirty="0" smtClean="0">
                <a:latin typeface="Arial Narrow" pitchFamily="34" charset="0"/>
              </a:rPr>
            </a:br>
            <a:r>
              <a:rPr lang="en-US" sz="1800" b="1" dirty="0" smtClean="0">
                <a:latin typeface="Arial Narrow" pitchFamily="34" charset="0"/>
              </a:rPr>
              <a:t/>
            </a:r>
            <a:br>
              <a:rPr lang="en-US" sz="1800" b="1" dirty="0" smtClean="0">
                <a:latin typeface="Arial Narrow" pitchFamily="34" charset="0"/>
              </a:rPr>
            </a:br>
            <a:r>
              <a:rPr lang="en-US" sz="1800" b="1" dirty="0" smtClean="0">
                <a:latin typeface="Arial Narrow" pitchFamily="34" charset="0"/>
              </a:rPr>
              <a:t>[Vendor must provide a FEIN number versus a SSN]</a:t>
            </a:r>
          </a:p>
          <a:p>
            <a:pPr>
              <a:lnSpc>
                <a:spcPct val="60000"/>
              </a:lnSpc>
              <a:defRPr/>
            </a:pPr>
            <a:endParaRPr lang="en-US" sz="1800" b="1" dirty="0" smtClean="0">
              <a:latin typeface="Arial Narrow" pitchFamily="34" charset="0"/>
            </a:endParaRPr>
          </a:p>
          <a:p>
            <a:pPr>
              <a:lnSpc>
                <a:spcPct val="60000"/>
              </a:lnSpc>
              <a:defRPr/>
            </a:pPr>
            <a:r>
              <a:rPr lang="en-US" sz="1800" b="1" dirty="0" smtClean="0">
                <a:latin typeface="Arial Narrow" pitchFamily="34" charset="0"/>
              </a:rPr>
              <a:t>NO Restaurants (casual or fine dining</a:t>
            </a:r>
            <a:r>
              <a:rPr lang="en-US" sz="1800" b="1" smtClean="0">
                <a:latin typeface="Arial Narrow" pitchFamily="34" charset="0"/>
              </a:rPr>
              <a:t>)/Food/beverages</a:t>
            </a:r>
            <a:r>
              <a:rPr lang="en-US" sz="1800" b="1" dirty="0" smtClean="0">
                <a:latin typeface="Arial Narrow" pitchFamily="34" charset="0"/>
              </a:rPr>
              <a:t/>
            </a:r>
            <a:br>
              <a:rPr lang="en-US" sz="1800" b="1" dirty="0" smtClean="0">
                <a:latin typeface="Arial Narrow" pitchFamily="34" charset="0"/>
              </a:rPr>
            </a:br>
            <a:endParaRPr lang="en-US" sz="1800" b="1" dirty="0" smtClean="0">
              <a:latin typeface="Arial Narrow" pitchFamily="34" charset="0"/>
            </a:endParaRPr>
          </a:p>
          <a:p>
            <a:pPr>
              <a:lnSpc>
                <a:spcPct val="60000"/>
              </a:lnSpc>
              <a:defRPr/>
            </a:pPr>
            <a:r>
              <a:rPr lang="en-US" sz="1800" b="1" dirty="0" smtClean="0">
                <a:latin typeface="Arial Narrow" pitchFamily="34" charset="0"/>
              </a:rPr>
              <a:t>NO purchases for personal use</a:t>
            </a:r>
            <a:br>
              <a:rPr lang="en-US" sz="1800" b="1" dirty="0" smtClean="0">
                <a:latin typeface="Arial Narrow" pitchFamily="34" charset="0"/>
              </a:rPr>
            </a:br>
            <a:endParaRPr lang="en-US" sz="1800" b="1" dirty="0" smtClean="0">
              <a:latin typeface="Arial Narrow" pitchFamily="34" charset="0"/>
            </a:endParaRPr>
          </a:p>
          <a:p>
            <a:pPr>
              <a:lnSpc>
                <a:spcPct val="60000"/>
              </a:lnSpc>
              <a:defRPr/>
            </a:pPr>
            <a:r>
              <a:rPr lang="en-US" sz="1800" b="1" dirty="0" smtClean="0">
                <a:latin typeface="Arial Narrow" pitchFamily="34" charset="0"/>
              </a:rPr>
              <a:t>NO travel  (Lodging, Gas, Food, Meals, Car Rentals)</a:t>
            </a:r>
            <a:br>
              <a:rPr lang="en-US" sz="1800" b="1" dirty="0" smtClean="0">
                <a:latin typeface="Arial Narrow" pitchFamily="34" charset="0"/>
              </a:rPr>
            </a:br>
            <a:endParaRPr lang="en-US" sz="1800" b="1" dirty="0" smtClean="0">
              <a:latin typeface="Arial Narrow" pitchFamily="34" charset="0"/>
            </a:endParaRPr>
          </a:p>
          <a:p>
            <a:pPr>
              <a:lnSpc>
                <a:spcPct val="60000"/>
              </a:lnSpc>
              <a:defRPr/>
            </a:pPr>
            <a:r>
              <a:rPr lang="en-US" sz="1800" b="1" dirty="0" smtClean="0">
                <a:latin typeface="Arial Narrow" pitchFamily="34" charset="0"/>
              </a:rPr>
              <a:t>NO entertainment</a:t>
            </a:r>
            <a:br>
              <a:rPr lang="en-US" sz="1800" b="1" dirty="0" smtClean="0">
                <a:latin typeface="Arial Narrow" pitchFamily="34" charset="0"/>
              </a:rPr>
            </a:br>
            <a:endParaRPr lang="en-US" sz="1800" b="1" dirty="0" smtClean="0">
              <a:latin typeface="Arial Narrow" pitchFamily="34" charset="0"/>
            </a:endParaRPr>
          </a:p>
          <a:p>
            <a:pPr>
              <a:lnSpc>
                <a:spcPct val="60000"/>
              </a:lnSpc>
              <a:defRPr/>
            </a:pPr>
            <a:r>
              <a:rPr lang="en-US" sz="1800" b="1" dirty="0" smtClean="0">
                <a:latin typeface="Arial Narrow" pitchFamily="34" charset="0"/>
              </a:rPr>
              <a:t>NO Cash Advances</a:t>
            </a:r>
          </a:p>
          <a:p>
            <a:pPr>
              <a:lnSpc>
                <a:spcPct val="60000"/>
              </a:lnSpc>
              <a:defRPr/>
            </a:pPr>
            <a:endParaRPr lang="en-US" sz="1800" b="1" dirty="0" smtClean="0">
              <a:latin typeface="Arial Narrow" pitchFamily="34" charset="0"/>
            </a:endParaRPr>
          </a:p>
          <a:p>
            <a:pPr>
              <a:lnSpc>
                <a:spcPct val="60000"/>
              </a:lnSpc>
              <a:defRPr/>
            </a:pPr>
            <a:r>
              <a:rPr lang="en-US" sz="1800" b="1" dirty="0" smtClean="0">
                <a:latin typeface="Arial Narrow" pitchFamily="34" charset="0"/>
              </a:rPr>
              <a:t>NO Gifts/ Contributions, Gift Certificates, or Gift  Cards, Prizes or Awards</a:t>
            </a:r>
          </a:p>
          <a:p>
            <a:pPr>
              <a:lnSpc>
                <a:spcPct val="60000"/>
              </a:lnSpc>
              <a:defRPr/>
            </a:pPr>
            <a:endParaRPr lang="en-US" sz="1800" b="1" dirty="0" smtClean="0">
              <a:latin typeface="Arial Narrow" pitchFamily="34" charset="0"/>
            </a:endParaRPr>
          </a:p>
          <a:p>
            <a:pPr>
              <a:lnSpc>
                <a:spcPct val="60000"/>
              </a:lnSpc>
              <a:defRPr/>
            </a:pPr>
            <a:r>
              <a:rPr lang="en-US" sz="1800" b="1" dirty="0" smtClean="0">
                <a:latin typeface="Arial Narrow" pitchFamily="34" charset="0"/>
              </a:rPr>
              <a:t>NO Computers or Printers (all computer orders must go through IT)</a:t>
            </a:r>
            <a:br>
              <a:rPr lang="en-US" sz="1800" b="1" dirty="0" smtClean="0">
                <a:latin typeface="Arial Narrow" pitchFamily="34" charset="0"/>
              </a:rPr>
            </a:br>
            <a:endParaRPr lang="en-US" sz="1800" b="1" dirty="0" smtClean="0">
              <a:latin typeface="Arial Narrow" pitchFamily="34" charset="0"/>
            </a:endParaRPr>
          </a:p>
          <a:p>
            <a:pPr>
              <a:lnSpc>
                <a:spcPct val="55000"/>
              </a:lnSpc>
              <a:buFont typeface="Wingdings" pitchFamily="2" charset="2"/>
              <a:buNone/>
              <a:defRPr/>
            </a:pPr>
            <a:endParaRPr lang="en-US" sz="1800" b="1" dirty="0" smtClean="0">
              <a:latin typeface="Arial Narrow" pitchFamily="34" charset="0"/>
            </a:endParaRPr>
          </a:p>
          <a:p>
            <a:pPr>
              <a:lnSpc>
                <a:spcPct val="55000"/>
              </a:lnSpc>
              <a:buFont typeface="Wingdings" pitchFamily="2" charset="2"/>
              <a:buNone/>
              <a:defRPr/>
            </a:pPr>
            <a:endParaRPr lang="en-US" sz="1400" b="1" i="1" dirty="0" smtClean="0">
              <a:latin typeface="Arial Narrow" pitchFamily="34" charset="0"/>
            </a:endParaRPr>
          </a:p>
        </p:txBody>
      </p:sp>
      <p:graphicFrame>
        <p:nvGraphicFramePr>
          <p:cNvPr id="4098" name="Object 4"/>
          <p:cNvGraphicFramePr>
            <a:graphicFrameLocks/>
          </p:cNvGraphicFramePr>
          <p:nvPr/>
        </p:nvGraphicFramePr>
        <p:xfrm>
          <a:off x="6705600" y="2743200"/>
          <a:ext cx="1905000" cy="3657600"/>
        </p:xfrm>
        <a:graphic>
          <a:graphicData uri="http://schemas.openxmlformats.org/presentationml/2006/ole">
            <mc:AlternateContent xmlns:mc="http://schemas.openxmlformats.org/markup-compatibility/2006">
              <mc:Choice xmlns:v="urn:schemas-microsoft-com:vml" Requires="v">
                <p:oleObj spid="_x0000_s4230" name="Clip" r:id="rId4" imgW="1199880" imgH="1993680" progId="MS_ClipArt_Gallery.2">
                  <p:embed/>
                </p:oleObj>
              </mc:Choice>
              <mc:Fallback>
                <p:oleObj name="Clip" r:id="rId4" imgW="1199880" imgH="1993680" progId="MS_ClipArt_Gallery.2">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2743200"/>
                        <a:ext cx="1905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9148BC2-6060-4C23-A06B-C85896F0A302}" type="slidenum">
              <a:rPr lang="en-US"/>
              <a:pPr>
                <a:defRPr/>
              </a:pPr>
              <a:t>21</a:t>
            </a:fld>
            <a:endParaRPr lang="en-US" dirty="0"/>
          </a:p>
        </p:txBody>
      </p:sp>
      <p:sp>
        <p:nvSpPr>
          <p:cNvPr id="117762" name="Rectangle 2"/>
          <p:cNvSpPr>
            <a:spLocks noGrp="1" noChangeArrowheads="1"/>
          </p:cNvSpPr>
          <p:nvPr>
            <p:ph type="title"/>
          </p:nvPr>
        </p:nvSpPr>
        <p:spPr/>
        <p:txBody>
          <a:bodyPr/>
          <a:lstStyle/>
          <a:p>
            <a:pPr eaLnBrk="1" hangingPunct="1">
              <a:defRPr/>
            </a:pPr>
            <a:r>
              <a:rPr lang="en-US" b="1" dirty="0" smtClean="0"/>
              <a:t>Audits</a:t>
            </a:r>
          </a:p>
        </p:txBody>
      </p:sp>
      <p:sp>
        <p:nvSpPr>
          <p:cNvPr id="117763" name="Rectangle 3"/>
          <p:cNvSpPr>
            <a:spLocks noGrp="1" noChangeArrowheads="1"/>
          </p:cNvSpPr>
          <p:nvPr>
            <p:ph type="body" idx="1"/>
          </p:nvPr>
        </p:nvSpPr>
        <p:spPr>
          <a:xfrm>
            <a:off x="533400" y="1371600"/>
            <a:ext cx="8362950" cy="5029200"/>
          </a:xfrm>
        </p:spPr>
        <p:txBody>
          <a:bodyPr/>
          <a:lstStyle/>
          <a:p>
            <a:pPr eaLnBrk="1" hangingPunct="1">
              <a:lnSpc>
                <a:spcPct val="80000"/>
              </a:lnSpc>
              <a:defRPr/>
            </a:pPr>
            <a:r>
              <a:rPr lang="en-US" sz="2400" b="1" dirty="0" smtClean="0">
                <a:latin typeface="Arial Narrow" pitchFamily="34" charset="0"/>
              </a:rPr>
              <a:t>Transactions may be audited by Purchasing, Internal Auditor, Office of the State Auditor, and the Purchase &amp; Contract Compliance Team</a:t>
            </a:r>
          </a:p>
          <a:p>
            <a:pPr eaLnBrk="1" hangingPunct="1">
              <a:lnSpc>
                <a:spcPct val="80000"/>
              </a:lnSpc>
              <a:defRPr/>
            </a:pPr>
            <a:r>
              <a:rPr lang="en-US" sz="2400" b="1" dirty="0" smtClean="0">
                <a:latin typeface="Arial Narrow" pitchFamily="34" charset="0"/>
              </a:rPr>
              <a:t>P-Card Manager reviews all transactions </a:t>
            </a:r>
          </a:p>
          <a:p>
            <a:pPr eaLnBrk="1" hangingPunct="1">
              <a:lnSpc>
                <a:spcPct val="80000"/>
              </a:lnSpc>
              <a:defRPr/>
            </a:pPr>
            <a:r>
              <a:rPr lang="en-US" sz="2400" b="1" dirty="0" smtClean="0">
                <a:latin typeface="Arial Narrow" pitchFamily="34" charset="0"/>
              </a:rPr>
              <a:t>Cardholders may receive an email requesting additional information</a:t>
            </a:r>
          </a:p>
          <a:p>
            <a:pPr eaLnBrk="1" hangingPunct="1">
              <a:lnSpc>
                <a:spcPct val="80000"/>
              </a:lnSpc>
              <a:defRPr/>
            </a:pPr>
            <a:r>
              <a:rPr lang="en-US" sz="2400" b="1" dirty="0" smtClean="0">
                <a:latin typeface="Arial Narrow" pitchFamily="34" charset="0"/>
              </a:rPr>
              <a:t>Must make every effort to resolve any issues</a:t>
            </a:r>
          </a:p>
          <a:p>
            <a:pPr eaLnBrk="1" hangingPunct="1">
              <a:lnSpc>
                <a:spcPct val="80000"/>
              </a:lnSpc>
              <a:defRPr/>
            </a:pPr>
            <a:r>
              <a:rPr lang="en-US" sz="2400" b="1" dirty="0" smtClean="0">
                <a:latin typeface="Arial Narrow" pitchFamily="34" charset="0"/>
              </a:rPr>
              <a:t>Insufficient statement documentation is considered a violation</a:t>
            </a:r>
          </a:p>
          <a:p>
            <a:pPr eaLnBrk="1" hangingPunct="1">
              <a:lnSpc>
                <a:spcPct val="80000"/>
              </a:lnSpc>
              <a:defRPr/>
            </a:pPr>
            <a:r>
              <a:rPr lang="en-US" sz="2400" b="1" dirty="0" smtClean="0">
                <a:latin typeface="Arial Narrow" pitchFamily="34" charset="0"/>
              </a:rPr>
              <a:t>Constant problems and errors may result in card cancellation</a:t>
            </a:r>
          </a:p>
          <a:p>
            <a:pPr eaLnBrk="1" hangingPunct="1">
              <a:lnSpc>
                <a:spcPct val="80000"/>
              </a:lnSpc>
              <a:defRPr/>
            </a:pPr>
            <a:r>
              <a:rPr lang="en-US" sz="2400" b="1" dirty="0" smtClean="0">
                <a:latin typeface="Arial Narrow" pitchFamily="34" charset="0"/>
              </a:rPr>
              <a:t>See section 7 under </a:t>
            </a:r>
            <a:r>
              <a:rPr lang="en-US" sz="2400" b="1" u="sng" dirty="0" smtClean="0">
                <a:latin typeface="Arial Narrow" pitchFamily="34" charset="0"/>
              </a:rPr>
              <a:t>8.0 Compliance</a:t>
            </a:r>
            <a:r>
              <a:rPr lang="en-US" sz="2400" b="1" dirty="0" smtClean="0">
                <a:latin typeface="Arial Narrow" pitchFamily="34" charset="0"/>
              </a:rPr>
              <a:t> from the WCU Purchasing Card (P-Card) User’s Guide </a:t>
            </a:r>
          </a:p>
          <a:p>
            <a:pPr eaLnBrk="1" hangingPunct="1">
              <a:lnSpc>
                <a:spcPct val="80000"/>
              </a:lnSpc>
              <a:buNone/>
              <a:defRPr/>
            </a:pPr>
            <a:r>
              <a:rPr lang="en-US" sz="2800" b="1" dirty="0" smtClean="0">
                <a:latin typeface="Arial Narrow" pitchFamily="34" charset="0"/>
              </a:rPr>
              <a:t>     </a:t>
            </a:r>
            <a:r>
              <a:rPr lang="en-US" sz="2800" b="1" dirty="0">
                <a:latin typeface="Arial Narrow" pitchFamily="34" charset="0"/>
              </a:rPr>
              <a:t> </a:t>
            </a:r>
            <a:r>
              <a:rPr lang="en-US" sz="2800" b="1" dirty="0">
                <a:latin typeface="Arial Narrow" pitchFamily="34" charset="0"/>
                <a:hlinkClick r:id="rId2"/>
              </a:rPr>
              <a:t>http://</a:t>
            </a:r>
            <a:r>
              <a:rPr lang="en-US" sz="2800" b="1" dirty="0" smtClean="0">
                <a:latin typeface="Arial Narrow" pitchFamily="34" charset="0"/>
                <a:hlinkClick r:id="rId2"/>
              </a:rPr>
              <a:t>www.wcu.edu/discover/campus-services-and-operations/purchasing-department/wcu-p-card.asp</a:t>
            </a:r>
            <a:r>
              <a:rPr lang="en-US" sz="2800" b="1" dirty="0" smtClean="0">
                <a:latin typeface="Arial Narrow" pitchFamily="34" charset="0"/>
              </a:rPr>
              <a:t> </a:t>
            </a:r>
            <a:endParaRPr lang="en-US" sz="2000" b="1" dirty="0" smtClean="0">
              <a:latin typeface="Arial Narrow" pitchFamily="34" charset="0"/>
            </a:endParaRPr>
          </a:p>
          <a:p>
            <a:pPr eaLnBrk="1" hangingPunct="1">
              <a:lnSpc>
                <a:spcPct val="80000"/>
              </a:lnSpc>
              <a:buFont typeface="Wingdings" pitchFamily="2" charset="2"/>
              <a:buNone/>
              <a:defRPr/>
            </a:pPr>
            <a:endParaRPr lang="en-US" sz="2000" b="1" dirty="0" smtClean="0">
              <a:latin typeface="Arial Narrow" pitchFamily="34" charset="0"/>
            </a:endParaRPr>
          </a:p>
          <a:p>
            <a:pPr eaLnBrk="1" hangingPunct="1">
              <a:lnSpc>
                <a:spcPct val="80000"/>
              </a:lnSpc>
              <a:defRPr/>
            </a:pPr>
            <a:endParaRPr lang="en-US" sz="2800" dirty="0" smtClean="0">
              <a:latin typeface="Arial Narrow" pitchFamily="34" charset="0"/>
            </a:endParaRP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3CE53DEB-1E39-4D7D-B676-CC45AF4A0B02}" type="slidenum">
              <a:rPr lang="en-US"/>
              <a:pPr>
                <a:defRPr/>
              </a:pPr>
              <a:t>22</a:t>
            </a:fld>
            <a:endParaRPr lang="en-US" dirty="0"/>
          </a:p>
        </p:txBody>
      </p:sp>
      <p:sp>
        <p:nvSpPr>
          <p:cNvPr id="194562" name="Rectangle 2"/>
          <p:cNvSpPr>
            <a:spLocks noGrp="1" noChangeArrowheads="1"/>
          </p:cNvSpPr>
          <p:nvPr>
            <p:ph type="title"/>
          </p:nvPr>
        </p:nvSpPr>
        <p:spPr/>
        <p:txBody>
          <a:bodyPr/>
          <a:lstStyle/>
          <a:p>
            <a:pPr algn="l" eaLnBrk="1" hangingPunct="1">
              <a:defRPr/>
            </a:pPr>
            <a:r>
              <a:rPr lang="en-US" dirty="0" smtClean="0"/>
              <a:t>Your Card	</a:t>
            </a:r>
          </a:p>
        </p:txBody>
      </p:sp>
      <p:sp>
        <p:nvSpPr>
          <p:cNvPr id="194563" name="Rectangle 3"/>
          <p:cNvSpPr>
            <a:spLocks noGrp="1" noChangeArrowheads="1"/>
          </p:cNvSpPr>
          <p:nvPr>
            <p:ph type="body" sz="half" idx="1"/>
          </p:nvPr>
        </p:nvSpPr>
        <p:spPr/>
        <p:txBody>
          <a:bodyPr/>
          <a:lstStyle/>
          <a:p>
            <a:pPr eaLnBrk="1" hangingPunct="1">
              <a:defRPr/>
            </a:pPr>
            <a:r>
              <a:rPr lang="en-US" sz="2800" dirty="0" smtClean="0">
                <a:latin typeface="Arial Narrow" pitchFamily="34" charset="0"/>
              </a:rPr>
              <a:t>Issued by Bank of America</a:t>
            </a:r>
          </a:p>
          <a:p>
            <a:pPr eaLnBrk="1" hangingPunct="1">
              <a:defRPr/>
            </a:pPr>
            <a:r>
              <a:rPr lang="en-US" sz="2800" dirty="0" smtClean="0">
                <a:latin typeface="Arial Narrow" pitchFamily="34" charset="0"/>
              </a:rPr>
              <a:t>User info provided to BOA by P-Card Manager</a:t>
            </a:r>
          </a:p>
          <a:p>
            <a:pPr eaLnBrk="1" hangingPunct="1">
              <a:defRPr/>
            </a:pPr>
            <a:r>
              <a:rPr lang="en-US" sz="2800" dirty="0" smtClean="0">
                <a:latin typeface="Arial Narrow" pitchFamily="34" charset="0"/>
              </a:rPr>
              <a:t>Call to activate</a:t>
            </a:r>
          </a:p>
          <a:p>
            <a:pPr eaLnBrk="1" hangingPunct="1">
              <a:defRPr/>
            </a:pPr>
            <a:r>
              <a:rPr lang="en-US" sz="2800" dirty="0" smtClean="0">
                <a:latin typeface="Arial Narrow" pitchFamily="34" charset="0"/>
              </a:rPr>
              <a:t>Activation code is 00000 + </a:t>
            </a:r>
            <a:r>
              <a:rPr lang="en-US" dirty="0" smtClean="0">
                <a:latin typeface="Arial Narrow" pitchFamily="34" charset="0"/>
              </a:rPr>
              <a:t>your telephone extension number</a:t>
            </a:r>
          </a:p>
          <a:p>
            <a:pPr eaLnBrk="1" hangingPunct="1">
              <a:defRPr/>
            </a:pPr>
            <a:r>
              <a:rPr lang="en-US" sz="2800" dirty="0" smtClean="0">
                <a:latin typeface="Arial Narrow" pitchFamily="34" charset="0"/>
              </a:rPr>
              <a:t>Call the P-Card Staff if you have problems</a:t>
            </a:r>
          </a:p>
          <a:p>
            <a:pPr eaLnBrk="1" hangingPunct="1">
              <a:buFont typeface="Wingdings" pitchFamily="2" charset="2"/>
              <a:buNone/>
              <a:defRPr/>
            </a:pPr>
            <a:endParaRPr lang="en-US" sz="2800" dirty="0" smtClean="0">
              <a:latin typeface="Arial Narrow" pitchFamily="34" charset="0"/>
            </a:endParaRPr>
          </a:p>
        </p:txBody>
      </p:sp>
      <p:pic>
        <p:nvPicPr>
          <p:cNvPr id="6" name="Picture 5" descr="A2026.jpg"/>
          <p:cNvPicPr>
            <a:picLocks noChangeAspect="1"/>
          </p:cNvPicPr>
          <p:nvPr/>
        </p:nvPicPr>
        <p:blipFill>
          <a:blip r:embed="rId2" cstate="print"/>
          <a:stretch>
            <a:fillRect/>
          </a:stretch>
        </p:blipFill>
        <p:spPr>
          <a:xfrm>
            <a:off x="5257800" y="1447800"/>
            <a:ext cx="3140964" cy="2057400"/>
          </a:xfrm>
          <a:prstGeom prst="rect">
            <a:avLst/>
          </a:prstGeom>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1BF395A-A5D1-4B4C-BE2A-1802F1C398AC}" type="slidenum">
              <a:rPr lang="en-US"/>
              <a:pPr>
                <a:defRPr/>
              </a:pPr>
              <a:t>23</a:t>
            </a:fld>
            <a:endParaRPr lang="en-US" dirty="0"/>
          </a:p>
        </p:txBody>
      </p:sp>
      <p:sp>
        <p:nvSpPr>
          <p:cNvPr id="12290" name="Rectangle 2"/>
          <p:cNvSpPr>
            <a:spLocks noGrp="1" noChangeArrowheads="1"/>
          </p:cNvSpPr>
          <p:nvPr>
            <p:ph type="title"/>
          </p:nvPr>
        </p:nvSpPr>
        <p:spPr>
          <a:xfrm>
            <a:off x="0" y="228600"/>
            <a:ext cx="6705600" cy="1371600"/>
          </a:xfrm>
        </p:spPr>
        <p:txBody>
          <a:bodyPr lIns="90488" tIns="44450" rIns="90488" bIns="44450" anchor="b" anchorCtr="0"/>
          <a:lstStyle/>
          <a:p>
            <a:pPr>
              <a:lnSpc>
                <a:spcPct val="80000"/>
              </a:lnSpc>
              <a:defRPr/>
            </a:pPr>
            <a:r>
              <a:rPr lang="en-US" sz="4000" b="1" dirty="0" smtClean="0"/>
              <a:t>Cardholder   Responsibilities &amp; Processing</a:t>
            </a:r>
            <a:r>
              <a:rPr lang="en-US" sz="3600" b="1" i="1" dirty="0" smtClean="0"/>
              <a:t>   </a:t>
            </a:r>
          </a:p>
        </p:txBody>
      </p:sp>
      <p:sp>
        <p:nvSpPr>
          <p:cNvPr id="12291" name="Rectangle 3"/>
          <p:cNvSpPr>
            <a:spLocks noGrp="1" noChangeArrowheads="1"/>
          </p:cNvSpPr>
          <p:nvPr>
            <p:ph type="body" idx="1"/>
          </p:nvPr>
        </p:nvSpPr>
        <p:spPr>
          <a:xfrm>
            <a:off x="762000" y="1676400"/>
            <a:ext cx="7772400" cy="4953000"/>
          </a:xfrm>
        </p:spPr>
        <p:txBody>
          <a:bodyPr lIns="90488" tIns="44450" rIns="90488" bIns="44450"/>
          <a:lstStyle/>
          <a:p>
            <a:pPr>
              <a:lnSpc>
                <a:spcPct val="95000"/>
              </a:lnSpc>
              <a:spcBef>
                <a:spcPct val="0"/>
              </a:spcBef>
              <a:defRPr/>
            </a:pPr>
            <a:r>
              <a:rPr lang="en-US" sz="1800" b="1" dirty="0" smtClean="0">
                <a:latin typeface="Arial Narrow" pitchFamily="34" charset="0"/>
              </a:rPr>
              <a:t>The CARDHOLDER has placed an order on their P-Card :</a:t>
            </a:r>
            <a:br>
              <a:rPr lang="en-US" sz="1800" b="1" dirty="0" smtClean="0">
                <a:latin typeface="Arial Narrow" pitchFamily="34" charset="0"/>
              </a:rPr>
            </a:br>
            <a:endParaRPr lang="en-US" sz="1800" b="1" dirty="0" smtClean="0">
              <a:latin typeface="Arial Narrow" pitchFamily="34" charset="0"/>
            </a:endParaRPr>
          </a:p>
          <a:p>
            <a:pPr>
              <a:lnSpc>
                <a:spcPct val="95000"/>
              </a:lnSpc>
              <a:spcBef>
                <a:spcPct val="0"/>
              </a:spcBef>
              <a:buFont typeface="Wingdings" pitchFamily="2" charset="2"/>
              <a:buNone/>
              <a:defRPr/>
            </a:pPr>
            <a:r>
              <a:rPr lang="en-US" sz="1800" b="1" dirty="0" smtClean="0">
                <a:latin typeface="Arial Narrow" pitchFamily="34" charset="0"/>
              </a:rPr>
              <a:t>	1 - Review all new purchases online and signoff in Works (BOA)</a:t>
            </a:r>
          </a:p>
          <a:p>
            <a:pPr>
              <a:lnSpc>
                <a:spcPct val="95000"/>
              </a:lnSpc>
              <a:spcBef>
                <a:spcPct val="0"/>
              </a:spcBef>
              <a:buFont typeface="Wingdings" pitchFamily="2" charset="2"/>
              <a:buNone/>
              <a:defRPr/>
            </a:pPr>
            <a:endParaRPr lang="en-US" sz="1800" b="1" dirty="0" smtClean="0">
              <a:latin typeface="Arial Narrow" pitchFamily="34" charset="0"/>
            </a:endParaRPr>
          </a:p>
          <a:p>
            <a:pPr>
              <a:lnSpc>
                <a:spcPct val="95000"/>
              </a:lnSpc>
              <a:spcBef>
                <a:spcPct val="0"/>
              </a:spcBef>
              <a:buFont typeface="Wingdings" pitchFamily="2" charset="2"/>
              <a:buNone/>
              <a:defRPr/>
            </a:pPr>
            <a:r>
              <a:rPr lang="en-US" sz="1800" b="1" dirty="0" smtClean="0">
                <a:latin typeface="Arial Narrow" pitchFamily="34" charset="0"/>
              </a:rPr>
              <a:t>	2 - Report any fraudulent charges to P-Card Staff</a:t>
            </a:r>
          </a:p>
          <a:p>
            <a:pPr>
              <a:lnSpc>
                <a:spcPct val="95000"/>
              </a:lnSpc>
              <a:spcBef>
                <a:spcPct val="0"/>
              </a:spcBef>
              <a:buFont typeface="Wingdings" pitchFamily="2" charset="2"/>
              <a:buNone/>
              <a:defRPr/>
            </a:pPr>
            <a:endParaRPr lang="en-US" sz="1800" b="1" dirty="0" smtClean="0">
              <a:latin typeface="Arial Narrow" pitchFamily="34" charset="0"/>
            </a:endParaRPr>
          </a:p>
          <a:p>
            <a:pPr>
              <a:lnSpc>
                <a:spcPct val="95000"/>
              </a:lnSpc>
              <a:buFont typeface="Wingdings" pitchFamily="2" charset="2"/>
              <a:buNone/>
              <a:defRPr/>
            </a:pPr>
            <a:r>
              <a:rPr lang="en-US" sz="1800" b="1" dirty="0" smtClean="0">
                <a:latin typeface="Arial Narrow" pitchFamily="34" charset="0"/>
              </a:rPr>
              <a:t>	</a:t>
            </a:r>
            <a:r>
              <a:rPr lang="en-US" sz="1800" b="1" dirty="0" smtClean="0">
                <a:latin typeface="Arial Narrow" pitchFamily="34" charset="0"/>
              </a:rPr>
              <a:t>3 </a:t>
            </a:r>
            <a:r>
              <a:rPr lang="en-US" sz="1800" b="1" dirty="0" smtClean="0">
                <a:latin typeface="Arial Narrow" pitchFamily="34" charset="0"/>
              </a:rPr>
              <a:t>- </a:t>
            </a:r>
            <a:r>
              <a:rPr lang="en-US" sz="1800" b="1" dirty="0" smtClean="0">
                <a:latin typeface="Arial Narrow" pitchFamily="34" charset="0"/>
              </a:rPr>
              <a:t>Match itemized receipts and staple behind a printed hard  copy bank statement</a:t>
            </a:r>
          </a:p>
          <a:p>
            <a:pPr>
              <a:lnSpc>
                <a:spcPct val="95000"/>
              </a:lnSpc>
              <a:buFont typeface="Wingdings" pitchFamily="2" charset="2"/>
              <a:buNone/>
              <a:defRPr/>
            </a:pPr>
            <a:r>
              <a:rPr lang="en-US" sz="1800" b="1" dirty="0" smtClean="0">
                <a:latin typeface="Arial Narrow" pitchFamily="34" charset="0"/>
              </a:rPr>
              <a:t> </a:t>
            </a:r>
          </a:p>
          <a:p>
            <a:pPr>
              <a:lnSpc>
                <a:spcPct val="95000"/>
              </a:lnSpc>
              <a:buFont typeface="Wingdings" pitchFamily="2" charset="2"/>
              <a:buNone/>
              <a:defRPr/>
            </a:pPr>
            <a:r>
              <a:rPr lang="en-US" sz="1800" b="1" dirty="0" smtClean="0">
                <a:latin typeface="Arial Narrow" pitchFamily="34" charset="0"/>
              </a:rPr>
              <a:t>	</a:t>
            </a:r>
            <a:r>
              <a:rPr lang="en-US" sz="1800" b="1" dirty="0" smtClean="0">
                <a:latin typeface="Arial Narrow" pitchFamily="34" charset="0"/>
              </a:rPr>
              <a:t>4 </a:t>
            </a:r>
            <a:r>
              <a:rPr lang="en-US" sz="1800" b="1" dirty="0" smtClean="0">
                <a:latin typeface="Arial Narrow" pitchFamily="34" charset="0"/>
              </a:rPr>
              <a:t>- Sign &amp; Date statements in ink (full signatures required)</a:t>
            </a:r>
          </a:p>
          <a:p>
            <a:pPr>
              <a:lnSpc>
                <a:spcPct val="95000"/>
              </a:lnSpc>
              <a:buFont typeface="Wingdings" pitchFamily="2" charset="2"/>
              <a:buNone/>
              <a:defRPr/>
            </a:pPr>
            <a:endParaRPr lang="en-US" sz="1800" b="1" dirty="0" smtClean="0">
              <a:latin typeface="Arial Narrow" pitchFamily="34" charset="0"/>
            </a:endParaRPr>
          </a:p>
          <a:p>
            <a:pPr>
              <a:lnSpc>
                <a:spcPct val="95000"/>
              </a:lnSpc>
              <a:buFont typeface="Wingdings" pitchFamily="2" charset="2"/>
              <a:buNone/>
              <a:defRPr/>
            </a:pPr>
            <a:r>
              <a:rPr lang="en-US" sz="1800" b="1" dirty="0" smtClean="0">
                <a:latin typeface="Arial Narrow" pitchFamily="34" charset="0"/>
              </a:rPr>
              <a:t>	</a:t>
            </a:r>
            <a:r>
              <a:rPr lang="en-US" sz="1800" b="1" dirty="0" smtClean="0">
                <a:latin typeface="Arial Narrow" pitchFamily="34" charset="0"/>
              </a:rPr>
              <a:t>5 </a:t>
            </a:r>
            <a:r>
              <a:rPr lang="en-US" sz="1800" b="1" dirty="0" smtClean="0">
                <a:latin typeface="Arial Narrow" pitchFamily="34" charset="0"/>
              </a:rPr>
              <a:t>- Forward (sign &amp; dated) Statement and receipts to reconciler by the 18</a:t>
            </a:r>
            <a:r>
              <a:rPr lang="en-US" sz="1800" b="1" baseline="30000" dirty="0" smtClean="0">
                <a:latin typeface="Arial Narrow" pitchFamily="34" charset="0"/>
              </a:rPr>
              <a:t>th</a:t>
            </a:r>
            <a:endParaRPr lang="en-US" sz="1800" b="1" dirty="0" smtClean="0">
              <a:latin typeface="Arial Narrow" pitchFamily="34" charset="0"/>
            </a:endParaRPr>
          </a:p>
          <a:p>
            <a:pPr>
              <a:lnSpc>
                <a:spcPct val="95000"/>
              </a:lnSpc>
              <a:buFont typeface="Wingdings" pitchFamily="2" charset="2"/>
              <a:buNone/>
              <a:defRPr/>
            </a:pPr>
            <a:endParaRPr lang="en-US" sz="1800" b="1" dirty="0" smtClean="0">
              <a:latin typeface="Arial Narrow" pitchFamily="34" charset="0"/>
            </a:endParaRPr>
          </a:p>
          <a:p>
            <a:pPr>
              <a:lnSpc>
                <a:spcPct val="85000"/>
              </a:lnSpc>
              <a:buFont typeface="Wingdings" pitchFamily="2" charset="2"/>
              <a:buNone/>
              <a:defRPr/>
            </a:pPr>
            <a:r>
              <a:rPr lang="en-US" sz="1800" b="1" dirty="0" smtClean="0">
                <a:latin typeface="Arial Narrow" pitchFamily="34" charset="0"/>
              </a:rPr>
              <a:t>	</a:t>
            </a:r>
            <a:r>
              <a:rPr lang="en-US" sz="1800" b="1" dirty="0" smtClean="0">
                <a:latin typeface="Arial Narrow" pitchFamily="34" charset="0"/>
              </a:rPr>
              <a:t>6.  </a:t>
            </a:r>
            <a:r>
              <a:rPr lang="en-US" sz="1800" b="1" dirty="0" smtClean="0">
                <a:latin typeface="Arial Narrow" pitchFamily="34" charset="0"/>
              </a:rPr>
              <a:t>Due to Purchasing office the 1</a:t>
            </a:r>
            <a:r>
              <a:rPr lang="en-US" sz="1800" b="1" baseline="30000" dirty="0" smtClean="0">
                <a:latin typeface="Arial Narrow" pitchFamily="34" charset="0"/>
              </a:rPr>
              <a:t>st</a:t>
            </a:r>
            <a:r>
              <a:rPr lang="en-US" sz="1800" b="1" dirty="0" smtClean="0">
                <a:latin typeface="Arial Narrow" pitchFamily="34" charset="0"/>
              </a:rPr>
              <a:t> of the following month</a:t>
            </a:r>
            <a:br>
              <a:rPr lang="en-US" sz="1800" b="1" dirty="0" smtClean="0">
                <a:latin typeface="Arial Narrow" pitchFamily="34" charset="0"/>
              </a:rPr>
            </a:br>
            <a:endParaRPr lang="en-US" sz="1800" b="1" dirty="0" smtClean="0">
              <a:latin typeface="Arial Narrow" pitchFamily="34" charset="0"/>
            </a:endParaRPr>
          </a:p>
        </p:txBody>
      </p:sp>
      <p:pic>
        <p:nvPicPr>
          <p:cNvPr id="26629" name="Picture 8" descr="ca officeandbusiness043"/>
          <p:cNvPicPr>
            <a:picLocks noChangeAspect="1" noChangeArrowheads="1"/>
          </p:cNvPicPr>
          <p:nvPr/>
        </p:nvPicPr>
        <p:blipFill>
          <a:blip r:embed="rId3" cstate="print"/>
          <a:srcRect/>
          <a:stretch>
            <a:fillRect/>
          </a:stretch>
        </p:blipFill>
        <p:spPr bwMode="auto">
          <a:xfrm>
            <a:off x="6705600" y="0"/>
            <a:ext cx="2170113" cy="14414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CF00480-29FE-42F5-B708-A0A9449C42A1}" type="slidenum">
              <a:rPr lang="en-US"/>
              <a:pPr>
                <a:defRPr/>
              </a:pPr>
              <a:t>24</a:t>
            </a:fld>
            <a:endParaRPr lang="en-US" dirty="0"/>
          </a:p>
        </p:txBody>
      </p:sp>
      <p:sp>
        <p:nvSpPr>
          <p:cNvPr id="119810" name="Rectangle 2"/>
          <p:cNvSpPr>
            <a:spLocks noGrp="1" noChangeArrowheads="1"/>
          </p:cNvSpPr>
          <p:nvPr>
            <p:ph type="title"/>
          </p:nvPr>
        </p:nvSpPr>
        <p:spPr/>
        <p:txBody>
          <a:bodyPr/>
          <a:lstStyle/>
          <a:p>
            <a:pPr eaLnBrk="1" hangingPunct="1">
              <a:defRPr/>
            </a:pPr>
            <a:r>
              <a:rPr lang="en-US" sz="4000" b="1" dirty="0" smtClean="0"/>
              <a:t>Cardholder Responsibilities &amp; Processing - Continued</a:t>
            </a:r>
          </a:p>
        </p:txBody>
      </p:sp>
      <p:sp>
        <p:nvSpPr>
          <p:cNvPr id="119811" name="Rectangle 3"/>
          <p:cNvSpPr>
            <a:spLocks noGrp="1" noChangeArrowheads="1"/>
          </p:cNvSpPr>
          <p:nvPr>
            <p:ph type="body" idx="1"/>
          </p:nvPr>
        </p:nvSpPr>
        <p:spPr>
          <a:xfrm>
            <a:off x="457200" y="1828800"/>
            <a:ext cx="8439150" cy="5029200"/>
          </a:xfrm>
        </p:spPr>
        <p:txBody>
          <a:bodyPr/>
          <a:lstStyle/>
          <a:p>
            <a:pPr>
              <a:lnSpc>
                <a:spcPct val="95000"/>
              </a:lnSpc>
              <a:defRPr/>
            </a:pPr>
            <a:r>
              <a:rPr lang="en-US" sz="2800" b="1" dirty="0" smtClean="0">
                <a:latin typeface="Arial Narrow" pitchFamily="34" charset="0"/>
              </a:rPr>
              <a:t>Cardholders may edit FOAP codes (what you’re charging the transaction to) or should notify their Reconciler prior to the 18</a:t>
            </a:r>
            <a:r>
              <a:rPr lang="en-US" sz="2800" b="1" baseline="30000" dirty="0" smtClean="0">
                <a:latin typeface="Arial Narrow" pitchFamily="34" charset="0"/>
              </a:rPr>
              <a:t>th</a:t>
            </a:r>
            <a:r>
              <a:rPr lang="en-US" sz="2800" b="1" dirty="0" smtClean="0">
                <a:latin typeface="Arial Narrow" pitchFamily="34" charset="0"/>
              </a:rPr>
              <a:t>  of the month if changes are needed</a:t>
            </a:r>
          </a:p>
          <a:p>
            <a:pPr eaLnBrk="1" hangingPunct="1">
              <a:lnSpc>
                <a:spcPct val="80000"/>
              </a:lnSpc>
              <a:defRPr/>
            </a:pPr>
            <a:endParaRPr lang="en-US" sz="2800" dirty="0" smtClean="0">
              <a:latin typeface="Arial Narrow" pitchFamily="34" charset="0"/>
            </a:endParaRPr>
          </a:p>
          <a:p>
            <a:pPr eaLnBrk="1" hangingPunct="1">
              <a:lnSpc>
                <a:spcPct val="80000"/>
              </a:lnSpc>
              <a:defRPr/>
            </a:pPr>
            <a:r>
              <a:rPr lang="en-US" sz="2800" b="1" dirty="0" smtClean="0">
                <a:latin typeface="Arial Narrow" pitchFamily="34" charset="0"/>
              </a:rPr>
              <a:t>Cardholders must work closely with their reconcilers and/or accounting personnel to set up appropriate departmental procedures to ensure proper oversight and processing of card transactions</a:t>
            </a:r>
          </a:p>
          <a:p>
            <a:pPr eaLnBrk="1" hangingPunct="1">
              <a:lnSpc>
                <a:spcPct val="80000"/>
              </a:lnSpc>
              <a:defRPr/>
            </a:pPr>
            <a:endParaRPr lang="en-US" sz="2800" b="1" dirty="0" smtClean="0">
              <a:latin typeface="Arial Narrow" pitchFamily="34" charset="0"/>
            </a:endParaRPr>
          </a:p>
          <a:p>
            <a:pPr eaLnBrk="1" hangingPunct="1">
              <a:lnSpc>
                <a:spcPct val="80000"/>
              </a:lnSpc>
              <a:defRPr/>
            </a:pPr>
            <a:r>
              <a:rPr lang="en-US" sz="2800" b="1" dirty="0" smtClean="0">
                <a:latin typeface="Arial Narrow" pitchFamily="34" charset="0"/>
              </a:rPr>
              <a:t>Charges are not encumbered in advance; do not over-spend your budget</a:t>
            </a: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pPr>
              <a:defRPr/>
            </a:pPr>
            <a:fld id="{7120516B-B9AE-499B-96B3-4E411D71206F}" type="slidenum">
              <a:rPr lang="en-US"/>
              <a:pPr>
                <a:defRPr/>
              </a:pPr>
              <a:t>25</a:t>
            </a:fld>
            <a:endParaRPr lang="en-US" dirty="0"/>
          </a:p>
        </p:txBody>
      </p:sp>
      <p:sp>
        <p:nvSpPr>
          <p:cNvPr id="120834" name="Rectangle 2"/>
          <p:cNvSpPr>
            <a:spLocks noGrp="1" noChangeArrowheads="1"/>
          </p:cNvSpPr>
          <p:nvPr>
            <p:ph type="title"/>
          </p:nvPr>
        </p:nvSpPr>
        <p:spPr/>
        <p:txBody>
          <a:bodyPr/>
          <a:lstStyle/>
          <a:p>
            <a:pPr eaLnBrk="1" hangingPunct="1">
              <a:defRPr/>
            </a:pPr>
            <a:r>
              <a:rPr lang="en-US" sz="4000" b="1" dirty="0" smtClean="0"/>
              <a:t>Cardholder Responsibilities &amp; Processing - Continued</a:t>
            </a:r>
          </a:p>
        </p:txBody>
      </p:sp>
      <p:sp>
        <p:nvSpPr>
          <p:cNvPr id="120836" name="Rectangle 4"/>
          <p:cNvSpPr>
            <a:spLocks noGrp="1" noChangeArrowheads="1"/>
          </p:cNvSpPr>
          <p:nvPr>
            <p:ph sz="half" idx="1"/>
          </p:nvPr>
        </p:nvSpPr>
        <p:spPr>
          <a:xfrm>
            <a:off x="304800" y="1828800"/>
            <a:ext cx="4419600" cy="4724400"/>
          </a:xfrm>
        </p:spPr>
        <p:txBody>
          <a:bodyPr/>
          <a:lstStyle/>
          <a:p>
            <a:pPr marL="533400" indent="-533400" algn="ctr" eaLnBrk="1" hangingPunct="1">
              <a:buFont typeface="Wingdings" pitchFamily="2" charset="2"/>
              <a:buNone/>
              <a:defRPr/>
            </a:pPr>
            <a:r>
              <a:rPr lang="en-US" sz="2000" b="1" u="sng" dirty="0" smtClean="0">
                <a:latin typeface="Arial Narrow" pitchFamily="34" charset="0"/>
              </a:rPr>
              <a:t>Lost or Stolen Cards</a:t>
            </a:r>
          </a:p>
          <a:p>
            <a:pPr marL="533400" indent="-533400" eaLnBrk="1" hangingPunct="1">
              <a:buFont typeface="Monotype Sorts" pitchFamily="2" charset="2"/>
              <a:buAutoNum type="arabicPeriod"/>
              <a:defRPr/>
            </a:pPr>
            <a:r>
              <a:rPr lang="en-US" sz="2000" b="1" dirty="0" smtClean="0">
                <a:latin typeface="Arial Narrow" pitchFamily="34" charset="0"/>
              </a:rPr>
              <a:t>Report to Bank of America immediately  1-888-449-2273</a:t>
            </a:r>
          </a:p>
          <a:p>
            <a:pPr marL="533400" indent="-533400" eaLnBrk="1" hangingPunct="1">
              <a:buFont typeface="Monotype Sorts" pitchFamily="2" charset="2"/>
              <a:buAutoNum type="arabicPeriod"/>
              <a:defRPr/>
            </a:pPr>
            <a:endParaRPr lang="en-US" sz="2000" b="1" dirty="0" smtClean="0">
              <a:latin typeface="Arial Narrow" pitchFamily="34" charset="0"/>
            </a:endParaRPr>
          </a:p>
          <a:p>
            <a:pPr marL="533400" indent="-533400" eaLnBrk="1" hangingPunct="1">
              <a:buFont typeface="Monotype Sorts" pitchFamily="2" charset="2"/>
              <a:buAutoNum type="arabicPeriod" startAt="2"/>
              <a:defRPr/>
            </a:pPr>
            <a:r>
              <a:rPr lang="en-US" sz="2000" b="1" dirty="0" smtClean="0">
                <a:latin typeface="Arial Narrow" pitchFamily="34" charset="0"/>
              </a:rPr>
              <a:t>Notify P-Card staff  </a:t>
            </a:r>
          </a:p>
          <a:p>
            <a:pPr marL="533400" indent="-533400" eaLnBrk="1" hangingPunct="1">
              <a:buFont typeface="Monotype Sorts" pitchFamily="2" charset="2"/>
              <a:buNone/>
              <a:defRPr/>
            </a:pPr>
            <a:r>
              <a:rPr lang="en-US" sz="2000" b="1" dirty="0" smtClean="0">
                <a:latin typeface="Arial Narrow" pitchFamily="34" charset="0"/>
              </a:rPr>
              <a:t>	227-7203</a:t>
            </a:r>
          </a:p>
          <a:p>
            <a:pPr marL="533400" indent="-533400" eaLnBrk="1" hangingPunct="1">
              <a:buFont typeface="Monotype Sorts" pitchFamily="2" charset="2"/>
              <a:buNone/>
              <a:defRPr/>
            </a:pPr>
            <a:endParaRPr lang="en-US" sz="2000" b="1" dirty="0" smtClean="0">
              <a:latin typeface="Arial Narrow" pitchFamily="34" charset="0"/>
            </a:endParaRPr>
          </a:p>
          <a:p>
            <a:pPr marL="533400" indent="-533400" eaLnBrk="1" hangingPunct="1">
              <a:buFont typeface="Monotype Sorts" pitchFamily="2" charset="2"/>
              <a:buAutoNum type="arabicPeriod" startAt="3"/>
              <a:defRPr/>
            </a:pPr>
            <a:r>
              <a:rPr lang="en-US" sz="2000" b="1" dirty="0" smtClean="0">
                <a:latin typeface="Arial Narrow" pitchFamily="34" charset="0"/>
              </a:rPr>
              <a:t>Review transactions carefully and notify P-Card staff if there are any fraudulent charges. Report Immediately 1-866-500-8262.</a:t>
            </a:r>
          </a:p>
          <a:p>
            <a:pPr marL="533400" indent="-533400" eaLnBrk="1" hangingPunct="1">
              <a:buFont typeface="Monotype Sorts" pitchFamily="2" charset="2"/>
              <a:buAutoNum type="arabicPeriod" startAt="3"/>
              <a:defRPr/>
            </a:pPr>
            <a:endParaRPr lang="en-US" sz="2000" b="1" dirty="0" smtClean="0">
              <a:latin typeface="Arial Narrow" pitchFamily="34" charset="0"/>
            </a:endParaRPr>
          </a:p>
          <a:p>
            <a:pPr marL="533400" indent="-533400" eaLnBrk="1" hangingPunct="1">
              <a:buFont typeface="Monotype Sorts" pitchFamily="2" charset="2"/>
              <a:buAutoNum type="arabicPeriod" startAt="3"/>
              <a:defRPr/>
            </a:pPr>
            <a:r>
              <a:rPr lang="en-US" sz="2000" b="1" dirty="0" smtClean="0">
                <a:latin typeface="Arial Narrow" pitchFamily="34" charset="0"/>
              </a:rPr>
              <a:t>Disputes must be submitted within 30 days of the transaction date</a:t>
            </a:r>
          </a:p>
          <a:p>
            <a:pPr marL="533400" indent="-533400" eaLnBrk="1" hangingPunct="1">
              <a:buFont typeface="Monotype Sorts" pitchFamily="2" charset="2"/>
              <a:buAutoNum type="arabicPeriod" startAt="3"/>
              <a:defRPr/>
            </a:pPr>
            <a:endParaRPr lang="en-US" sz="2400" b="1" i="1" dirty="0" smtClean="0">
              <a:latin typeface="Arial Narrow" pitchFamily="34" charset="0"/>
            </a:endParaRPr>
          </a:p>
        </p:txBody>
      </p:sp>
      <p:sp>
        <p:nvSpPr>
          <p:cNvPr id="120837" name="Rectangle 5"/>
          <p:cNvSpPr>
            <a:spLocks noGrp="1" noChangeArrowheads="1"/>
          </p:cNvSpPr>
          <p:nvPr>
            <p:ph sz="quarter" idx="2"/>
          </p:nvPr>
        </p:nvSpPr>
        <p:spPr>
          <a:xfrm>
            <a:off x="5097463" y="1828800"/>
            <a:ext cx="3798887" cy="4495800"/>
          </a:xfrm>
        </p:spPr>
        <p:txBody>
          <a:bodyPr/>
          <a:lstStyle/>
          <a:p>
            <a:pPr marL="457200" indent="-457200" algn="ctr" eaLnBrk="1" hangingPunct="1">
              <a:buFont typeface="Wingdings" pitchFamily="2" charset="2"/>
              <a:buNone/>
              <a:defRPr/>
            </a:pPr>
            <a:r>
              <a:rPr lang="en-US" sz="2800" b="1" u="sng" dirty="0" smtClean="0">
                <a:latin typeface="Arial Narrow" pitchFamily="34" charset="0"/>
              </a:rPr>
              <a:t>Returns</a:t>
            </a:r>
          </a:p>
          <a:p>
            <a:pPr marL="457200" indent="-457200" eaLnBrk="1" hangingPunct="1">
              <a:buFont typeface="Monotype Sorts" pitchFamily="2" charset="2"/>
              <a:buAutoNum type="arabicPeriod"/>
              <a:defRPr/>
            </a:pPr>
            <a:r>
              <a:rPr lang="en-US" sz="2400" b="1" dirty="0" smtClean="0">
                <a:latin typeface="Arial Narrow" pitchFamily="34" charset="0"/>
              </a:rPr>
              <a:t>Credit must be issued back against your card</a:t>
            </a:r>
          </a:p>
          <a:p>
            <a:pPr marL="457200" indent="-457200" eaLnBrk="1" hangingPunct="1">
              <a:buFont typeface="Monotype Sorts" pitchFamily="2" charset="2"/>
              <a:buAutoNum type="arabicPeriod"/>
              <a:defRPr/>
            </a:pPr>
            <a:r>
              <a:rPr lang="en-US" sz="2400" b="1" dirty="0" smtClean="0">
                <a:latin typeface="Arial Narrow" pitchFamily="34" charset="0"/>
              </a:rPr>
              <a:t>Never accept cash or cash equivalents</a:t>
            </a:r>
          </a:p>
          <a:p>
            <a:pPr marL="457200" indent="-457200" eaLnBrk="1" hangingPunct="1">
              <a:buFont typeface="Monotype Sorts" pitchFamily="2" charset="2"/>
              <a:buAutoNum type="arabicPeriod"/>
              <a:defRPr/>
            </a:pPr>
            <a:r>
              <a:rPr lang="en-US" sz="2400" b="1" dirty="0" smtClean="0">
                <a:latin typeface="Arial Narrow" pitchFamily="34" charset="0"/>
              </a:rPr>
              <a:t>Handle with vendor and follow return instructions</a:t>
            </a:r>
          </a:p>
          <a:p>
            <a:pPr marL="457200" indent="-457200" eaLnBrk="1" hangingPunct="1">
              <a:buFont typeface="Monotype Sorts" pitchFamily="2" charset="2"/>
              <a:buNone/>
              <a:defRPr/>
            </a:pPr>
            <a:endParaRPr lang="en-US" sz="2400" b="1" dirty="0" smtClean="0">
              <a:latin typeface="Arial Narrow" pitchFamily="34" charset="0"/>
            </a:endParaRPr>
          </a:p>
          <a:p>
            <a:pPr marL="457200" indent="-457200" algn="ctr" eaLnBrk="1" hangingPunct="1">
              <a:buFont typeface="Wingdings" pitchFamily="2" charset="2"/>
              <a:buNone/>
              <a:defRPr/>
            </a:pPr>
            <a:endParaRPr lang="en-US" sz="2400" b="1" u="sng" dirty="0" smtClean="0">
              <a:latin typeface="Arial Narrow" pitchFamily="34" charset="0"/>
            </a:endParaRPr>
          </a:p>
          <a:p>
            <a:pPr marL="457200" indent="-457200" eaLnBrk="1" hangingPunct="1">
              <a:buFont typeface="Wingdings" pitchFamily="2" charset="2"/>
              <a:buNone/>
              <a:defRPr/>
            </a:pPr>
            <a:endParaRPr lang="en-US" sz="2400" b="1" dirty="0" smtClean="0"/>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0DF4A1C-54E8-4210-90EE-A027E35367DD}" type="slidenum">
              <a:rPr lang="en-US"/>
              <a:pPr>
                <a:defRPr/>
              </a:pPr>
              <a:t>26</a:t>
            </a:fld>
            <a:endParaRPr lang="en-US" dirty="0"/>
          </a:p>
        </p:txBody>
      </p:sp>
      <p:sp>
        <p:nvSpPr>
          <p:cNvPr id="167938" name="Rectangle 2"/>
          <p:cNvSpPr>
            <a:spLocks noGrp="1" noChangeArrowheads="1"/>
          </p:cNvSpPr>
          <p:nvPr>
            <p:ph type="title"/>
          </p:nvPr>
        </p:nvSpPr>
        <p:spPr/>
        <p:txBody>
          <a:bodyPr/>
          <a:lstStyle/>
          <a:p>
            <a:pPr eaLnBrk="1" hangingPunct="1">
              <a:defRPr/>
            </a:pPr>
            <a:r>
              <a:rPr lang="en-US" b="1" dirty="0" smtClean="0"/>
              <a:t>Tax Exempt Status</a:t>
            </a:r>
            <a:r>
              <a:rPr lang="en-US" dirty="0" smtClean="0"/>
              <a:t>	</a:t>
            </a:r>
          </a:p>
        </p:txBody>
      </p:sp>
      <p:sp>
        <p:nvSpPr>
          <p:cNvPr id="167939" name="Rectangle 3"/>
          <p:cNvSpPr>
            <a:spLocks noGrp="1" noChangeArrowheads="1"/>
          </p:cNvSpPr>
          <p:nvPr>
            <p:ph type="body" idx="1"/>
          </p:nvPr>
        </p:nvSpPr>
        <p:spPr>
          <a:xfrm>
            <a:off x="1143000" y="1828800"/>
            <a:ext cx="7753350" cy="4495800"/>
          </a:xfrm>
        </p:spPr>
        <p:txBody>
          <a:bodyPr/>
          <a:lstStyle/>
          <a:p>
            <a:pPr eaLnBrk="1" hangingPunct="1">
              <a:lnSpc>
                <a:spcPct val="90000"/>
              </a:lnSpc>
              <a:defRPr/>
            </a:pPr>
            <a:r>
              <a:rPr lang="en-US" sz="2800" b="1" dirty="0" smtClean="0">
                <a:latin typeface="Arial Narrow" pitchFamily="34" charset="0"/>
              </a:rPr>
              <a:t>WCU is NC sales tax exempt for most purchases  </a:t>
            </a:r>
            <a:r>
              <a:rPr lang="en-US" sz="2800" b="1" dirty="0" smtClean="0">
                <a:solidFill>
                  <a:srgbClr val="FF3300"/>
                </a:solidFill>
                <a:latin typeface="Arial Narrow" pitchFamily="34" charset="0"/>
              </a:rPr>
              <a:t>#400018</a:t>
            </a:r>
          </a:p>
          <a:p>
            <a:pPr eaLnBrk="1" hangingPunct="1">
              <a:lnSpc>
                <a:spcPct val="90000"/>
              </a:lnSpc>
              <a:defRPr/>
            </a:pPr>
            <a:r>
              <a:rPr lang="en-US" sz="2800" b="1" dirty="0" smtClean="0">
                <a:latin typeface="Arial Narrow" pitchFamily="34" charset="0"/>
              </a:rPr>
              <a:t>All P-Cards display the tax ID number </a:t>
            </a:r>
          </a:p>
          <a:p>
            <a:pPr eaLnBrk="1" hangingPunct="1">
              <a:lnSpc>
                <a:spcPct val="90000"/>
              </a:lnSpc>
              <a:defRPr/>
            </a:pPr>
            <a:r>
              <a:rPr lang="en-US" sz="2800" b="1" dirty="0" smtClean="0">
                <a:latin typeface="Arial Narrow" pitchFamily="34" charset="0"/>
              </a:rPr>
              <a:t>Cardholder must inform the vendor of the tax exempt status at time of purchase</a:t>
            </a:r>
          </a:p>
          <a:p>
            <a:pPr eaLnBrk="1" hangingPunct="1">
              <a:lnSpc>
                <a:spcPct val="90000"/>
              </a:lnSpc>
              <a:defRPr/>
            </a:pPr>
            <a:r>
              <a:rPr lang="en-US" sz="2800" b="1" dirty="0" smtClean="0">
                <a:latin typeface="Arial Narrow" pitchFamily="34" charset="0"/>
              </a:rPr>
              <a:t>If tax is charged, it is the cardholder’s responsibility to obtain a credit from the vendor to his/her P-Card</a:t>
            </a:r>
          </a:p>
          <a:p>
            <a:pPr eaLnBrk="1" hangingPunct="1">
              <a:lnSpc>
                <a:spcPct val="90000"/>
              </a:lnSpc>
              <a:defRPr/>
            </a:pPr>
            <a:r>
              <a:rPr lang="en-US" sz="2800" b="1" dirty="0" smtClean="0">
                <a:solidFill>
                  <a:srgbClr val="FF3300"/>
                </a:solidFill>
                <a:latin typeface="Arial Narrow" pitchFamily="34" charset="0"/>
              </a:rPr>
              <a:t>Wal-Mart #993176; Lowe’s #047000032</a:t>
            </a:r>
            <a:r>
              <a:rPr lang="en-US" sz="2800" b="1" dirty="0" smtClean="0">
                <a:latin typeface="Arial Narrow" pitchFamily="34" charset="0"/>
              </a:rPr>
              <a:t> </a:t>
            </a: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49330FA-865F-4605-B062-02C76FD58D5C}" type="slidenum">
              <a:rPr lang="en-US"/>
              <a:pPr>
                <a:defRPr/>
              </a:pPr>
              <a:t>27</a:t>
            </a:fld>
            <a:endParaRPr lang="en-US" dirty="0"/>
          </a:p>
        </p:txBody>
      </p:sp>
      <p:sp>
        <p:nvSpPr>
          <p:cNvPr id="197634" name="Rectangle 2"/>
          <p:cNvSpPr>
            <a:spLocks noGrp="1" noChangeArrowheads="1"/>
          </p:cNvSpPr>
          <p:nvPr>
            <p:ph type="title"/>
          </p:nvPr>
        </p:nvSpPr>
        <p:spPr>
          <a:xfrm>
            <a:off x="2895600" y="277813"/>
            <a:ext cx="5791200" cy="1139825"/>
          </a:xfrm>
        </p:spPr>
        <p:txBody>
          <a:bodyPr/>
          <a:lstStyle/>
          <a:p>
            <a:pPr eaLnBrk="1" hangingPunct="1">
              <a:defRPr/>
            </a:pPr>
            <a:r>
              <a:rPr lang="en-US" dirty="0" smtClean="0"/>
              <a:t>Statements</a:t>
            </a:r>
          </a:p>
        </p:txBody>
      </p:sp>
      <p:sp>
        <p:nvSpPr>
          <p:cNvPr id="197635" name="Rectangle 3"/>
          <p:cNvSpPr>
            <a:spLocks noGrp="1" noChangeArrowheads="1"/>
          </p:cNvSpPr>
          <p:nvPr>
            <p:ph type="body" idx="1"/>
          </p:nvPr>
        </p:nvSpPr>
        <p:spPr>
          <a:xfrm>
            <a:off x="2819400" y="1600200"/>
            <a:ext cx="6096000" cy="4953000"/>
          </a:xfrm>
        </p:spPr>
        <p:txBody>
          <a:bodyPr/>
          <a:lstStyle/>
          <a:p>
            <a:pPr eaLnBrk="1" hangingPunct="1">
              <a:lnSpc>
                <a:spcPct val="90000"/>
              </a:lnSpc>
              <a:defRPr/>
            </a:pPr>
            <a:r>
              <a:rPr lang="en-US" sz="2800" b="1" dirty="0" smtClean="0">
                <a:latin typeface="Arial Narrow" pitchFamily="34" charset="0"/>
              </a:rPr>
              <a:t>Cardholders must print (around the 13</a:t>
            </a:r>
            <a:r>
              <a:rPr lang="en-US" sz="2800" b="1" baseline="30000" dirty="0" smtClean="0">
                <a:latin typeface="Arial Narrow" pitchFamily="34" charset="0"/>
              </a:rPr>
              <a:t>th</a:t>
            </a:r>
            <a:r>
              <a:rPr lang="en-US" sz="2800" b="1" dirty="0" smtClean="0">
                <a:latin typeface="Arial Narrow" pitchFamily="34" charset="0"/>
              </a:rPr>
              <a:t> of each month) a hard copy of their monthly statement from Works after the close of each cycle; ONLY if the card has been used for the most recent billing cycle.</a:t>
            </a:r>
          </a:p>
          <a:p>
            <a:pPr eaLnBrk="1" hangingPunct="1">
              <a:lnSpc>
                <a:spcPct val="90000"/>
              </a:lnSpc>
              <a:buFont typeface="Wingdings" pitchFamily="2" charset="2"/>
              <a:buNone/>
              <a:defRPr/>
            </a:pPr>
            <a:endParaRPr lang="en-US" sz="2800" b="1" dirty="0" smtClean="0">
              <a:latin typeface="Arial Narrow" pitchFamily="34" charset="0"/>
            </a:endParaRPr>
          </a:p>
          <a:p>
            <a:pPr eaLnBrk="1" hangingPunct="1">
              <a:lnSpc>
                <a:spcPct val="90000"/>
              </a:lnSpc>
              <a:defRPr/>
            </a:pPr>
            <a:r>
              <a:rPr lang="en-US" sz="2800" b="1" dirty="0" smtClean="0">
                <a:latin typeface="Arial Narrow" pitchFamily="34" charset="0"/>
              </a:rPr>
              <a:t>A hard copy of the card holder’s Billing Statement is sent to the P-Card Manager by mail or hand delivered by the 1</a:t>
            </a:r>
            <a:r>
              <a:rPr lang="en-US" sz="2800" b="1" baseline="30000" dirty="0" smtClean="0">
                <a:latin typeface="Arial Narrow" pitchFamily="34" charset="0"/>
              </a:rPr>
              <a:t>st</a:t>
            </a:r>
            <a:r>
              <a:rPr lang="en-US" sz="2800" b="1" dirty="0" smtClean="0">
                <a:latin typeface="Arial Narrow" pitchFamily="34" charset="0"/>
              </a:rPr>
              <a:t> of the following month</a:t>
            </a:r>
          </a:p>
        </p:txBody>
      </p:sp>
      <p:pic>
        <p:nvPicPr>
          <p:cNvPr id="30725" name="Picture 4" descr="MCj01276820000[1]"/>
          <p:cNvPicPr>
            <a:picLocks noChangeAspect="1" noChangeArrowheads="1"/>
          </p:cNvPicPr>
          <p:nvPr/>
        </p:nvPicPr>
        <p:blipFill>
          <a:blip r:embed="rId2" cstate="print"/>
          <a:srcRect/>
          <a:stretch>
            <a:fillRect/>
          </a:stretch>
        </p:blipFill>
        <p:spPr bwMode="auto">
          <a:xfrm>
            <a:off x="0" y="1143000"/>
            <a:ext cx="2819400" cy="4953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2ABAFA40-E5B0-42E0-89F4-15F704AC2088}" type="slidenum">
              <a:rPr lang="en-US"/>
              <a:pPr>
                <a:defRPr/>
              </a:pPr>
              <a:t>28</a:t>
            </a:fld>
            <a:endParaRPr lang="en-US" dirty="0"/>
          </a:p>
        </p:txBody>
      </p:sp>
      <p:sp>
        <p:nvSpPr>
          <p:cNvPr id="122882" name="Rectangle 2"/>
          <p:cNvSpPr>
            <a:spLocks noGrp="1" noChangeArrowheads="1"/>
          </p:cNvSpPr>
          <p:nvPr>
            <p:ph type="title"/>
          </p:nvPr>
        </p:nvSpPr>
        <p:spPr>
          <a:xfrm>
            <a:off x="2286000" y="277813"/>
            <a:ext cx="6400800" cy="1139825"/>
          </a:xfrm>
        </p:spPr>
        <p:txBody>
          <a:bodyPr/>
          <a:lstStyle/>
          <a:p>
            <a:pPr eaLnBrk="1" hangingPunct="1">
              <a:defRPr/>
            </a:pPr>
            <a:r>
              <a:rPr lang="en-US" b="1" dirty="0" smtClean="0"/>
              <a:t>Documentation	</a:t>
            </a:r>
            <a:r>
              <a:rPr lang="en-US" dirty="0" smtClean="0"/>
              <a:t>	</a:t>
            </a:r>
          </a:p>
        </p:txBody>
      </p:sp>
      <p:sp>
        <p:nvSpPr>
          <p:cNvPr id="122884" name="Rectangle 4"/>
          <p:cNvSpPr>
            <a:spLocks noGrp="1" noChangeArrowheads="1"/>
          </p:cNvSpPr>
          <p:nvPr>
            <p:ph sz="quarter" idx="1"/>
          </p:nvPr>
        </p:nvSpPr>
        <p:spPr>
          <a:xfrm>
            <a:off x="381000" y="1295400"/>
            <a:ext cx="4564063" cy="5410200"/>
          </a:xfrm>
        </p:spPr>
        <p:txBody>
          <a:bodyPr/>
          <a:lstStyle/>
          <a:p>
            <a:pPr algn="ctr" eaLnBrk="1" hangingPunct="1">
              <a:buFont typeface="Wingdings" pitchFamily="2" charset="2"/>
              <a:buNone/>
              <a:defRPr/>
            </a:pPr>
            <a:r>
              <a:rPr lang="en-US" sz="2400" b="1" u="sng" dirty="0" smtClean="0">
                <a:latin typeface="Arial Narrow" pitchFamily="34" charset="0"/>
              </a:rPr>
              <a:t>Statements</a:t>
            </a:r>
            <a:endParaRPr lang="en-US" sz="2400" b="1" baseline="30000" dirty="0" smtClean="0">
              <a:latin typeface="Arial Narrow" pitchFamily="34" charset="0"/>
            </a:endParaRPr>
          </a:p>
          <a:p>
            <a:pPr eaLnBrk="1" hangingPunct="1">
              <a:defRPr/>
            </a:pPr>
            <a:r>
              <a:rPr lang="en-US" sz="2300" b="1" dirty="0" smtClean="0">
                <a:latin typeface="Arial Narrow" pitchFamily="34" charset="0"/>
              </a:rPr>
              <a:t>Must attach a receipt for each transaction </a:t>
            </a:r>
          </a:p>
          <a:p>
            <a:pPr eaLnBrk="1" hangingPunct="1">
              <a:defRPr/>
            </a:pPr>
            <a:r>
              <a:rPr lang="en-US" sz="2300" b="1" dirty="0" smtClean="0">
                <a:latin typeface="Arial Narrow" pitchFamily="34" charset="0"/>
              </a:rPr>
              <a:t>Redact Credit Card # from receipt</a:t>
            </a:r>
          </a:p>
          <a:p>
            <a:pPr eaLnBrk="1" hangingPunct="1">
              <a:defRPr/>
            </a:pPr>
            <a:r>
              <a:rPr lang="en-US" sz="2300" b="1" dirty="0" smtClean="0">
                <a:latin typeface="Arial Narrow" pitchFamily="34" charset="0"/>
              </a:rPr>
              <a:t>Requires a minimum of three signatures (cardholder, reconciler &amp; dept. head) and date</a:t>
            </a:r>
          </a:p>
          <a:p>
            <a:pPr eaLnBrk="1" hangingPunct="1">
              <a:defRPr/>
            </a:pPr>
            <a:r>
              <a:rPr lang="en-US" sz="2300" b="1" dirty="0" smtClean="0">
                <a:latin typeface="Arial Narrow" pitchFamily="34" charset="0"/>
              </a:rPr>
              <a:t>Tape corners of small (Wal-mart, etc.) receipts to an 8 ½ x 11 piece of paper; also attach a </a:t>
            </a:r>
            <a:r>
              <a:rPr lang="en-US" sz="2300" b="1" dirty="0" smtClean="0">
                <a:solidFill>
                  <a:srgbClr val="FF3300"/>
                </a:solidFill>
                <a:latin typeface="Arial Narrow" pitchFamily="34" charset="0"/>
              </a:rPr>
              <a:t>copy </a:t>
            </a:r>
            <a:r>
              <a:rPr lang="en-US" sz="2300" b="1" dirty="0" smtClean="0">
                <a:latin typeface="Arial Narrow" pitchFamily="34" charset="0"/>
              </a:rPr>
              <a:t>of original</a:t>
            </a:r>
            <a:r>
              <a:rPr lang="en-US" sz="2300" b="1" dirty="0" smtClean="0">
                <a:solidFill>
                  <a:srgbClr val="FF3300"/>
                </a:solidFill>
                <a:latin typeface="Arial Narrow" pitchFamily="34" charset="0"/>
              </a:rPr>
              <a:t> </a:t>
            </a:r>
            <a:r>
              <a:rPr lang="en-US" sz="2300" b="1" dirty="0" smtClean="0">
                <a:latin typeface="Arial Narrow" pitchFamily="34" charset="0"/>
              </a:rPr>
              <a:t>receipt</a:t>
            </a:r>
          </a:p>
          <a:p>
            <a:pPr eaLnBrk="1" hangingPunct="1">
              <a:defRPr/>
            </a:pPr>
            <a:r>
              <a:rPr lang="en-US" sz="2300" b="1" dirty="0" smtClean="0">
                <a:latin typeface="Arial Narrow" pitchFamily="34" charset="0"/>
              </a:rPr>
              <a:t>Due to Purchasing by the 1</a:t>
            </a:r>
            <a:r>
              <a:rPr lang="en-US" sz="2300" b="1" baseline="30000" dirty="0" smtClean="0">
                <a:latin typeface="Arial Narrow" pitchFamily="34" charset="0"/>
              </a:rPr>
              <a:t>st</a:t>
            </a:r>
            <a:r>
              <a:rPr lang="en-US" sz="2300" b="1" dirty="0" smtClean="0">
                <a:latin typeface="Arial Narrow" pitchFamily="34" charset="0"/>
              </a:rPr>
              <a:t> of the month following the close of the billing cycle</a:t>
            </a:r>
          </a:p>
          <a:p>
            <a:pPr eaLnBrk="1" hangingPunct="1">
              <a:buFont typeface="Wingdings" pitchFamily="2" charset="2"/>
              <a:buNone/>
              <a:defRPr/>
            </a:pPr>
            <a:endParaRPr lang="en-US" sz="2300" b="1" dirty="0" smtClean="0">
              <a:latin typeface="Arial Narrow" pitchFamily="34" charset="0"/>
            </a:endParaRPr>
          </a:p>
          <a:p>
            <a:pPr eaLnBrk="1" hangingPunct="1">
              <a:buFont typeface="Wingdings" pitchFamily="2" charset="2"/>
              <a:buNone/>
              <a:defRPr/>
            </a:pPr>
            <a:endParaRPr lang="en-US" sz="2400" b="1" dirty="0" smtClean="0">
              <a:latin typeface="Arial Narrow" pitchFamily="34" charset="0"/>
            </a:endParaRPr>
          </a:p>
          <a:p>
            <a:pPr eaLnBrk="1" hangingPunct="1">
              <a:defRPr/>
            </a:pPr>
            <a:endParaRPr lang="en-US" sz="2400" b="1" dirty="0" smtClean="0">
              <a:latin typeface="Arial Narrow" pitchFamily="34" charset="0"/>
            </a:endParaRPr>
          </a:p>
        </p:txBody>
      </p:sp>
      <p:sp>
        <p:nvSpPr>
          <p:cNvPr id="122887" name="Rectangle 7"/>
          <p:cNvSpPr>
            <a:spLocks noGrp="1" noChangeArrowheads="1"/>
          </p:cNvSpPr>
          <p:nvPr>
            <p:ph type="body" sz="half" idx="3"/>
          </p:nvPr>
        </p:nvSpPr>
        <p:spPr>
          <a:xfrm>
            <a:off x="4953000" y="1219200"/>
            <a:ext cx="3802063" cy="5334000"/>
          </a:xfrm>
        </p:spPr>
        <p:txBody>
          <a:bodyPr/>
          <a:lstStyle/>
          <a:p>
            <a:pPr algn="ctr" eaLnBrk="1" hangingPunct="1">
              <a:buFont typeface="Wingdings" pitchFamily="2" charset="2"/>
              <a:buNone/>
              <a:defRPr/>
            </a:pPr>
            <a:r>
              <a:rPr lang="en-US" sz="2400" b="1" u="sng" dirty="0" smtClean="0">
                <a:latin typeface="Arial Narrow" pitchFamily="34" charset="0"/>
              </a:rPr>
              <a:t>Receipts</a:t>
            </a:r>
          </a:p>
          <a:p>
            <a:pPr eaLnBrk="1" hangingPunct="1">
              <a:defRPr/>
            </a:pPr>
            <a:r>
              <a:rPr lang="en-US" sz="2400" b="1" dirty="0" smtClean="0">
                <a:latin typeface="Arial Narrow" pitchFamily="34" charset="0"/>
              </a:rPr>
              <a:t>Original, itemized receipt or invoice for each transaction</a:t>
            </a:r>
          </a:p>
          <a:p>
            <a:pPr lvl="1" eaLnBrk="1" hangingPunct="1">
              <a:defRPr/>
            </a:pPr>
            <a:r>
              <a:rPr lang="en-US" sz="2400" b="1" dirty="0" smtClean="0">
                <a:latin typeface="Arial Narrow" pitchFamily="34" charset="0"/>
              </a:rPr>
              <a:t>Vendor</a:t>
            </a:r>
          </a:p>
          <a:p>
            <a:pPr lvl="1" eaLnBrk="1" hangingPunct="1">
              <a:defRPr/>
            </a:pPr>
            <a:r>
              <a:rPr lang="en-US" sz="2400" b="1" dirty="0" smtClean="0">
                <a:latin typeface="Arial Narrow" pitchFamily="34" charset="0"/>
              </a:rPr>
              <a:t>Description</a:t>
            </a:r>
          </a:p>
          <a:p>
            <a:pPr lvl="1" eaLnBrk="1" hangingPunct="1">
              <a:defRPr/>
            </a:pPr>
            <a:r>
              <a:rPr lang="en-US" sz="2400" b="1" dirty="0" smtClean="0">
                <a:latin typeface="Arial Narrow" pitchFamily="34" charset="0"/>
              </a:rPr>
              <a:t>Unit Price</a:t>
            </a:r>
          </a:p>
          <a:p>
            <a:pPr lvl="1" eaLnBrk="1" hangingPunct="1">
              <a:defRPr/>
            </a:pPr>
            <a:r>
              <a:rPr lang="en-US" sz="2400" b="1" dirty="0" smtClean="0">
                <a:latin typeface="Arial Narrow" pitchFamily="34" charset="0"/>
              </a:rPr>
              <a:t>Extended Price</a:t>
            </a:r>
          </a:p>
          <a:p>
            <a:pPr lvl="1" eaLnBrk="1" hangingPunct="1">
              <a:defRPr/>
            </a:pPr>
            <a:r>
              <a:rPr lang="en-US" sz="2400" b="1" dirty="0" smtClean="0">
                <a:latin typeface="Arial Narrow" pitchFamily="34" charset="0"/>
              </a:rPr>
              <a:t>Tax or shipping</a:t>
            </a:r>
          </a:p>
          <a:p>
            <a:pPr lvl="1" eaLnBrk="1" hangingPunct="1">
              <a:defRPr/>
            </a:pPr>
            <a:r>
              <a:rPr lang="en-US" sz="2400" b="1" dirty="0" smtClean="0">
                <a:latin typeface="Arial Narrow" pitchFamily="34" charset="0"/>
              </a:rPr>
              <a:t>Total</a:t>
            </a:r>
          </a:p>
          <a:p>
            <a:pPr eaLnBrk="1" hangingPunct="1">
              <a:defRPr/>
            </a:pPr>
            <a:r>
              <a:rPr lang="en-US" sz="2400" b="1" dirty="0" smtClean="0">
                <a:latin typeface="Arial Narrow" pitchFamily="34" charset="0"/>
              </a:rPr>
              <a:t>Packing slips accepted only if priced</a:t>
            </a:r>
          </a:p>
          <a:p>
            <a:pPr eaLnBrk="1" hangingPunct="1">
              <a:buFont typeface="Wingdings" pitchFamily="2" charset="2"/>
              <a:buNone/>
              <a:defRPr/>
            </a:pPr>
            <a:endParaRPr lang="en-US" sz="2400" b="1" i="1" dirty="0" smtClean="0">
              <a:latin typeface="Arial Narrow" pitchFamily="34" charset="0"/>
            </a:endParaRPr>
          </a:p>
          <a:p>
            <a:pPr eaLnBrk="1" hangingPunct="1">
              <a:buFont typeface="Wingdings" pitchFamily="2" charset="2"/>
              <a:buNone/>
              <a:defRPr/>
            </a:pPr>
            <a:endParaRPr lang="en-US" sz="2800" b="1" i="1" dirty="0" smtClean="0"/>
          </a:p>
        </p:txBody>
      </p:sp>
      <p:pic>
        <p:nvPicPr>
          <p:cNvPr id="31750" name="Picture 8" descr="MCj03110340000[1]"/>
          <p:cNvPicPr>
            <a:picLocks noChangeAspect="1" noChangeArrowheads="1"/>
          </p:cNvPicPr>
          <p:nvPr/>
        </p:nvPicPr>
        <p:blipFill>
          <a:blip r:embed="rId2" cstate="print"/>
          <a:srcRect/>
          <a:stretch>
            <a:fillRect/>
          </a:stretch>
        </p:blipFill>
        <p:spPr bwMode="auto">
          <a:xfrm>
            <a:off x="228600" y="0"/>
            <a:ext cx="2133600" cy="16002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8BDD168-55E8-412F-AE85-68C88ABA5831}" type="slidenum">
              <a:rPr lang="en-US"/>
              <a:pPr>
                <a:defRPr/>
              </a:pPr>
              <a:t>29</a:t>
            </a:fld>
            <a:endParaRPr lang="en-US" dirty="0"/>
          </a:p>
        </p:txBody>
      </p:sp>
      <p:sp>
        <p:nvSpPr>
          <p:cNvPr id="324610" name="Rectangle 2"/>
          <p:cNvSpPr>
            <a:spLocks noGrp="1" noChangeArrowheads="1"/>
          </p:cNvSpPr>
          <p:nvPr>
            <p:ph type="title"/>
          </p:nvPr>
        </p:nvSpPr>
        <p:spPr/>
        <p:txBody>
          <a:bodyPr/>
          <a:lstStyle/>
          <a:p>
            <a:pPr eaLnBrk="1" hangingPunct="1">
              <a:defRPr/>
            </a:pPr>
            <a:r>
              <a:rPr lang="en-US" dirty="0" smtClean="0"/>
              <a:t>Statement &amp; Documentation</a:t>
            </a:r>
          </a:p>
        </p:txBody>
      </p:sp>
      <p:sp>
        <p:nvSpPr>
          <p:cNvPr id="324611" name="Rectangle 3"/>
          <p:cNvSpPr>
            <a:spLocks noGrp="1" noChangeArrowheads="1"/>
          </p:cNvSpPr>
          <p:nvPr>
            <p:ph type="body" idx="1"/>
          </p:nvPr>
        </p:nvSpPr>
        <p:spPr/>
        <p:txBody>
          <a:bodyPr/>
          <a:lstStyle/>
          <a:p>
            <a:pPr eaLnBrk="1" hangingPunct="1">
              <a:buFont typeface="Wingdings" pitchFamily="2" charset="2"/>
              <a:buNone/>
              <a:defRPr/>
            </a:pPr>
            <a:endParaRPr lang="en-US" dirty="0" smtClean="0"/>
          </a:p>
          <a:p>
            <a:pPr eaLnBrk="1" hangingPunct="1">
              <a:buFont typeface="Wingdings" pitchFamily="2" charset="2"/>
              <a:buNone/>
              <a:defRPr/>
            </a:pPr>
            <a:endParaRPr lang="en-US" b="1" i="1" u="sng" dirty="0" smtClean="0"/>
          </a:p>
          <a:p>
            <a:pPr algn="ctr" eaLnBrk="1" hangingPunct="1">
              <a:buFont typeface="Wingdings" pitchFamily="2" charset="2"/>
              <a:buNone/>
              <a:defRPr/>
            </a:pPr>
            <a:r>
              <a:rPr lang="en-US" b="1" i="1" u="sng" dirty="0" smtClean="0"/>
              <a:t>Samples Attached</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82BF24E0-C926-4ACB-A7F1-D8C2C211F5D2}" type="slidenum">
              <a:rPr lang="en-US"/>
              <a:pPr>
                <a:defRPr/>
              </a:pPr>
              <a:t>3</a:t>
            </a:fld>
            <a:endParaRPr lang="en-US" dirty="0"/>
          </a:p>
        </p:txBody>
      </p:sp>
      <p:sp>
        <p:nvSpPr>
          <p:cNvPr id="106498" name="Rectangle 2"/>
          <p:cNvSpPr>
            <a:spLocks noGrp="1" noChangeArrowheads="1"/>
          </p:cNvSpPr>
          <p:nvPr>
            <p:ph type="title"/>
          </p:nvPr>
        </p:nvSpPr>
        <p:spPr/>
        <p:txBody>
          <a:bodyPr/>
          <a:lstStyle/>
          <a:p>
            <a:pPr eaLnBrk="1" hangingPunct="1">
              <a:defRPr/>
            </a:pPr>
            <a:r>
              <a:rPr lang="en-US" dirty="0" smtClean="0"/>
              <a:t>A “P-CARD” IS……</a:t>
            </a:r>
          </a:p>
        </p:txBody>
      </p:sp>
      <p:sp>
        <p:nvSpPr>
          <p:cNvPr id="106499" name="Rectangle 3"/>
          <p:cNvSpPr>
            <a:spLocks noGrp="1" noChangeArrowheads="1"/>
          </p:cNvSpPr>
          <p:nvPr>
            <p:ph type="body" sz="half" idx="2"/>
          </p:nvPr>
        </p:nvSpPr>
        <p:spPr>
          <a:xfrm>
            <a:off x="4267200" y="1828800"/>
            <a:ext cx="4629150" cy="4495800"/>
          </a:xfrm>
        </p:spPr>
        <p:txBody>
          <a:bodyPr/>
          <a:lstStyle/>
          <a:p>
            <a:pPr eaLnBrk="1" hangingPunct="1">
              <a:lnSpc>
                <a:spcPct val="80000"/>
              </a:lnSpc>
              <a:defRPr/>
            </a:pPr>
            <a:r>
              <a:rPr lang="en-US" sz="2800" b="1" dirty="0" smtClean="0">
                <a:latin typeface="Arial Narrow" pitchFamily="34" charset="0"/>
              </a:rPr>
              <a:t>Short for Procurement Card (may also be referred to as Purchasing Card or Procard)</a:t>
            </a:r>
          </a:p>
          <a:p>
            <a:pPr eaLnBrk="1" hangingPunct="1">
              <a:lnSpc>
                <a:spcPct val="80000"/>
              </a:lnSpc>
              <a:buFont typeface="Wingdings" pitchFamily="2" charset="2"/>
              <a:buNone/>
              <a:defRPr/>
            </a:pPr>
            <a:endParaRPr lang="en-US" sz="2800" b="1" dirty="0" smtClean="0">
              <a:latin typeface="Arial Narrow" pitchFamily="34" charset="0"/>
            </a:endParaRPr>
          </a:p>
          <a:p>
            <a:pPr eaLnBrk="1" hangingPunct="1">
              <a:lnSpc>
                <a:spcPct val="80000"/>
              </a:lnSpc>
              <a:defRPr/>
            </a:pPr>
            <a:r>
              <a:rPr lang="en-US" sz="2800" b="1" dirty="0" smtClean="0">
                <a:latin typeface="Arial Narrow" pitchFamily="34" charset="0"/>
              </a:rPr>
              <a:t>Corporate VISA credit card</a:t>
            </a:r>
          </a:p>
          <a:p>
            <a:pPr eaLnBrk="1" hangingPunct="1">
              <a:lnSpc>
                <a:spcPct val="80000"/>
              </a:lnSpc>
              <a:defRPr/>
            </a:pPr>
            <a:endParaRPr lang="en-US" sz="2800" b="1" dirty="0" smtClean="0">
              <a:latin typeface="Arial Narrow" pitchFamily="34" charset="0"/>
            </a:endParaRPr>
          </a:p>
          <a:p>
            <a:pPr eaLnBrk="1" hangingPunct="1">
              <a:lnSpc>
                <a:spcPct val="80000"/>
              </a:lnSpc>
              <a:defRPr/>
            </a:pPr>
            <a:r>
              <a:rPr lang="en-US" sz="2800" b="1" dirty="0" smtClean="0">
                <a:latin typeface="Arial Narrow" pitchFamily="34" charset="0"/>
              </a:rPr>
              <a:t>For business use only</a:t>
            </a:r>
          </a:p>
          <a:p>
            <a:pPr eaLnBrk="1" hangingPunct="1">
              <a:lnSpc>
                <a:spcPct val="80000"/>
              </a:lnSpc>
              <a:defRPr/>
            </a:pPr>
            <a:endParaRPr lang="en-US" sz="2800" b="1" dirty="0" smtClean="0">
              <a:latin typeface="Arial Narrow" pitchFamily="34" charset="0"/>
            </a:endParaRPr>
          </a:p>
          <a:p>
            <a:pPr eaLnBrk="1" hangingPunct="1">
              <a:lnSpc>
                <a:spcPct val="80000"/>
              </a:lnSpc>
              <a:defRPr/>
            </a:pPr>
            <a:r>
              <a:rPr lang="en-US" sz="2800" b="1" dirty="0" smtClean="0">
                <a:latin typeface="Arial Narrow" pitchFamily="34" charset="0"/>
              </a:rPr>
              <a:t>Issued in employee’s name</a:t>
            </a:r>
          </a:p>
          <a:p>
            <a:pPr eaLnBrk="1" hangingPunct="1">
              <a:lnSpc>
                <a:spcPct val="80000"/>
              </a:lnSpc>
              <a:defRPr/>
            </a:pPr>
            <a:endParaRPr lang="en-US" sz="2800" b="1" dirty="0" smtClean="0">
              <a:latin typeface="Arial Narrow" pitchFamily="34" charset="0"/>
            </a:endParaRPr>
          </a:p>
          <a:p>
            <a:pPr eaLnBrk="1" hangingPunct="1">
              <a:lnSpc>
                <a:spcPct val="80000"/>
              </a:lnSpc>
              <a:defRPr/>
            </a:pPr>
            <a:r>
              <a:rPr lang="en-US" sz="2800" b="1" dirty="0" smtClean="0">
                <a:latin typeface="Arial Narrow" pitchFamily="34" charset="0"/>
              </a:rPr>
              <a:t>Charges are billed to the University</a:t>
            </a:r>
          </a:p>
        </p:txBody>
      </p:sp>
      <p:graphicFrame>
        <p:nvGraphicFramePr>
          <p:cNvPr id="2050" name="Object 9"/>
          <p:cNvGraphicFramePr>
            <a:graphicFrameLocks noGrp="1" noChangeAspect="1"/>
          </p:cNvGraphicFramePr>
          <p:nvPr>
            <p:ph sz="half" idx="1"/>
          </p:nvPr>
        </p:nvGraphicFramePr>
        <p:xfrm>
          <a:off x="228600" y="2573338"/>
          <a:ext cx="3962400" cy="2584450"/>
        </p:xfrm>
        <a:graphic>
          <a:graphicData uri="http://schemas.openxmlformats.org/presentationml/2006/ole">
            <mc:AlternateContent xmlns:mc="http://schemas.openxmlformats.org/markup-compatibility/2006">
              <mc:Choice xmlns:v="urn:schemas-microsoft-com:vml" Requires="v">
                <p:oleObj spid="_x0000_s2182" name="Acrobat Document" r:id="rId3" imgW="2381582" imgH="1523810" progId="Acrobat.Document.11">
                  <p:embed/>
                </p:oleObj>
              </mc:Choice>
              <mc:Fallback>
                <p:oleObj name="Acrobat Document" r:id="rId3" imgW="2381582" imgH="1523810" progId="Acrobat.Document.11">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573338"/>
                        <a:ext cx="3962400" cy="2584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descr="A2026.jpg"/>
          <p:cNvPicPr>
            <a:picLocks noChangeAspect="1"/>
          </p:cNvPicPr>
          <p:nvPr/>
        </p:nvPicPr>
        <p:blipFill>
          <a:blip r:embed="rId5" cstate="print"/>
          <a:stretch>
            <a:fillRect/>
          </a:stretch>
        </p:blipFill>
        <p:spPr>
          <a:xfrm>
            <a:off x="242299" y="2573338"/>
            <a:ext cx="3952982" cy="2589290"/>
          </a:xfrm>
          <a:prstGeom prst="rect">
            <a:avLst/>
          </a:prstGeom>
        </p:spPr>
      </p:pic>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3A661DD-701C-4103-A775-11B93E48B1F5}" type="slidenum">
              <a:rPr lang="en-US"/>
              <a:pPr>
                <a:defRPr/>
              </a:pPr>
              <a:t>30</a:t>
            </a:fld>
            <a:endParaRPr lang="en-US" dirty="0"/>
          </a:p>
        </p:txBody>
      </p:sp>
      <p:sp>
        <p:nvSpPr>
          <p:cNvPr id="173058" name="Rectangle 2"/>
          <p:cNvSpPr>
            <a:spLocks noGrp="1" noChangeArrowheads="1"/>
          </p:cNvSpPr>
          <p:nvPr>
            <p:ph type="title"/>
          </p:nvPr>
        </p:nvSpPr>
        <p:spPr/>
        <p:txBody>
          <a:bodyPr/>
          <a:lstStyle/>
          <a:p>
            <a:pPr eaLnBrk="1" hangingPunct="1">
              <a:defRPr/>
            </a:pPr>
            <a:r>
              <a:rPr lang="en-US" b="1" dirty="0" smtClean="0"/>
              <a:t>Record Retention</a:t>
            </a:r>
            <a:r>
              <a:rPr lang="en-US" dirty="0" smtClean="0"/>
              <a:t>		</a:t>
            </a:r>
          </a:p>
        </p:txBody>
      </p:sp>
      <p:sp>
        <p:nvSpPr>
          <p:cNvPr id="173059" name="Rectangle 3"/>
          <p:cNvSpPr>
            <a:spLocks noGrp="1" noChangeArrowheads="1"/>
          </p:cNvSpPr>
          <p:nvPr>
            <p:ph type="body" idx="1"/>
          </p:nvPr>
        </p:nvSpPr>
        <p:spPr>
          <a:xfrm>
            <a:off x="685800" y="1600200"/>
            <a:ext cx="8210550" cy="5562600"/>
          </a:xfrm>
        </p:spPr>
        <p:txBody>
          <a:bodyPr/>
          <a:lstStyle/>
          <a:p>
            <a:pPr eaLnBrk="1" hangingPunct="1">
              <a:lnSpc>
                <a:spcPct val="80000"/>
              </a:lnSpc>
              <a:defRPr/>
            </a:pPr>
            <a:r>
              <a:rPr lang="en-US" sz="2400" b="1" dirty="0" smtClean="0">
                <a:latin typeface="Arial Narrow" pitchFamily="34" charset="0"/>
              </a:rPr>
              <a:t>Original statements and receipts ~ P-Card Office</a:t>
            </a:r>
          </a:p>
          <a:p>
            <a:pPr eaLnBrk="1" hangingPunct="1">
              <a:lnSpc>
                <a:spcPct val="80000"/>
              </a:lnSpc>
              <a:defRPr/>
            </a:pPr>
            <a:endParaRPr lang="en-US" sz="2400" b="1" dirty="0" smtClean="0">
              <a:latin typeface="Arial Narrow" pitchFamily="34" charset="0"/>
            </a:endParaRPr>
          </a:p>
          <a:p>
            <a:pPr eaLnBrk="1" hangingPunct="1">
              <a:lnSpc>
                <a:spcPct val="80000"/>
              </a:lnSpc>
              <a:defRPr/>
            </a:pPr>
            <a:r>
              <a:rPr lang="en-US" sz="2400" b="1" dirty="0" smtClean="0">
                <a:latin typeface="Arial Narrow" pitchFamily="34" charset="0"/>
              </a:rPr>
              <a:t>Archived for a period </a:t>
            </a:r>
            <a:r>
              <a:rPr lang="en-US" sz="2400" b="1" smtClean="0">
                <a:latin typeface="Arial Narrow" pitchFamily="34" charset="0"/>
              </a:rPr>
              <a:t>of 5 </a:t>
            </a:r>
            <a:r>
              <a:rPr lang="en-US" sz="2400" b="1" dirty="0" smtClean="0">
                <a:latin typeface="Arial Narrow" pitchFamily="34" charset="0"/>
              </a:rPr>
              <a:t>years in Purchasing Archives</a:t>
            </a:r>
          </a:p>
          <a:p>
            <a:pPr eaLnBrk="1" hangingPunct="1">
              <a:lnSpc>
                <a:spcPct val="80000"/>
              </a:lnSpc>
              <a:defRPr/>
            </a:pPr>
            <a:endParaRPr lang="en-US" sz="2400" b="1" dirty="0" smtClean="0">
              <a:latin typeface="Arial Narrow" pitchFamily="34" charset="0"/>
            </a:endParaRPr>
          </a:p>
          <a:p>
            <a:pPr eaLnBrk="1" hangingPunct="1">
              <a:lnSpc>
                <a:spcPct val="80000"/>
              </a:lnSpc>
              <a:defRPr/>
            </a:pPr>
            <a:r>
              <a:rPr lang="en-US" sz="2400" b="1" dirty="0" smtClean="0">
                <a:latin typeface="Arial Narrow" pitchFamily="34" charset="0"/>
              </a:rPr>
              <a:t>WCU Internal Auditor has recommended:  Departments should maintain copies of all documentation long enough to be assured P-Card Administration has the original documentation and to cover an adequate audit cycle, which is suggested to be three years for cardholders.</a:t>
            </a:r>
          </a:p>
          <a:p>
            <a:pPr eaLnBrk="1" hangingPunct="1">
              <a:lnSpc>
                <a:spcPct val="80000"/>
              </a:lnSpc>
              <a:defRPr/>
            </a:pPr>
            <a:endParaRPr lang="en-US" sz="2400" b="1" dirty="0" smtClean="0">
              <a:latin typeface="Arial Narrow" pitchFamily="34" charset="0"/>
            </a:endParaRPr>
          </a:p>
          <a:p>
            <a:pPr eaLnBrk="1" hangingPunct="1">
              <a:lnSpc>
                <a:spcPct val="80000"/>
              </a:lnSpc>
              <a:defRPr/>
            </a:pPr>
            <a:r>
              <a:rPr lang="en-US" sz="2400" b="1" dirty="0" smtClean="0">
                <a:latin typeface="Arial Narrow" pitchFamily="34" charset="0"/>
              </a:rPr>
              <a:t>Keep files secure and confidential as card account numbers may be visible</a:t>
            </a:r>
          </a:p>
          <a:p>
            <a:pPr eaLnBrk="1" hangingPunct="1">
              <a:lnSpc>
                <a:spcPct val="80000"/>
              </a:lnSpc>
              <a:defRPr/>
            </a:pPr>
            <a:endParaRPr lang="en-US" sz="2400" b="1" dirty="0" smtClean="0">
              <a:latin typeface="Arial Narrow" pitchFamily="34" charset="0"/>
            </a:endParaRPr>
          </a:p>
          <a:p>
            <a:pPr eaLnBrk="1" hangingPunct="1">
              <a:lnSpc>
                <a:spcPct val="80000"/>
              </a:lnSpc>
              <a:defRPr/>
            </a:pPr>
            <a:r>
              <a:rPr lang="en-US" sz="2400" b="1" dirty="0" smtClean="0">
                <a:latin typeface="Arial Narrow" pitchFamily="34" charset="0"/>
              </a:rPr>
              <a:t>Shred all discarded P-Card documentation</a:t>
            </a: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FCDAE64A-C924-46EC-A9BA-BBBD21EE42AB}" type="slidenum">
              <a:rPr lang="en-US"/>
              <a:pPr>
                <a:defRPr/>
              </a:pPr>
              <a:t>31</a:t>
            </a:fld>
            <a:endParaRPr lang="en-US" dirty="0"/>
          </a:p>
        </p:txBody>
      </p:sp>
      <p:sp>
        <p:nvSpPr>
          <p:cNvPr id="34819" name="Rectangle 3074"/>
          <p:cNvSpPr>
            <a:spLocks noChangeArrowheads="1"/>
          </p:cNvSpPr>
          <p:nvPr/>
        </p:nvSpPr>
        <p:spPr bwMode="auto">
          <a:xfrm>
            <a:off x="457200" y="0"/>
            <a:ext cx="5924550" cy="1190625"/>
          </a:xfrm>
          <a:prstGeom prst="rect">
            <a:avLst/>
          </a:prstGeom>
          <a:noFill/>
          <a:ln w="12700">
            <a:noFill/>
            <a:miter lim="800000"/>
            <a:headEnd type="none" w="sm" len="sm"/>
            <a:tailEnd type="none" w="sm" len="sm"/>
          </a:ln>
        </p:spPr>
        <p:txBody>
          <a:bodyPr>
            <a:spAutoFit/>
          </a:bodyPr>
          <a:lstStyle/>
          <a:p>
            <a:pPr algn="ctr" eaLnBrk="1" hangingPunct="1"/>
            <a:r>
              <a:rPr lang="en-US" sz="3600" b="1" dirty="0">
                <a:solidFill>
                  <a:schemeClr val="tx2"/>
                </a:solidFill>
                <a:latin typeface="Times New Roman" pitchFamily="18" charset="0"/>
              </a:rPr>
              <a:t>Reconciler </a:t>
            </a:r>
          </a:p>
          <a:p>
            <a:pPr algn="ctr" eaLnBrk="1" hangingPunct="1"/>
            <a:r>
              <a:rPr lang="en-US" sz="3600" b="1" dirty="0">
                <a:solidFill>
                  <a:schemeClr val="tx2"/>
                </a:solidFill>
                <a:latin typeface="Times New Roman" pitchFamily="18" charset="0"/>
              </a:rPr>
              <a:t>Responsibilities &amp; Processing</a:t>
            </a:r>
          </a:p>
        </p:txBody>
      </p:sp>
      <p:sp>
        <p:nvSpPr>
          <p:cNvPr id="34820" name="Rectangle 3075"/>
          <p:cNvSpPr>
            <a:spLocks noChangeArrowheads="1"/>
          </p:cNvSpPr>
          <p:nvPr/>
        </p:nvSpPr>
        <p:spPr bwMode="auto">
          <a:xfrm>
            <a:off x="457200" y="1143000"/>
            <a:ext cx="8077200" cy="5926138"/>
          </a:xfrm>
          <a:prstGeom prst="rect">
            <a:avLst/>
          </a:prstGeom>
          <a:noFill/>
          <a:ln w="12700">
            <a:noFill/>
            <a:miter lim="800000"/>
            <a:headEnd type="none" w="sm" len="sm"/>
            <a:tailEnd type="none" w="sm" len="sm"/>
          </a:ln>
        </p:spPr>
        <p:txBody>
          <a:bodyPr>
            <a:spAutoFit/>
          </a:bodyPr>
          <a:lstStyle/>
          <a:p>
            <a:pPr>
              <a:lnSpc>
                <a:spcPct val="85000"/>
              </a:lnSpc>
              <a:spcBef>
                <a:spcPct val="50000"/>
              </a:spcBef>
              <a:buClr>
                <a:schemeClr val="tx1"/>
              </a:buClr>
              <a:buSzPct val="75000"/>
              <a:buFont typeface="Monotype Sorts" pitchFamily="2" charset="2"/>
              <a:buNone/>
            </a:pPr>
            <a:r>
              <a:rPr lang="en-US" sz="2000" b="1" dirty="0">
                <a:latin typeface="Arial Narrow" pitchFamily="34" charset="0"/>
              </a:rPr>
              <a:t>Reconciler over-sees P-Card transactions and verifies FOAP  information.  A Reconciler can be an Administrative Assistant, Budget person, Cardholder, Department Head, or person authorized to approve purchases.</a:t>
            </a:r>
          </a:p>
          <a:p>
            <a:pPr>
              <a:lnSpc>
                <a:spcPct val="85000"/>
              </a:lnSpc>
              <a:spcBef>
                <a:spcPct val="50000"/>
              </a:spcBef>
              <a:buClr>
                <a:schemeClr val="tx1"/>
              </a:buClr>
              <a:buSzPct val="75000"/>
              <a:buFont typeface="Monotype Sorts" pitchFamily="2" charset="2"/>
              <a:buNone/>
            </a:pPr>
            <a:r>
              <a:rPr lang="en-US" sz="2000" b="1" dirty="0">
                <a:latin typeface="Arial Narrow" pitchFamily="34" charset="0"/>
              </a:rPr>
              <a:t>The Reconciler is a pivotal </a:t>
            </a:r>
            <a:r>
              <a:rPr lang="en-US" sz="2000" b="1" u="sng" dirty="0">
                <a:latin typeface="Arial Narrow" pitchFamily="34" charset="0"/>
              </a:rPr>
              <a:t>point of oversight</a:t>
            </a:r>
            <a:r>
              <a:rPr lang="en-US" sz="2000" b="1" dirty="0">
                <a:latin typeface="Arial Narrow" pitchFamily="34" charset="0"/>
              </a:rPr>
              <a:t> for P-Card transactions.</a:t>
            </a:r>
          </a:p>
          <a:p>
            <a:pPr>
              <a:lnSpc>
                <a:spcPct val="85000"/>
              </a:lnSpc>
              <a:spcBef>
                <a:spcPct val="50000"/>
              </a:spcBef>
              <a:buClr>
                <a:schemeClr val="tx1"/>
              </a:buClr>
              <a:buSzPct val="75000"/>
              <a:buFont typeface="Monotype Sorts" pitchFamily="2" charset="2"/>
              <a:buNone/>
            </a:pPr>
            <a:r>
              <a:rPr lang="en-US" sz="2400" b="1" dirty="0">
                <a:latin typeface="Arial Narrow" pitchFamily="34" charset="0"/>
              </a:rPr>
              <a:t>The RECONCILER must:</a:t>
            </a:r>
            <a:br>
              <a:rPr lang="en-US" sz="2400" b="1" dirty="0">
                <a:latin typeface="Arial Narrow" pitchFamily="34" charset="0"/>
              </a:rPr>
            </a:br>
            <a:r>
              <a:rPr lang="en-US" sz="2400" b="1" dirty="0">
                <a:latin typeface="Arial Narrow" pitchFamily="34" charset="0"/>
              </a:rPr>
              <a:t/>
            </a:r>
            <a:br>
              <a:rPr lang="en-US" sz="2400" b="1" dirty="0">
                <a:latin typeface="Arial Narrow" pitchFamily="34" charset="0"/>
              </a:rPr>
            </a:br>
            <a:r>
              <a:rPr lang="en-US" sz="2400" b="1" dirty="0">
                <a:latin typeface="Arial Narrow" pitchFamily="34" charset="0"/>
              </a:rPr>
              <a:t>1- </a:t>
            </a:r>
            <a:r>
              <a:rPr lang="en-US" sz="2400" b="1" u="sng" dirty="0">
                <a:latin typeface="Arial Narrow" pitchFamily="34" charset="0"/>
              </a:rPr>
              <a:t>review and approve each transaction on-line monthly      (recommend when notified by email)</a:t>
            </a:r>
          </a:p>
          <a:p>
            <a:pPr>
              <a:lnSpc>
                <a:spcPct val="85000"/>
              </a:lnSpc>
              <a:spcBef>
                <a:spcPct val="50000"/>
              </a:spcBef>
              <a:buClr>
                <a:schemeClr val="tx1"/>
              </a:buClr>
              <a:buSzPct val="75000"/>
              <a:buFont typeface="Monotype Sorts" pitchFamily="2" charset="2"/>
              <a:buNone/>
            </a:pPr>
            <a:r>
              <a:rPr lang="en-US" sz="2400" b="1" dirty="0">
                <a:latin typeface="Arial Narrow" pitchFamily="34" charset="0"/>
              </a:rPr>
              <a:t>2- edit FOAP codes as needed to ensure transactions are charged to the appropriate budget codes in Banner</a:t>
            </a:r>
          </a:p>
          <a:p>
            <a:pPr>
              <a:lnSpc>
                <a:spcPct val="85000"/>
              </a:lnSpc>
              <a:spcBef>
                <a:spcPct val="50000"/>
              </a:spcBef>
              <a:buClr>
                <a:schemeClr val="tx1"/>
              </a:buClr>
              <a:buSzPct val="75000"/>
              <a:buFont typeface="Monotype Sorts" pitchFamily="2" charset="2"/>
              <a:buNone/>
            </a:pPr>
            <a:r>
              <a:rPr lang="en-US" sz="2400" b="1" dirty="0">
                <a:latin typeface="Arial Narrow" pitchFamily="34" charset="0"/>
              </a:rPr>
              <a:t>3- </a:t>
            </a:r>
            <a:r>
              <a:rPr lang="en-US" sz="2400" b="1" dirty="0">
                <a:solidFill>
                  <a:srgbClr val="FF3300"/>
                </a:solidFill>
                <a:latin typeface="Arial Narrow" pitchFamily="34" charset="0"/>
              </a:rPr>
              <a:t>Review and match all Statements with receipts</a:t>
            </a:r>
          </a:p>
          <a:p>
            <a:pPr>
              <a:lnSpc>
                <a:spcPct val="85000"/>
              </a:lnSpc>
              <a:spcBef>
                <a:spcPct val="50000"/>
              </a:spcBef>
              <a:buClr>
                <a:schemeClr val="tx1"/>
              </a:buClr>
              <a:buSzPct val="75000"/>
              <a:buFont typeface="Monotype Sorts" pitchFamily="2" charset="2"/>
              <a:buNone/>
            </a:pPr>
            <a:r>
              <a:rPr lang="en-US" sz="2400" b="1" dirty="0">
                <a:latin typeface="Arial Narrow" pitchFamily="34" charset="0"/>
              </a:rPr>
              <a:t>4- counter-sign &amp; date statements and obtain Dept. Head’s signature &amp; date on statements</a:t>
            </a:r>
          </a:p>
          <a:p>
            <a:pPr>
              <a:lnSpc>
                <a:spcPct val="85000"/>
              </a:lnSpc>
              <a:spcBef>
                <a:spcPct val="50000"/>
              </a:spcBef>
              <a:buClr>
                <a:schemeClr val="tx1"/>
              </a:buClr>
              <a:buSzPct val="75000"/>
              <a:buFont typeface="Monotype Sorts" pitchFamily="2" charset="2"/>
              <a:buNone/>
            </a:pPr>
            <a:r>
              <a:rPr lang="en-US" sz="2400" b="1" dirty="0">
                <a:latin typeface="Arial Narrow" pitchFamily="34" charset="0"/>
              </a:rPr>
              <a:t>5- forward </a:t>
            </a:r>
            <a:r>
              <a:rPr lang="en-US" sz="2400" b="1" u="sng" dirty="0">
                <a:latin typeface="Arial Narrow" pitchFamily="34" charset="0"/>
              </a:rPr>
              <a:t>all</a:t>
            </a:r>
            <a:r>
              <a:rPr lang="en-US" sz="2400" b="1" dirty="0">
                <a:latin typeface="Arial Narrow" pitchFamily="34" charset="0"/>
              </a:rPr>
              <a:t> statements and receipts to Purchasing by 1</a:t>
            </a:r>
            <a:r>
              <a:rPr lang="en-US" sz="2400" b="1" baseline="30000" dirty="0">
                <a:latin typeface="Arial Narrow" pitchFamily="34" charset="0"/>
              </a:rPr>
              <a:t>st</a:t>
            </a:r>
            <a:r>
              <a:rPr lang="en-US" sz="2400" b="1" dirty="0">
                <a:latin typeface="Arial Narrow" pitchFamily="34" charset="0"/>
              </a:rPr>
              <a:t> of the month following the cycle</a:t>
            </a:r>
            <a:br>
              <a:rPr lang="en-US" sz="2400" b="1" dirty="0">
                <a:latin typeface="Arial Narrow" pitchFamily="34" charset="0"/>
              </a:rPr>
            </a:br>
            <a:endParaRPr lang="en-US" sz="2400" b="1" dirty="0">
              <a:latin typeface="Arial Narrow" pitchFamily="34" charset="0"/>
            </a:endParaRPr>
          </a:p>
        </p:txBody>
      </p:sp>
      <p:pic>
        <p:nvPicPr>
          <p:cNvPr id="34821" name="Picture 3076" descr="j0076136"/>
          <p:cNvPicPr>
            <a:picLocks noChangeAspect="1" noChangeArrowheads="1" noCrop="1"/>
          </p:cNvPicPr>
          <p:nvPr/>
        </p:nvPicPr>
        <p:blipFill>
          <a:blip r:embed="rId2" cstate="print"/>
          <a:srcRect/>
          <a:stretch>
            <a:fillRect/>
          </a:stretch>
        </p:blipFill>
        <p:spPr bwMode="auto">
          <a:xfrm>
            <a:off x="7162800" y="0"/>
            <a:ext cx="1447800" cy="115411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23518A7-CF6F-4D30-BE9A-CB049E1DCD99}" type="slidenum">
              <a:rPr lang="en-US"/>
              <a:pPr>
                <a:defRPr/>
              </a:pPr>
              <a:t>32</a:t>
            </a:fld>
            <a:endParaRPr lang="en-US" dirty="0"/>
          </a:p>
        </p:txBody>
      </p:sp>
      <p:sp>
        <p:nvSpPr>
          <p:cNvPr id="57346" name="Rectangle 2"/>
          <p:cNvSpPr>
            <a:spLocks noGrp="1" noChangeArrowheads="1"/>
          </p:cNvSpPr>
          <p:nvPr>
            <p:ph type="title"/>
          </p:nvPr>
        </p:nvSpPr>
        <p:spPr>
          <a:xfrm>
            <a:off x="228600" y="228600"/>
            <a:ext cx="8915400" cy="1143000"/>
          </a:xfrm>
        </p:spPr>
        <p:txBody>
          <a:bodyPr/>
          <a:lstStyle/>
          <a:p>
            <a:pPr eaLnBrk="1" hangingPunct="1">
              <a:lnSpc>
                <a:spcPct val="80000"/>
              </a:lnSpc>
              <a:defRPr/>
            </a:pPr>
            <a:r>
              <a:rPr lang="en-US" sz="4000" b="1" dirty="0" smtClean="0"/>
              <a:t>Reconciler Responsibilities &amp;</a:t>
            </a:r>
            <a:br>
              <a:rPr lang="en-US" sz="4000" b="1" dirty="0" smtClean="0"/>
            </a:br>
            <a:r>
              <a:rPr lang="en-US" sz="4000" b="1" dirty="0" smtClean="0"/>
              <a:t> Processing – Continued	</a:t>
            </a:r>
          </a:p>
        </p:txBody>
      </p:sp>
      <p:sp>
        <p:nvSpPr>
          <p:cNvPr id="57347" name="Rectangle 3"/>
          <p:cNvSpPr>
            <a:spLocks noGrp="1" noChangeArrowheads="1"/>
          </p:cNvSpPr>
          <p:nvPr>
            <p:ph type="body" idx="1"/>
          </p:nvPr>
        </p:nvSpPr>
        <p:spPr>
          <a:xfrm>
            <a:off x="1143000" y="1828800"/>
            <a:ext cx="7753350" cy="4419600"/>
          </a:xfrm>
        </p:spPr>
        <p:txBody>
          <a:bodyPr/>
          <a:lstStyle/>
          <a:p>
            <a:pPr eaLnBrk="1" hangingPunct="1">
              <a:lnSpc>
                <a:spcPct val="80000"/>
              </a:lnSpc>
              <a:defRPr/>
            </a:pPr>
            <a:r>
              <a:rPr lang="en-US" sz="2800" b="1" dirty="0" smtClean="0">
                <a:latin typeface="Arial Narrow" pitchFamily="34" charset="0"/>
              </a:rPr>
              <a:t>Reconciler must report any changes in employee status to the P-Card Manager</a:t>
            </a:r>
            <a:br>
              <a:rPr lang="en-US" sz="2800" b="1" dirty="0" smtClean="0">
                <a:latin typeface="Arial Narrow" pitchFamily="34" charset="0"/>
              </a:rPr>
            </a:br>
            <a:endParaRPr lang="en-US" sz="2800" b="1" dirty="0" smtClean="0">
              <a:latin typeface="Arial Narrow" pitchFamily="34" charset="0"/>
            </a:endParaRPr>
          </a:p>
          <a:p>
            <a:pPr eaLnBrk="1" hangingPunct="1">
              <a:lnSpc>
                <a:spcPct val="80000"/>
              </a:lnSpc>
              <a:defRPr/>
            </a:pPr>
            <a:r>
              <a:rPr lang="en-US" sz="2800" b="1" dirty="0" smtClean="0">
                <a:latin typeface="Arial Narrow" pitchFamily="34" charset="0"/>
              </a:rPr>
              <a:t>Reconciler must report any unusual cardholder spending activity</a:t>
            </a:r>
          </a:p>
          <a:p>
            <a:pPr eaLnBrk="1" hangingPunct="1">
              <a:lnSpc>
                <a:spcPct val="80000"/>
              </a:lnSpc>
              <a:defRPr/>
            </a:pPr>
            <a:endParaRPr lang="en-US" sz="2800" b="1" dirty="0" smtClean="0">
              <a:latin typeface="Arial Narrow" pitchFamily="34" charset="0"/>
            </a:endParaRPr>
          </a:p>
          <a:p>
            <a:pPr eaLnBrk="1" hangingPunct="1">
              <a:lnSpc>
                <a:spcPct val="80000"/>
              </a:lnSpc>
              <a:defRPr/>
            </a:pPr>
            <a:r>
              <a:rPr lang="en-US" sz="2800" b="1" dirty="0" smtClean="0">
                <a:latin typeface="Arial Narrow" pitchFamily="34" charset="0"/>
              </a:rPr>
              <a:t>Reconciler must monitor card spending levels closely to ensure sufficient funds are available to cover departmental charges</a:t>
            </a:r>
            <a:r>
              <a:rPr lang="en-US" b="1" dirty="0" smtClean="0">
                <a:latin typeface="Arial Narrow" pitchFamily="34" charset="0"/>
              </a:rPr>
              <a:t/>
            </a:r>
            <a:br>
              <a:rPr lang="en-US" b="1" dirty="0" smtClean="0">
                <a:latin typeface="Arial Narrow" pitchFamily="34" charset="0"/>
              </a:rPr>
            </a:br>
            <a:endParaRPr lang="en-US" b="1" dirty="0" smtClean="0">
              <a:solidFill>
                <a:schemeClr val="tx2"/>
              </a:solidFill>
              <a:latin typeface="Arial Narrow" pitchFamily="34" charset="0"/>
            </a:endParaRPr>
          </a:p>
          <a:p>
            <a:pPr eaLnBrk="1" hangingPunct="1">
              <a:lnSpc>
                <a:spcPct val="80000"/>
              </a:lnSpc>
              <a:buFont typeface="Wingdings" pitchFamily="2" charset="2"/>
              <a:buNone/>
              <a:defRPr/>
            </a:pPr>
            <a:r>
              <a:rPr lang="en-US" sz="1800" b="1" dirty="0" smtClean="0">
                <a:solidFill>
                  <a:schemeClr val="tx2"/>
                </a:solidFill>
                <a:latin typeface="Arial Narrow" pitchFamily="34" charset="0"/>
              </a:rPr>
              <a:t>	NOTE:  </a:t>
            </a:r>
            <a:r>
              <a:rPr lang="en-US" sz="1800" b="1" u="sng" dirty="0" smtClean="0">
                <a:solidFill>
                  <a:schemeClr val="tx2"/>
                </a:solidFill>
                <a:latin typeface="Arial Narrow" pitchFamily="34" charset="0"/>
              </a:rPr>
              <a:t>DEPARTMENTS ARE RESPONSIBLE FOR ANY CARDHOLDER    </a:t>
            </a:r>
            <a:r>
              <a:rPr lang="en-US" sz="1800" b="1" dirty="0" smtClean="0">
                <a:solidFill>
                  <a:schemeClr val="tx2"/>
                </a:solidFill>
                <a:latin typeface="Arial Narrow" pitchFamily="34" charset="0"/>
              </a:rPr>
              <a:t>	                                     	  </a:t>
            </a:r>
            <a:r>
              <a:rPr lang="en-US" sz="1800" b="1" u="sng" dirty="0" smtClean="0">
                <a:solidFill>
                  <a:schemeClr val="tx2"/>
                </a:solidFill>
                <a:latin typeface="Arial Narrow" pitchFamily="34" charset="0"/>
              </a:rPr>
              <a:t>SPENDING BEYOND THE SET BUDGET LIMITS</a:t>
            </a:r>
            <a:r>
              <a:rPr lang="en-US" sz="2000" b="1" dirty="0" smtClean="0">
                <a:solidFill>
                  <a:schemeClr val="tx2"/>
                </a:solidFill>
                <a:latin typeface="Arial Narrow" pitchFamily="34" charset="0"/>
              </a:rPr>
              <a:t> </a:t>
            </a: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1B17B7D-C6FD-465A-8954-1BDE8AC923B6}" type="slidenum">
              <a:rPr lang="en-US"/>
              <a:pPr>
                <a:defRPr/>
              </a:pPr>
              <a:t>33</a:t>
            </a:fld>
            <a:endParaRPr lang="en-US" dirty="0"/>
          </a:p>
        </p:txBody>
      </p:sp>
      <p:sp>
        <p:nvSpPr>
          <p:cNvPr id="198658" name="Rectangle 2"/>
          <p:cNvSpPr>
            <a:spLocks noGrp="1" noChangeArrowheads="1"/>
          </p:cNvSpPr>
          <p:nvPr>
            <p:ph type="title"/>
          </p:nvPr>
        </p:nvSpPr>
        <p:spPr/>
        <p:txBody>
          <a:bodyPr/>
          <a:lstStyle/>
          <a:p>
            <a:pPr eaLnBrk="1" hangingPunct="1">
              <a:defRPr/>
            </a:pPr>
            <a:r>
              <a:rPr lang="en-US" dirty="0" smtClean="0"/>
              <a:t>Processes ~ Credit Lines</a:t>
            </a:r>
          </a:p>
        </p:txBody>
      </p:sp>
      <p:sp>
        <p:nvSpPr>
          <p:cNvPr id="198659" name="Rectangle 3"/>
          <p:cNvSpPr>
            <a:spLocks noGrp="1" noChangeArrowheads="1"/>
          </p:cNvSpPr>
          <p:nvPr>
            <p:ph type="body" idx="1"/>
          </p:nvPr>
        </p:nvSpPr>
        <p:spPr>
          <a:xfrm>
            <a:off x="457200" y="1905000"/>
            <a:ext cx="8229600" cy="4225925"/>
          </a:xfrm>
        </p:spPr>
        <p:txBody>
          <a:bodyPr/>
          <a:lstStyle/>
          <a:p>
            <a:pPr eaLnBrk="1" hangingPunct="1">
              <a:defRPr/>
            </a:pPr>
            <a:r>
              <a:rPr lang="en-US" sz="3600" dirty="0" smtClean="0"/>
              <a:t>CREDIT LINES are not restored until transactions are signed off in the Works system</a:t>
            </a:r>
          </a:p>
          <a:p>
            <a:pPr lvl="1" eaLnBrk="1" hangingPunct="1">
              <a:defRPr/>
            </a:pPr>
            <a:r>
              <a:rPr lang="en-US" sz="3600" dirty="0" smtClean="0"/>
              <a:t>Cardholder    AND</a:t>
            </a:r>
          </a:p>
          <a:p>
            <a:pPr lvl="1" eaLnBrk="1" hangingPunct="1">
              <a:defRPr/>
            </a:pPr>
            <a:r>
              <a:rPr lang="en-US" sz="3600" dirty="0" smtClean="0"/>
              <a:t>Reconciler (Manager/Approver)</a:t>
            </a:r>
          </a:p>
        </p:txBody>
      </p:sp>
      <p:pic>
        <p:nvPicPr>
          <p:cNvPr id="36869" name="Picture 4" descr="j0292020"/>
          <p:cNvPicPr>
            <a:picLocks noChangeAspect="1" noChangeArrowheads="1"/>
          </p:cNvPicPr>
          <p:nvPr/>
        </p:nvPicPr>
        <p:blipFill>
          <a:blip r:embed="rId2" cstate="print"/>
          <a:srcRect/>
          <a:stretch>
            <a:fillRect/>
          </a:stretch>
        </p:blipFill>
        <p:spPr bwMode="auto">
          <a:xfrm>
            <a:off x="685800" y="5029200"/>
            <a:ext cx="1752600" cy="162083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BEA0204C-85D6-491C-971B-7DEEB3A2D784}" type="slidenum">
              <a:rPr lang="en-US"/>
              <a:pPr>
                <a:defRPr/>
              </a:pPr>
              <a:t>34</a:t>
            </a:fld>
            <a:endParaRPr lang="en-US" dirty="0"/>
          </a:p>
        </p:txBody>
      </p:sp>
      <p:sp>
        <p:nvSpPr>
          <p:cNvPr id="199682" name="Rectangle 2"/>
          <p:cNvSpPr>
            <a:spLocks noGrp="1" noChangeArrowheads="1"/>
          </p:cNvSpPr>
          <p:nvPr>
            <p:ph type="title"/>
          </p:nvPr>
        </p:nvSpPr>
        <p:spPr/>
        <p:txBody>
          <a:bodyPr/>
          <a:lstStyle/>
          <a:p>
            <a:pPr algn="r" eaLnBrk="1" hangingPunct="1">
              <a:defRPr/>
            </a:pPr>
            <a:r>
              <a:rPr lang="en-US" sz="4000" dirty="0" smtClean="0"/>
              <a:t>       Processes ~ FUND Security</a:t>
            </a:r>
          </a:p>
        </p:txBody>
      </p:sp>
      <p:sp>
        <p:nvSpPr>
          <p:cNvPr id="199683" name="Rectangle 3"/>
          <p:cNvSpPr>
            <a:spLocks noGrp="1" noChangeArrowheads="1"/>
          </p:cNvSpPr>
          <p:nvPr>
            <p:ph type="body" idx="1"/>
          </p:nvPr>
        </p:nvSpPr>
        <p:spPr/>
        <p:txBody>
          <a:bodyPr/>
          <a:lstStyle/>
          <a:p>
            <a:pPr eaLnBrk="1" hangingPunct="1">
              <a:defRPr/>
            </a:pPr>
            <a:r>
              <a:rPr lang="en-US" dirty="0" smtClean="0"/>
              <a:t>Banner FUND security is based on the </a:t>
            </a:r>
            <a:r>
              <a:rPr lang="en-US" u="sng" dirty="0" smtClean="0"/>
              <a:t>cardholder</a:t>
            </a:r>
          </a:p>
          <a:p>
            <a:pPr eaLnBrk="1" hangingPunct="1">
              <a:defRPr/>
            </a:pPr>
            <a:r>
              <a:rPr lang="en-US" dirty="0" smtClean="0"/>
              <a:t>Transactions can only be charged to FUNDS the </a:t>
            </a:r>
            <a:r>
              <a:rPr lang="en-US" u="sng" dirty="0" smtClean="0"/>
              <a:t>cardholder</a:t>
            </a:r>
            <a:r>
              <a:rPr lang="en-US" dirty="0" smtClean="0"/>
              <a:t> has access to</a:t>
            </a:r>
          </a:p>
          <a:p>
            <a:pPr eaLnBrk="1" hangingPunct="1">
              <a:defRPr/>
            </a:pPr>
            <a:r>
              <a:rPr lang="en-US" dirty="0" smtClean="0"/>
              <a:t>Each card is setup in Works with only those FUNDS specified by the department head </a:t>
            </a:r>
          </a:p>
        </p:txBody>
      </p:sp>
      <p:pic>
        <p:nvPicPr>
          <p:cNvPr id="37893" name="Picture 4" descr="MCj03796850000[1]"/>
          <p:cNvPicPr>
            <a:picLocks noChangeAspect="1" noChangeArrowheads="1"/>
          </p:cNvPicPr>
          <p:nvPr/>
        </p:nvPicPr>
        <p:blipFill>
          <a:blip r:embed="rId2" cstate="print"/>
          <a:srcRect/>
          <a:stretch>
            <a:fillRect/>
          </a:stretch>
        </p:blipFill>
        <p:spPr bwMode="auto">
          <a:xfrm>
            <a:off x="0" y="0"/>
            <a:ext cx="1828800" cy="144621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9A93442A-6D8E-4F4A-A586-9B87891E6F8E}" type="slidenum">
              <a:rPr lang="en-US"/>
              <a:pPr>
                <a:defRPr/>
              </a:pPr>
              <a:t>35</a:t>
            </a:fld>
            <a:endParaRPr lang="en-US" dirty="0"/>
          </a:p>
        </p:txBody>
      </p:sp>
      <p:sp>
        <p:nvSpPr>
          <p:cNvPr id="196610" name="Rectangle 2"/>
          <p:cNvSpPr>
            <a:spLocks noGrp="1" noChangeArrowheads="1"/>
          </p:cNvSpPr>
          <p:nvPr>
            <p:ph type="title"/>
          </p:nvPr>
        </p:nvSpPr>
        <p:spPr>
          <a:xfrm>
            <a:off x="457200" y="274638"/>
            <a:ext cx="8686800" cy="1143000"/>
          </a:xfrm>
        </p:spPr>
        <p:txBody>
          <a:bodyPr/>
          <a:lstStyle/>
          <a:p>
            <a:pPr eaLnBrk="1" hangingPunct="1">
              <a:defRPr/>
            </a:pPr>
            <a:r>
              <a:rPr lang="en-US" dirty="0" smtClean="0"/>
              <a:t>Works Payment Manager</a:t>
            </a:r>
          </a:p>
        </p:txBody>
      </p:sp>
      <p:sp>
        <p:nvSpPr>
          <p:cNvPr id="196611" name="Rectangle 3"/>
          <p:cNvSpPr>
            <a:spLocks noGrp="1" noChangeArrowheads="1"/>
          </p:cNvSpPr>
          <p:nvPr>
            <p:ph type="body" idx="1"/>
          </p:nvPr>
        </p:nvSpPr>
        <p:spPr/>
        <p:txBody>
          <a:bodyPr/>
          <a:lstStyle/>
          <a:p>
            <a:pPr eaLnBrk="1" hangingPunct="1">
              <a:defRPr/>
            </a:pPr>
            <a:r>
              <a:rPr lang="en-US" b="1" dirty="0" smtClean="0">
                <a:latin typeface="Arial Narrow" pitchFamily="34" charset="0"/>
              </a:rPr>
              <a:t>Online system provided by Bank of America</a:t>
            </a:r>
          </a:p>
          <a:p>
            <a:pPr lvl="1" eaLnBrk="1" hangingPunct="1">
              <a:defRPr/>
            </a:pPr>
            <a:r>
              <a:rPr lang="en-US" b="1" dirty="0" smtClean="0">
                <a:latin typeface="Arial Narrow" pitchFamily="34" charset="0"/>
              </a:rPr>
              <a:t>Help manage your charges and budget</a:t>
            </a:r>
          </a:p>
          <a:p>
            <a:pPr lvl="1" eaLnBrk="1" hangingPunct="1">
              <a:defRPr/>
            </a:pPr>
            <a:r>
              <a:rPr lang="en-US" b="1" dirty="0" smtClean="0">
                <a:latin typeface="Arial Narrow" pitchFamily="34" charset="0"/>
              </a:rPr>
              <a:t>Review charges and transaction details</a:t>
            </a:r>
          </a:p>
          <a:p>
            <a:pPr lvl="1" eaLnBrk="1" hangingPunct="1">
              <a:defRPr/>
            </a:pPr>
            <a:r>
              <a:rPr lang="en-US" b="1" dirty="0" smtClean="0">
                <a:latin typeface="Arial Narrow" pitchFamily="34" charset="0"/>
              </a:rPr>
              <a:t>Edit FOAP codes</a:t>
            </a:r>
          </a:p>
          <a:p>
            <a:pPr lvl="1" eaLnBrk="1" hangingPunct="1">
              <a:defRPr/>
            </a:pPr>
            <a:r>
              <a:rPr lang="en-US" b="1" dirty="0" smtClean="0">
                <a:latin typeface="Arial Narrow" pitchFamily="34" charset="0"/>
              </a:rPr>
              <a:t>Add online comments</a:t>
            </a:r>
          </a:p>
          <a:p>
            <a:pPr lvl="1" eaLnBrk="1" hangingPunct="1">
              <a:defRPr/>
            </a:pPr>
            <a:r>
              <a:rPr lang="en-US" b="1" dirty="0" smtClean="0">
                <a:latin typeface="Arial Narrow" pitchFamily="34" charset="0"/>
              </a:rPr>
              <a:t>Online reporting</a:t>
            </a:r>
          </a:p>
          <a:p>
            <a:pPr lvl="1" eaLnBrk="1" hangingPunct="1">
              <a:defRPr/>
            </a:pPr>
            <a:r>
              <a:rPr lang="en-US" b="1" dirty="0" smtClean="0">
                <a:latin typeface="Arial Narrow" pitchFamily="34" charset="0"/>
              </a:rPr>
              <a:t>Electronic approval / Sign off on transactions</a:t>
            </a:r>
          </a:p>
          <a:p>
            <a:pPr lvl="1" eaLnBrk="1" hangingPunct="1">
              <a:defRPr/>
            </a:pPr>
            <a:endParaRPr lang="en-US" dirty="0" smtClean="0"/>
          </a:p>
        </p:txBody>
      </p:sp>
      <p:pic>
        <p:nvPicPr>
          <p:cNvPr id="38917" name="Picture 4"/>
          <p:cNvPicPr>
            <a:picLocks noChangeAspect="1" noChangeArrowheads="1"/>
          </p:cNvPicPr>
          <p:nvPr/>
        </p:nvPicPr>
        <p:blipFill>
          <a:blip r:embed="rId2" cstate="print"/>
          <a:srcRect/>
          <a:stretch>
            <a:fillRect/>
          </a:stretch>
        </p:blipFill>
        <p:spPr bwMode="auto">
          <a:xfrm>
            <a:off x="5791200" y="5638800"/>
            <a:ext cx="2743200" cy="6985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E7667B7-5AE5-41E0-B68B-8D3D267DC26D}" type="slidenum">
              <a:rPr lang="en-US"/>
              <a:pPr>
                <a:defRPr/>
              </a:pPr>
              <a:t>36</a:t>
            </a:fld>
            <a:endParaRPr lang="en-US" dirty="0"/>
          </a:p>
        </p:txBody>
      </p:sp>
      <p:sp>
        <p:nvSpPr>
          <p:cNvPr id="200706" name="Rectangle 2"/>
          <p:cNvSpPr>
            <a:spLocks noGrp="1" noChangeArrowheads="1"/>
          </p:cNvSpPr>
          <p:nvPr>
            <p:ph type="title"/>
          </p:nvPr>
        </p:nvSpPr>
        <p:spPr/>
        <p:txBody>
          <a:bodyPr/>
          <a:lstStyle/>
          <a:p>
            <a:pPr eaLnBrk="1" hangingPunct="1">
              <a:defRPr/>
            </a:pPr>
            <a:r>
              <a:rPr lang="en-US" dirty="0" smtClean="0"/>
              <a:t>Works System Features</a:t>
            </a:r>
          </a:p>
        </p:txBody>
      </p:sp>
      <p:sp>
        <p:nvSpPr>
          <p:cNvPr id="200707" name="Rectangle 3"/>
          <p:cNvSpPr>
            <a:spLocks noGrp="1" noChangeArrowheads="1"/>
          </p:cNvSpPr>
          <p:nvPr>
            <p:ph type="body" idx="1"/>
          </p:nvPr>
        </p:nvSpPr>
        <p:spPr>
          <a:xfrm>
            <a:off x="457200" y="1600200"/>
            <a:ext cx="8229600" cy="5029200"/>
          </a:xfrm>
        </p:spPr>
        <p:txBody>
          <a:bodyPr/>
          <a:lstStyle/>
          <a:p>
            <a:pPr eaLnBrk="1" hangingPunct="1">
              <a:defRPr/>
            </a:pPr>
            <a:r>
              <a:rPr lang="en-US" sz="2400" dirty="0" smtClean="0"/>
              <a:t>  </a:t>
            </a:r>
            <a:r>
              <a:rPr lang="en-US" sz="2800" dirty="0" smtClean="0"/>
              <a:t>Charges can be reconciled (approved)      and FOAP codes changed as soon as the transaction posts in Works</a:t>
            </a:r>
          </a:p>
          <a:p>
            <a:pPr eaLnBrk="1" hangingPunct="1">
              <a:defRPr/>
            </a:pPr>
            <a:r>
              <a:rPr lang="en-US" sz="2800" dirty="0" smtClean="0"/>
              <a:t>  System generated email notifications</a:t>
            </a:r>
          </a:p>
          <a:p>
            <a:pPr eaLnBrk="1" hangingPunct="1">
              <a:defRPr/>
            </a:pPr>
            <a:r>
              <a:rPr lang="en-US" sz="2800" dirty="0" smtClean="0"/>
              <a:t>  Sign off on charges daily or when                           notified by email </a:t>
            </a:r>
          </a:p>
          <a:p>
            <a:pPr eaLnBrk="1" hangingPunct="1">
              <a:defRPr/>
            </a:pPr>
            <a:r>
              <a:rPr lang="en-US" sz="2800" dirty="0" smtClean="0"/>
              <a:t>  Charges can be split coded</a:t>
            </a:r>
          </a:p>
          <a:p>
            <a:pPr eaLnBrk="1" hangingPunct="1">
              <a:defRPr/>
            </a:pPr>
            <a:r>
              <a:rPr lang="en-US" sz="2800" dirty="0" smtClean="0"/>
              <a:t>  Downloadable reports</a:t>
            </a:r>
          </a:p>
          <a:p>
            <a:pPr eaLnBrk="1" hangingPunct="1">
              <a:defRPr/>
            </a:pPr>
            <a:r>
              <a:rPr lang="en-US" sz="2800" dirty="0" smtClean="0"/>
              <a:t>  Comments can be added online</a:t>
            </a:r>
          </a:p>
          <a:p>
            <a:pPr eaLnBrk="1" hangingPunct="1">
              <a:defRPr/>
            </a:pPr>
            <a:r>
              <a:rPr lang="en-US" sz="2800" dirty="0" smtClean="0"/>
              <a:t>  Transactions can be flagged for dispute</a:t>
            </a:r>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9CBFAA2-4473-43EC-BF24-89CA17214699}" type="slidenum">
              <a:rPr lang="en-US"/>
              <a:pPr>
                <a:defRPr/>
              </a:pPr>
              <a:t>37</a:t>
            </a:fld>
            <a:endParaRPr lang="en-US" dirty="0"/>
          </a:p>
        </p:txBody>
      </p:sp>
      <p:sp>
        <p:nvSpPr>
          <p:cNvPr id="202754" name="Rectangle 2"/>
          <p:cNvSpPr>
            <a:spLocks noGrp="1" noChangeArrowheads="1"/>
          </p:cNvSpPr>
          <p:nvPr>
            <p:ph type="title"/>
          </p:nvPr>
        </p:nvSpPr>
        <p:spPr/>
        <p:txBody>
          <a:bodyPr/>
          <a:lstStyle/>
          <a:p>
            <a:pPr eaLnBrk="1" hangingPunct="1">
              <a:defRPr/>
            </a:pPr>
            <a:r>
              <a:rPr lang="en-US" dirty="0" smtClean="0"/>
              <a:t>Getting Started</a:t>
            </a:r>
          </a:p>
        </p:txBody>
      </p:sp>
      <p:sp>
        <p:nvSpPr>
          <p:cNvPr id="202755" name="Rectangle 3"/>
          <p:cNvSpPr>
            <a:spLocks noGrp="1" noChangeArrowheads="1"/>
          </p:cNvSpPr>
          <p:nvPr>
            <p:ph type="body" idx="1"/>
          </p:nvPr>
        </p:nvSpPr>
        <p:spPr>
          <a:xfrm>
            <a:off x="457200" y="1600200"/>
            <a:ext cx="8458200" cy="5029200"/>
          </a:xfrm>
        </p:spPr>
        <p:txBody>
          <a:bodyPr/>
          <a:lstStyle/>
          <a:p>
            <a:pPr eaLnBrk="1" hangingPunct="1">
              <a:defRPr/>
            </a:pPr>
            <a:r>
              <a:rPr lang="en-US" dirty="0" smtClean="0"/>
              <a:t>All participants will receive a “Welcome email” from Works Payment Manager once we’ve activated you</a:t>
            </a:r>
          </a:p>
          <a:p>
            <a:pPr eaLnBrk="1" hangingPunct="1">
              <a:defRPr/>
            </a:pPr>
            <a:r>
              <a:rPr lang="en-US" dirty="0" smtClean="0"/>
              <a:t>DO NOT DELETE THIS EMAIL</a:t>
            </a:r>
          </a:p>
          <a:p>
            <a:pPr eaLnBrk="1" hangingPunct="1">
              <a:defRPr/>
            </a:pPr>
            <a:r>
              <a:rPr lang="en-US" dirty="0" smtClean="0"/>
              <a:t>Email will contain your username, password validation steps, and instructions on changing your password</a:t>
            </a:r>
          </a:p>
          <a:p>
            <a:pPr eaLnBrk="1" hangingPunct="1">
              <a:defRPr/>
            </a:pPr>
            <a:r>
              <a:rPr lang="en-US" dirty="0" smtClean="0"/>
              <a:t>Email will be deleted after 30 days</a:t>
            </a:r>
          </a:p>
        </p:txBody>
      </p:sp>
      <p:pic>
        <p:nvPicPr>
          <p:cNvPr id="40965" name="Picture 4" descr="MCj04244880000[1]"/>
          <p:cNvPicPr>
            <a:picLocks noChangeAspect="1" noChangeArrowheads="1"/>
          </p:cNvPicPr>
          <p:nvPr/>
        </p:nvPicPr>
        <p:blipFill>
          <a:blip r:embed="rId2" cstate="print"/>
          <a:srcRect/>
          <a:stretch>
            <a:fillRect/>
          </a:stretch>
        </p:blipFill>
        <p:spPr bwMode="auto">
          <a:xfrm>
            <a:off x="6781800" y="228600"/>
            <a:ext cx="2100263" cy="8509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2D2FDEE-C95D-4160-9C73-219000757BF4}" type="slidenum">
              <a:rPr lang="en-US"/>
              <a:pPr>
                <a:defRPr/>
              </a:pPr>
              <a:t>38</a:t>
            </a:fld>
            <a:endParaRPr lang="en-US" dirty="0"/>
          </a:p>
        </p:txBody>
      </p:sp>
      <p:sp>
        <p:nvSpPr>
          <p:cNvPr id="203778" name="Rectangle 2"/>
          <p:cNvSpPr>
            <a:spLocks noGrp="1" noChangeArrowheads="1"/>
          </p:cNvSpPr>
          <p:nvPr>
            <p:ph type="title"/>
          </p:nvPr>
        </p:nvSpPr>
        <p:spPr/>
        <p:txBody>
          <a:bodyPr/>
          <a:lstStyle/>
          <a:p>
            <a:pPr eaLnBrk="1" hangingPunct="1">
              <a:defRPr/>
            </a:pPr>
            <a:r>
              <a:rPr lang="en-US" dirty="0" smtClean="0"/>
              <a:t>Section 6 – Page 5</a:t>
            </a:r>
          </a:p>
        </p:txBody>
      </p:sp>
      <p:sp>
        <p:nvSpPr>
          <p:cNvPr id="41989" name="Text Box 4"/>
          <p:cNvSpPr txBox="1">
            <a:spLocks noChangeArrowheads="1"/>
          </p:cNvSpPr>
          <p:nvPr/>
        </p:nvSpPr>
        <p:spPr bwMode="auto">
          <a:xfrm>
            <a:off x="1447800" y="2438400"/>
            <a:ext cx="1219200" cy="244475"/>
          </a:xfrm>
          <a:prstGeom prst="rect">
            <a:avLst/>
          </a:prstGeom>
          <a:noFill/>
          <a:ln w="9525">
            <a:noFill/>
            <a:miter lim="800000"/>
            <a:headEnd/>
            <a:tailEnd/>
          </a:ln>
        </p:spPr>
        <p:txBody>
          <a:bodyPr>
            <a:spAutoFit/>
          </a:bodyPr>
          <a:lstStyle/>
          <a:p>
            <a:pPr>
              <a:spcBef>
                <a:spcPct val="50000"/>
              </a:spcBef>
            </a:pPr>
            <a:endParaRPr lang="en-US" sz="1000" dirty="0"/>
          </a:p>
        </p:txBody>
      </p:sp>
      <p:sp>
        <p:nvSpPr>
          <p:cNvPr id="2" name="Content Placeholder 1"/>
          <p:cNvSpPr>
            <a:spLocks noGrp="1"/>
          </p:cNvSpPr>
          <p:nvPr>
            <p:ph idx="1"/>
          </p:nvPr>
        </p:nvSpPr>
        <p:spPr/>
        <p:txBody>
          <a:bodyPr/>
          <a:lstStyle/>
          <a:p>
            <a:endParaRPr lang="en-US" dirty="0"/>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305800"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0C34C366-04BA-4B4F-B1BD-80CB4CAEA512}" type="slidenum">
              <a:rPr lang="en-US"/>
              <a:pPr>
                <a:defRPr/>
              </a:pPr>
              <a:t>39</a:t>
            </a:fld>
            <a:endParaRPr lang="en-US" dirty="0"/>
          </a:p>
        </p:txBody>
      </p:sp>
      <p:sp>
        <p:nvSpPr>
          <p:cNvPr id="204802" name="Rectangle 2"/>
          <p:cNvSpPr>
            <a:spLocks noGrp="1" noChangeArrowheads="1"/>
          </p:cNvSpPr>
          <p:nvPr>
            <p:ph type="title"/>
          </p:nvPr>
        </p:nvSpPr>
        <p:spPr/>
        <p:txBody>
          <a:bodyPr/>
          <a:lstStyle/>
          <a:p>
            <a:pPr eaLnBrk="1" hangingPunct="1">
              <a:defRPr/>
            </a:pPr>
            <a:endParaRPr lang="en-US" dirty="0" smtClean="0"/>
          </a:p>
        </p:txBody>
      </p:sp>
      <p:pic>
        <p:nvPicPr>
          <p:cNvPr id="43012" name="Picture 3"/>
          <p:cNvPicPr>
            <a:picLocks noGrp="1" noChangeAspect="1" noChangeArrowheads="1"/>
          </p:cNvPicPr>
          <p:nvPr>
            <p:ph type="body" idx="1"/>
          </p:nvPr>
        </p:nvPicPr>
        <p:blipFill>
          <a:blip r:embed="rId2" cstate="print"/>
          <a:srcRect/>
          <a:stretch>
            <a:fillRect/>
          </a:stretch>
        </p:blipFill>
        <p:spPr>
          <a:xfrm>
            <a:off x="457200" y="304800"/>
            <a:ext cx="8229600" cy="5826125"/>
          </a:xfrm>
        </p:spPr>
      </p:pic>
      <p:sp>
        <p:nvSpPr>
          <p:cNvPr id="43013" name="Text Box 4"/>
          <p:cNvSpPr txBox="1">
            <a:spLocks noChangeArrowheads="1"/>
          </p:cNvSpPr>
          <p:nvPr/>
        </p:nvSpPr>
        <p:spPr bwMode="auto">
          <a:xfrm>
            <a:off x="3124200" y="3429000"/>
            <a:ext cx="1676400" cy="366713"/>
          </a:xfrm>
          <a:prstGeom prst="rect">
            <a:avLst/>
          </a:prstGeom>
          <a:solidFill>
            <a:srgbClr val="6600FF"/>
          </a:solidFill>
          <a:ln w="9525">
            <a:noFill/>
            <a:miter lim="800000"/>
            <a:headEnd/>
            <a:tailEnd/>
          </a:ln>
        </p:spPr>
        <p:txBody>
          <a:bodyPr>
            <a:spAutoFit/>
          </a:bodyPr>
          <a:lstStyle/>
          <a:p>
            <a:pPr>
              <a:spcBef>
                <a:spcPct val="50000"/>
              </a:spcBef>
            </a:pPr>
            <a:r>
              <a:rPr lang="en-US" b="1" dirty="0"/>
              <a:t>lisaross</a:t>
            </a: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9976D72F-17AA-48D8-9653-678E96C838E1}" type="slidenum">
              <a:rPr lang="en-US"/>
              <a:pPr>
                <a:defRPr/>
              </a:pPr>
              <a:t>4</a:t>
            </a:fld>
            <a:endParaRPr lang="en-US" dirty="0"/>
          </a:p>
        </p:txBody>
      </p:sp>
      <p:sp>
        <p:nvSpPr>
          <p:cNvPr id="40962" name="Rectangle 2"/>
          <p:cNvSpPr>
            <a:spLocks noGrp="1" noChangeArrowheads="1"/>
          </p:cNvSpPr>
          <p:nvPr>
            <p:ph type="title"/>
          </p:nvPr>
        </p:nvSpPr>
        <p:spPr/>
        <p:txBody>
          <a:bodyPr/>
          <a:lstStyle/>
          <a:p>
            <a:pPr eaLnBrk="1" hangingPunct="1">
              <a:defRPr/>
            </a:pPr>
            <a:r>
              <a:rPr lang="en-US" sz="4000" dirty="0" smtClean="0"/>
              <a:t>PURPOSE....</a:t>
            </a:r>
            <a:r>
              <a:rPr lang="en-US" sz="4000" dirty="0" smtClean="0">
                <a:latin typeface="Tahoma" pitchFamily="34" charset="0"/>
              </a:rPr>
              <a:t>	</a:t>
            </a:r>
            <a:br>
              <a:rPr lang="en-US" sz="4000" dirty="0" smtClean="0">
                <a:latin typeface="Tahoma" pitchFamily="34" charset="0"/>
              </a:rPr>
            </a:br>
            <a:endParaRPr lang="en-US" sz="4000" dirty="0" smtClean="0">
              <a:latin typeface="Tahoma" pitchFamily="34" charset="0"/>
            </a:endParaRPr>
          </a:p>
        </p:txBody>
      </p:sp>
      <p:sp>
        <p:nvSpPr>
          <p:cNvPr id="40963" name="Rectangle 3"/>
          <p:cNvSpPr>
            <a:spLocks noGrp="1" noChangeArrowheads="1"/>
          </p:cNvSpPr>
          <p:nvPr>
            <p:ph type="body" idx="1"/>
          </p:nvPr>
        </p:nvSpPr>
        <p:spPr>
          <a:xfrm>
            <a:off x="609600" y="2057400"/>
            <a:ext cx="6553200" cy="4343400"/>
          </a:xfrm>
        </p:spPr>
        <p:txBody>
          <a:bodyPr/>
          <a:lstStyle/>
          <a:p>
            <a:pPr eaLnBrk="1" hangingPunct="1">
              <a:buFont typeface="Wingdings" pitchFamily="2" charset="2"/>
              <a:buChar char="§"/>
              <a:defRPr/>
            </a:pPr>
            <a:r>
              <a:rPr lang="en-US" b="1" dirty="0" smtClean="0">
                <a:latin typeface="Arial Narrow" pitchFamily="34" charset="0"/>
              </a:rPr>
              <a:t>Rapid turnaround on small-dollar purchases</a:t>
            </a:r>
          </a:p>
          <a:p>
            <a:pPr eaLnBrk="1" hangingPunct="1">
              <a:lnSpc>
                <a:spcPct val="150000"/>
              </a:lnSpc>
              <a:buFont typeface="Wingdings" pitchFamily="2" charset="2"/>
              <a:buChar char="§"/>
              <a:defRPr/>
            </a:pPr>
            <a:r>
              <a:rPr lang="en-US" b="1" dirty="0" smtClean="0">
                <a:latin typeface="Arial Narrow" pitchFamily="34" charset="0"/>
              </a:rPr>
              <a:t>Reduce paperwork</a:t>
            </a:r>
          </a:p>
          <a:p>
            <a:pPr eaLnBrk="1" hangingPunct="1">
              <a:buFont typeface="Wingdings" pitchFamily="2" charset="2"/>
              <a:buChar char="§"/>
              <a:defRPr/>
            </a:pPr>
            <a:r>
              <a:rPr lang="en-US" b="1" dirty="0" smtClean="0">
                <a:latin typeface="Arial Narrow" pitchFamily="34" charset="0"/>
              </a:rPr>
              <a:t>Reduce processing time and costs</a:t>
            </a:r>
          </a:p>
          <a:p>
            <a:pPr eaLnBrk="1" hangingPunct="1">
              <a:lnSpc>
                <a:spcPct val="150000"/>
              </a:lnSpc>
              <a:buFont typeface="Wingdings" pitchFamily="2" charset="2"/>
              <a:buChar char="§"/>
              <a:defRPr/>
            </a:pPr>
            <a:r>
              <a:rPr lang="en-US" b="1" dirty="0" smtClean="0">
                <a:latin typeface="Arial Narrow" pitchFamily="34" charset="0"/>
              </a:rPr>
              <a:t>Save you frustration!</a:t>
            </a:r>
          </a:p>
          <a:p>
            <a:pPr marL="0" indent="0" eaLnBrk="1" hangingPunct="1">
              <a:lnSpc>
                <a:spcPct val="150000"/>
              </a:lnSpc>
              <a:buNone/>
              <a:defRPr/>
            </a:pPr>
            <a:endParaRPr lang="en-US" b="1" dirty="0" smtClean="0">
              <a:latin typeface="Arial Narrow" pitchFamily="34" charset="0"/>
            </a:endParaRPr>
          </a:p>
        </p:txBody>
      </p:sp>
      <p:pic>
        <p:nvPicPr>
          <p:cNvPr id="10245" name="Picture 6" descr="ca 9 pullhairout"/>
          <p:cNvPicPr>
            <a:picLocks noChangeAspect="1" noChangeArrowheads="1"/>
          </p:cNvPicPr>
          <p:nvPr/>
        </p:nvPicPr>
        <p:blipFill>
          <a:blip r:embed="rId3" cstate="print"/>
          <a:srcRect/>
          <a:stretch>
            <a:fillRect/>
          </a:stretch>
        </p:blipFill>
        <p:spPr bwMode="auto">
          <a:xfrm>
            <a:off x="6248400" y="4800600"/>
            <a:ext cx="2278063" cy="13779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688FAC9-7332-4475-9B98-C013AEAA4C67}" type="slidenum">
              <a:rPr lang="en-US"/>
              <a:pPr>
                <a:defRPr/>
              </a:pPr>
              <a:t>40</a:t>
            </a:fld>
            <a:endParaRPr lang="en-US" dirty="0"/>
          </a:p>
        </p:txBody>
      </p:sp>
      <p:sp>
        <p:nvSpPr>
          <p:cNvPr id="205826" name="Rectangle 2"/>
          <p:cNvSpPr>
            <a:spLocks noGrp="1" noChangeArrowheads="1"/>
          </p:cNvSpPr>
          <p:nvPr>
            <p:ph type="title"/>
          </p:nvPr>
        </p:nvSpPr>
        <p:spPr/>
        <p:txBody>
          <a:bodyPr/>
          <a:lstStyle/>
          <a:p>
            <a:pPr eaLnBrk="1" hangingPunct="1">
              <a:defRPr/>
            </a:pPr>
            <a:endParaRPr lang="en-US" dirty="0" smtClean="0"/>
          </a:p>
        </p:txBody>
      </p:sp>
      <p:pic>
        <p:nvPicPr>
          <p:cNvPr id="44036" name="Picture 3"/>
          <p:cNvPicPr>
            <a:picLocks noGrp="1" noChangeAspect="1" noChangeArrowheads="1"/>
          </p:cNvPicPr>
          <p:nvPr>
            <p:ph type="body" idx="1"/>
          </p:nvPr>
        </p:nvPicPr>
        <p:blipFill>
          <a:blip r:embed="rId2" cstate="print"/>
          <a:srcRect/>
          <a:stretch>
            <a:fillRect/>
          </a:stretch>
        </p:blipFill>
        <p:spPr>
          <a:xfrm>
            <a:off x="457200" y="304800"/>
            <a:ext cx="8229600" cy="5826125"/>
          </a:xfrm>
        </p:spPr>
      </p:pic>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6D970411-285A-450B-B60A-C3AE66F19DA8}" type="slidenum">
              <a:rPr lang="en-US"/>
              <a:pPr>
                <a:defRPr/>
              </a:pPr>
              <a:t>41</a:t>
            </a:fld>
            <a:endParaRPr lang="en-US" dirty="0"/>
          </a:p>
        </p:txBody>
      </p:sp>
      <p:sp>
        <p:nvSpPr>
          <p:cNvPr id="206850" name="Rectangle 2"/>
          <p:cNvSpPr>
            <a:spLocks noGrp="1" noChangeArrowheads="1"/>
          </p:cNvSpPr>
          <p:nvPr>
            <p:ph type="title"/>
          </p:nvPr>
        </p:nvSpPr>
        <p:spPr/>
        <p:txBody>
          <a:bodyPr/>
          <a:lstStyle/>
          <a:p>
            <a:pPr eaLnBrk="1" hangingPunct="1">
              <a:defRPr/>
            </a:pPr>
            <a:endParaRPr lang="en-US" dirty="0" smtClean="0"/>
          </a:p>
        </p:txBody>
      </p:sp>
      <p:pic>
        <p:nvPicPr>
          <p:cNvPr id="45060" name="Picture 3"/>
          <p:cNvPicPr>
            <a:picLocks noGrp="1" noChangeAspect="1" noChangeArrowheads="1"/>
          </p:cNvPicPr>
          <p:nvPr>
            <p:ph type="body" idx="1"/>
          </p:nvPr>
        </p:nvPicPr>
        <p:blipFill>
          <a:blip r:embed="rId2" cstate="print"/>
          <a:srcRect/>
          <a:stretch>
            <a:fillRect/>
          </a:stretch>
        </p:blipFill>
        <p:spPr>
          <a:xfrm>
            <a:off x="457200" y="228600"/>
            <a:ext cx="8229600" cy="5902325"/>
          </a:xfrm>
        </p:spPr>
      </p:pic>
      <p:sp>
        <p:nvSpPr>
          <p:cNvPr id="45061" name="Oval 4"/>
          <p:cNvSpPr>
            <a:spLocks noChangeArrowheads="1"/>
          </p:cNvSpPr>
          <p:nvPr/>
        </p:nvSpPr>
        <p:spPr bwMode="auto">
          <a:xfrm>
            <a:off x="6096000" y="4495800"/>
            <a:ext cx="685800" cy="457200"/>
          </a:xfrm>
          <a:prstGeom prst="ellipse">
            <a:avLst/>
          </a:prstGeom>
          <a:noFill/>
          <a:ln w="57150">
            <a:solidFill>
              <a:srgbClr val="FF0000"/>
            </a:solidFill>
            <a:round/>
            <a:headEnd/>
            <a:tailEnd/>
          </a:ln>
        </p:spPr>
        <p:txBody>
          <a:bodyPr wrap="none" anchor="ctr"/>
          <a:lstStyle/>
          <a:p>
            <a:endParaRPr lang="en-US" dirty="0"/>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B78F3388-AA9A-4C47-9613-53050FBECB26}" type="slidenum">
              <a:rPr lang="en-US"/>
              <a:pPr>
                <a:defRPr/>
              </a:pPr>
              <a:t>42</a:t>
            </a:fld>
            <a:endParaRPr lang="en-US" dirty="0"/>
          </a:p>
        </p:txBody>
      </p:sp>
      <p:pic>
        <p:nvPicPr>
          <p:cNvPr id="47107" name="Picture 3"/>
          <p:cNvPicPr>
            <a:picLocks noGrp="1" noChangeAspect="1" noChangeArrowheads="1"/>
          </p:cNvPicPr>
          <p:nvPr>
            <p:ph type="body" idx="1"/>
          </p:nvPr>
        </p:nvPicPr>
        <p:blipFill>
          <a:blip r:embed="rId2" cstate="print"/>
          <a:srcRect/>
          <a:stretch>
            <a:fillRect/>
          </a:stretch>
        </p:blipFill>
        <p:spPr>
          <a:xfrm>
            <a:off x="685800" y="914400"/>
            <a:ext cx="7696200" cy="5311775"/>
          </a:xfrm>
          <a:noFill/>
        </p:spPr>
      </p:pic>
      <p:sp>
        <p:nvSpPr>
          <p:cNvPr id="47108" name="Text Box 4"/>
          <p:cNvSpPr txBox="1">
            <a:spLocks noChangeArrowheads="1"/>
          </p:cNvSpPr>
          <p:nvPr/>
        </p:nvSpPr>
        <p:spPr bwMode="auto">
          <a:xfrm>
            <a:off x="3505200" y="2743200"/>
            <a:ext cx="2057400" cy="336550"/>
          </a:xfrm>
          <a:prstGeom prst="rect">
            <a:avLst/>
          </a:prstGeom>
          <a:noFill/>
          <a:ln w="9525">
            <a:noFill/>
            <a:miter lim="800000"/>
            <a:headEnd/>
            <a:tailEnd/>
          </a:ln>
        </p:spPr>
        <p:txBody>
          <a:bodyPr>
            <a:spAutoFit/>
          </a:bodyPr>
          <a:lstStyle/>
          <a:p>
            <a:pPr>
              <a:spcBef>
                <a:spcPct val="50000"/>
              </a:spcBef>
            </a:pPr>
            <a:r>
              <a:rPr lang="en-US" sz="1600" b="1" dirty="0">
                <a:solidFill>
                  <a:srgbClr val="000000"/>
                </a:solidFill>
              </a:rPr>
              <a:t>rossli@wcu.edu</a:t>
            </a:r>
          </a:p>
        </p:txBody>
      </p:sp>
      <p:sp>
        <p:nvSpPr>
          <p:cNvPr id="47109" name="Text Box 5"/>
          <p:cNvSpPr txBox="1">
            <a:spLocks noChangeArrowheads="1"/>
          </p:cNvSpPr>
          <p:nvPr/>
        </p:nvSpPr>
        <p:spPr bwMode="auto">
          <a:xfrm>
            <a:off x="3505200" y="3124200"/>
            <a:ext cx="1752600" cy="366713"/>
          </a:xfrm>
          <a:prstGeom prst="rect">
            <a:avLst/>
          </a:prstGeom>
          <a:noFill/>
          <a:ln w="9525">
            <a:noFill/>
            <a:miter lim="800000"/>
            <a:headEnd/>
            <a:tailEnd/>
          </a:ln>
        </p:spPr>
        <p:txBody>
          <a:bodyPr>
            <a:spAutoFit/>
          </a:bodyPr>
          <a:lstStyle/>
          <a:p>
            <a:pPr>
              <a:spcBef>
                <a:spcPct val="50000"/>
              </a:spcBef>
            </a:pPr>
            <a:r>
              <a:rPr lang="en-US" dirty="0">
                <a:solidFill>
                  <a:srgbClr val="000000"/>
                </a:solidFill>
              </a:rPr>
              <a:t>lisaross</a:t>
            </a:r>
          </a:p>
        </p:txBody>
      </p:sp>
      <p:sp>
        <p:nvSpPr>
          <p:cNvPr id="47110" name="Text Box 6"/>
          <p:cNvSpPr txBox="1">
            <a:spLocks noChangeArrowheads="1"/>
          </p:cNvSpPr>
          <p:nvPr/>
        </p:nvSpPr>
        <p:spPr bwMode="auto">
          <a:xfrm>
            <a:off x="3581400" y="3581400"/>
            <a:ext cx="1447800" cy="366713"/>
          </a:xfrm>
          <a:prstGeom prst="rect">
            <a:avLst/>
          </a:prstGeom>
          <a:noFill/>
          <a:ln w="9525">
            <a:noFill/>
            <a:miter lim="800000"/>
            <a:headEnd/>
            <a:tailEnd/>
          </a:ln>
        </p:spPr>
        <p:txBody>
          <a:bodyPr>
            <a:spAutoFit/>
          </a:bodyPr>
          <a:lstStyle/>
          <a:p>
            <a:pPr>
              <a:spcBef>
                <a:spcPct val="50000"/>
              </a:spcBef>
            </a:pPr>
            <a:r>
              <a:rPr lang="en-US" dirty="0">
                <a:solidFill>
                  <a:srgbClr val="000000"/>
                </a:solidFill>
              </a:rPr>
              <a:t>********</a:t>
            </a:r>
          </a:p>
        </p:txBody>
      </p:sp>
      <p:sp>
        <p:nvSpPr>
          <p:cNvPr id="47111" name="Oval 7"/>
          <p:cNvSpPr>
            <a:spLocks noChangeArrowheads="1"/>
          </p:cNvSpPr>
          <p:nvPr/>
        </p:nvSpPr>
        <p:spPr bwMode="auto">
          <a:xfrm>
            <a:off x="5791200" y="3886200"/>
            <a:ext cx="1066800" cy="457200"/>
          </a:xfrm>
          <a:prstGeom prst="ellipse">
            <a:avLst/>
          </a:prstGeom>
          <a:noFill/>
          <a:ln w="57150">
            <a:solidFill>
              <a:srgbClr val="9900CC"/>
            </a:solidFill>
            <a:round/>
            <a:headEnd/>
            <a:tailEnd/>
          </a:ln>
        </p:spPr>
        <p:txBody>
          <a:bodyPr wrap="none" anchor="ctr"/>
          <a:lstStyle/>
          <a:p>
            <a:endParaRPr lang="en-US" dirty="0"/>
          </a:p>
        </p:txBody>
      </p:sp>
      <p:pic>
        <p:nvPicPr>
          <p:cNvPr id="47112" name="Picture 10" descr="Please Log In"/>
          <p:cNvPicPr>
            <a:picLocks noChangeAspect="1" noChangeArrowheads="1"/>
          </p:cNvPicPr>
          <p:nvPr/>
        </p:nvPicPr>
        <p:blipFill>
          <a:blip r:embed="rId3" cstate="print"/>
          <a:srcRect/>
          <a:stretch>
            <a:fillRect/>
          </a:stretch>
        </p:blipFill>
        <p:spPr bwMode="auto">
          <a:xfrm>
            <a:off x="685800" y="914400"/>
            <a:ext cx="7696200" cy="5334000"/>
          </a:xfrm>
          <a:prstGeom prst="rect">
            <a:avLst/>
          </a:prstGeom>
          <a:noFill/>
          <a:ln w="9525">
            <a:noFill/>
            <a:miter lim="800000"/>
            <a:headEnd/>
            <a:tailEnd/>
          </a:ln>
        </p:spPr>
      </p:pic>
      <p:sp>
        <p:nvSpPr>
          <p:cNvPr id="47113" name="Oval 11"/>
          <p:cNvSpPr>
            <a:spLocks noChangeArrowheads="1"/>
          </p:cNvSpPr>
          <p:nvPr/>
        </p:nvSpPr>
        <p:spPr bwMode="auto">
          <a:xfrm>
            <a:off x="6248400" y="5257800"/>
            <a:ext cx="1371600" cy="914400"/>
          </a:xfrm>
          <a:prstGeom prst="ellipse">
            <a:avLst/>
          </a:prstGeom>
          <a:noFill/>
          <a:ln w="57150">
            <a:solidFill>
              <a:srgbClr val="000000"/>
            </a:solidFill>
            <a:round/>
            <a:headEnd type="none" w="sm" len="sm"/>
            <a:tailEnd type="none" w="sm" len="sm"/>
          </a:ln>
        </p:spPr>
        <p:txBody>
          <a:bodyPr wrap="none" anchor="ctr"/>
          <a:lstStyle/>
          <a:p>
            <a:endParaRPr lang="en-US"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914400"/>
            <a:ext cx="75438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pPr>
              <a:defRPr/>
            </a:pPr>
            <a:fld id="{83673555-4F77-4F21-9421-23C60F174D7F}" type="slidenum">
              <a:rPr lang="en-US"/>
              <a:pPr>
                <a:defRPr/>
              </a:pPr>
              <a:t>43</a:t>
            </a:fld>
            <a:endParaRPr lang="en-US" dirty="0"/>
          </a:p>
        </p:txBody>
      </p:sp>
      <p:sp>
        <p:nvSpPr>
          <p:cNvPr id="210946" name="Rectangle 2"/>
          <p:cNvSpPr>
            <a:spLocks noGrp="1" noChangeArrowheads="1"/>
          </p:cNvSpPr>
          <p:nvPr>
            <p:ph type="title"/>
          </p:nvPr>
        </p:nvSpPr>
        <p:spPr/>
        <p:txBody>
          <a:bodyPr/>
          <a:lstStyle/>
          <a:p>
            <a:pPr eaLnBrk="1" hangingPunct="1">
              <a:defRPr/>
            </a:pPr>
            <a:endParaRPr lang="en-US" dirty="0" smtClean="0"/>
          </a:p>
        </p:txBody>
      </p:sp>
      <p:pic>
        <p:nvPicPr>
          <p:cNvPr id="48132" name="Picture 3"/>
          <p:cNvPicPr>
            <a:picLocks noGrp="1" noChangeAspect="1" noChangeArrowheads="1"/>
          </p:cNvPicPr>
          <p:nvPr>
            <p:ph type="body" idx="1"/>
          </p:nvPr>
        </p:nvPicPr>
        <p:blipFill>
          <a:blip r:embed="rId2" cstate="print"/>
          <a:srcRect/>
          <a:stretch>
            <a:fillRect/>
          </a:stretch>
        </p:blipFill>
        <p:spPr>
          <a:xfrm>
            <a:off x="0" y="0"/>
            <a:ext cx="9144000" cy="6858000"/>
          </a:xfrm>
          <a:noFill/>
        </p:spPr>
      </p:pic>
      <p:sp>
        <p:nvSpPr>
          <p:cNvPr id="48133" name="Rectangle 4"/>
          <p:cNvSpPr>
            <a:spLocks noChangeArrowheads="1"/>
          </p:cNvSpPr>
          <p:nvPr/>
        </p:nvSpPr>
        <p:spPr bwMode="auto">
          <a:xfrm>
            <a:off x="3048000" y="2209800"/>
            <a:ext cx="685800" cy="304800"/>
          </a:xfrm>
          <a:prstGeom prst="rect">
            <a:avLst/>
          </a:prstGeom>
          <a:solidFill>
            <a:srgbClr val="DDDDDD"/>
          </a:solidFill>
          <a:ln w="9525">
            <a:solidFill>
              <a:schemeClr val="tx1"/>
            </a:solidFill>
            <a:miter lim="800000"/>
            <a:headEnd/>
            <a:tailEnd/>
          </a:ln>
        </p:spPr>
        <p:txBody>
          <a:bodyPr wrap="none" anchor="ctr"/>
          <a:lstStyle/>
          <a:p>
            <a:endParaRPr lang="en-US" dirty="0"/>
          </a:p>
        </p:txBody>
      </p:sp>
      <p:sp>
        <p:nvSpPr>
          <p:cNvPr id="48134" name="Rectangle 5"/>
          <p:cNvSpPr>
            <a:spLocks noChangeArrowheads="1"/>
          </p:cNvSpPr>
          <p:nvPr/>
        </p:nvSpPr>
        <p:spPr bwMode="auto">
          <a:xfrm>
            <a:off x="8153400" y="3352800"/>
            <a:ext cx="457200" cy="304800"/>
          </a:xfrm>
          <a:prstGeom prst="rect">
            <a:avLst/>
          </a:prstGeom>
          <a:solidFill>
            <a:srgbClr val="DDDDDD"/>
          </a:solidFill>
          <a:ln w="9525">
            <a:solidFill>
              <a:schemeClr val="tx1"/>
            </a:solidFill>
            <a:miter lim="800000"/>
            <a:headEnd/>
            <a:tailEnd/>
          </a:ln>
        </p:spPr>
        <p:txBody>
          <a:bodyPr wrap="none" anchor="ctr"/>
          <a:lstStyle/>
          <a:p>
            <a:endParaRPr lang="en-US" dirty="0"/>
          </a:p>
        </p:txBody>
      </p:sp>
      <p:sp>
        <p:nvSpPr>
          <p:cNvPr id="48135" name="Oval 6"/>
          <p:cNvSpPr>
            <a:spLocks noChangeArrowheads="1"/>
          </p:cNvSpPr>
          <p:nvPr/>
        </p:nvSpPr>
        <p:spPr bwMode="auto">
          <a:xfrm>
            <a:off x="457200" y="304800"/>
            <a:ext cx="914400" cy="304800"/>
          </a:xfrm>
          <a:prstGeom prst="ellipse">
            <a:avLst/>
          </a:prstGeom>
          <a:noFill/>
          <a:ln w="57150">
            <a:solidFill>
              <a:srgbClr val="9900CC"/>
            </a:solidFill>
            <a:round/>
            <a:headEnd/>
            <a:tailEnd/>
          </a:ln>
        </p:spPr>
        <p:txBody>
          <a:bodyPr wrap="none" anchor="ctr"/>
          <a:lstStyle/>
          <a:p>
            <a:endParaRPr lang="en-US" dirty="0"/>
          </a:p>
        </p:txBody>
      </p:sp>
      <p:sp>
        <p:nvSpPr>
          <p:cNvPr id="48136" name="Oval 7"/>
          <p:cNvSpPr>
            <a:spLocks noChangeArrowheads="1"/>
          </p:cNvSpPr>
          <p:nvPr/>
        </p:nvSpPr>
        <p:spPr bwMode="auto">
          <a:xfrm>
            <a:off x="3048000" y="1219200"/>
            <a:ext cx="1828800" cy="381000"/>
          </a:xfrm>
          <a:prstGeom prst="ellipse">
            <a:avLst/>
          </a:prstGeom>
          <a:noFill/>
          <a:ln w="57150">
            <a:solidFill>
              <a:srgbClr val="9900CC"/>
            </a:solidFill>
            <a:round/>
            <a:headEnd/>
            <a:tailEnd/>
          </a:ln>
        </p:spPr>
        <p:txBody>
          <a:bodyPr wrap="none" anchor="ctr"/>
          <a:lstStyle/>
          <a:p>
            <a:endParaRPr lang="en-US" dirty="0"/>
          </a:p>
        </p:txBody>
      </p:sp>
      <p:sp>
        <p:nvSpPr>
          <p:cNvPr id="48137" name="Oval 8"/>
          <p:cNvSpPr>
            <a:spLocks noChangeArrowheads="1"/>
          </p:cNvSpPr>
          <p:nvPr/>
        </p:nvSpPr>
        <p:spPr bwMode="auto">
          <a:xfrm>
            <a:off x="2971800" y="4419600"/>
            <a:ext cx="1981200" cy="381000"/>
          </a:xfrm>
          <a:prstGeom prst="ellipse">
            <a:avLst/>
          </a:prstGeom>
          <a:noFill/>
          <a:ln w="57150">
            <a:solidFill>
              <a:srgbClr val="9900CC"/>
            </a:solidFill>
            <a:round/>
            <a:headEnd/>
            <a:tailEnd/>
          </a:ln>
        </p:spPr>
        <p:txBody>
          <a:bodyPr wrap="none" anchor="ctr"/>
          <a:lstStyle/>
          <a:p>
            <a:endParaRPr lang="en-US" dirty="0"/>
          </a:p>
        </p:txBody>
      </p:sp>
      <p:sp>
        <p:nvSpPr>
          <p:cNvPr id="48138" name="Text Box 9"/>
          <p:cNvSpPr txBox="1">
            <a:spLocks noChangeArrowheads="1"/>
          </p:cNvSpPr>
          <p:nvPr/>
        </p:nvSpPr>
        <p:spPr bwMode="auto">
          <a:xfrm flipV="1">
            <a:off x="3124200" y="296863"/>
            <a:ext cx="228600" cy="366712"/>
          </a:xfrm>
          <a:prstGeom prst="rect">
            <a:avLst/>
          </a:prstGeom>
          <a:noFill/>
          <a:ln w="12700">
            <a:noFill/>
            <a:miter lim="800000"/>
            <a:headEnd type="none" w="sm" len="sm"/>
            <a:tailEnd type="none" w="sm" len="sm"/>
          </a:ln>
        </p:spPr>
        <p:txBody>
          <a:bodyPr rot="10800000">
            <a:spAutoFit/>
          </a:bodyPr>
          <a:lstStyle/>
          <a:p>
            <a:pPr>
              <a:spcBef>
                <a:spcPct val="50000"/>
              </a:spcBef>
            </a:pPr>
            <a:endParaRPr lang="en-US" dirty="0"/>
          </a:p>
        </p:txBody>
      </p:sp>
      <p:sp>
        <p:nvSpPr>
          <p:cNvPr id="48139" name="Text Box 10"/>
          <p:cNvSpPr txBox="1">
            <a:spLocks noChangeArrowheads="1"/>
          </p:cNvSpPr>
          <p:nvPr/>
        </p:nvSpPr>
        <p:spPr bwMode="auto">
          <a:xfrm>
            <a:off x="3124200" y="381000"/>
            <a:ext cx="1295400" cy="214313"/>
          </a:xfrm>
          <a:prstGeom prst="rect">
            <a:avLst/>
          </a:prstGeom>
          <a:noFill/>
          <a:ln w="12700">
            <a:noFill/>
            <a:miter lim="800000"/>
            <a:headEnd type="none" w="sm" len="sm"/>
            <a:tailEnd type="none" w="sm" len="sm"/>
          </a:ln>
        </p:spPr>
        <p:txBody>
          <a:bodyPr>
            <a:spAutoFit/>
          </a:bodyPr>
          <a:lstStyle/>
          <a:p>
            <a:r>
              <a:rPr lang="en-US" sz="800" dirty="0"/>
              <a:t>WCU</a:t>
            </a:r>
          </a:p>
        </p:txBody>
      </p:sp>
      <p:sp>
        <p:nvSpPr>
          <p:cNvPr id="48140" name="Text Box 11"/>
          <p:cNvSpPr txBox="1">
            <a:spLocks noChangeArrowheads="1"/>
          </p:cNvSpPr>
          <p:nvPr/>
        </p:nvSpPr>
        <p:spPr bwMode="auto">
          <a:xfrm>
            <a:off x="3048000" y="381000"/>
            <a:ext cx="2355850" cy="214313"/>
          </a:xfrm>
          <a:prstGeom prst="rect">
            <a:avLst/>
          </a:prstGeom>
          <a:solidFill>
            <a:srgbClr val="C70533"/>
          </a:solidFill>
          <a:ln w="12700">
            <a:noFill/>
            <a:miter lim="800000"/>
            <a:headEnd type="none" w="sm" len="sm"/>
            <a:tailEnd type="none" w="sm" len="sm"/>
          </a:ln>
        </p:spPr>
        <p:txBody>
          <a:bodyPr>
            <a:spAutoFit/>
          </a:bodyPr>
          <a:lstStyle/>
          <a:p>
            <a:r>
              <a:rPr lang="en-US" sz="800" b="1" dirty="0">
                <a:solidFill>
                  <a:srgbClr val="FFFFFF"/>
                </a:solidFill>
              </a:rPr>
              <a:t>Western Carolina University</a:t>
            </a:r>
          </a:p>
        </p:txBody>
      </p:sp>
      <p:sp>
        <p:nvSpPr>
          <p:cNvPr id="48141" name="Text Box 12"/>
          <p:cNvSpPr txBox="1">
            <a:spLocks noChangeArrowheads="1"/>
          </p:cNvSpPr>
          <p:nvPr/>
        </p:nvSpPr>
        <p:spPr bwMode="auto">
          <a:xfrm>
            <a:off x="3124200" y="260350"/>
            <a:ext cx="1295400" cy="366713"/>
          </a:xfrm>
          <a:prstGeom prst="rect">
            <a:avLst/>
          </a:prstGeom>
          <a:noFill/>
          <a:ln w="12700">
            <a:noFill/>
            <a:miter lim="800000"/>
            <a:headEnd type="none" w="sm" len="sm"/>
            <a:tailEnd type="none" w="sm" len="sm"/>
          </a:ln>
        </p:spPr>
        <p:txBody>
          <a:bodyPr>
            <a:spAutoFit/>
          </a:bodyPr>
          <a:lstStyle/>
          <a:p>
            <a:endParaRPr lang="en-US" dirty="0"/>
          </a:p>
        </p:txBody>
      </p:sp>
      <p:sp>
        <p:nvSpPr>
          <p:cNvPr id="48142" name="Rectangle 13"/>
          <p:cNvSpPr>
            <a:spLocks noChangeArrowheads="1"/>
          </p:cNvSpPr>
          <p:nvPr/>
        </p:nvSpPr>
        <p:spPr bwMode="auto">
          <a:xfrm>
            <a:off x="7620000" y="4038600"/>
            <a:ext cx="1295400" cy="152400"/>
          </a:xfrm>
          <a:prstGeom prst="rect">
            <a:avLst/>
          </a:prstGeom>
          <a:solidFill>
            <a:srgbClr val="FFFFFF"/>
          </a:solidFill>
          <a:ln w="12700">
            <a:solidFill>
              <a:schemeClr val="tx1"/>
            </a:solidFill>
            <a:miter lim="800000"/>
            <a:headEnd type="none" w="sm" len="sm"/>
            <a:tailEnd type="none" w="sm" len="sm"/>
          </a:ln>
        </p:spPr>
        <p:txBody>
          <a:bodyPr wrap="none" anchor="ctr"/>
          <a:lstStyle/>
          <a:p>
            <a:endParaRPr lang="en-US" dirty="0"/>
          </a:p>
        </p:txBody>
      </p:sp>
      <p:pic>
        <p:nvPicPr>
          <p:cNvPr id="48143" name="Picture 17" descr="Cardholder Home Page"/>
          <p:cNvPicPr>
            <a:picLocks noChangeAspect="1" noChangeArrowheads="1"/>
          </p:cNvPicPr>
          <p:nvPr/>
        </p:nvPicPr>
        <p:blipFill>
          <a:blip r:embed="rId3" cstate="print"/>
          <a:srcRect/>
          <a:stretch>
            <a:fillRect/>
          </a:stretch>
        </p:blipFill>
        <p:spPr bwMode="auto">
          <a:xfrm>
            <a:off x="0" y="0"/>
            <a:ext cx="9296400" cy="6858000"/>
          </a:xfrm>
          <a:prstGeom prst="rect">
            <a:avLst/>
          </a:prstGeom>
          <a:noFill/>
          <a:ln w="9525">
            <a:noFill/>
            <a:miter lim="800000"/>
            <a:headEnd/>
            <a:tailEnd/>
          </a:ln>
        </p:spPr>
      </p:pic>
      <p:pic>
        <p:nvPicPr>
          <p:cNvPr id="48144" name="Picture 18" descr="Cardholder View Features"/>
          <p:cNvPicPr>
            <a:picLocks noChangeAspect="1" noChangeArrowheads="1"/>
          </p:cNvPicPr>
          <p:nvPr/>
        </p:nvPicPr>
        <p:blipFill>
          <a:blip r:embed="rId4" cstate="print"/>
          <a:srcRect/>
          <a:stretch>
            <a:fillRect/>
          </a:stretch>
        </p:blipFill>
        <p:spPr bwMode="auto">
          <a:xfrm>
            <a:off x="0" y="0"/>
            <a:ext cx="9296400" cy="7010400"/>
          </a:xfrm>
          <a:prstGeom prst="rect">
            <a:avLst/>
          </a:prstGeom>
          <a:noFill/>
          <a:ln w="9525">
            <a:noFill/>
            <a:miter lim="800000"/>
            <a:headEnd/>
            <a:tailEnd/>
          </a:ln>
        </p:spPr>
      </p:pic>
      <p:pic>
        <p:nvPicPr>
          <p:cNvPr id="48145" name="Picture 19" descr="Cardholder Home Page"/>
          <p:cNvPicPr>
            <a:picLocks noChangeAspect="1" noChangeArrowheads="1"/>
          </p:cNvPicPr>
          <p:nvPr/>
        </p:nvPicPr>
        <p:blipFill>
          <a:blip r:embed="rId3" cstate="print"/>
          <a:srcRect/>
          <a:stretch>
            <a:fillRect/>
          </a:stretch>
        </p:blipFill>
        <p:spPr bwMode="auto">
          <a:xfrm>
            <a:off x="0" y="0"/>
            <a:ext cx="9296400" cy="7010400"/>
          </a:xfrm>
          <a:prstGeom prst="rect">
            <a:avLst/>
          </a:prstGeom>
          <a:noFill/>
          <a:ln w="9525">
            <a:noFill/>
            <a:miter lim="800000"/>
            <a:headEnd/>
            <a:tailEnd/>
          </a:ln>
        </p:spPr>
      </p:pic>
      <p:pic>
        <p:nvPicPr>
          <p:cNvPr id="8194" name="Picture 2" descr="C:\Users\tmull\Documents\P-Card\Works 4\Homepa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296400" cy="70104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bwMode="auto">
          <a:xfrm flipH="1" flipV="1">
            <a:off x="685800" y="1066800"/>
            <a:ext cx="3276600" cy="1143000"/>
          </a:xfrm>
          <a:prstGeom prst="straightConnector1">
            <a:avLst/>
          </a:prstGeom>
          <a:solidFill>
            <a:schemeClr val="accent1"/>
          </a:solidFill>
          <a:ln w="38100" cap="flat" cmpd="sng" algn="ctr">
            <a:solidFill>
              <a:srgbClr val="FF0000"/>
            </a:solidFill>
            <a:prstDash val="solid"/>
            <a:round/>
            <a:headEnd type="none" w="sm" len="sm"/>
            <a:tailEnd type="arrow"/>
          </a:ln>
          <a:effectLst/>
        </p:spPr>
      </p:cxnSp>
      <p:cxnSp>
        <p:nvCxnSpPr>
          <p:cNvPr id="13" name="Straight Arrow Connector 12"/>
          <p:cNvCxnSpPr/>
          <p:nvPr/>
        </p:nvCxnSpPr>
        <p:spPr bwMode="auto">
          <a:xfrm flipH="1" flipV="1">
            <a:off x="1219200" y="2514600"/>
            <a:ext cx="2743200" cy="990600"/>
          </a:xfrm>
          <a:prstGeom prst="straightConnector1">
            <a:avLst/>
          </a:prstGeom>
          <a:solidFill>
            <a:schemeClr val="accent1"/>
          </a:solidFill>
          <a:ln w="19050" cap="flat" cmpd="sng" algn="ctr">
            <a:solidFill>
              <a:srgbClr val="FF0000"/>
            </a:solidFill>
            <a:prstDash val="solid"/>
            <a:round/>
            <a:headEnd type="none" w="sm" len="sm"/>
            <a:tailEnd type="arrow"/>
          </a:ln>
          <a:effectLst/>
        </p:spPr>
      </p:cxnSp>
      <p:sp>
        <p:nvSpPr>
          <p:cNvPr id="17" name="Rectangle 16"/>
          <p:cNvSpPr/>
          <p:nvPr/>
        </p:nvSpPr>
        <p:spPr bwMode="auto">
          <a:xfrm>
            <a:off x="0" y="5791200"/>
            <a:ext cx="8267700" cy="381000"/>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Verdana" pitchFamily="34" charset="0"/>
            </a:endParaRPr>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F291FF-106B-447E-A645-B34E4D41AB23}" type="slidenum">
              <a:rPr lang="en-US"/>
              <a:pPr>
                <a:defRPr/>
              </a:pPr>
              <a:t>44</a:t>
            </a:fld>
            <a:endParaRPr lang="en-US" dirty="0"/>
          </a:p>
        </p:txBody>
      </p:sp>
      <p:pic>
        <p:nvPicPr>
          <p:cNvPr id="50179" name="Picture 4"/>
          <p:cNvPicPr>
            <a:picLocks noGrp="1" noChangeAspect="1" noChangeArrowheads="1"/>
          </p:cNvPicPr>
          <p:nvPr>
            <p:ph type="title"/>
          </p:nvPr>
        </p:nvPicPr>
        <p:blipFill>
          <a:blip r:embed="rId2" cstate="print"/>
          <a:srcRect/>
          <a:stretch>
            <a:fillRect/>
          </a:stretch>
        </p:blipFill>
        <p:spPr>
          <a:xfrm>
            <a:off x="0" y="0"/>
            <a:ext cx="9144000" cy="2133600"/>
          </a:xfrm>
          <a:noFill/>
        </p:spPr>
      </p:pic>
      <p:pic>
        <p:nvPicPr>
          <p:cNvPr id="50180" name="Picture 6" descr="Cardholder Instructions 1"/>
          <p:cNvPicPr>
            <a:picLocks noChangeAspect="1" noChangeArrowheads="1"/>
          </p:cNvPicPr>
          <p:nvPr/>
        </p:nvPicPr>
        <p:blipFill>
          <a:blip r:embed="rId3" cstate="print"/>
          <a:srcRect/>
          <a:stretch>
            <a:fillRect/>
          </a:stretch>
        </p:blipFill>
        <p:spPr bwMode="auto">
          <a:xfrm>
            <a:off x="0" y="0"/>
            <a:ext cx="9144000" cy="2590800"/>
          </a:xfrm>
          <a:prstGeom prst="rect">
            <a:avLst/>
          </a:prstGeom>
          <a:noFill/>
          <a:ln w="9525">
            <a:noFill/>
            <a:miter lim="800000"/>
            <a:headEnd/>
            <a:tailEnd/>
          </a:ln>
        </p:spPr>
      </p:pic>
      <p:pic>
        <p:nvPicPr>
          <p:cNvPr id="9218" name="Picture 2" descr="C:\Users\tmull\Documents\P-Card\Works 4\Homepage Sign of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tmull\Documents\P-Card\Works 4\Homepage Sign off Pendi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8521F39-4E4B-417F-917E-569E00D94A46}" type="slidenum">
              <a:rPr lang="en-US"/>
              <a:pPr>
                <a:defRPr/>
              </a:pPr>
              <a:t>45</a:t>
            </a:fld>
            <a:endParaRPr lang="en-US" dirty="0"/>
          </a:p>
        </p:txBody>
      </p:sp>
      <p:sp>
        <p:nvSpPr>
          <p:cNvPr id="325634" name="Rectangle 2"/>
          <p:cNvSpPr>
            <a:spLocks noGrp="1" noChangeArrowheads="1"/>
          </p:cNvSpPr>
          <p:nvPr>
            <p:ph type="title"/>
          </p:nvPr>
        </p:nvSpPr>
        <p:spPr/>
        <p:txBody>
          <a:bodyPr/>
          <a:lstStyle/>
          <a:p>
            <a:pPr eaLnBrk="1" hangingPunct="1">
              <a:defRPr/>
            </a:pPr>
            <a:endParaRPr lang="en-US" dirty="0" smtClean="0"/>
          </a:p>
        </p:txBody>
      </p:sp>
      <p:pic>
        <p:nvPicPr>
          <p:cNvPr id="10242" name="Picture 2" descr="C:\Users\tmull\Documents\P-Card\Works 4\List of Transactions to sign of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52400"/>
            <a:ext cx="91440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F612104A-E4CA-46F6-AFEB-093212C46DB6}" type="slidenum">
              <a:rPr lang="en-US"/>
              <a:pPr>
                <a:defRPr/>
              </a:pPr>
              <a:t>46</a:t>
            </a:fld>
            <a:endParaRPr lang="en-US" dirty="0"/>
          </a:p>
        </p:txBody>
      </p:sp>
      <p:pic>
        <p:nvPicPr>
          <p:cNvPr id="11266" name="Picture 2" descr="C:\Users\tmull\Documents\P-Card\Works 4\Sign off on Transaction Step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219200"/>
            <a:ext cx="5257800"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A041121-3395-43D1-BFF9-736D460E905F}" type="slidenum">
              <a:rPr lang="en-US" smtClean="0"/>
              <a:pPr>
                <a:defRPr/>
              </a:pPr>
              <a:t>47</a:t>
            </a:fld>
            <a:endParaRPr lang="en-US" dirty="0"/>
          </a:p>
        </p:txBody>
      </p:sp>
      <p:pic>
        <p:nvPicPr>
          <p:cNvPr id="12290" name="Picture 2" descr="C:\Users\tmull\Documents\P-Card\Works 4\Sign Off on Transaction Step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85800"/>
            <a:ext cx="5334000" cy="518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24615"/>
      </p:ext>
    </p:extLst>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Cardholder Instructions 4"/>
          <p:cNvPicPr>
            <a:picLocks noChangeAspect="1" noChangeArrowheads="1"/>
          </p:cNvPicPr>
          <p:nvPr/>
        </p:nvPicPr>
        <p:blipFill>
          <a:blip r:embed="rId2" cstate="print"/>
          <a:srcRect/>
          <a:stretch>
            <a:fillRect/>
          </a:stretch>
        </p:blipFill>
        <p:spPr bwMode="auto">
          <a:xfrm>
            <a:off x="228600" y="2362200"/>
            <a:ext cx="7770813" cy="3200400"/>
          </a:xfrm>
          <a:prstGeom prst="rect">
            <a:avLst/>
          </a:prstGeom>
          <a:noFill/>
          <a:ln w="9525">
            <a:noFill/>
            <a:miter lim="800000"/>
            <a:headEnd/>
            <a:tailEnd/>
          </a:ln>
        </p:spPr>
      </p:pic>
      <p:sp>
        <p:nvSpPr>
          <p:cNvPr id="53251" name="WordArt 5"/>
          <p:cNvSpPr>
            <a:spLocks noChangeArrowheads="1" noChangeShapeType="1" noTextEdit="1"/>
          </p:cNvSpPr>
          <p:nvPr/>
        </p:nvSpPr>
        <p:spPr bwMode="auto">
          <a:xfrm>
            <a:off x="304800" y="990600"/>
            <a:ext cx="7848600" cy="495300"/>
          </a:xfrm>
          <a:prstGeom prst="rect">
            <a:avLst/>
          </a:prstGeom>
        </p:spPr>
        <p:txBody>
          <a:bodyPr wrap="none" fromWordArt="1">
            <a:prstTxWarp prst="textPlain">
              <a:avLst>
                <a:gd name="adj" fmla="val 50000"/>
              </a:avLst>
            </a:prstTxWarp>
          </a:bodyPr>
          <a:lstStyle/>
          <a:p>
            <a:pPr algn="ctr"/>
            <a:r>
              <a:rPr lang="en-US" sz="2800" kern="10" dirty="0">
                <a:ln w="9525">
                  <a:solidFill>
                    <a:srgbClr val="000000"/>
                  </a:solidFill>
                  <a:round/>
                  <a:headEnd type="none" w="sm" len="sm"/>
                  <a:tailEnd type="none" w="sm" len="sm"/>
                </a:ln>
                <a:solidFill>
                  <a:srgbClr val="FFFFFF"/>
                </a:solidFill>
                <a:latin typeface="Arial Black"/>
              </a:rPr>
              <a:t> DO NOT enter any information in these fields </a:t>
            </a:r>
          </a:p>
        </p:txBody>
      </p:sp>
      <p:pic>
        <p:nvPicPr>
          <p:cNvPr id="13314" name="Picture 2" descr="C:\Users\tmull\Documents\P-Card\Works 4\Sign Off Transactions TAX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81200"/>
            <a:ext cx="8915400"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97187866-3D8C-47DC-A98F-8FD723CF876B}" type="slidenum">
              <a:rPr lang="en-US"/>
              <a:pPr>
                <a:defRPr/>
              </a:pPr>
              <a:t>49</a:t>
            </a:fld>
            <a:endParaRPr lang="en-US" dirty="0"/>
          </a:p>
        </p:txBody>
      </p:sp>
      <p:pic>
        <p:nvPicPr>
          <p:cNvPr id="14338" name="Picture 2" descr="C:\Users\tmull\Documents\P-Card\Works 4\Sign Off _ Add Com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38100"/>
            <a:ext cx="9144000" cy="350519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tmull\Documents\P-Card\Works 4\Sign Off Transaction Add Comment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599" y="3733800"/>
            <a:ext cx="6172201"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BC941A9-8C1D-4965-82AD-366D46D1749E}" type="slidenum">
              <a:rPr lang="en-US"/>
              <a:pPr>
                <a:defRPr/>
              </a:pPr>
              <a:t>5</a:t>
            </a:fld>
            <a:endParaRPr lang="en-US" dirty="0"/>
          </a:p>
        </p:txBody>
      </p:sp>
      <p:sp>
        <p:nvSpPr>
          <p:cNvPr id="191490" name="Rectangle 2"/>
          <p:cNvSpPr>
            <a:spLocks noGrp="1" noChangeArrowheads="1"/>
          </p:cNvSpPr>
          <p:nvPr>
            <p:ph type="title"/>
          </p:nvPr>
        </p:nvSpPr>
        <p:spPr>
          <a:xfrm>
            <a:off x="830263" y="277813"/>
            <a:ext cx="7367587" cy="917575"/>
          </a:xfrm>
        </p:spPr>
        <p:txBody>
          <a:bodyPr/>
          <a:lstStyle/>
          <a:p>
            <a:pPr eaLnBrk="1" hangingPunct="1">
              <a:defRPr/>
            </a:pPr>
            <a:r>
              <a:rPr lang="en-US" b="1" dirty="0" smtClean="0"/>
              <a:t>PURPOSE - Continued…..</a:t>
            </a:r>
            <a:endParaRPr lang="en-US" b="1" i="1" u="sng" dirty="0" smtClean="0">
              <a:latin typeface="Tahoma" pitchFamily="34" charset="0"/>
            </a:endParaRPr>
          </a:p>
        </p:txBody>
      </p:sp>
      <p:sp>
        <p:nvSpPr>
          <p:cNvPr id="191491" name="Rectangle 3"/>
          <p:cNvSpPr>
            <a:spLocks noGrp="1" noChangeArrowheads="1"/>
          </p:cNvSpPr>
          <p:nvPr>
            <p:ph type="body" idx="1"/>
          </p:nvPr>
        </p:nvSpPr>
        <p:spPr>
          <a:xfrm>
            <a:off x="838200" y="1295400"/>
            <a:ext cx="8058150" cy="4953000"/>
          </a:xfrm>
        </p:spPr>
        <p:txBody>
          <a:bodyPr/>
          <a:lstStyle/>
          <a:p>
            <a:pPr eaLnBrk="1" hangingPunct="1">
              <a:lnSpc>
                <a:spcPct val="90000"/>
              </a:lnSpc>
              <a:defRPr/>
            </a:pPr>
            <a:endParaRPr lang="en-US" sz="2800" b="1" i="1" dirty="0" smtClean="0"/>
          </a:p>
          <a:p>
            <a:pPr eaLnBrk="1" hangingPunct="1">
              <a:lnSpc>
                <a:spcPct val="90000"/>
              </a:lnSpc>
              <a:defRPr/>
            </a:pPr>
            <a:r>
              <a:rPr lang="en-US" sz="2800" b="1" u="sng" dirty="0" smtClean="0">
                <a:latin typeface="Arial Narrow" pitchFamily="34" charset="0"/>
              </a:rPr>
              <a:t>REPLACES</a:t>
            </a:r>
            <a:r>
              <a:rPr lang="en-US" sz="2800" b="1" dirty="0" smtClean="0">
                <a:latin typeface="Arial Narrow" pitchFamily="34" charset="0"/>
              </a:rPr>
              <a:t> purchase orders, standing orders, check requests, and petty cash accounts for most small dollar purchases</a:t>
            </a:r>
          </a:p>
          <a:p>
            <a:pPr eaLnBrk="1" hangingPunct="1">
              <a:lnSpc>
                <a:spcPct val="90000"/>
              </a:lnSpc>
              <a:defRPr/>
            </a:pPr>
            <a:endParaRPr lang="en-US" sz="2800" b="1" dirty="0" smtClean="0">
              <a:latin typeface="Arial Narrow" pitchFamily="34" charset="0"/>
            </a:endParaRPr>
          </a:p>
          <a:p>
            <a:pPr eaLnBrk="1" hangingPunct="1">
              <a:lnSpc>
                <a:spcPct val="90000"/>
              </a:lnSpc>
              <a:defRPr/>
            </a:pPr>
            <a:r>
              <a:rPr lang="en-US" sz="2800" b="1" dirty="0" smtClean="0">
                <a:latin typeface="Arial Narrow" pitchFamily="34" charset="0"/>
              </a:rPr>
              <a:t>Required purchases on P-Card:  Registrations, Membership Dues, Certifications, Publications, Examination Fees, and Subscriptions</a:t>
            </a:r>
          </a:p>
          <a:p>
            <a:pPr eaLnBrk="1" hangingPunct="1">
              <a:lnSpc>
                <a:spcPct val="90000"/>
              </a:lnSpc>
              <a:defRPr/>
            </a:pPr>
            <a:endParaRPr lang="en-US" sz="2800" b="1" dirty="0" smtClean="0">
              <a:latin typeface="Arial Narrow" pitchFamily="34" charset="0"/>
            </a:endParaRPr>
          </a:p>
          <a:p>
            <a:pPr eaLnBrk="1" hangingPunct="1">
              <a:lnSpc>
                <a:spcPct val="90000"/>
              </a:lnSpc>
              <a:defRPr/>
            </a:pPr>
            <a:r>
              <a:rPr lang="en-US" sz="2800" b="1" dirty="0" smtClean="0">
                <a:latin typeface="Arial Narrow" pitchFamily="34" charset="0"/>
              </a:rPr>
              <a:t>For these reasons, every department needs at least one cardholder</a:t>
            </a:r>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2409D54-FEC1-4C76-95AC-6133B2D3150D}" type="slidenum">
              <a:rPr lang="en-US"/>
              <a:pPr>
                <a:defRPr/>
              </a:pPr>
              <a:t>50</a:t>
            </a:fld>
            <a:endParaRPr lang="en-US" dirty="0"/>
          </a:p>
        </p:txBody>
      </p:sp>
      <p:sp>
        <p:nvSpPr>
          <p:cNvPr id="337923" name="Rectangle 3"/>
          <p:cNvSpPr>
            <a:spLocks noGrp="1" noChangeArrowheads="1"/>
          </p:cNvSpPr>
          <p:nvPr>
            <p:ph type="body" idx="1"/>
          </p:nvPr>
        </p:nvSpPr>
        <p:spPr>
          <a:xfrm>
            <a:off x="8839200" y="6324600"/>
            <a:ext cx="76200" cy="76200"/>
          </a:xfrm>
        </p:spPr>
        <p:txBody>
          <a:bodyPr/>
          <a:lstStyle/>
          <a:p>
            <a:pPr eaLnBrk="1" hangingPunct="1">
              <a:lnSpc>
                <a:spcPct val="80000"/>
              </a:lnSpc>
              <a:buFont typeface="Wingdings" pitchFamily="2" charset="2"/>
              <a:buNone/>
              <a:defRPr/>
            </a:pPr>
            <a:endParaRPr lang="en-US" sz="800" dirty="0" smtClean="0"/>
          </a:p>
        </p:txBody>
      </p:sp>
      <p:pic>
        <p:nvPicPr>
          <p:cNvPr id="15362" name="Picture 2" descr="C:\Users\tmull\Documents\P-Card\Works 4\Sign Off Transaction Step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9144000" cy="2895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endParaRPr lang="en-US" dirty="0"/>
          </a:p>
        </p:txBody>
      </p:sp>
      <p:sp>
        <p:nvSpPr>
          <p:cNvPr id="3" name="Subtitle 2"/>
          <p:cNvSpPr>
            <a:spLocks noGrp="1"/>
          </p:cNvSpPr>
          <p:nvPr>
            <p:ph type="subTitle" sz="quarter" idx="1"/>
          </p:nvPr>
        </p:nvSpPr>
        <p:spPr>
          <a:xfrm>
            <a:off x="228600" y="5029200"/>
            <a:ext cx="8686800" cy="1676400"/>
          </a:xfrm>
        </p:spPr>
        <p:txBody>
          <a:bodyPr/>
          <a:lstStyle/>
          <a:p>
            <a:r>
              <a:rPr lang="en-US" dirty="0" smtClean="0">
                <a:solidFill>
                  <a:srgbClr val="FF0000"/>
                </a:solidFill>
              </a:rPr>
              <a:t>If your funds do not show up, choose “Clear GL” or Clear out the Fund, Acct and Bank. Search again.</a:t>
            </a:r>
            <a:endParaRPr lang="en-US" dirty="0">
              <a:solidFill>
                <a:srgbClr val="FF0000"/>
              </a:solidFill>
            </a:endParaRPr>
          </a:p>
        </p:txBody>
      </p:sp>
      <p:sp>
        <p:nvSpPr>
          <p:cNvPr id="9" name="Slide Number Placeholder 5"/>
          <p:cNvSpPr>
            <a:spLocks noGrp="1"/>
          </p:cNvSpPr>
          <p:nvPr>
            <p:ph type="sldNum" sz="quarter" idx="12"/>
          </p:nvPr>
        </p:nvSpPr>
        <p:spPr/>
        <p:txBody>
          <a:bodyPr/>
          <a:lstStyle/>
          <a:p>
            <a:pPr>
              <a:defRPr/>
            </a:pPr>
            <a:fld id="{08B26A9A-93E7-411A-BE52-BFAB2A8B4E6A}" type="slidenum">
              <a:rPr lang="en-US"/>
              <a:pPr>
                <a:defRPr/>
              </a:pPr>
              <a:t>51</a:t>
            </a:fld>
            <a:endParaRPr lang="en-US" dirty="0"/>
          </a:p>
        </p:txBody>
      </p:sp>
      <p:sp>
        <p:nvSpPr>
          <p:cNvPr id="56324" name="Rectangle 5"/>
          <p:cNvSpPr>
            <a:spLocks noChangeArrowheads="1"/>
          </p:cNvSpPr>
          <p:nvPr/>
        </p:nvSpPr>
        <p:spPr bwMode="auto">
          <a:xfrm>
            <a:off x="4254500" y="3733800"/>
            <a:ext cx="9144000" cy="0"/>
          </a:xfrm>
          <a:prstGeom prst="rect">
            <a:avLst/>
          </a:prstGeom>
          <a:noFill/>
          <a:ln w="12700">
            <a:noFill/>
            <a:miter lim="800000"/>
            <a:headEnd type="none" w="sm" len="sm"/>
            <a:tailEnd type="none" w="sm" len="sm"/>
          </a:ln>
        </p:spPr>
        <p:txBody>
          <a:bodyPr wrap="none" anchor="ctr">
            <a:spAutoFit/>
          </a:bodyPr>
          <a:lstStyle/>
          <a:p>
            <a:endParaRPr lang="en-US" dirty="0"/>
          </a:p>
        </p:txBody>
      </p:sp>
      <p:pic>
        <p:nvPicPr>
          <p:cNvPr id="16386" name="Picture 2" descr="C:\Users\tmull\Documents\P-Card\Works 4\Sign off Transaction Step 5 fu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0"/>
            <a:ext cx="9144000" cy="275907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bwMode="auto">
          <a:xfrm flipH="1" flipV="1">
            <a:off x="2286000" y="2819400"/>
            <a:ext cx="1143000" cy="2209800"/>
          </a:xfrm>
          <a:prstGeom prst="straightConnector1">
            <a:avLst/>
          </a:prstGeom>
          <a:solidFill>
            <a:schemeClr val="accent1"/>
          </a:solidFill>
          <a:ln w="28575" cap="flat" cmpd="sng" algn="ctr">
            <a:solidFill>
              <a:srgbClr val="FF3300"/>
            </a:solidFill>
            <a:prstDash val="solid"/>
            <a:round/>
            <a:headEnd type="none" w="sm" len="sm"/>
            <a:tailEnd type="arrow"/>
          </a:ln>
          <a:effectLst/>
        </p:spPr>
      </p:cxnSp>
      <p:pic>
        <p:nvPicPr>
          <p:cNvPr id="8" name="Picture 7" descr="cid:image001.png@01CFA291.91A1A04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1600" y="2759075"/>
            <a:ext cx="8763000" cy="2145348"/>
          </a:xfrm>
          <a:prstGeom prst="rect">
            <a:avLst/>
          </a:prstGeom>
          <a:noFill/>
          <a:ln>
            <a:noFill/>
          </a:ln>
        </p:spPr>
      </p:pic>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tmull\Documents\P-Card\Works 4\Sign Off on Transaction Step 5 Acc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91440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A99D588-634D-4DC5-BD1B-2FD053D2BC83}" type="slidenum">
              <a:rPr lang="en-US" smtClean="0"/>
              <a:pPr>
                <a:defRPr/>
              </a:pPr>
              <a:t>53</a:t>
            </a:fld>
            <a:endParaRPr lang="en-US" dirty="0"/>
          </a:p>
        </p:txBody>
      </p:sp>
      <p:pic>
        <p:nvPicPr>
          <p:cNvPr id="18434" name="Picture 2" descr="C:\Users\tmull\Documents\P-Card\Works 4\Sign Off on Transaction Step 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4000" cy="312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tmull\Documents\P-Card\Works 4\Sign Off Transaction Step 5 Sav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457199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bwMode="auto">
          <a:xfrm>
            <a:off x="8077200" y="4152900"/>
            <a:ext cx="685800" cy="11811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
        <p:nvSpPr>
          <p:cNvPr id="5" name="Oval 4"/>
          <p:cNvSpPr/>
          <p:nvPr/>
        </p:nvSpPr>
        <p:spPr bwMode="auto">
          <a:xfrm>
            <a:off x="8610600" y="5334000"/>
            <a:ext cx="533400" cy="304799"/>
          </a:xfrm>
          <a:prstGeom prst="ellipse">
            <a:avLst/>
          </a:prstGeom>
          <a:noFill/>
          <a:ln w="190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Verdana" pitchFamily="34" charset="0"/>
            </a:endParaRPr>
          </a:p>
        </p:txBody>
      </p:sp>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B06E721D-4916-4710-8925-698E5A365764}" type="slidenum">
              <a:rPr lang="en-US"/>
              <a:pPr>
                <a:defRPr/>
              </a:pPr>
              <a:t>55</a:t>
            </a:fld>
            <a:endParaRPr lang="en-US" dirty="0"/>
          </a:p>
        </p:txBody>
      </p:sp>
      <p:pic>
        <p:nvPicPr>
          <p:cNvPr id="20482" name="Picture 2" descr="C:\Users\tmull\Documents\P-Card\Works 4\Sign Off Transaction Review Before Sign of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84721"/>
            <a:ext cx="9144000" cy="30730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F124F70-5E1D-4841-8A76-57993E6E3D84}" type="slidenum">
              <a:rPr lang="en-US"/>
              <a:pPr>
                <a:defRPr/>
              </a:pPr>
              <a:t>56</a:t>
            </a:fld>
            <a:endParaRPr lang="en-US" dirty="0"/>
          </a:p>
        </p:txBody>
      </p:sp>
      <p:pic>
        <p:nvPicPr>
          <p:cNvPr id="21506" name="Picture 2" descr="C:\Users\tmull\Documents\P-Card\Works 4\Sign Off TXN Split Code 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761" y="1490904"/>
            <a:ext cx="6071839" cy="40716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Split Coding</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FA041121-3395-43D1-BFF9-736D460E905F}" type="slidenum">
              <a:rPr lang="en-US" smtClean="0"/>
              <a:pPr>
                <a:defRPr/>
              </a:pPr>
              <a:t>57</a:t>
            </a:fld>
            <a:endParaRPr lang="en-US" dirty="0"/>
          </a:p>
        </p:txBody>
      </p:sp>
      <p:pic>
        <p:nvPicPr>
          <p:cNvPr id="30722" name="Picture 2" descr="C:\Users\tmull\Documents\P-Card\Works 4\Homepage Sign off Pend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205286" cy="479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86079"/>
      </p:ext>
    </p:extLst>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D8D7970E-59EF-4B0F-BFD5-EF6A37F1AC3A}" type="slidenum">
              <a:rPr lang="en-US"/>
              <a:pPr>
                <a:defRPr/>
              </a:pPr>
              <a:t>58</a:t>
            </a:fld>
            <a:endParaRPr lang="en-US" dirty="0"/>
          </a:p>
        </p:txBody>
      </p:sp>
      <p:pic>
        <p:nvPicPr>
          <p:cNvPr id="22530" name="Picture 2" descr="C:\Users\tmull\Documents\P-Card\Works 4\Sign Off TXN Split Code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9144000" cy="2209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68649540-E058-4B2C-9E8E-71950A96310A}" type="slidenum">
              <a:rPr lang="en-US"/>
              <a:pPr>
                <a:defRPr/>
              </a:pPr>
              <a:t>59</a:t>
            </a:fld>
            <a:endParaRPr lang="en-US" dirty="0"/>
          </a:p>
        </p:txBody>
      </p:sp>
      <p:pic>
        <p:nvPicPr>
          <p:cNvPr id="23554" name="Picture 2" descr="C:\Users\tmull\Documents\P-Card\Works 4\Sign Off TXN Split Code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094" y="1295400"/>
            <a:ext cx="6943305" cy="396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59C8C5E-AD27-49C1-B1EF-80C916E7F118}" type="slidenum">
              <a:rPr lang="en-US"/>
              <a:pPr>
                <a:defRPr/>
              </a:pPr>
              <a:t>6</a:t>
            </a:fld>
            <a:endParaRPr lang="en-US" dirty="0"/>
          </a:p>
        </p:txBody>
      </p:sp>
      <p:sp>
        <p:nvSpPr>
          <p:cNvPr id="192514" name="Rectangle 2"/>
          <p:cNvSpPr>
            <a:spLocks noGrp="1" noChangeArrowheads="1"/>
          </p:cNvSpPr>
          <p:nvPr>
            <p:ph type="title"/>
          </p:nvPr>
        </p:nvSpPr>
        <p:spPr/>
        <p:txBody>
          <a:bodyPr lIns="90488" tIns="44450" rIns="90488" bIns="44450" anchor="b" anchorCtr="0"/>
          <a:lstStyle/>
          <a:p>
            <a:pPr>
              <a:defRPr/>
            </a:pPr>
            <a:r>
              <a:rPr lang="en-US" sz="4000" b="1" i="1" dirty="0" smtClean="0"/>
              <a:t>          </a:t>
            </a:r>
            <a:r>
              <a:rPr lang="en-US" b="1" dirty="0" smtClean="0"/>
              <a:t>University Benefits</a:t>
            </a:r>
            <a:r>
              <a:rPr lang="en-US" sz="4000" b="1" dirty="0" smtClean="0"/>
              <a:t>….</a:t>
            </a:r>
          </a:p>
        </p:txBody>
      </p:sp>
      <p:sp>
        <p:nvSpPr>
          <p:cNvPr id="192515" name="Rectangle 3"/>
          <p:cNvSpPr>
            <a:spLocks noGrp="1" noChangeArrowheads="1"/>
          </p:cNvSpPr>
          <p:nvPr>
            <p:ph type="body" idx="1"/>
          </p:nvPr>
        </p:nvSpPr>
        <p:spPr>
          <a:xfrm>
            <a:off x="609600" y="1524000"/>
            <a:ext cx="8534400" cy="5334000"/>
          </a:xfrm>
        </p:spPr>
        <p:txBody>
          <a:bodyPr lIns="90488" tIns="44450" rIns="90488" bIns="44450"/>
          <a:lstStyle/>
          <a:p>
            <a:pPr>
              <a:lnSpc>
                <a:spcPct val="75000"/>
              </a:lnSpc>
              <a:defRPr/>
            </a:pPr>
            <a:r>
              <a:rPr lang="en-US" sz="2800" b="1" dirty="0" smtClean="0">
                <a:latin typeface="Arial Narrow" pitchFamily="34" charset="0"/>
              </a:rPr>
              <a:t>REDUCES:</a:t>
            </a:r>
          </a:p>
          <a:p>
            <a:pPr lvl="1">
              <a:lnSpc>
                <a:spcPct val="75000"/>
              </a:lnSpc>
              <a:defRPr/>
            </a:pPr>
            <a:r>
              <a:rPr lang="en-US" b="1" dirty="0" smtClean="0">
                <a:latin typeface="Arial Narrow" pitchFamily="34" charset="0"/>
              </a:rPr>
              <a:t>Forms</a:t>
            </a:r>
          </a:p>
          <a:p>
            <a:pPr lvl="1">
              <a:lnSpc>
                <a:spcPct val="75000"/>
              </a:lnSpc>
              <a:defRPr/>
            </a:pPr>
            <a:r>
              <a:rPr lang="en-US" b="1" dirty="0" smtClean="0">
                <a:latin typeface="Arial Narrow" pitchFamily="34" charset="0"/>
              </a:rPr>
              <a:t>Data entry</a:t>
            </a:r>
          </a:p>
          <a:p>
            <a:pPr lvl="1">
              <a:lnSpc>
                <a:spcPct val="75000"/>
              </a:lnSpc>
              <a:defRPr/>
            </a:pPr>
            <a:r>
              <a:rPr lang="en-US" b="1" dirty="0" smtClean="0">
                <a:latin typeface="Arial Narrow" pitchFamily="34" charset="0"/>
              </a:rPr>
              <a:t>Number of invoices and checks processed</a:t>
            </a:r>
          </a:p>
          <a:p>
            <a:pPr lvl="1">
              <a:lnSpc>
                <a:spcPct val="75000"/>
              </a:lnSpc>
              <a:defRPr/>
            </a:pPr>
            <a:r>
              <a:rPr lang="en-US" b="1" dirty="0" smtClean="0">
                <a:latin typeface="Arial Narrow" pitchFamily="34" charset="0"/>
              </a:rPr>
              <a:t>Need for reimbursements &amp; petty cash accounts</a:t>
            </a:r>
          </a:p>
          <a:p>
            <a:pPr>
              <a:lnSpc>
                <a:spcPct val="75000"/>
              </a:lnSpc>
              <a:defRPr/>
            </a:pPr>
            <a:endParaRPr lang="en-US" sz="2800" dirty="0" smtClean="0">
              <a:latin typeface="Times New Roman" pitchFamily="18" charset="0"/>
            </a:endParaRPr>
          </a:p>
          <a:p>
            <a:pPr>
              <a:lnSpc>
                <a:spcPct val="75000"/>
              </a:lnSpc>
              <a:defRPr/>
            </a:pPr>
            <a:r>
              <a:rPr lang="en-US" sz="2800" b="1" dirty="0" smtClean="0">
                <a:latin typeface="Arial Narrow" pitchFamily="34" charset="0"/>
              </a:rPr>
              <a:t>CONTROLS:</a:t>
            </a:r>
          </a:p>
          <a:p>
            <a:pPr lvl="1">
              <a:lnSpc>
                <a:spcPct val="75000"/>
              </a:lnSpc>
              <a:defRPr/>
            </a:pPr>
            <a:r>
              <a:rPr lang="en-US" b="1" dirty="0" smtClean="0">
                <a:latin typeface="Arial Narrow" pitchFamily="34" charset="0"/>
              </a:rPr>
              <a:t>Merchant categories (MCC codes) can be restricted/blocked</a:t>
            </a:r>
          </a:p>
          <a:p>
            <a:pPr lvl="1">
              <a:lnSpc>
                <a:spcPct val="75000"/>
              </a:lnSpc>
              <a:defRPr/>
            </a:pPr>
            <a:r>
              <a:rPr lang="en-US" b="1" dirty="0" smtClean="0">
                <a:latin typeface="Arial Narrow" pitchFamily="34" charset="0"/>
              </a:rPr>
              <a:t>Spending limits are set for each card  (see next slide)</a:t>
            </a:r>
          </a:p>
          <a:p>
            <a:pPr lvl="1">
              <a:lnSpc>
                <a:spcPct val="75000"/>
              </a:lnSpc>
              <a:defRPr/>
            </a:pPr>
            <a:r>
              <a:rPr lang="en-US" b="1" dirty="0" smtClean="0">
                <a:latin typeface="Arial Narrow" pitchFamily="34" charset="0"/>
              </a:rPr>
              <a:t>Reconciler oversight</a:t>
            </a:r>
          </a:p>
          <a:p>
            <a:pPr lvl="1">
              <a:lnSpc>
                <a:spcPct val="75000"/>
              </a:lnSpc>
              <a:defRPr/>
            </a:pPr>
            <a:r>
              <a:rPr lang="en-US" b="1" dirty="0" smtClean="0">
                <a:latin typeface="Arial Narrow" pitchFamily="34" charset="0"/>
              </a:rPr>
              <a:t>Department head/supervisor review</a:t>
            </a:r>
          </a:p>
          <a:p>
            <a:pPr lvl="1">
              <a:lnSpc>
                <a:spcPct val="75000"/>
              </a:lnSpc>
              <a:defRPr/>
            </a:pPr>
            <a:r>
              <a:rPr lang="en-US" b="1" dirty="0" smtClean="0">
                <a:latin typeface="Arial Narrow" pitchFamily="34" charset="0"/>
              </a:rPr>
              <a:t>Audit</a:t>
            </a:r>
          </a:p>
          <a:p>
            <a:pPr lvl="1">
              <a:lnSpc>
                <a:spcPct val="75000"/>
              </a:lnSpc>
              <a:defRPr/>
            </a:pPr>
            <a:endParaRPr lang="en-US" b="1" dirty="0" smtClean="0">
              <a:latin typeface="Arial Narrow" pitchFamily="34" charset="0"/>
            </a:endParaRPr>
          </a:p>
          <a:p>
            <a:pPr lvl="1">
              <a:lnSpc>
                <a:spcPct val="75000"/>
              </a:lnSpc>
              <a:buFontTx/>
              <a:buNone/>
              <a:defRPr/>
            </a:pPr>
            <a:endParaRPr lang="en-US" b="1" i="1" dirty="0" smtClean="0">
              <a:latin typeface="Arial Narrow" pitchFamily="34" charset="0"/>
            </a:endParaRPr>
          </a:p>
        </p:txBody>
      </p:sp>
      <p:graphicFrame>
        <p:nvGraphicFramePr>
          <p:cNvPr id="3074" name="Object 4"/>
          <p:cNvGraphicFramePr>
            <a:graphicFrameLocks/>
          </p:cNvGraphicFramePr>
          <p:nvPr/>
        </p:nvGraphicFramePr>
        <p:xfrm>
          <a:off x="838200" y="0"/>
          <a:ext cx="1289050" cy="1384300"/>
        </p:xfrm>
        <a:graphic>
          <a:graphicData uri="http://schemas.openxmlformats.org/presentationml/2006/ole">
            <mc:AlternateContent xmlns:mc="http://schemas.openxmlformats.org/markup-compatibility/2006">
              <mc:Choice xmlns:v="urn:schemas-microsoft-com:vml" Requires="v">
                <p:oleObj spid="_x0000_s3206" name="Clip" r:id="rId4" imgW="1288800" imgH="1384200" progId="MS_ClipArt_Gallery.2">
                  <p:embed/>
                </p:oleObj>
              </mc:Choice>
              <mc:Fallback>
                <p:oleObj name="Clip" r:id="rId4" imgW="1288800" imgH="1384200" progId="MS_ClipArt_Gallery.2">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0"/>
                        <a:ext cx="12890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A041121-3395-43D1-BFF9-736D460E905F}" type="slidenum">
              <a:rPr lang="en-US" smtClean="0"/>
              <a:pPr>
                <a:defRPr/>
              </a:pPr>
              <a:t>60</a:t>
            </a:fld>
            <a:endParaRPr lang="en-US" dirty="0"/>
          </a:p>
        </p:txBody>
      </p:sp>
      <p:pic>
        <p:nvPicPr>
          <p:cNvPr id="24578" name="Picture 2" descr="C:\Users\tmull\Documents\P-Card\Works 4\Sign Off TXN Split Code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094" y="1371600"/>
            <a:ext cx="6943305" cy="3852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A041121-3395-43D1-BFF9-736D460E905F}" type="slidenum">
              <a:rPr lang="en-US" smtClean="0"/>
              <a:pPr>
                <a:defRPr/>
              </a:pPr>
              <a:t>61</a:t>
            </a:fld>
            <a:endParaRPr lang="en-US" dirty="0"/>
          </a:p>
        </p:txBody>
      </p:sp>
      <p:sp>
        <p:nvSpPr>
          <p:cNvPr id="7" name="Rectangle 6"/>
          <p:cNvSpPr/>
          <p:nvPr/>
        </p:nvSpPr>
        <p:spPr>
          <a:xfrm>
            <a:off x="457200" y="6477000"/>
            <a:ext cx="7848600" cy="369332"/>
          </a:xfrm>
          <a:prstGeom prst="rect">
            <a:avLst/>
          </a:prstGeom>
        </p:spPr>
        <p:txBody>
          <a:bodyPr wrap="square">
            <a:spAutoFit/>
          </a:bodyPr>
          <a:lstStyle/>
          <a:p>
            <a:r>
              <a:rPr lang="en-US" dirty="0" smtClean="0">
                <a:solidFill>
                  <a:srgbClr val="000000"/>
                </a:solidFill>
              </a:rPr>
              <a:t>**Be sure to reallocate each GL to the correct Fund/Acct/Bank**</a:t>
            </a:r>
            <a:endParaRPr lang="en-US" dirty="0">
              <a:solidFill>
                <a:srgbClr val="000000"/>
              </a:solidFill>
            </a:endParaRPr>
          </a:p>
        </p:txBody>
      </p:sp>
      <p:pic>
        <p:nvPicPr>
          <p:cNvPr id="25602" name="Picture 2" descr="C:\Users\tmull\Documents\P-Card\Works 4\Sign Off TXN Split Code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483463"/>
            <a:ext cx="8952382" cy="2690676"/>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descr="C:\Users\tmull\Documents\P-Card\Works 4\Sign Off TXN Split Code 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3429000"/>
            <a:ext cx="8952382" cy="29238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09DA500-BC60-48FC-94C7-F1760647CC38}" type="slidenum">
              <a:rPr lang="en-US"/>
              <a:pPr>
                <a:defRPr/>
              </a:pPr>
              <a:t>62</a:t>
            </a:fld>
            <a:endParaRPr lang="en-US" dirty="0"/>
          </a:p>
        </p:txBody>
      </p:sp>
      <p:pic>
        <p:nvPicPr>
          <p:cNvPr id="26626" name="Picture 2" descr="C:\Users\tmull\Documents\P-Card\Works 4\Sign Off TXN Split Code 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1"/>
            <a:ext cx="9144000" cy="29080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F69E267D-FCC1-42FF-AF9E-69936391B75A}" type="slidenum">
              <a:rPr lang="en-US"/>
              <a:pPr>
                <a:defRPr/>
              </a:pPr>
              <a:t>63</a:t>
            </a:fld>
            <a:endParaRPr lang="en-US" dirty="0"/>
          </a:p>
        </p:txBody>
      </p:sp>
      <p:pic>
        <p:nvPicPr>
          <p:cNvPr id="27650" name="Picture 2" descr="C:\Users\tmull\Documents\P-Card\Works 4\Sign Off TXN Split Code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5832F6FA-4505-4A70-8EF0-17552D66CDC4}" type="slidenum">
              <a:rPr lang="en-US"/>
              <a:pPr>
                <a:defRPr/>
              </a:pPr>
              <a:t>64</a:t>
            </a:fld>
            <a:endParaRPr lang="en-US" dirty="0"/>
          </a:p>
        </p:txBody>
      </p:sp>
      <p:pic>
        <p:nvPicPr>
          <p:cNvPr id="28674" name="Picture 2" descr="C:\Users\tmull\Documents\P-Card\Works 4\Sign Off TXN Split Code 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A041121-3395-43D1-BFF9-736D460E905F}" type="slidenum">
              <a:rPr lang="en-US" smtClean="0"/>
              <a:pPr>
                <a:defRPr/>
              </a:pPr>
              <a:t>65</a:t>
            </a:fld>
            <a:endParaRPr lang="en-US" dirty="0"/>
          </a:p>
        </p:txBody>
      </p:sp>
      <p:pic>
        <p:nvPicPr>
          <p:cNvPr id="5" name="Picture 2" descr="C:\Users\tmull\Documents\P-Card\Works 4\Sign Off TXN Split Code 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83820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002353"/>
      </p:ext>
    </p:extLst>
  </p:cSld>
  <p:clrMapOvr>
    <a:masterClrMapping/>
  </p:clrMapOvr>
  <p:transition>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pic>
        <p:nvPicPr>
          <p:cNvPr id="29698" name="Picture 2" descr="C:\Users\tmull\Documents\P-Card\Works 4\Sign Off TXN Split Code 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14" y="1524000"/>
            <a:ext cx="8828572"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63F94E6C-1454-4830-854F-B1AC1EFBB389}" type="slidenum">
              <a:rPr lang="en-US"/>
              <a:pPr>
                <a:defRPr/>
              </a:pPr>
              <a:t>67</a:t>
            </a:fld>
            <a:endParaRPr lang="en-US" dirty="0"/>
          </a:p>
        </p:txBody>
      </p:sp>
      <p:sp>
        <p:nvSpPr>
          <p:cNvPr id="318466" name="Rectangle 2"/>
          <p:cNvSpPr>
            <a:spLocks noGrp="1" noChangeArrowheads="1"/>
          </p:cNvSpPr>
          <p:nvPr>
            <p:ph type="title"/>
          </p:nvPr>
        </p:nvSpPr>
        <p:spPr/>
        <p:txBody>
          <a:bodyPr/>
          <a:lstStyle/>
          <a:p>
            <a:pPr eaLnBrk="1" hangingPunct="1">
              <a:defRPr/>
            </a:pPr>
            <a:r>
              <a:rPr lang="en-US" dirty="0" smtClean="0"/>
              <a:t>Disputing Transactions</a:t>
            </a:r>
          </a:p>
        </p:txBody>
      </p:sp>
      <p:sp>
        <p:nvSpPr>
          <p:cNvPr id="84997" name="Text Box 5"/>
          <p:cNvSpPr txBox="1">
            <a:spLocks noChangeArrowheads="1"/>
          </p:cNvSpPr>
          <p:nvPr/>
        </p:nvSpPr>
        <p:spPr bwMode="auto">
          <a:xfrm>
            <a:off x="5472113" y="4908550"/>
            <a:ext cx="2071687" cy="379413"/>
          </a:xfrm>
          <a:prstGeom prst="rect">
            <a:avLst/>
          </a:prstGeom>
          <a:noFill/>
          <a:ln w="12700">
            <a:solidFill>
              <a:srgbClr val="000000"/>
            </a:solidFill>
            <a:miter lim="800000"/>
            <a:headEnd type="none" w="sm" len="sm"/>
            <a:tailEnd type="none" w="sm" len="sm"/>
          </a:ln>
        </p:spPr>
        <p:txBody>
          <a:bodyPr>
            <a:spAutoFit/>
          </a:bodyPr>
          <a:lstStyle/>
          <a:p>
            <a:pPr algn="ctr"/>
            <a:r>
              <a:rPr lang="en-US" dirty="0">
                <a:solidFill>
                  <a:srgbClr val="000000"/>
                </a:solidFill>
              </a:rPr>
              <a:t>Dispute</a:t>
            </a:r>
          </a:p>
        </p:txBody>
      </p:sp>
      <p:sp>
        <p:nvSpPr>
          <p:cNvPr id="84998" name="Line 6"/>
          <p:cNvSpPr>
            <a:spLocks noChangeShapeType="1"/>
          </p:cNvSpPr>
          <p:nvPr/>
        </p:nvSpPr>
        <p:spPr bwMode="auto">
          <a:xfrm flipH="1">
            <a:off x="3352800" y="5257800"/>
            <a:ext cx="2133600" cy="685800"/>
          </a:xfrm>
          <a:prstGeom prst="line">
            <a:avLst/>
          </a:prstGeom>
          <a:noFill/>
          <a:ln w="12700">
            <a:solidFill>
              <a:srgbClr val="000000"/>
            </a:solidFill>
            <a:round/>
            <a:headEnd type="none" w="sm" len="sm"/>
            <a:tailEnd type="triangle" w="sm" len="sm"/>
          </a:ln>
        </p:spPr>
        <p:txBody>
          <a:bodyPr/>
          <a:lstStyle/>
          <a:p>
            <a:endParaRPr lang="en-US" dirty="0"/>
          </a:p>
        </p:txBody>
      </p:sp>
      <p:pic>
        <p:nvPicPr>
          <p:cNvPr id="31746" name="Picture 2" descr="C:\Users\tmull\Documents\P-Card\Works 4\Disputing TX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43104"/>
            <a:ext cx="8915400" cy="420049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bwMode="auto">
          <a:xfrm flipH="1">
            <a:off x="2362200" y="4038600"/>
            <a:ext cx="1524000" cy="381000"/>
          </a:xfrm>
          <a:prstGeom prst="straightConnector1">
            <a:avLst/>
          </a:prstGeom>
          <a:solidFill>
            <a:schemeClr val="accent1"/>
          </a:solidFill>
          <a:ln w="19050" cap="flat" cmpd="sng" algn="ctr">
            <a:solidFill>
              <a:srgbClr val="FF0000"/>
            </a:solidFill>
            <a:prstDash val="solid"/>
            <a:round/>
            <a:headEnd type="none" w="sm" len="sm"/>
            <a:tailEnd type="arrow"/>
          </a:ln>
          <a:effectLst/>
        </p:spPr>
      </p:cxnSp>
    </p:spTree>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9D59F42-FBDC-4524-8A36-7542024B0014}" type="slidenum">
              <a:rPr lang="en-US"/>
              <a:pPr>
                <a:defRPr/>
              </a:pPr>
              <a:t>68</a:t>
            </a:fld>
            <a:endParaRPr lang="en-US" dirty="0"/>
          </a:p>
        </p:txBody>
      </p:sp>
      <p:sp>
        <p:nvSpPr>
          <p:cNvPr id="201730" name="Rectangle 2"/>
          <p:cNvSpPr>
            <a:spLocks noGrp="1" noChangeArrowheads="1"/>
          </p:cNvSpPr>
          <p:nvPr>
            <p:ph type="title"/>
          </p:nvPr>
        </p:nvSpPr>
        <p:spPr/>
        <p:txBody>
          <a:bodyPr/>
          <a:lstStyle/>
          <a:p>
            <a:pPr eaLnBrk="1" hangingPunct="1">
              <a:defRPr/>
            </a:pPr>
            <a:r>
              <a:rPr lang="en-US" dirty="0" smtClean="0"/>
              <a:t>Monthly Process</a:t>
            </a:r>
          </a:p>
        </p:txBody>
      </p:sp>
      <p:sp>
        <p:nvSpPr>
          <p:cNvPr id="201731" name="Rectangle 3"/>
          <p:cNvSpPr>
            <a:spLocks noGrp="1" noChangeArrowheads="1"/>
          </p:cNvSpPr>
          <p:nvPr>
            <p:ph type="body" idx="1"/>
          </p:nvPr>
        </p:nvSpPr>
        <p:spPr>
          <a:xfrm>
            <a:off x="457200" y="1600200"/>
            <a:ext cx="8229600" cy="5105400"/>
          </a:xfrm>
        </p:spPr>
        <p:txBody>
          <a:bodyPr/>
          <a:lstStyle/>
          <a:p>
            <a:pPr eaLnBrk="1" hangingPunct="1">
              <a:lnSpc>
                <a:spcPct val="80000"/>
              </a:lnSpc>
              <a:defRPr/>
            </a:pPr>
            <a:r>
              <a:rPr lang="en-US" sz="2800" b="1" dirty="0" smtClean="0"/>
              <a:t>Cycle ends on the 10</a:t>
            </a:r>
            <a:r>
              <a:rPr lang="en-US" sz="2800" b="1" baseline="30000" dirty="0" smtClean="0"/>
              <a:t>th</a:t>
            </a:r>
            <a:r>
              <a:rPr lang="en-US" sz="2800" b="1" dirty="0" smtClean="0"/>
              <a:t> of each month</a:t>
            </a:r>
          </a:p>
          <a:p>
            <a:pPr eaLnBrk="1" hangingPunct="1">
              <a:lnSpc>
                <a:spcPct val="80000"/>
              </a:lnSpc>
              <a:defRPr/>
            </a:pPr>
            <a:r>
              <a:rPr lang="en-US" sz="2800" b="1" dirty="0" smtClean="0"/>
              <a:t>Cardholders and Reconcilers have 8 days to process approvals and complete FOAP reallocations not already completed</a:t>
            </a:r>
          </a:p>
          <a:p>
            <a:pPr eaLnBrk="1" hangingPunct="1">
              <a:lnSpc>
                <a:spcPct val="80000"/>
              </a:lnSpc>
              <a:defRPr/>
            </a:pPr>
            <a:r>
              <a:rPr lang="en-US" sz="2800" b="1" dirty="0" smtClean="0"/>
              <a:t>On the 18</a:t>
            </a:r>
            <a:r>
              <a:rPr lang="en-US" sz="2800" b="1" baseline="30000" dirty="0" smtClean="0"/>
              <a:t>th</a:t>
            </a:r>
            <a:r>
              <a:rPr lang="en-US" sz="2800" b="1" dirty="0" smtClean="0"/>
              <a:t> or next business day following that date charges are “locked” so that no further FOAP updates can be made</a:t>
            </a:r>
          </a:p>
          <a:p>
            <a:pPr eaLnBrk="1" hangingPunct="1">
              <a:lnSpc>
                <a:spcPct val="80000"/>
              </a:lnSpc>
              <a:defRPr/>
            </a:pPr>
            <a:r>
              <a:rPr lang="en-US" sz="2800" b="1" dirty="0" smtClean="0"/>
              <a:t>RECONCILERS need to complete approvals to restore credit lines</a:t>
            </a:r>
          </a:p>
          <a:p>
            <a:pPr eaLnBrk="1" hangingPunct="1">
              <a:lnSpc>
                <a:spcPct val="80000"/>
              </a:lnSpc>
              <a:defRPr/>
            </a:pPr>
            <a:r>
              <a:rPr lang="en-US" sz="2800" b="1" dirty="0" smtClean="0"/>
              <a:t>Statements should be printed 3 business days after cycle ends</a:t>
            </a:r>
          </a:p>
        </p:txBody>
      </p:sp>
    </p:spTree>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E42F6882-9E10-4299-B823-65784AF02EA5}" type="slidenum">
              <a:rPr lang="en-US"/>
              <a:pPr>
                <a:defRPr/>
              </a:pPr>
              <a:t>69</a:t>
            </a:fld>
            <a:endParaRPr 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52400"/>
            <a:ext cx="89154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38300"/>
            <a:ext cx="7551737"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5"/>
          <p:cNvSpPr>
            <a:spLocks noGrp="1"/>
          </p:cNvSpPr>
          <p:nvPr>
            <p:ph type="sldNum" sz="quarter" idx="12"/>
          </p:nvPr>
        </p:nvSpPr>
        <p:spPr/>
        <p:txBody>
          <a:bodyPr/>
          <a:lstStyle/>
          <a:p>
            <a:pPr>
              <a:defRPr/>
            </a:pPr>
            <a:fld id="{37BAB5F8-33C6-4EDF-BB21-78DE99C632F5}" type="slidenum">
              <a:rPr lang="en-US"/>
              <a:pPr>
                <a:defRPr/>
              </a:pPr>
              <a:t>7</a:t>
            </a:fld>
            <a:endParaRPr lang="en-US" dirty="0"/>
          </a:p>
        </p:txBody>
      </p:sp>
      <p:sp>
        <p:nvSpPr>
          <p:cNvPr id="67586" name="Rectangle 2"/>
          <p:cNvSpPr>
            <a:spLocks noGrp="1" noChangeArrowheads="1"/>
          </p:cNvSpPr>
          <p:nvPr>
            <p:ph type="title"/>
          </p:nvPr>
        </p:nvSpPr>
        <p:spPr>
          <a:xfrm>
            <a:off x="762000" y="228600"/>
            <a:ext cx="7696200" cy="1524000"/>
          </a:xfrm>
        </p:spPr>
        <p:txBody>
          <a:bodyPr/>
          <a:lstStyle/>
          <a:p>
            <a:pPr eaLnBrk="1" hangingPunct="1">
              <a:defRPr/>
            </a:pPr>
            <a:r>
              <a:rPr lang="en-US" sz="3200" b="1" dirty="0" smtClean="0"/>
              <a:t>P-CARD SPENDING LEVELS </a:t>
            </a:r>
            <a:br>
              <a:rPr lang="en-US" sz="3200" b="1" dirty="0" smtClean="0"/>
            </a:br>
            <a:r>
              <a:rPr lang="en-US" sz="3200" b="1" dirty="0" smtClean="0"/>
              <a:t> </a:t>
            </a:r>
            <a:endParaRPr lang="en-US" sz="2000" b="1" dirty="0" smtClean="0"/>
          </a:p>
        </p:txBody>
      </p:sp>
      <p:graphicFrame>
        <p:nvGraphicFramePr>
          <p:cNvPr id="67637" name="Group 53"/>
          <p:cNvGraphicFramePr>
            <a:graphicFrameLocks noGrp="1"/>
          </p:cNvGraphicFramePr>
          <p:nvPr>
            <p:ph type="tbl" idx="1"/>
          </p:nvPr>
        </p:nvGraphicFramePr>
        <p:xfrm>
          <a:off x="838200" y="1752600"/>
          <a:ext cx="7772400" cy="3962401"/>
        </p:xfrm>
        <a:graphic>
          <a:graphicData uri="http://schemas.openxmlformats.org/drawingml/2006/table">
            <a:tbl>
              <a:tblPr/>
              <a:tblGrid>
                <a:gridCol w="3086100"/>
                <a:gridCol w="2260600"/>
                <a:gridCol w="2425700"/>
              </a:tblGrid>
              <a:tr h="1527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WCU – 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WCU – 4</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2176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Single </a:t>
                      </a:r>
                      <a:b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b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Transaction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$500</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$2,500</a:t>
                      </a:r>
                    </a:p>
                  </a:txBody>
                  <a:tcPr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2176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Monthly</a:t>
                      </a:r>
                      <a:b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br>
                      <a:r>
                        <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Transaction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$5,000</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$15,000</a:t>
                      </a:r>
                    </a:p>
                  </a:txBody>
                  <a:tcPr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2310" name="Text Box 30"/>
          <p:cNvSpPr txBox="1">
            <a:spLocks noChangeArrowheads="1"/>
          </p:cNvSpPr>
          <p:nvPr/>
        </p:nvSpPr>
        <p:spPr bwMode="auto">
          <a:xfrm>
            <a:off x="1219200" y="5689600"/>
            <a:ext cx="7086600" cy="1016000"/>
          </a:xfrm>
          <a:prstGeom prst="rect">
            <a:avLst/>
          </a:prstGeom>
          <a:solidFill>
            <a:schemeClr val="bg1"/>
          </a:solidFill>
          <a:ln w="9525">
            <a:noFill/>
            <a:miter lim="800000"/>
            <a:headEnd type="none" w="sm" len="sm"/>
            <a:tailEnd type="none" w="sm" len="sm"/>
          </a:ln>
        </p:spPr>
        <p:txBody>
          <a:bodyPr anchor="b">
            <a:spAutoFit/>
          </a:bodyPr>
          <a:lstStyle/>
          <a:p>
            <a:pPr eaLnBrk="1" hangingPunct="1">
              <a:spcBef>
                <a:spcPct val="50000"/>
              </a:spcBef>
            </a:pPr>
            <a:r>
              <a:rPr lang="en-US" sz="2000" b="1" dirty="0">
                <a:solidFill>
                  <a:schemeClr val="tx2"/>
                </a:solidFill>
                <a:latin typeface="Tahoma" pitchFamily="34" charset="0"/>
              </a:rPr>
              <a:t>**Multiple purchases to the same vendor within a minimal time period that exceeds the card speeding limits, is considered splitting.** </a:t>
            </a:r>
          </a:p>
        </p:txBody>
      </p:sp>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0F0EFF6-FF84-46C8-95E1-0C10D1FB82F2}" type="slidenum">
              <a:rPr lang="en-US"/>
              <a:pPr>
                <a:defRPr/>
              </a:pPr>
              <a:t>70</a:t>
            </a:fld>
            <a:endParaRPr lang="en-US" dirty="0"/>
          </a:p>
        </p:txBody>
      </p:sp>
      <p:sp>
        <p:nvSpPr>
          <p:cNvPr id="125954" name="Rectangle 2"/>
          <p:cNvSpPr>
            <a:spLocks noGrp="1" noChangeArrowheads="1"/>
          </p:cNvSpPr>
          <p:nvPr>
            <p:ph type="title"/>
          </p:nvPr>
        </p:nvSpPr>
        <p:spPr/>
        <p:txBody>
          <a:bodyPr/>
          <a:lstStyle/>
          <a:p>
            <a:pPr eaLnBrk="1" hangingPunct="1">
              <a:defRPr/>
            </a:pPr>
            <a:r>
              <a:rPr lang="en-US" sz="4000" b="1" dirty="0" smtClean="0"/>
              <a:t>Your Card Has Been Declined	</a:t>
            </a:r>
          </a:p>
        </p:txBody>
      </p:sp>
      <p:sp>
        <p:nvSpPr>
          <p:cNvPr id="125955" name="Rectangle 3"/>
          <p:cNvSpPr>
            <a:spLocks noGrp="1" noChangeArrowheads="1"/>
          </p:cNvSpPr>
          <p:nvPr>
            <p:ph type="body" idx="1"/>
          </p:nvPr>
        </p:nvSpPr>
        <p:spPr/>
        <p:txBody>
          <a:bodyPr/>
          <a:lstStyle/>
          <a:p>
            <a:pPr eaLnBrk="1" hangingPunct="1">
              <a:defRPr/>
            </a:pPr>
            <a:r>
              <a:rPr lang="en-US" b="1" dirty="0" smtClean="0">
                <a:latin typeface="Arial Narrow" pitchFamily="34" charset="0"/>
              </a:rPr>
              <a:t>Single transaction limit</a:t>
            </a:r>
          </a:p>
          <a:p>
            <a:pPr eaLnBrk="1" hangingPunct="1">
              <a:defRPr/>
            </a:pPr>
            <a:r>
              <a:rPr lang="en-US" b="1" dirty="0" smtClean="0">
                <a:latin typeface="Arial Narrow" pitchFamily="34" charset="0"/>
              </a:rPr>
              <a:t>Monthly limit</a:t>
            </a:r>
          </a:p>
          <a:p>
            <a:pPr eaLnBrk="1" hangingPunct="1">
              <a:defRPr/>
            </a:pPr>
            <a:r>
              <a:rPr lang="en-US" b="1" dirty="0" smtClean="0">
                <a:latin typeface="Arial Narrow" pitchFamily="34" charset="0"/>
              </a:rPr>
              <a:t>MCC code</a:t>
            </a:r>
          </a:p>
          <a:p>
            <a:pPr eaLnBrk="1" hangingPunct="1">
              <a:defRPr/>
            </a:pPr>
            <a:r>
              <a:rPr lang="en-US" b="1" dirty="0" smtClean="0">
                <a:latin typeface="Arial Narrow" pitchFamily="34" charset="0"/>
              </a:rPr>
              <a:t>Invalid information (cvc/cv2 number)</a:t>
            </a:r>
          </a:p>
          <a:p>
            <a:pPr eaLnBrk="1" hangingPunct="1">
              <a:defRPr/>
            </a:pPr>
            <a:r>
              <a:rPr lang="en-US" b="1" smtClean="0">
                <a:latin typeface="Arial Narrow" pitchFamily="34" charset="0"/>
              </a:rPr>
              <a:t>Call Purchasing, 227-7203</a:t>
            </a:r>
            <a:endParaRPr lang="en-US" b="1" i="1" dirty="0" smtClean="0">
              <a:latin typeface="Arial Narrow" pitchFamily="34" charset="0"/>
            </a:endParaRPr>
          </a:p>
        </p:txBody>
      </p:sp>
    </p:spTree>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271F679D-7300-4F34-90CA-DF031EC464C3}" type="slidenum">
              <a:rPr lang="en-US"/>
              <a:pPr>
                <a:defRPr/>
              </a:pPr>
              <a:t>71</a:t>
            </a:fld>
            <a:endParaRPr lang="en-US" dirty="0"/>
          </a:p>
        </p:txBody>
      </p:sp>
      <p:sp>
        <p:nvSpPr>
          <p:cNvPr id="131074" name="Rectangle 2"/>
          <p:cNvSpPr>
            <a:spLocks noGrp="1" noChangeArrowheads="1"/>
          </p:cNvSpPr>
          <p:nvPr>
            <p:ph type="title"/>
          </p:nvPr>
        </p:nvSpPr>
        <p:spPr/>
        <p:txBody>
          <a:bodyPr/>
          <a:lstStyle/>
          <a:p>
            <a:pPr eaLnBrk="1" hangingPunct="1">
              <a:defRPr/>
            </a:pPr>
            <a:r>
              <a:rPr lang="en-US" b="1" dirty="0" smtClean="0"/>
              <a:t>Suggestions	</a:t>
            </a:r>
            <a:r>
              <a:rPr lang="en-US" dirty="0" smtClean="0"/>
              <a:t>              </a:t>
            </a:r>
          </a:p>
        </p:txBody>
      </p:sp>
      <p:sp>
        <p:nvSpPr>
          <p:cNvPr id="131075" name="Rectangle 3"/>
          <p:cNvSpPr>
            <a:spLocks noGrp="1" noChangeArrowheads="1"/>
          </p:cNvSpPr>
          <p:nvPr>
            <p:ph type="body" idx="1"/>
          </p:nvPr>
        </p:nvSpPr>
        <p:spPr>
          <a:xfrm>
            <a:off x="457200" y="1981200"/>
            <a:ext cx="8229600" cy="4149725"/>
          </a:xfrm>
        </p:spPr>
        <p:txBody>
          <a:bodyPr/>
          <a:lstStyle/>
          <a:p>
            <a:pPr eaLnBrk="1" hangingPunct="1">
              <a:lnSpc>
                <a:spcPct val="80000"/>
              </a:lnSpc>
              <a:defRPr/>
            </a:pPr>
            <a:r>
              <a:rPr lang="en-US" sz="2800" b="1" dirty="0" smtClean="0">
                <a:latin typeface="Arial Narrow" pitchFamily="34" charset="0"/>
              </a:rPr>
              <a:t>Make a folder</a:t>
            </a:r>
          </a:p>
          <a:p>
            <a:pPr eaLnBrk="1" hangingPunct="1">
              <a:lnSpc>
                <a:spcPct val="80000"/>
              </a:lnSpc>
              <a:defRPr/>
            </a:pPr>
            <a:r>
              <a:rPr lang="en-US" sz="2800" b="1" dirty="0" smtClean="0">
                <a:latin typeface="Arial Narrow" pitchFamily="34" charset="0"/>
              </a:rPr>
              <a:t>Be sure your internet </a:t>
            </a:r>
          </a:p>
          <a:p>
            <a:pPr eaLnBrk="1" hangingPunct="1">
              <a:lnSpc>
                <a:spcPct val="80000"/>
              </a:lnSpc>
              <a:buFont typeface="Wingdings" pitchFamily="2" charset="2"/>
              <a:buNone/>
              <a:defRPr/>
            </a:pPr>
            <a:r>
              <a:rPr lang="en-US" sz="2800" b="1" dirty="0" smtClean="0">
                <a:latin typeface="Arial Narrow" pitchFamily="34" charset="0"/>
              </a:rPr>
              <a:t>	sites are secure (https: or padlock locked)</a:t>
            </a:r>
          </a:p>
          <a:p>
            <a:pPr eaLnBrk="1" hangingPunct="1">
              <a:lnSpc>
                <a:spcPct val="80000"/>
              </a:lnSpc>
              <a:defRPr/>
            </a:pPr>
            <a:r>
              <a:rPr lang="en-US" sz="2800" b="1" dirty="0" smtClean="0">
                <a:latin typeface="Arial Narrow" pitchFamily="34" charset="0"/>
              </a:rPr>
              <a:t>Mark your calendar</a:t>
            </a:r>
          </a:p>
          <a:p>
            <a:pPr eaLnBrk="1" hangingPunct="1">
              <a:lnSpc>
                <a:spcPct val="80000"/>
              </a:lnSpc>
              <a:defRPr/>
            </a:pPr>
            <a:r>
              <a:rPr lang="en-US" sz="2800" b="1" dirty="0" smtClean="0">
                <a:latin typeface="Arial Narrow" pitchFamily="34" charset="0"/>
              </a:rPr>
              <a:t>Review your transactions</a:t>
            </a:r>
          </a:p>
          <a:p>
            <a:pPr eaLnBrk="1" hangingPunct="1">
              <a:lnSpc>
                <a:spcPct val="80000"/>
              </a:lnSpc>
              <a:defRPr/>
            </a:pPr>
            <a:r>
              <a:rPr lang="en-US" sz="2800" b="1" dirty="0" smtClean="0">
                <a:latin typeface="Arial Narrow" pitchFamily="34" charset="0"/>
              </a:rPr>
              <a:t>Don’t be scammed</a:t>
            </a:r>
          </a:p>
          <a:p>
            <a:pPr eaLnBrk="1" hangingPunct="1">
              <a:lnSpc>
                <a:spcPct val="80000"/>
              </a:lnSpc>
              <a:defRPr/>
            </a:pPr>
            <a:r>
              <a:rPr lang="en-US" sz="2800" b="1" dirty="0" smtClean="0">
                <a:latin typeface="Arial Narrow" pitchFamily="34" charset="0"/>
              </a:rPr>
              <a:t>Keep the Purchasing Card User’s Guide and Training Guide handy!</a:t>
            </a:r>
          </a:p>
          <a:p>
            <a:pPr eaLnBrk="1" hangingPunct="1">
              <a:lnSpc>
                <a:spcPct val="80000"/>
              </a:lnSpc>
              <a:defRPr/>
            </a:pPr>
            <a:r>
              <a:rPr lang="en-US" sz="2800" b="1" dirty="0" smtClean="0">
                <a:latin typeface="Arial Narrow" pitchFamily="34" charset="0"/>
              </a:rPr>
              <a:t>Reconcilers need to attend CataMart Training</a:t>
            </a:r>
          </a:p>
          <a:p>
            <a:pPr eaLnBrk="1" hangingPunct="1">
              <a:lnSpc>
                <a:spcPct val="80000"/>
              </a:lnSpc>
              <a:defRPr/>
            </a:pPr>
            <a:r>
              <a:rPr lang="en-US" sz="2800" b="1" dirty="0" smtClean="0">
                <a:latin typeface="Arial Narrow" pitchFamily="34" charset="0"/>
              </a:rPr>
              <a:t>If unsure, ask!</a:t>
            </a:r>
          </a:p>
          <a:p>
            <a:pPr eaLnBrk="1" hangingPunct="1">
              <a:lnSpc>
                <a:spcPct val="80000"/>
              </a:lnSpc>
              <a:buFont typeface="Wingdings" pitchFamily="2" charset="2"/>
              <a:buNone/>
              <a:defRPr/>
            </a:pPr>
            <a:endParaRPr lang="en-US" sz="2800" dirty="0" smtClean="0">
              <a:latin typeface="Arial Narrow" pitchFamily="34" charset="0"/>
            </a:endParaRPr>
          </a:p>
        </p:txBody>
      </p:sp>
      <p:pic>
        <p:nvPicPr>
          <p:cNvPr id="91141" name="Picture 4" descr="j0198862"/>
          <p:cNvPicPr>
            <a:picLocks noChangeAspect="1" noChangeArrowheads="1"/>
          </p:cNvPicPr>
          <p:nvPr/>
        </p:nvPicPr>
        <p:blipFill>
          <a:blip r:embed="rId2" cstate="print"/>
          <a:srcRect/>
          <a:stretch>
            <a:fillRect/>
          </a:stretch>
        </p:blipFill>
        <p:spPr bwMode="auto">
          <a:xfrm>
            <a:off x="6553200" y="1524000"/>
            <a:ext cx="2366963" cy="17526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2"/>
          <p:cNvSpPr>
            <a:spLocks noGrp="1" noChangeArrowheads="1"/>
          </p:cNvSpPr>
          <p:nvPr>
            <p:ph type="sldNum" sz="quarter" idx="12"/>
          </p:nvPr>
        </p:nvSpPr>
        <p:spPr/>
        <p:txBody>
          <a:bodyPr/>
          <a:lstStyle/>
          <a:p>
            <a:pPr>
              <a:defRPr/>
            </a:pPr>
            <a:fld id="{A905B2CC-731C-44C6-A07A-3D2D172FE169}" type="slidenum">
              <a:rPr lang="en-US"/>
              <a:pPr>
                <a:defRPr/>
              </a:pPr>
              <a:t>72</a:t>
            </a:fld>
            <a:endParaRPr lang="en-US" dirty="0"/>
          </a:p>
        </p:txBody>
      </p:sp>
      <p:sp>
        <p:nvSpPr>
          <p:cNvPr id="43010" name="Rectangle 2"/>
          <p:cNvSpPr>
            <a:spLocks noGrp="1" noChangeArrowheads="1"/>
          </p:cNvSpPr>
          <p:nvPr>
            <p:ph type="ctrTitle"/>
          </p:nvPr>
        </p:nvSpPr>
        <p:spPr>
          <a:xfrm>
            <a:off x="0" y="0"/>
            <a:ext cx="7620000" cy="1143000"/>
          </a:xfrm>
        </p:spPr>
        <p:txBody>
          <a:bodyPr/>
          <a:lstStyle/>
          <a:p>
            <a:pPr eaLnBrk="1" hangingPunct="1">
              <a:defRPr/>
            </a:pPr>
            <a:r>
              <a:rPr lang="en-US" b="1" dirty="0" smtClean="0"/>
              <a:t>Purchasing Pointers</a:t>
            </a:r>
            <a:r>
              <a:rPr lang="en-US" dirty="0" smtClean="0"/>
              <a:t>        </a:t>
            </a:r>
          </a:p>
        </p:txBody>
      </p:sp>
      <p:sp>
        <p:nvSpPr>
          <p:cNvPr id="43011" name="Rectangle 3"/>
          <p:cNvSpPr>
            <a:spLocks noGrp="1" noChangeArrowheads="1"/>
          </p:cNvSpPr>
          <p:nvPr>
            <p:ph type="subTitle" idx="1"/>
          </p:nvPr>
        </p:nvSpPr>
        <p:spPr>
          <a:xfrm>
            <a:off x="304800" y="1600200"/>
            <a:ext cx="8382000" cy="5257800"/>
          </a:xfrm>
        </p:spPr>
        <p:txBody>
          <a:bodyPr/>
          <a:lstStyle/>
          <a:p>
            <a:pPr algn="l" eaLnBrk="1" hangingPunct="1">
              <a:lnSpc>
                <a:spcPct val="85000"/>
              </a:lnSpc>
              <a:buFont typeface="Wingdings" pitchFamily="2" charset="2"/>
              <a:buChar char="u"/>
              <a:defRPr/>
            </a:pPr>
            <a:r>
              <a:rPr lang="en-US" sz="2000" b="1" i="1" dirty="0" smtClean="0"/>
              <a:t>IS IT A STATE CONTRACT ITEM</a:t>
            </a:r>
            <a:r>
              <a:rPr lang="en-US" sz="2000" dirty="0" smtClean="0"/>
              <a:t>?</a:t>
            </a:r>
            <a:br>
              <a:rPr lang="en-US" sz="2000" dirty="0" smtClean="0"/>
            </a:br>
            <a:r>
              <a:rPr lang="en-US" sz="2400" dirty="0" smtClean="0"/>
              <a:t>    	(</a:t>
            </a:r>
            <a:r>
              <a:rPr lang="en-US" sz="1800" dirty="0" smtClean="0"/>
              <a:t>If so, am I purchasing thru the contract source?  If not contract, am I purchasing the best value item through the most economical source reasonably available?) </a:t>
            </a:r>
            <a:br>
              <a:rPr lang="en-US" sz="1800" dirty="0" smtClean="0"/>
            </a:br>
            <a:endParaRPr lang="en-US" sz="1800" dirty="0" smtClean="0"/>
          </a:p>
          <a:p>
            <a:pPr algn="l" eaLnBrk="1" hangingPunct="1">
              <a:lnSpc>
                <a:spcPct val="85000"/>
              </a:lnSpc>
              <a:buFont typeface="Wingdings" pitchFamily="2" charset="2"/>
              <a:buChar char="u"/>
              <a:defRPr/>
            </a:pPr>
            <a:r>
              <a:rPr lang="en-US" sz="2000" b="1" i="1" dirty="0" smtClean="0"/>
              <a:t>DOES IT VIOLATE WCU OR STATE POLICY</a:t>
            </a:r>
            <a:r>
              <a:rPr lang="en-US" sz="2000" dirty="0" smtClean="0"/>
              <a:t>?</a:t>
            </a:r>
            <a:r>
              <a:rPr lang="en-US" sz="2400" dirty="0" smtClean="0"/>
              <a:t/>
            </a:r>
            <a:br>
              <a:rPr lang="en-US" sz="2400" dirty="0" smtClean="0"/>
            </a:br>
            <a:r>
              <a:rPr lang="en-US" sz="2400" dirty="0" smtClean="0"/>
              <a:t>  	</a:t>
            </a:r>
            <a:r>
              <a:rPr lang="en-US" sz="1800" dirty="0" smtClean="0"/>
              <a:t>(Check the WCU Purchasing Manual/Contact Purchasing)</a:t>
            </a:r>
            <a:br>
              <a:rPr lang="en-US" sz="1800" dirty="0" smtClean="0"/>
            </a:br>
            <a:endParaRPr lang="en-US" sz="1800" dirty="0" smtClean="0"/>
          </a:p>
          <a:p>
            <a:pPr algn="l" eaLnBrk="1" hangingPunct="1">
              <a:lnSpc>
                <a:spcPct val="85000"/>
              </a:lnSpc>
              <a:buFont typeface="Wingdings" pitchFamily="2" charset="2"/>
              <a:buChar char="u"/>
              <a:defRPr/>
            </a:pPr>
            <a:r>
              <a:rPr lang="en-US" sz="2400" b="1" u="sng" dirty="0" smtClean="0"/>
              <a:t>HAVE I REQUESTED AN ITEMIZED RECEIPT</a:t>
            </a:r>
            <a:r>
              <a:rPr lang="en-US" sz="2400" dirty="0" smtClean="0"/>
              <a:t>?</a:t>
            </a:r>
            <a:br>
              <a:rPr lang="en-US" sz="2400" dirty="0" smtClean="0"/>
            </a:br>
            <a:endParaRPr lang="en-US" sz="2400" dirty="0" smtClean="0"/>
          </a:p>
          <a:p>
            <a:pPr algn="l" eaLnBrk="1" hangingPunct="1">
              <a:lnSpc>
                <a:spcPct val="85000"/>
              </a:lnSpc>
              <a:defRPr/>
            </a:pPr>
            <a:endParaRPr lang="en-US" sz="2000" b="1" i="1" dirty="0" smtClean="0"/>
          </a:p>
          <a:p>
            <a:pPr algn="l" eaLnBrk="1" hangingPunct="1">
              <a:lnSpc>
                <a:spcPct val="85000"/>
              </a:lnSpc>
              <a:buFont typeface="Wingdings" pitchFamily="2" charset="2"/>
              <a:buChar char="u"/>
              <a:defRPr/>
            </a:pPr>
            <a:r>
              <a:rPr lang="en-US" sz="2000" b="1" i="1" dirty="0" smtClean="0"/>
              <a:t>YOUR CARD IS LIKE CASH - KEEP IT AND YOUR PAPERWORK SECURE</a:t>
            </a:r>
          </a:p>
          <a:p>
            <a:pPr algn="l" eaLnBrk="1" hangingPunct="1">
              <a:lnSpc>
                <a:spcPct val="85000"/>
              </a:lnSpc>
              <a:buFont typeface="Wingdings" pitchFamily="2" charset="2"/>
              <a:buChar char="u"/>
              <a:defRPr/>
            </a:pPr>
            <a:endParaRPr lang="en-US" sz="2000" b="1" i="1" dirty="0" smtClean="0"/>
          </a:p>
          <a:p>
            <a:pPr algn="l" eaLnBrk="1" hangingPunct="1">
              <a:lnSpc>
                <a:spcPct val="85000"/>
              </a:lnSpc>
              <a:defRPr/>
            </a:pPr>
            <a:r>
              <a:rPr lang="en-US" sz="2400" b="1" i="1" dirty="0" smtClean="0"/>
              <a:t/>
            </a:r>
            <a:br>
              <a:rPr lang="en-US" sz="2400" b="1" i="1" dirty="0" smtClean="0"/>
            </a:br>
            <a:endParaRPr lang="en-US" sz="2400" b="1" i="1" dirty="0" smtClean="0"/>
          </a:p>
          <a:p>
            <a:pPr algn="l" eaLnBrk="1" hangingPunct="1">
              <a:lnSpc>
                <a:spcPct val="85000"/>
              </a:lnSpc>
              <a:defRPr/>
            </a:pPr>
            <a:endParaRPr lang="en-US" sz="2400" b="1" i="1" dirty="0" smtClean="0"/>
          </a:p>
        </p:txBody>
      </p:sp>
      <p:pic>
        <p:nvPicPr>
          <p:cNvPr id="92165" name="Picture 5" descr="j0359725"/>
          <p:cNvPicPr>
            <a:picLocks noChangeAspect="1" noChangeArrowheads="1"/>
          </p:cNvPicPr>
          <p:nvPr/>
        </p:nvPicPr>
        <p:blipFill>
          <a:blip r:embed="rId3" cstate="print"/>
          <a:srcRect/>
          <a:stretch>
            <a:fillRect/>
          </a:stretch>
        </p:blipFill>
        <p:spPr bwMode="auto">
          <a:xfrm>
            <a:off x="7620000" y="228600"/>
            <a:ext cx="1295400" cy="10414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999854C5-4F49-4546-93DD-FE918261EC2A}" type="slidenum">
              <a:rPr lang="en-US"/>
              <a:pPr>
                <a:defRPr/>
              </a:pPr>
              <a:t>73</a:t>
            </a:fld>
            <a:endParaRPr lang="en-US" dirty="0"/>
          </a:p>
        </p:txBody>
      </p:sp>
      <p:sp>
        <p:nvSpPr>
          <p:cNvPr id="83970" name="Rectangle 2"/>
          <p:cNvSpPr>
            <a:spLocks noGrp="1" noChangeArrowheads="1"/>
          </p:cNvSpPr>
          <p:nvPr>
            <p:ph type="title"/>
          </p:nvPr>
        </p:nvSpPr>
        <p:spPr/>
        <p:txBody>
          <a:bodyPr lIns="90488" tIns="44450" rIns="90488" bIns="44450" anchor="b" anchorCtr="0"/>
          <a:lstStyle/>
          <a:p>
            <a:pPr>
              <a:defRPr/>
            </a:pPr>
            <a:r>
              <a:rPr lang="en-US" sz="5400" b="1" dirty="0" smtClean="0"/>
              <a:t>REMEMBER</a:t>
            </a:r>
            <a:r>
              <a:rPr lang="en-US" sz="8000" dirty="0" smtClean="0"/>
              <a:t> </a:t>
            </a:r>
            <a:endParaRPr lang="en-US" dirty="0" smtClean="0"/>
          </a:p>
        </p:txBody>
      </p:sp>
      <p:sp>
        <p:nvSpPr>
          <p:cNvPr id="83971" name="Rectangle 3"/>
          <p:cNvSpPr>
            <a:spLocks noGrp="1" noChangeArrowheads="1"/>
          </p:cNvSpPr>
          <p:nvPr>
            <p:ph type="body" idx="1"/>
          </p:nvPr>
        </p:nvSpPr>
        <p:spPr>
          <a:xfrm>
            <a:off x="1143000" y="1828800"/>
            <a:ext cx="7753350" cy="4800600"/>
          </a:xfrm>
        </p:spPr>
        <p:txBody>
          <a:bodyPr lIns="90488" tIns="44450" rIns="90488" bIns="44450"/>
          <a:lstStyle/>
          <a:p>
            <a:pPr>
              <a:lnSpc>
                <a:spcPct val="80000"/>
              </a:lnSpc>
              <a:defRPr/>
            </a:pPr>
            <a:r>
              <a:rPr lang="en-US" sz="3600" b="1" i="1" u="sng" dirty="0" smtClean="0">
                <a:latin typeface="Arial Narrow" pitchFamily="34" charset="0"/>
              </a:rPr>
              <a:t>What you can purchase has not changed</a:t>
            </a:r>
            <a:r>
              <a:rPr lang="en-US" sz="3600" b="1" i="1" dirty="0" smtClean="0">
                <a:latin typeface="Arial Narrow" pitchFamily="34" charset="0"/>
              </a:rPr>
              <a:t> - all State of NC purchasing rules and WCU purchasing policies still apply.</a:t>
            </a:r>
            <a:br>
              <a:rPr lang="en-US" sz="3600" b="1" i="1" dirty="0" smtClean="0">
                <a:latin typeface="Arial Narrow" pitchFamily="34" charset="0"/>
              </a:rPr>
            </a:br>
            <a:endParaRPr lang="en-US" sz="3600" b="1" i="1" dirty="0" smtClean="0">
              <a:latin typeface="Arial Narrow" pitchFamily="34" charset="0"/>
            </a:endParaRPr>
          </a:p>
          <a:p>
            <a:pPr>
              <a:lnSpc>
                <a:spcPct val="80000"/>
              </a:lnSpc>
              <a:defRPr/>
            </a:pPr>
            <a:r>
              <a:rPr lang="en-US" sz="3600" b="1" u="sng" dirty="0" smtClean="0">
                <a:latin typeface="Arial Narrow" pitchFamily="34" charset="0"/>
              </a:rPr>
              <a:t>ONLY</a:t>
            </a:r>
            <a:r>
              <a:rPr lang="en-US" sz="3600" b="1" i="1" dirty="0" smtClean="0">
                <a:latin typeface="Arial Narrow" pitchFamily="34" charset="0"/>
              </a:rPr>
              <a:t> the </a:t>
            </a:r>
            <a:r>
              <a:rPr lang="en-US" sz="3600" b="1" i="1" u="sng" dirty="0" smtClean="0">
                <a:latin typeface="Arial Narrow" pitchFamily="34" charset="0"/>
              </a:rPr>
              <a:t>method of payment</a:t>
            </a:r>
            <a:r>
              <a:rPr lang="en-US" sz="3600" b="1" i="1" dirty="0" smtClean="0">
                <a:latin typeface="Arial Narrow" pitchFamily="34" charset="0"/>
              </a:rPr>
              <a:t> has changed.</a:t>
            </a:r>
          </a:p>
          <a:p>
            <a:pPr>
              <a:lnSpc>
                <a:spcPct val="80000"/>
              </a:lnSpc>
              <a:defRPr/>
            </a:pPr>
            <a:endParaRPr lang="en-US" sz="3600" b="1" i="1" dirty="0" smtClean="0">
              <a:latin typeface="Arial Narrow" pitchFamily="34" charset="0"/>
            </a:endParaRPr>
          </a:p>
          <a:p>
            <a:pPr>
              <a:lnSpc>
                <a:spcPct val="80000"/>
              </a:lnSpc>
              <a:defRPr/>
            </a:pPr>
            <a:r>
              <a:rPr lang="en-US" sz="3600" b="1" i="1" dirty="0" smtClean="0">
                <a:latin typeface="Arial Narrow" pitchFamily="34" charset="0"/>
              </a:rPr>
              <a:t>Is it allowed by your funding source?</a:t>
            </a:r>
          </a:p>
        </p:txBody>
      </p:sp>
      <p:pic>
        <p:nvPicPr>
          <p:cNvPr id="93189" name="Picture 4" descr="ca ftp_lightbulb"/>
          <p:cNvPicPr>
            <a:picLocks noChangeAspect="1" noChangeArrowheads="1"/>
          </p:cNvPicPr>
          <p:nvPr/>
        </p:nvPicPr>
        <p:blipFill>
          <a:blip r:embed="rId3" cstate="print">
            <a:lum bright="-2000" contrast="2000"/>
          </a:blip>
          <a:srcRect/>
          <a:stretch>
            <a:fillRect/>
          </a:stretch>
        </p:blipFill>
        <p:spPr bwMode="auto">
          <a:xfrm>
            <a:off x="7315200" y="228600"/>
            <a:ext cx="658813" cy="1050925"/>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FF1ECAF-AD28-4468-AF15-736511758D82}" type="slidenum">
              <a:rPr lang="en-US"/>
              <a:pPr>
                <a:defRPr/>
              </a:pPr>
              <a:t>74</a:t>
            </a:fld>
            <a:endParaRPr lang="en-US" dirty="0"/>
          </a:p>
        </p:txBody>
      </p:sp>
      <p:sp>
        <p:nvSpPr>
          <p:cNvPr id="132098" name="Rectangle 2"/>
          <p:cNvSpPr>
            <a:spLocks noGrp="1" noChangeArrowheads="1"/>
          </p:cNvSpPr>
          <p:nvPr>
            <p:ph type="title"/>
          </p:nvPr>
        </p:nvSpPr>
        <p:spPr/>
        <p:txBody>
          <a:bodyPr/>
          <a:lstStyle/>
          <a:p>
            <a:pPr eaLnBrk="1" hangingPunct="1">
              <a:defRPr/>
            </a:pPr>
            <a:r>
              <a:rPr lang="en-US" b="1" dirty="0" smtClean="0"/>
              <a:t>Conclusion</a:t>
            </a:r>
          </a:p>
        </p:txBody>
      </p:sp>
      <p:sp>
        <p:nvSpPr>
          <p:cNvPr id="132099" name="Rectangle 3"/>
          <p:cNvSpPr>
            <a:spLocks noGrp="1" noChangeArrowheads="1"/>
          </p:cNvSpPr>
          <p:nvPr>
            <p:ph type="body" idx="1"/>
          </p:nvPr>
        </p:nvSpPr>
        <p:spPr/>
        <p:txBody>
          <a:bodyPr/>
          <a:lstStyle/>
          <a:p>
            <a:pPr algn="ctr" eaLnBrk="1" hangingPunct="1">
              <a:buFont typeface="Wingdings" pitchFamily="2" charset="2"/>
              <a:buNone/>
              <a:defRPr/>
            </a:pPr>
            <a:r>
              <a:rPr lang="en-US" sz="5400" b="1" dirty="0" smtClean="0">
                <a:latin typeface="Times New Roman" pitchFamily="18" charset="0"/>
              </a:rPr>
              <a:t>Questions?</a:t>
            </a:r>
          </a:p>
          <a:p>
            <a:pPr algn="ctr" eaLnBrk="1" hangingPunct="1">
              <a:buFont typeface="Wingdings" pitchFamily="2" charset="2"/>
              <a:buNone/>
              <a:defRPr/>
            </a:pPr>
            <a:r>
              <a:rPr lang="en-US" sz="5400" b="1" dirty="0" smtClean="0">
                <a:latin typeface="Times New Roman" pitchFamily="18" charset="0"/>
              </a:rPr>
              <a:t>Comments?</a:t>
            </a:r>
          </a:p>
          <a:p>
            <a:pPr eaLnBrk="1" hangingPunct="1">
              <a:buFont typeface="Wingdings" pitchFamily="2" charset="2"/>
              <a:buNone/>
              <a:defRPr/>
            </a:pPr>
            <a:r>
              <a:rPr lang="en-US" sz="4800" b="1" dirty="0" smtClean="0">
                <a:latin typeface="Times New Roman" pitchFamily="18" charset="0"/>
              </a:rPr>
              <a:t>Look for new things to come!</a:t>
            </a:r>
          </a:p>
          <a:p>
            <a:pPr algn="ctr" eaLnBrk="1" hangingPunct="1">
              <a:buFont typeface="Wingdings" pitchFamily="2" charset="2"/>
              <a:buNone/>
              <a:defRPr/>
            </a:pPr>
            <a:r>
              <a:rPr lang="en-US" sz="4800" b="1" dirty="0" smtClean="0">
                <a:latin typeface="Times New Roman" pitchFamily="18" charset="0"/>
              </a:rPr>
              <a:t>Thank you for your support!</a:t>
            </a:r>
          </a:p>
          <a:p>
            <a:pPr eaLnBrk="1" hangingPunct="1">
              <a:buFont typeface="Wingdings" pitchFamily="2" charset="2"/>
              <a:buNone/>
              <a:defRPr/>
            </a:pPr>
            <a:endParaRPr lang="en-US" sz="5400" b="1" dirty="0" smtClean="0">
              <a:latin typeface="Times New Roman" pitchFamily="18" charset="0"/>
            </a:endParaRPr>
          </a:p>
          <a:p>
            <a:pPr eaLnBrk="1" hangingPunct="1">
              <a:buFont typeface="Wingdings" pitchFamily="2" charset="2"/>
              <a:buNone/>
              <a:defRPr/>
            </a:pPr>
            <a:endParaRPr lang="en-US" dirty="0" smtClean="0"/>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Examples of Splitting to avoid P-Card spending limits.</a:t>
            </a:r>
            <a:endParaRPr lang="en-US" sz="3600" dirty="0"/>
          </a:p>
        </p:txBody>
      </p:sp>
      <p:sp>
        <p:nvSpPr>
          <p:cNvPr id="7" name="Content Placeholder 6"/>
          <p:cNvSpPr>
            <a:spLocks noGrp="1"/>
          </p:cNvSpPr>
          <p:nvPr>
            <p:ph idx="1"/>
          </p:nvPr>
        </p:nvSpPr>
        <p:spPr>
          <a:xfrm>
            <a:off x="457200" y="1371600"/>
            <a:ext cx="8229600" cy="5486400"/>
          </a:xfrm>
        </p:spPr>
        <p:txBody>
          <a:bodyPr/>
          <a:lstStyle/>
          <a:p>
            <a:pPr>
              <a:defRPr/>
            </a:pPr>
            <a:r>
              <a:rPr lang="en-US" sz="1800" dirty="0" smtClean="0"/>
              <a:t>One should ask themselves, “If I didn’t have a limit on my P-Card, would I purchase all of the items required in one transaction?”  If your answer is yes then you are splitting transactions to avoid the card limits.</a:t>
            </a:r>
          </a:p>
          <a:p>
            <a:pPr>
              <a:defRPr/>
            </a:pPr>
            <a:r>
              <a:rPr lang="en-US" sz="1800" dirty="0" smtClean="0"/>
              <a:t>It is obvious that purchasing a single item by using two transactions against the card that the total exceeds the card limits is splitting to avoid the card limits</a:t>
            </a:r>
          </a:p>
          <a:p>
            <a:pPr>
              <a:buFont typeface="Wingdings" pitchFamily="2" charset="2"/>
              <a:buNone/>
              <a:defRPr/>
            </a:pPr>
            <a:r>
              <a:rPr lang="en-US" sz="1800" dirty="0" smtClean="0"/>
              <a:t>Examples: </a:t>
            </a:r>
          </a:p>
          <a:p>
            <a:pPr>
              <a:defRPr/>
            </a:pPr>
            <a:r>
              <a:rPr lang="en-US" sz="1800" dirty="0" smtClean="0"/>
              <a:t>If your total order is $700 and your limit is $500 per transaction (WCU-2), do not split the transaction or tell the vendor to charge the card for $400 and then charge the remaining $300.  This is considered splitting the transaction to avoid spending limits. </a:t>
            </a:r>
          </a:p>
          <a:p>
            <a:pPr>
              <a:defRPr/>
            </a:pPr>
            <a:endParaRPr lang="en-US" sz="1800" dirty="0" smtClean="0"/>
          </a:p>
          <a:p>
            <a:pPr>
              <a:defRPr/>
            </a:pPr>
            <a:r>
              <a:rPr lang="en-US" sz="1800" dirty="0" smtClean="0"/>
              <a:t>If you are wanting to purchase 100 books at $26.00 each totaling $2,600, purchasing 50 books on one transactions and 50 books on a  separate transaction is considered splitting to avoid the $2,500 (WCU-4) limit.</a:t>
            </a:r>
          </a:p>
        </p:txBody>
      </p:sp>
      <p:sp>
        <p:nvSpPr>
          <p:cNvPr id="4" name="Slide Number Placeholder 3"/>
          <p:cNvSpPr>
            <a:spLocks noGrp="1"/>
          </p:cNvSpPr>
          <p:nvPr>
            <p:ph type="sldNum" sz="quarter" idx="12"/>
          </p:nvPr>
        </p:nvSpPr>
        <p:spPr/>
        <p:txBody>
          <a:bodyPr/>
          <a:lstStyle/>
          <a:p>
            <a:pPr>
              <a:defRPr/>
            </a:pPr>
            <a:fld id="{A53A96EA-0764-4AC3-8127-E6420A7379E0}" type="slidenum">
              <a:rPr lang="en-US" smtClean="0"/>
              <a:pPr>
                <a:defRPr/>
              </a:pPr>
              <a:t>8</a:t>
            </a:fld>
            <a:endParaRPr lang="en-US" dirty="0"/>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42D2ACA-14D4-43AF-BDB7-55D47DA099B9}" type="slidenum">
              <a:rPr lang="en-US"/>
              <a:pPr>
                <a:defRPr/>
              </a:pPr>
              <a:t>9</a:t>
            </a:fld>
            <a:endParaRPr lang="en-US" dirty="0"/>
          </a:p>
        </p:txBody>
      </p:sp>
      <p:sp>
        <p:nvSpPr>
          <p:cNvPr id="16386" name="Rectangle 2"/>
          <p:cNvSpPr>
            <a:spLocks noGrp="1" noChangeArrowheads="1"/>
          </p:cNvSpPr>
          <p:nvPr>
            <p:ph type="title"/>
          </p:nvPr>
        </p:nvSpPr>
        <p:spPr>
          <a:xfrm>
            <a:off x="457200" y="304800"/>
            <a:ext cx="7239000" cy="1066800"/>
          </a:xfrm>
        </p:spPr>
        <p:txBody>
          <a:bodyPr lIns="90488" tIns="44450" rIns="90488" bIns="44450" anchor="b" anchorCtr="0"/>
          <a:lstStyle/>
          <a:p>
            <a:pPr>
              <a:lnSpc>
                <a:spcPct val="90000"/>
              </a:lnSpc>
              <a:defRPr/>
            </a:pPr>
            <a:r>
              <a:rPr lang="en-US" b="1" dirty="0" smtClean="0"/>
              <a:t> University Requirements</a:t>
            </a:r>
            <a:br>
              <a:rPr lang="en-US" b="1" dirty="0" smtClean="0"/>
            </a:br>
            <a:endParaRPr lang="en-US" b="1" dirty="0" smtClean="0"/>
          </a:p>
        </p:txBody>
      </p:sp>
      <p:sp>
        <p:nvSpPr>
          <p:cNvPr id="16387" name="Rectangle 3"/>
          <p:cNvSpPr>
            <a:spLocks noGrp="1" noChangeArrowheads="1"/>
          </p:cNvSpPr>
          <p:nvPr>
            <p:ph type="body" idx="1"/>
          </p:nvPr>
        </p:nvSpPr>
        <p:spPr>
          <a:xfrm>
            <a:off x="762000" y="1295400"/>
            <a:ext cx="8134350" cy="5562600"/>
          </a:xfrm>
        </p:spPr>
        <p:txBody>
          <a:bodyPr lIns="90488" tIns="44450" rIns="90488" bIns="44450"/>
          <a:lstStyle/>
          <a:p>
            <a:pPr>
              <a:lnSpc>
                <a:spcPct val="90000"/>
              </a:lnSpc>
              <a:defRPr/>
            </a:pPr>
            <a:r>
              <a:rPr lang="en-US" sz="2800" b="1" dirty="0" smtClean="0">
                <a:latin typeface="Arial Narrow" pitchFamily="34" charset="0"/>
              </a:rPr>
              <a:t>All transactions are uploaded to Banner Monthly (Accounting System of record); posted to the GL; and payments issued to the bank monthly</a:t>
            </a:r>
          </a:p>
          <a:p>
            <a:pPr>
              <a:lnSpc>
                <a:spcPct val="90000"/>
              </a:lnSpc>
              <a:defRPr/>
            </a:pPr>
            <a:endParaRPr lang="en-US" sz="2800" b="1" dirty="0" smtClean="0">
              <a:latin typeface="Arial Narrow" pitchFamily="34" charset="0"/>
            </a:endParaRPr>
          </a:p>
          <a:p>
            <a:pPr>
              <a:lnSpc>
                <a:spcPct val="90000"/>
              </a:lnSpc>
              <a:defRPr/>
            </a:pPr>
            <a:r>
              <a:rPr lang="en-US" sz="2800" b="1" dirty="0" smtClean="0">
                <a:latin typeface="Arial Narrow" pitchFamily="34" charset="0"/>
              </a:rPr>
              <a:t>The University conducts an on-going audit of purchases to insure a high degree of integrity and confidence in the system</a:t>
            </a:r>
          </a:p>
          <a:p>
            <a:pPr>
              <a:lnSpc>
                <a:spcPct val="90000"/>
              </a:lnSpc>
              <a:defRPr/>
            </a:pPr>
            <a:endParaRPr lang="en-US" sz="2800" b="1" dirty="0" smtClean="0">
              <a:latin typeface="Arial Narrow" pitchFamily="34" charset="0"/>
            </a:endParaRPr>
          </a:p>
          <a:p>
            <a:pPr>
              <a:lnSpc>
                <a:spcPct val="90000"/>
              </a:lnSpc>
              <a:defRPr/>
            </a:pPr>
            <a:r>
              <a:rPr lang="en-US" sz="2800" b="1" dirty="0" smtClean="0">
                <a:latin typeface="Arial Narrow" pitchFamily="34" charset="0"/>
              </a:rPr>
              <a:t>University must pay the bank within 20 days after close of the monthly billing cycle</a:t>
            </a:r>
          </a:p>
          <a:p>
            <a:pPr>
              <a:lnSpc>
                <a:spcPct val="90000"/>
              </a:lnSpc>
              <a:defRPr/>
            </a:pPr>
            <a:endParaRPr lang="en-US" sz="2800" b="1" dirty="0" smtClean="0">
              <a:latin typeface="Arial Narrow" pitchFamily="34" charset="0"/>
            </a:endParaRPr>
          </a:p>
          <a:p>
            <a:pPr>
              <a:lnSpc>
                <a:spcPct val="90000"/>
              </a:lnSpc>
              <a:defRPr/>
            </a:pPr>
            <a:r>
              <a:rPr lang="en-US" sz="2800" b="1" dirty="0" smtClean="0">
                <a:latin typeface="Arial Narrow" pitchFamily="34" charset="0"/>
              </a:rPr>
              <a:t>Charges are </a:t>
            </a:r>
            <a:r>
              <a:rPr lang="en-US" sz="2800" b="1" u="sng" dirty="0" smtClean="0">
                <a:latin typeface="Arial Narrow" pitchFamily="34" charset="0"/>
              </a:rPr>
              <a:t>paid in full</a:t>
            </a:r>
            <a:r>
              <a:rPr lang="en-US" sz="2800" b="1" dirty="0" smtClean="0">
                <a:latin typeface="Arial Narrow" pitchFamily="34" charset="0"/>
              </a:rPr>
              <a:t> each billing cycle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left)">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wipe(left)">
                                      <p:cBhvr>
                                        <p:cTn id="12" dur="5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Effect transition="in" filter="wipe(left)">
                                      <p:cBhvr>
                                        <p:cTn id="17" dur="500"/>
                                        <p:tgtEl>
                                          <p:spTgt spid="1638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7">
                                            <p:txEl>
                                              <p:pRg st="6" end="6"/>
                                            </p:txEl>
                                          </p:spTgt>
                                        </p:tgtEl>
                                        <p:attrNameLst>
                                          <p:attrName>style.visibility</p:attrName>
                                        </p:attrNameLst>
                                      </p:cBhvr>
                                      <p:to>
                                        <p:strVal val="visible"/>
                                      </p:to>
                                    </p:set>
                                    <p:animEffect transition="in" filter="wipe(left)">
                                      <p:cBhvr>
                                        <p:cTn id="22" dur="5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theme/theme1.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Cliff</Template>
  <TotalTime>6798</TotalTime>
  <Pages>9</Pages>
  <Words>2475</Words>
  <Application>Microsoft Office PowerPoint</Application>
  <PresentationFormat>Letter Paper (8.5x11 in)</PresentationFormat>
  <Paragraphs>465</Paragraphs>
  <Slides>74</Slides>
  <Notes>14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74</vt:i4>
      </vt:variant>
    </vt:vector>
  </HeadingPairs>
  <TitlesOfParts>
    <vt:vector size="87" baseType="lpstr">
      <vt:lpstr>Arial</vt:lpstr>
      <vt:lpstr>Arial Black</vt:lpstr>
      <vt:lpstr>Arial Narrow</vt:lpstr>
      <vt:lpstr>Eras Bold ITC</vt:lpstr>
      <vt:lpstr>Monotype Sorts</vt:lpstr>
      <vt:lpstr>Tahoma</vt:lpstr>
      <vt:lpstr>Times New Roman</vt:lpstr>
      <vt:lpstr>Verdana</vt:lpstr>
      <vt:lpstr>Wingdings</vt:lpstr>
      <vt:lpstr>Cliff</vt:lpstr>
      <vt:lpstr>Chart</vt:lpstr>
      <vt:lpstr>Acrobat Document</vt:lpstr>
      <vt:lpstr>Clip</vt:lpstr>
      <vt:lpstr>Western Carolina University Purchasing Department    </vt:lpstr>
      <vt:lpstr>YOUR P-CARD STAFF</vt:lpstr>
      <vt:lpstr>A “P-CARD” IS……</vt:lpstr>
      <vt:lpstr>PURPOSE....  </vt:lpstr>
      <vt:lpstr>PURPOSE - Continued…..</vt:lpstr>
      <vt:lpstr>          University Benefits….</vt:lpstr>
      <vt:lpstr>P-CARD SPENDING LEVELS   </vt:lpstr>
      <vt:lpstr>Examples of Splitting to avoid P-Card spending limits.</vt:lpstr>
      <vt:lpstr> University Requirements </vt:lpstr>
      <vt:lpstr>Vendor Benefits &amp; Requirements</vt:lpstr>
      <vt:lpstr>Cardholder Benefits </vt:lpstr>
      <vt:lpstr>Cardholder Requirements        </vt:lpstr>
      <vt:lpstr>Cardholder Requirements - Continued</vt:lpstr>
      <vt:lpstr>  Policy and Procedures </vt:lpstr>
      <vt:lpstr>Policy &amp; Procedures – Continued </vt:lpstr>
      <vt:lpstr>Policy &amp; Procedures – Continued</vt:lpstr>
      <vt:lpstr>PowerPoint Presentation</vt:lpstr>
      <vt:lpstr>Paying Registrations </vt:lpstr>
      <vt:lpstr>Paying Registrations Continued..</vt:lpstr>
      <vt:lpstr>UNAUTHORIZED PURCHASES</vt:lpstr>
      <vt:lpstr>Audits</vt:lpstr>
      <vt:lpstr>Your Card </vt:lpstr>
      <vt:lpstr>Cardholder   Responsibilities &amp; Processing   </vt:lpstr>
      <vt:lpstr>Cardholder Responsibilities &amp; Processing - Continued</vt:lpstr>
      <vt:lpstr>Cardholder Responsibilities &amp; Processing - Continued</vt:lpstr>
      <vt:lpstr>Tax Exempt Status </vt:lpstr>
      <vt:lpstr>Statements</vt:lpstr>
      <vt:lpstr>Documentation  </vt:lpstr>
      <vt:lpstr>Statement &amp; Documentation</vt:lpstr>
      <vt:lpstr>Record Retention  </vt:lpstr>
      <vt:lpstr>PowerPoint Presentation</vt:lpstr>
      <vt:lpstr>Reconciler Responsibilities &amp;  Processing – Continued </vt:lpstr>
      <vt:lpstr>Processes ~ Credit Lines</vt:lpstr>
      <vt:lpstr>       Processes ~ FUND Security</vt:lpstr>
      <vt:lpstr>Works Payment Manager</vt:lpstr>
      <vt:lpstr>Works System Features</vt:lpstr>
      <vt:lpstr>Getting Started</vt:lpstr>
      <vt:lpstr>Section 6 – Page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Split Coding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Disputing Transactions</vt:lpstr>
      <vt:lpstr>Monthly Process</vt:lpstr>
      <vt:lpstr>PowerPoint Presentation</vt:lpstr>
      <vt:lpstr>Your Card Has Been Declined </vt:lpstr>
      <vt:lpstr>Suggestions               </vt:lpstr>
      <vt:lpstr>Purchasing Pointers        </vt:lpstr>
      <vt:lpstr>REMEMBER </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ECU PURCHASING CARD</dc:title>
  <dc:subject>Traning Program</dc:subject>
  <dc:creator>COMPAQ DirectPlus Customer</dc:creator>
  <cp:keywords>Purchasing, Card, Bank, Cardholder</cp:keywords>
  <dc:description>2/1/98</dc:description>
  <cp:lastModifiedBy>Tamrick Mull</cp:lastModifiedBy>
  <cp:revision>619</cp:revision>
  <cp:lastPrinted>2016-01-13T17:17:07Z</cp:lastPrinted>
  <dcterms:created xsi:type="dcterms:W3CDTF">1998-02-01T21:05:38Z</dcterms:created>
  <dcterms:modified xsi:type="dcterms:W3CDTF">2016-11-11T16:17:40Z</dcterms:modified>
</cp:coreProperties>
</file>