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83" r:id="rId3"/>
    <p:sldId id="304" r:id="rId4"/>
    <p:sldId id="276" r:id="rId5"/>
    <p:sldId id="277" r:id="rId6"/>
    <p:sldId id="278" r:id="rId7"/>
    <p:sldId id="279" r:id="rId8"/>
    <p:sldId id="281" r:id="rId9"/>
    <p:sldId id="280" r:id="rId10"/>
    <p:sldId id="259" r:id="rId11"/>
    <p:sldId id="261" r:id="rId12"/>
    <p:sldId id="263" r:id="rId13"/>
    <p:sldId id="267" r:id="rId14"/>
    <p:sldId id="271" r:id="rId15"/>
    <p:sldId id="269" r:id="rId16"/>
    <p:sldId id="274" r:id="rId17"/>
    <p:sldId id="282" r:id="rId18"/>
    <p:sldId id="326" r:id="rId19"/>
    <p:sldId id="27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5" r:id="rId41"/>
    <p:sldId id="307" r:id="rId42"/>
    <p:sldId id="309" r:id="rId43"/>
    <p:sldId id="310" r:id="rId44"/>
    <p:sldId id="311" r:id="rId45"/>
    <p:sldId id="312" r:id="rId46"/>
    <p:sldId id="313" r:id="rId47"/>
    <p:sldId id="314" r:id="rId48"/>
    <p:sldId id="315" r:id="rId49"/>
    <p:sldId id="316" r:id="rId50"/>
    <p:sldId id="317" r:id="rId51"/>
    <p:sldId id="319" r:id="rId52"/>
    <p:sldId id="320" r:id="rId53"/>
    <p:sldId id="321" r:id="rId54"/>
    <p:sldId id="322" r:id="rId55"/>
    <p:sldId id="323" r:id="rId56"/>
    <p:sldId id="324" r:id="rId57"/>
    <p:sldId id="325"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D0F2CA-F3F8-490D-B2F5-7A49EA30870C}" type="datetimeFigureOut">
              <a:rPr lang="en-US" smtClean="0"/>
              <a:t>9/30/2014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8A88E9-E0BE-47C9-8972-32B3BD4E9A23}" type="slidenum">
              <a:rPr lang="en-US" smtClean="0"/>
              <a:t>‹#›</a:t>
            </a:fld>
            <a:endParaRPr lang="en-US"/>
          </a:p>
        </p:txBody>
      </p:sp>
    </p:spTree>
    <p:extLst>
      <p:ext uri="{BB962C8B-B14F-4D97-AF65-F5344CB8AC3E}">
        <p14:creationId xmlns:p14="http://schemas.microsoft.com/office/powerpoint/2010/main" val="2573493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271F52C-577A-44F0-9189-31F125B563FE}" type="slidenum">
              <a:rPr lang="en-US" altLang="en-US">
                <a:latin typeface="Arial" panose="020B0604020202020204" pitchFamily="34" charset="0"/>
              </a:rPr>
              <a:pPr eaLnBrk="1" hangingPunct="1">
                <a:spcBef>
                  <a:spcPct val="0"/>
                </a:spcBef>
              </a:pPr>
              <a:t>20</a:t>
            </a:fld>
            <a:endParaRPr lang="en-US" altLang="en-US">
              <a:latin typeface="Arial" panose="020B0604020202020204" pitchFamily="34" charset="0"/>
            </a:endParaRPr>
          </a:p>
        </p:txBody>
      </p:sp>
    </p:spTree>
    <p:extLst>
      <p:ext uri="{BB962C8B-B14F-4D97-AF65-F5344CB8AC3E}">
        <p14:creationId xmlns:p14="http://schemas.microsoft.com/office/powerpoint/2010/main" val="2892539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49A8F12-C180-49C3-A541-3D158808A988}" type="slidenum">
              <a:rPr lang="en-US" altLang="en-US">
                <a:latin typeface="Arial" panose="020B0604020202020204" pitchFamily="34" charset="0"/>
              </a:rPr>
              <a:pPr eaLnBrk="1" hangingPunct="1">
                <a:spcBef>
                  <a:spcPct val="0"/>
                </a:spcBef>
              </a:pPr>
              <a:t>36</a:t>
            </a:fld>
            <a:endParaRPr lang="en-US" altLang="en-US">
              <a:latin typeface="Arial" panose="020B0604020202020204" pitchFamily="34" charset="0"/>
            </a:endParaRPr>
          </a:p>
        </p:txBody>
      </p:sp>
    </p:spTree>
    <p:extLst>
      <p:ext uri="{BB962C8B-B14F-4D97-AF65-F5344CB8AC3E}">
        <p14:creationId xmlns:p14="http://schemas.microsoft.com/office/powerpoint/2010/main" val="2431238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D342534-6F9B-4398-A689-AF9FD6DA76CF}" type="slidenum">
              <a:rPr lang="en-US" altLang="en-US">
                <a:latin typeface="Arial" panose="020B0604020202020204" pitchFamily="34" charset="0"/>
              </a:rPr>
              <a:pPr eaLnBrk="1" hangingPunct="1">
                <a:spcBef>
                  <a:spcPct val="0"/>
                </a:spcBef>
              </a:pPr>
              <a:t>37</a:t>
            </a:fld>
            <a:endParaRPr lang="en-US" altLang="en-US">
              <a:latin typeface="Arial" panose="020B0604020202020204" pitchFamily="34" charset="0"/>
            </a:endParaRPr>
          </a:p>
        </p:txBody>
      </p:sp>
    </p:spTree>
    <p:extLst>
      <p:ext uri="{BB962C8B-B14F-4D97-AF65-F5344CB8AC3E}">
        <p14:creationId xmlns:p14="http://schemas.microsoft.com/office/powerpoint/2010/main" val="188498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16814B-DAC6-4F68-860B-33E7B4227174}" type="slidenum">
              <a:rPr lang="en-US" altLang="en-US"/>
              <a:pPr eaLnBrk="1" hangingPunct="1"/>
              <a:t>55</a:t>
            </a:fld>
            <a:endParaRPr lang="en-US" altLang="en-US"/>
          </a:p>
        </p:txBody>
      </p:sp>
    </p:spTree>
    <p:extLst>
      <p:ext uri="{BB962C8B-B14F-4D97-AF65-F5344CB8AC3E}">
        <p14:creationId xmlns:p14="http://schemas.microsoft.com/office/powerpoint/2010/main" val="807662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E02604C-7343-4B4B-8D3E-D7CEE3EDB899}" type="slidenum">
              <a:rPr lang="en-US" altLang="en-US">
                <a:latin typeface="Arial" panose="020B0604020202020204" pitchFamily="34" charset="0"/>
              </a:rPr>
              <a:pPr eaLnBrk="1" hangingPunct="1">
                <a:spcBef>
                  <a:spcPct val="0"/>
                </a:spcBef>
              </a:pPr>
              <a:t>21</a:t>
            </a:fld>
            <a:endParaRPr lang="en-US" altLang="en-US">
              <a:latin typeface="Arial" panose="020B0604020202020204" pitchFamily="34" charset="0"/>
            </a:endParaRPr>
          </a:p>
        </p:txBody>
      </p:sp>
    </p:spTree>
    <p:extLst>
      <p:ext uri="{BB962C8B-B14F-4D97-AF65-F5344CB8AC3E}">
        <p14:creationId xmlns:p14="http://schemas.microsoft.com/office/powerpoint/2010/main" val="2970665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6CDD097-78EA-4B05-BA17-BF062D21D102}" type="slidenum">
              <a:rPr lang="en-US" altLang="en-US">
                <a:latin typeface="Arial" panose="020B0604020202020204" pitchFamily="34" charset="0"/>
              </a:rPr>
              <a:pPr eaLnBrk="1" hangingPunct="1">
                <a:spcBef>
                  <a:spcPct val="0"/>
                </a:spcBef>
              </a:pPr>
              <a:t>23</a:t>
            </a:fld>
            <a:endParaRPr lang="en-US" altLang="en-US">
              <a:latin typeface="Arial" panose="020B0604020202020204" pitchFamily="34" charset="0"/>
            </a:endParaRPr>
          </a:p>
        </p:txBody>
      </p:sp>
    </p:spTree>
    <p:extLst>
      <p:ext uri="{BB962C8B-B14F-4D97-AF65-F5344CB8AC3E}">
        <p14:creationId xmlns:p14="http://schemas.microsoft.com/office/powerpoint/2010/main" val="1057655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78FED9A-A19B-4AA3-AA0E-C7B101A93B68}" type="slidenum">
              <a:rPr lang="en-US" altLang="en-US">
                <a:latin typeface="Arial" panose="020B0604020202020204" pitchFamily="34" charset="0"/>
              </a:rPr>
              <a:pPr eaLnBrk="1" hangingPunct="1">
                <a:spcBef>
                  <a:spcPct val="0"/>
                </a:spcBef>
              </a:pPr>
              <a:t>24</a:t>
            </a:fld>
            <a:endParaRPr lang="en-US" altLang="en-US">
              <a:latin typeface="Arial" panose="020B0604020202020204" pitchFamily="34" charset="0"/>
            </a:endParaRPr>
          </a:p>
        </p:txBody>
      </p:sp>
    </p:spTree>
    <p:extLst>
      <p:ext uri="{BB962C8B-B14F-4D97-AF65-F5344CB8AC3E}">
        <p14:creationId xmlns:p14="http://schemas.microsoft.com/office/powerpoint/2010/main" val="64239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3EBAA89-9B5E-4557-B1CF-6F84D909982A}" type="slidenum">
              <a:rPr lang="en-US" altLang="en-US">
                <a:latin typeface="Arial" panose="020B0604020202020204" pitchFamily="34" charset="0"/>
              </a:rPr>
              <a:pPr eaLnBrk="1" hangingPunct="1">
                <a:spcBef>
                  <a:spcPct val="0"/>
                </a:spcBef>
              </a:pPr>
              <a:t>25</a:t>
            </a:fld>
            <a:endParaRPr lang="en-US" altLang="en-US">
              <a:latin typeface="Arial" panose="020B0604020202020204" pitchFamily="34" charset="0"/>
            </a:endParaRPr>
          </a:p>
        </p:txBody>
      </p:sp>
    </p:spTree>
    <p:extLst>
      <p:ext uri="{BB962C8B-B14F-4D97-AF65-F5344CB8AC3E}">
        <p14:creationId xmlns:p14="http://schemas.microsoft.com/office/powerpoint/2010/main" val="1851130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6E335A3-134B-4F94-B8F9-6DF93182E202}" type="slidenum">
              <a:rPr lang="en-US" altLang="en-US">
                <a:latin typeface="Arial" panose="020B0604020202020204" pitchFamily="34" charset="0"/>
              </a:rPr>
              <a:pPr eaLnBrk="1" hangingPunct="1">
                <a:spcBef>
                  <a:spcPct val="0"/>
                </a:spcBef>
              </a:pPr>
              <a:t>26</a:t>
            </a:fld>
            <a:endParaRPr lang="en-US" altLang="en-US">
              <a:latin typeface="Arial" panose="020B0604020202020204" pitchFamily="34" charset="0"/>
            </a:endParaRPr>
          </a:p>
        </p:txBody>
      </p:sp>
    </p:spTree>
    <p:extLst>
      <p:ext uri="{BB962C8B-B14F-4D97-AF65-F5344CB8AC3E}">
        <p14:creationId xmlns:p14="http://schemas.microsoft.com/office/powerpoint/2010/main" val="2295985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980094F-0CFD-48D6-9D13-7D60453AF357}" type="slidenum">
              <a:rPr lang="en-US" altLang="en-US">
                <a:latin typeface="Arial" panose="020B0604020202020204" pitchFamily="34" charset="0"/>
              </a:rPr>
              <a:pPr eaLnBrk="1" hangingPunct="1">
                <a:spcBef>
                  <a:spcPct val="0"/>
                </a:spcBef>
              </a:pPr>
              <a:t>29</a:t>
            </a:fld>
            <a:endParaRPr lang="en-US" altLang="en-US">
              <a:latin typeface="Arial" panose="020B0604020202020204" pitchFamily="34" charset="0"/>
            </a:endParaRPr>
          </a:p>
        </p:txBody>
      </p:sp>
    </p:spTree>
    <p:extLst>
      <p:ext uri="{BB962C8B-B14F-4D97-AF65-F5344CB8AC3E}">
        <p14:creationId xmlns:p14="http://schemas.microsoft.com/office/powerpoint/2010/main" val="2624650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F34D691-62CB-4E88-BC1F-052CD085AD47}" type="slidenum">
              <a:rPr lang="en-US" altLang="en-US">
                <a:latin typeface="Arial" panose="020B0604020202020204" pitchFamily="34" charset="0"/>
              </a:rPr>
              <a:pPr eaLnBrk="1" hangingPunct="1">
                <a:spcBef>
                  <a:spcPct val="0"/>
                </a:spcBef>
              </a:pPr>
              <a:t>31</a:t>
            </a:fld>
            <a:endParaRPr lang="en-US" altLang="en-US">
              <a:latin typeface="Arial" panose="020B0604020202020204" pitchFamily="34" charset="0"/>
            </a:endParaRPr>
          </a:p>
        </p:txBody>
      </p:sp>
    </p:spTree>
    <p:extLst>
      <p:ext uri="{BB962C8B-B14F-4D97-AF65-F5344CB8AC3E}">
        <p14:creationId xmlns:p14="http://schemas.microsoft.com/office/powerpoint/2010/main" val="796595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88DB724-9E8B-4B6C-9607-DD4357F78B29}" type="slidenum">
              <a:rPr lang="en-US" altLang="en-US">
                <a:latin typeface="Arial" panose="020B0604020202020204" pitchFamily="34" charset="0"/>
              </a:rPr>
              <a:pPr eaLnBrk="1" hangingPunct="1">
                <a:spcBef>
                  <a:spcPct val="0"/>
                </a:spcBef>
              </a:pPr>
              <a:t>35</a:t>
            </a:fld>
            <a:endParaRPr lang="en-US" altLang="en-US">
              <a:latin typeface="Arial" panose="020B0604020202020204" pitchFamily="34" charset="0"/>
            </a:endParaRPr>
          </a:p>
        </p:txBody>
      </p:sp>
    </p:spTree>
    <p:extLst>
      <p:ext uri="{BB962C8B-B14F-4D97-AF65-F5344CB8AC3E}">
        <p14:creationId xmlns:p14="http://schemas.microsoft.com/office/powerpoint/2010/main" val="1074805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363DDB-B1C1-4CD9-B4EE-693AE995912D}"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34138-66C5-4D5E-B65F-BF40A31C7EF3}" type="slidenum">
              <a:rPr lang="en-US" smtClean="0"/>
              <a:t>‹#›</a:t>
            </a:fld>
            <a:endParaRPr lang="en-US"/>
          </a:p>
        </p:txBody>
      </p:sp>
    </p:spTree>
    <p:extLst>
      <p:ext uri="{BB962C8B-B14F-4D97-AF65-F5344CB8AC3E}">
        <p14:creationId xmlns:p14="http://schemas.microsoft.com/office/powerpoint/2010/main" val="2173530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63DDB-B1C1-4CD9-B4EE-693AE995912D}"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34138-66C5-4D5E-B65F-BF40A31C7EF3}" type="slidenum">
              <a:rPr lang="en-US" smtClean="0"/>
              <a:t>‹#›</a:t>
            </a:fld>
            <a:endParaRPr lang="en-US"/>
          </a:p>
        </p:txBody>
      </p:sp>
    </p:spTree>
    <p:extLst>
      <p:ext uri="{BB962C8B-B14F-4D97-AF65-F5344CB8AC3E}">
        <p14:creationId xmlns:p14="http://schemas.microsoft.com/office/powerpoint/2010/main" val="280951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63DDB-B1C1-4CD9-B4EE-693AE995912D}"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34138-66C5-4D5E-B65F-BF40A31C7EF3}" type="slidenum">
              <a:rPr lang="en-US" smtClean="0"/>
              <a:t>‹#›</a:t>
            </a:fld>
            <a:endParaRPr lang="en-US"/>
          </a:p>
        </p:txBody>
      </p:sp>
    </p:spTree>
    <p:extLst>
      <p:ext uri="{BB962C8B-B14F-4D97-AF65-F5344CB8AC3E}">
        <p14:creationId xmlns:p14="http://schemas.microsoft.com/office/powerpoint/2010/main" val="369402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63DDB-B1C1-4CD9-B4EE-693AE995912D}"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34138-66C5-4D5E-B65F-BF40A31C7EF3}" type="slidenum">
              <a:rPr lang="en-US" smtClean="0"/>
              <a:t>‹#›</a:t>
            </a:fld>
            <a:endParaRPr lang="en-US"/>
          </a:p>
        </p:txBody>
      </p:sp>
    </p:spTree>
    <p:extLst>
      <p:ext uri="{BB962C8B-B14F-4D97-AF65-F5344CB8AC3E}">
        <p14:creationId xmlns:p14="http://schemas.microsoft.com/office/powerpoint/2010/main" val="3916331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363DDB-B1C1-4CD9-B4EE-693AE995912D}"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34138-66C5-4D5E-B65F-BF40A31C7EF3}" type="slidenum">
              <a:rPr lang="en-US" smtClean="0"/>
              <a:t>‹#›</a:t>
            </a:fld>
            <a:endParaRPr lang="en-US"/>
          </a:p>
        </p:txBody>
      </p:sp>
    </p:spTree>
    <p:extLst>
      <p:ext uri="{BB962C8B-B14F-4D97-AF65-F5344CB8AC3E}">
        <p14:creationId xmlns:p14="http://schemas.microsoft.com/office/powerpoint/2010/main" val="3003225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363DDB-B1C1-4CD9-B4EE-693AE995912D}"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34138-66C5-4D5E-B65F-BF40A31C7EF3}" type="slidenum">
              <a:rPr lang="en-US" smtClean="0"/>
              <a:t>‹#›</a:t>
            </a:fld>
            <a:endParaRPr lang="en-US"/>
          </a:p>
        </p:txBody>
      </p:sp>
    </p:spTree>
    <p:extLst>
      <p:ext uri="{BB962C8B-B14F-4D97-AF65-F5344CB8AC3E}">
        <p14:creationId xmlns:p14="http://schemas.microsoft.com/office/powerpoint/2010/main" val="87958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363DDB-B1C1-4CD9-B4EE-693AE995912D}" type="datetimeFigureOut">
              <a:rPr lang="en-US" smtClean="0"/>
              <a:t>9/30/2014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534138-66C5-4D5E-B65F-BF40A31C7EF3}" type="slidenum">
              <a:rPr lang="en-US" smtClean="0"/>
              <a:t>‹#›</a:t>
            </a:fld>
            <a:endParaRPr lang="en-US"/>
          </a:p>
        </p:txBody>
      </p:sp>
    </p:spTree>
    <p:extLst>
      <p:ext uri="{BB962C8B-B14F-4D97-AF65-F5344CB8AC3E}">
        <p14:creationId xmlns:p14="http://schemas.microsoft.com/office/powerpoint/2010/main" val="3317922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363DDB-B1C1-4CD9-B4EE-693AE995912D}" type="datetimeFigureOut">
              <a:rPr lang="en-US" smtClean="0"/>
              <a:t>9/30/2014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534138-66C5-4D5E-B65F-BF40A31C7EF3}" type="slidenum">
              <a:rPr lang="en-US" smtClean="0"/>
              <a:t>‹#›</a:t>
            </a:fld>
            <a:endParaRPr lang="en-US"/>
          </a:p>
        </p:txBody>
      </p:sp>
    </p:spTree>
    <p:extLst>
      <p:ext uri="{BB962C8B-B14F-4D97-AF65-F5344CB8AC3E}">
        <p14:creationId xmlns:p14="http://schemas.microsoft.com/office/powerpoint/2010/main" val="2282224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63DDB-B1C1-4CD9-B4EE-693AE995912D}" type="datetimeFigureOut">
              <a:rPr lang="en-US" smtClean="0"/>
              <a:t>9/30/2014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534138-66C5-4D5E-B65F-BF40A31C7EF3}" type="slidenum">
              <a:rPr lang="en-US" smtClean="0"/>
              <a:t>‹#›</a:t>
            </a:fld>
            <a:endParaRPr lang="en-US"/>
          </a:p>
        </p:txBody>
      </p:sp>
    </p:spTree>
    <p:extLst>
      <p:ext uri="{BB962C8B-B14F-4D97-AF65-F5344CB8AC3E}">
        <p14:creationId xmlns:p14="http://schemas.microsoft.com/office/powerpoint/2010/main" val="375960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63DDB-B1C1-4CD9-B4EE-693AE995912D}"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34138-66C5-4D5E-B65F-BF40A31C7EF3}" type="slidenum">
              <a:rPr lang="en-US" smtClean="0"/>
              <a:t>‹#›</a:t>
            </a:fld>
            <a:endParaRPr lang="en-US"/>
          </a:p>
        </p:txBody>
      </p:sp>
    </p:spTree>
    <p:extLst>
      <p:ext uri="{BB962C8B-B14F-4D97-AF65-F5344CB8AC3E}">
        <p14:creationId xmlns:p14="http://schemas.microsoft.com/office/powerpoint/2010/main" val="3784720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63DDB-B1C1-4CD9-B4EE-693AE995912D}"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34138-66C5-4D5E-B65F-BF40A31C7EF3}" type="slidenum">
              <a:rPr lang="en-US" smtClean="0"/>
              <a:t>‹#›</a:t>
            </a:fld>
            <a:endParaRPr lang="en-US"/>
          </a:p>
        </p:txBody>
      </p:sp>
    </p:spTree>
    <p:extLst>
      <p:ext uri="{BB962C8B-B14F-4D97-AF65-F5344CB8AC3E}">
        <p14:creationId xmlns:p14="http://schemas.microsoft.com/office/powerpoint/2010/main" val="3839790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63DDB-B1C1-4CD9-B4EE-693AE995912D}" type="datetimeFigureOut">
              <a:rPr lang="en-US" smtClean="0"/>
              <a:t>9/30/2014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534138-66C5-4D5E-B65F-BF40A31C7EF3}" type="slidenum">
              <a:rPr lang="en-US" smtClean="0"/>
              <a:t>‹#›</a:t>
            </a:fld>
            <a:endParaRPr lang="en-US"/>
          </a:p>
        </p:txBody>
      </p:sp>
    </p:spTree>
    <p:extLst>
      <p:ext uri="{BB962C8B-B14F-4D97-AF65-F5344CB8AC3E}">
        <p14:creationId xmlns:p14="http://schemas.microsoft.com/office/powerpoint/2010/main" val="3548689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mailto:rturpin@jcpsmail.org" TargetMode="External"/><Relationship Id="rId2" Type="http://schemas.openxmlformats.org/officeDocument/2006/relationships/hyperlink" Target="mailto:smcrae@jcpsmail.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Mental Health Primer for First Year Teachers</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Presented  by:</a:t>
            </a:r>
          </a:p>
          <a:p>
            <a:r>
              <a:rPr lang="en-US" sz="3400" dirty="0" smtClean="0"/>
              <a:t>Steve McRae, LCSW </a:t>
            </a:r>
            <a:r>
              <a:rPr lang="en-US" sz="2300" dirty="0" smtClean="0"/>
              <a:t>(JCPS Jackson County Director)</a:t>
            </a:r>
          </a:p>
          <a:p>
            <a:r>
              <a:rPr lang="en-US" sz="3400" dirty="0" smtClean="0"/>
              <a:t>Raymond Turpin, </a:t>
            </a:r>
            <a:r>
              <a:rPr lang="en-US" sz="3400" dirty="0" err="1" smtClean="0"/>
              <a:t>Psy.D</a:t>
            </a:r>
            <a:r>
              <a:rPr lang="en-US" sz="3400" dirty="0" smtClean="0"/>
              <a:t>. </a:t>
            </a:r>
            <a:r>
              <a:rPr lang="en-US" sz="2300" dirty="0" smtClean="0"/>
              <a:t>(JCPS Clinical Director) </a:t>
            </a:r>
          </a:p>
          <a:p>
            <a:r>
              <a:rPr lang="en-US" sz="2600" dirty="0" smtClean="0"/>
              <a:t>Jackson County Psychological Services </a:t>
            </a:r>
          </a:p>
          <a:p>
            <a:pPr algn="l"/>
            <a:r>
              <a:rPr lang="en-US" dirty="0" smtClean="0"/>
              <a:t>                      September 30, 2014                                                  Western Carolina University              </a:t>
            </a:r>
            <a:endParaRPr lang="en-US" dirty="0"/>
          </a:p>
        </p:txBody>
      </p:sp>
    </p:spTree>
    <p:extLst>
      <p:ext uri="{BB962C8B-B14F-4D97-AF65-F5344CB8AC3E}">
        <p14:creationId xmlns:p14="http://schemas.microsoft.com/office/powerpoint/2010/main" val="344663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US" altLang="en-US" sz="3200" b="1" dirty="0"/>
              <a:t>Factors Impacting the Severity of the Trauma Response</a:t>
            </a:r>
          </a:p>
        </p:txBody>
      </p:sp>
      <p:sp>
        <p:nvSpPr>
          <p:cNvPr id="3" name="Content Placeholder 2"/>
          <p:cNvSpPr>
            <a:spLocks noGrp="1"/>
          </p:cNvSpPr>
          <p:nvPr>
            <p:ph idx="1"/>
          </p:nvPr>
        </p:nvSpPr>
        <p:spPr/>
        <p:txBody>
          <a:bodyPr>
            <a:normAutofit fontScale="92500" lnSpcReduction="10000"/>
          </a:bodyPr>
          <a:lstStyle/>
          <a:p>
            <a:pPr>
              <a:defRPr/>
            </a:pPr>
            <a:r>
              <a:rPr lang="en-US" sz="2400" dirty="0"/>
              <a:t>Nature of the Trauma:</a:t>
            </a:r>
          </a:p>
          <a:p>
            <a:pPr marL="0" indent="0">
              <a:buNone/>
              <a:defRPr/>
            </a:pPr>
            <a:r>
              <a:rPr lang="en-US" sz="2400" dirty="0"/>
              <a:t>     *</a:t>
            </a:r>
            <a:r>
              <a:rPr lang="en-US" sz="2000" dirty="0"/>
              <a:t>Chronic   vs.    Episodic    vs.    Single Event</a:t>
            </a:r>
          </a:p>
          <a:p>
            <a:pPr marL="0" indent="0">
              <a:buNone/>
              <a:defRPr/>
            </a:pPr>
            <a:r>
              <a:rPr lang="en-US" sz="2000" dirty="0"/>
              <a:t>      *Proximity:     Personal Victim</a:t>
            </a:r>
          </a:p>
          <a:p>
            <a:pPr marL="0" indent="0">
              <a:buNone/>
              <a:defRPr/>
            </a:pPr>
            <a:r>
              <a:rPr lang="en-US" sz="2000" dirty="0"/>
              <a:t>	               Loved One/Friend</a:t>
            </a:r>
          </a:p>
          <a:p>
            <a:pPr marL="0" indent="0">
              <a:buNone/>
              <a:defRPr/>
            </a:pPr>
            <a:r>
              <a:rPr lang="en-US" sz="2000" dirty="0"/>
              <a:t>                             </a:t>
            </a:r>
            <a:r>
              <a:rPr lang="en-US" sz="2000" dirty="0" smtClean="0"/>
              <a:t>   </a:t>
            </a:r>
            <a:r>
              <a:rPr lang="en-US" sz="2000" dirty="0"/>
              <a:t>Witness</a:t>
            </a:r>
            <a:br>
              <a:rPr lang="en-US" sz="2000" dirty="0"/>
            </a:br>
            <a:r>
              <a:rPr lang="en-US" sz="2000" dirty="0"/>
              <a:t>                              </a:t>
            </a:r>
            <a:r>
              <a:rPr lang="en-US" sz="2000" dirty="0" smtClean="0"/>
              <a:t>  </a:t>
            </a:r>
            <a:r>
              <a:rPr lang="en-US" sz="2000" dirty="0"/>
              <a:t>See on TV</a:t>
            </a:r>
          </a:p>
          <a:p>
            <a:pPr marL="0" indent="0">
              <a:buNone/>
              <a:defRPr/>
            </a:pPr>
            <a:r>
              <a:rPr lang="en-US" sz="2000" dirty="0"/>
              <a:t>                              </a:t>
            </a:r>
            <a:r>
              <a:rPr lang="en-US" sz="2000" dirty="0" smtClean="0"/>
              <a:t>  </a:t>
            </a:r>
            <a:r>
              <a:rPr lang="en-US" sz="2000" dirty="0"/>
              <a:t>Hear about trauma</a:t>
            </a:r>
          </a:p>
          <a:p>
            <a:pPr marL="0" indent="0">
              <a:buNone/>
              <a:defRPr/>
            </a:pPr>
            <a:r>
              <a:rPr lang="en-US" sz="2000" dirty="0"/>
              <a:t>       *Suddenness/Lack of Predictability</a:t>
            </a:r>
          </a:p>
          <a:p>
            <a:pPr marL="0" indent="0">
              <a:buNone/>
              <a:defRPr/>
            </a:pPr>
            <a:r>
              <a:rPr lang="en-US" sz="2000" dirty="0"/>
              <a:t>       *Degree of:   Physical Contact</a:t>
            </a:r>
          </a:p>
          <a:p>
            <a:pPr marL="0" indent="0">
              <a:buNone/>
              <a:defRPr/>
            </a:pPr>
            <a:r>
              <a:rPr lang="en-US" sz="2000" dirty="0"/>
              <a:t>                               Force</a:t>
            </a:r>
          </a:p>
          <a:p>
            <a:pPr marL="0" indent="0">
              <a:buNone/>
              <a:defRPr/>
            </a:pPr>
            <a:r>
              <a:rPr lang="en-US" sz="2000" dirty="0"/>
              <a:t>                               Injury</a:t>
            </a:r>
          </a:p>
          <a:p>
            <a:pPr marL="0" indent="0">
              <a:buNone/>
              <a:defRPr/>
            </a:pPr>
            <a:r>
              <a:rPr lang="en-US" sz="2000" dirty="0"/>
              <a:t>                               Invasiveness</a:t>
            </a:r>
          </a:p>
        </p:txBody>
      </p:sp>
    </p:spTree>
    <p:extLst>
      <p:ext uri="{BB962C8B-B14F-4D97-AF65-F5344CB8AC3E}">
        <p14:creationId xmlns:p14="http://schemas.microsoft.com/office/powerpoint/2010/main" val="684277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a:r>
              <a:rPr lang="en-US" altLang="en-US" sz="3200" b="1" dirty="0"/>
              <a:t>Other Factors Impacting the Severity of the Trauma Response</a:t>
            </a:r>
          </a:p>
        </p:txBody>
      </p:sp>
      <p:sp>
        <p:nvSpPr>
          <p:cNvPr id="3" name="Content Placeholder 2"/>
          <p:cNvSpPr>
            <a:spLocks noGrp="1"/>
          </p:cNvSpPr>
          <p:nvPr>
            <p:ph idx="1"/>
          </p:nvPr>
        </p:nvSpPr>
        <p:spPr/>
        <p:txBody>
          <a:bodyPr/>
          <a:lstStyle/>
          <a:p>
            <a:pPr marL="0" indent="0">
              <a:buNone/>
              <a:defRPr/>
            </a:pPr>
            <a:endParaRPr lang="en-US" dirty="0"/>
          </a:p>
          <a:p>
            <a:pPr>
              <a:defRPr/>
            </a:pPr>
            <a:r>
              <a:rPr lang="en-US" sz="2400" dirty="0"/>
              <a:t>Level of Disruption in Life</a:t>
            </a:r>
          </a:p>
          <a:p>
            <a:pPr>
              <a:defRPr/>
            </a:pPr>
            <a:r>
              <a:rPr lang="en-US" sz="2400" dirty="0"/>
              <a:t>Level of Social Support (#1 buffer;  foster homes)</a:t>
            </a:r>
          </a:p>
          <a:p>
            <a:pPr>
              <a:defRPr/>
            </a:pPr>
            <a:r>
              <a:rPr lang="en-US" sz="2400" dirty="0"/>
              <a:t>Parental Response (Supportive, Overwhelmed,  </a:t>
            </a:r>
          </a:p>
          <a:p>
            <a:pPr marL="0" indent="0">
              <a:buNone/>
              <a:defRPr/>
            </a:pPr>
            <a:r>
              <a:rPr lang="en-US" sz="2400" dirty="0"/>
              <a:t>           Minimizing, Denial, Guilt Induction, Anger)</a:t>
            </a:r>
          </a:p>
          <a:p>
            <a:pPr>
              <a:buFont typeface="Arial" charset="0"/>
              <a:buChar char="•"/>
              <a:defRPr/>
            </a:pPr>
            <a:r>
              <a:rPr lang="en-US" sz="2400" dirty="0"/>
              <a:t>Ongoing Medical Problems (reminder)</a:t>
            </a:r>
          </a:p>
          <a:p>
            <a:pPr>
              <a:buFont typeface="Arial" charset="0"/>
              <a:buChar char="•"/>
              <a:defRPr/>
            </a:pPr>
            <a:r>
              <a:rPr lang="en-US" sz="2400" dirty="0"/>
              <a:t>Presence of Guilt/Self-Blame</a:t>
            </a:r>
          </a:p>
          <a:p>
            <a:pPr>
              <a:defRPr/>
            </a:pPr>
            <a:endParaRPr lang="en-US" sz="2400" dirty="0"/>
          </a:p>
        </p:txBody>
      </p:sp>
    </p:spTree>
    <p:extLst>
      <p:ext uri="{BB962C8B-B14F-4D97-AF65-F5344CB8AC3E}">
        <p14:creationId xmlns:p14="http://schemas.microsoft.com/office/powerpoint/2010/main" val="2129529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altLang="en-US" smtClean="0"/>
          </a:p>
        </p:txBody>
      </p:sp>
      <p:sp>
        <p:nvSpPr>
          <p:cNvPr id="16387" name="Rectangle 3"/>
          <p:cNvSpPr>
            <a:spLocks noGrp="1" noChangeArrowheads="1"/>
          </p:cNvSpPr>
          <p:nvPr>
            <p:ph type="body" idx="1"/>
          </p:nvPr>
        </p:nvSpPr>
        <p:spPr/>
        <p:txBody>
          <a:bodyPr/>
          <a:lstStyle/>
          <a:p>
            <a:pPr eaLnBrk="1" hangingPunct="1">
              <a:buFontTx/>
              <a:buNone/>
            </a:pPr>
            <a:endParaRPr lang="en-US" altLang="en-US" smtClean="0"/>
          </a:p>
          <a:p>
            <a:pPr eaLnBrk="1" hangingPunct="1">
              <a:buFontTx/>
              <a:buNone/>
            </a:pPr>
            <a:r>
              <a:rPr lang="en-US" altLang="en-US" smtClean="0"/>
              <a:t>“Trauma is when your biology is assaulted in such a way that you might not be able to reset yourself.”</a:t>
            </a:r>
          </a:p>
          <a:p>
            <a:pPr eaLnBrk="1" hangingPunct="1">
              <a:buFontTx/>
              <a:buNone/>
            </a:pPr>
            <a:r>
              <a:rPr lang="en-US" altLang="en-US" smtClean="0"/>
              <a:t>                                Bessel van der Kolk,MD</a:t>
            </a:r>
          </a:p>
          <a:p>
            <a:pPr eaLnBrk="1" hangingPunct="1">
              <a:buFontTx/>
              <a:buNone/>
            </a:pPr>
            <a:endParaRPr lang="en-US" altLang="en-US" smtClean="0"/>
          </a:p>
        </p:txBody>
      </p:sp>
    </p:spTree>
    <p:extLst>
      <p:ext uri="{BB962C8B-B14F-4D97-AF65-F5344CB8AC3E}">
        <p14:creationId xmlns:p14="http://schemas.microsoft.com/office/powerpoint/2010/main" val="3733576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The Limbic System</a:t>
            </a:r>
          </a:p>
        </p:txBody>
      </p:sp>
      <p:pic>
        <p:nvPicPr>
          <p:cNvPr id="18435" name="Picture 2" descr="C:\Users\JCPS User\Pictures\limbic-system.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352800" y="1600200"/>
            <a:ext cx="5486400" cy="4800600"/>
          </a:xfrm>
          <a:noFill/>
        </p:spPr>
      </p:pic>
    </p:spTree>
    <p:extLst>
      <p:ext uri="{BB962C8B-B14F-4D97-AF65-F5344CB8AC3E}">
        <p14:creationId xmlns:p14="http://schemas.microsoft.com/office/powerpoint/2010/main" val="1394065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u="sng" dirty="0" smtClean="0"/>
              <a:t>Fight </a:t>
            </a:r>
            <a:r>
              <a:rPr lang="en-US" sz="3600" b="1" u="sng" dirty="0"/>
              <a:t>&amp;</a:t>
            </a:r>
            <a:r>
              <a:rPr lang="en-US" sz="3600" b="1" u="sng" dirty="0" smtClean="0"/>
              <a:t> Flight Response Patterns </a:t>
            </a:r>
            <a:br>
              <a:rPr lang="en-US" sz="3600" b="1" u="sng" dirty="0" smtClean="0"/>
            </a:br>
            <a:r>
              <a:rPr lang="en-US" sz="3200" dirty="0" smtClean="0"/>
              <a:t>Going from “Learning” to “Survival” Mode</a:t>
            </a:r>
            <a:endParaRPr lang="en-US" sz="3600" b="1" u="sng" dirty="0"/>
          </a:p>
        </p:txBody>
      </p:sp>
      <p:pic>
        <p:nvPicPr>
          <p:cNvPr id="1026" name="Picture 2" descr="C:\Users\Raymond\Pictures\flight fright.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96643" y="1600201"/>
            <a:ext cx="7598715"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454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endParaRPr lang="en-US" altLang="en-US" smtClean="0"/>
          </a:p>
        </p:txBody>
      </p:sp>
      <p:sp>
        <p:nvSpPr>
          <p:cNvPr id="19459" name="Content Placeholder 2"/>
          <p:cNvSpPr>
            <a:spLocks noGrp="1"/>
          </p:cNvSpPr>
          <p:nvPr>
            <p:ph idx="1"/>
          </p:nvPr>
        </p:nvSpPr>
        <p:spPr/>
        <p:txBody>
          <a:bodyPr>
            <a:normAutofit lnSpcReduction="10000"/>
          </a:bodyPr>
          <a:lstStyle/>
          <a:p>
            <a:pPr marL="0" indent="0">
              <a:buNone/>
            </a:pPr>
            <a:r>
              <a:rPr lang="en-US" altLang="en-US" sz="4400"/>
              <a:t>“In a child who has experienced chronic threats, the result is a brain that exists in a persisting state of fear.”</a:t>
            </a:r>
          </a:p>
          <a:p>
            <a:pPr marL="0" indent="0">
              <a:buNone/>
            </a:pPr>
            <a:r>
              <a:rPr lang="en-US" altLang="en-US" smtClean="0"/>
              <a:t>				Bruce D. Perry, MD</a:t>
            </a:r>
          </a:p>
          <a:p>
            <a:pPr marL="0" indent="0">
              <a:buNone/>
            </a:pPr>
            <a:endParaRPr lang="en-US" altLang="en-US" sz="4400"/>
          </a:p>
          <a:p>
            <a:pPr marL="0" indent="0">
              <a:buNone/>
            </a:pPr>
            <a:endParaRPr lang="en-US" altLang="en-US" sz="4400"/>
          </a:p>
          <a:p>
            <a:pPr marL="0" indent="0">
              <a:buNone/>
            </a:pPr>
            <a:r>
              <a:rPr lang="en-US" altLang="en-US" sz="4400"/>
              <a:t> </a:t>
            </a:r>
          </a:p>
        </p:txBody>
      </p:sp>
    </p:spTree>
    <p:extLst>
      <p:ext uri="{BB962C8B-B14F-4D97-AF65-F5344CB8AC3E}">
        <p14:creationId xmlns:p14="http://schemas.microsoft.com/office/powerpoint/2010/main" val="1887670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Long Term Effects of Trauma</a:t>
            </a:r>
          </a:p>
        </p:txBody>
      </p:sp>
      <p:sp>
        <p:nvSpPr>
          <p:cNvPr id="27651" name="Content Placeholder 2"/>
          <p:cNvSpPr>
            <a:spLocks noGrp="1"/>
          </p:cNvSpPr>
          <p:nvPr>
            <p:ph idx="1"/>
          </p:nvPr>
        </p:nvSpPr>
        <p:spPr/>
        <p:txBody>
          <a:bodyPr>
            <a:normAutofit fontScale="92500" lnSpcReduction="10000"/>
          </a:bodyPr>
          <a:lstStyle/>
          <a:p>
            <a:r>
              <a:rPr lang="en-US" altLang="en-US" sz="2400"/>
              <a:t>Depression (at least 2x normal risk)</a:t>
            </a:r>
          </a:p>
          <a:p>
            <a:r>
              <a:rPr lang="en-US" altLang="en-US" sz="2400"/>
              <a:t>Impulse Control Disorders: anger/aggressive behaviors</a:t>
            </a:r>
          </a:p>
          <a:p>
            <a:r>
              <a:rPr lang="en-US" altLang="en-US" sz="2400"/>
              <a:t>Anxiety Disorders</a:t>
            </a:r>
          </a:p>
          <a:p>
            <a:r>
              <a:rPr lang="en-US" altLang="en-US" sz="2400"/>
              <a:t>Increased self-harm and suicide risk (significantly)</a:t>
            </a:r>
          </a:p>
          <a:p>
            <a:r>
              <a:rPr lang="en-US" altLang="en-US" sz="2400"/>
              <a:t>Poorer response to both medications and psychotherapy</a:t>
            </a:r>
          </a:p>
          <a:p>
            <a:r>
              <a:rPr lang="en-US" altLang="en-US" sz="2400"/>
              <a:t>Trust Problems</a:t>
            </a:r>
          </a:p>
          <a:p>
            <a:r>
              <a:rPr lang="en-US" altLang="en-US" sz="2400"/>
              <a:t>Sense of Betrayal/Loss of Faith in Adults and Systems</a:t>
            </a:r>
          </a:p>
          <a:p>
            <a:r>
              <a:rPr lang="en-US" altLang="en-US" sz="2400"/>
              <a:t>Substance Abuse/Dependency</a:t>
            </a:r>
          </a:p>
          <a:p>
            <a:r>
              <a:rPr lang="en-US" altLang="en-US" sz="2400"/>
              <a:t>Physical Health Problems later in life (ACEs study)</a:t>
            </a:r>
          </a:p>
          <a:p>
            <a:r>
              <a:rPr lang="en-US" altLang="en-US" sz="2400"/>
              <a:t>Academic Problems</a:t>
            </a:r>
          </a:p>
          <a:p>
            <a:r>
              <a:rPr lang="en-US" altLang="en-US" sz="2400"/>
              <a:t>Illegal Activities</a:t>
            </a:r>
          </a:p>
        </p:txBody>
      </p:sp>
    </p:spTree>
    <p:extLst>
      <p:ext uri="{BB962C8B-B14F-4D97-AF65-F5344CB8AC3E}">
        <p14:creationId xmlns:p14="http://schemas.microsoft.com/office/powerpoint/2010/main" val="2421469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z="3600"/>
              <a:t>Effects of Trauma on Children </a:t>
            </a:r>
            <a:r>
              <a:rPr lang="en-US" altLang="en-US" sz="1400"/>
              <a:t>(cont)</a:t>
            </a:r>
            <a:endParaRPr lang="en-US" altLang="en-US" sz="3600"/>
          </a:p>
        </p:txBody>
      </p:sp>
      <p:sp>
        <p:nvSpPr>
          <p:cNvPr id="26627" name="Content Placeholder 2"/>
          <p:cNvSpPr>
            <a:spLocks noGrp="1"/>
          </p:cNvSpPr>
          <p:nvPr>
            <p:ph idx="1"/>
          </p:nvPr>
        </p:nvSpPr>
        <p:spPr/>
        <p:txBody>
          <a:bodyPr/>
          <a:lstStyle/>
          <a:p>
            <a:pPr eaLnBrk="1" hangingPunct="1">
              <a:buFontTx/>
              <a:buNone/>
            </a:pPr>
            <a:r>
              <a:rPr lang="en-US" altLang="en-US" smtClean="0"/>
              <a:t>*</a:t>
            </a:r>
            <a:r>
              <a:rPr lang="en-US" altLang="en-US" sz="2400"/>
              <a:t>Young children (5 and younger) may experience new fears such as separation anxiety or fear of strangers or animals.  They may regress and lose previous skills.</a:t>
            </a:r>
          </a:p>
          <a:p>
            <a:pPr eaLnBrk="1" hangingPunct="1">
              <a:buFontTx/>
              <a:buNone/>
            </a:pPr>
            <a:r>
              <a:rPr lang="en-US" altLang="en-US" sz="2400"/>
              <a:t>*Elementary school-aged children (6 to 11) may complain of bodily symptoms w/out medical cause or they may stare into space, seem “spacey”, or startle easily.</a:t>
            </a:r>
          </a:p>
          <a:p>
            <a:pPr eaLnBrk="1" hangingPunct="1">
              <a:buFontTx/>
              <a:buNone/>
            </a:pPr>
            <a:r>
              <a:rPr lang="en-US" altLang="en-US" sz="2400"/>
              <a:t>*Adolescents (12 to 18) may experience visual, auditory, or bodily flashbacks, have unwanted thoughts or images of the events, demonstrate impulsive and aggressive behaviors, or use alcohol or drugs to try and feel better.  They may feel depressed or have suicidal thoughts.</a:t>
            </a:r>
          </a:p>
        </p:txBody>
      </p:sp>
    </p:spTree>
    <p:extLst>
      <p:ext uri="{BB962C8B-B14F-4D97-AF65-F5344CB8AC3E}">
        <p14:creationId xmlns:p14="http://schemas.microsoft.com/office/powerpoint/2010/main" val="37201640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For A Child Dealing With Trauma</a:t>
            </a:r>
            <a:endParaRPr lang="en-US" dirty="0"/>
          </a:p>
        </p:txBody>
      </p:sp>
      <p:sp>
        <p:nvSpPr>
          <p:cNvPr id="3" name="Content Placeholder 2"/>
          <p:cNvSpPr>
            <a:spLocks noGrp="1"/>
          </p:cNvSpPr>
          <p:nvPr>
            <p:ph idx="1"/>
          </p:nvPr>
        </p:nvSpPr>
        <p:spPr/>
        <p:txBody>
          <a:bodyPr/>
          <a:lstStyle/>
          <a:p>
            <a:r>
              <a:rPr lang="en-US" dirty="0" smtClean="0"/>
              <a:t>If you see a student having a “meltdown” there is a chance that he or she could be struggling with </a:t>
            </a:r>
            <a:r>
              <a:rPr lang="en-US" dirty="0" err="1" smtClean="0"/>
              <a:t>hyperarousal</a:t>
            </a:r>
            <a:r>
              <a:rPr lang="en-US" dirty="0" smtClean="0"/>
              <a:t> related to trauma.</a:t>
            </a:r>
          </a:p>
          <a:p>
            <a:r>
              <a:rPr lang="en-US" dirty="0" smtClean="0"/>
              <a:t>Calmly tell the student that things are alright and invite them to go to a quiet place away from witnesses and unnecessary stimulation.</a:t>
            </a:r>
          </a:p>
          <a:p>
            <a:r>
              <a:rPr lang="en-US" dirty="0" smtClean="0"/>
              <a:t>Try to calm them by suggesting that they take some deep slow breaths while reassuring them they are OK and safe.</a:t>
            </a:r>
          </a:p>
          <a:p>
            <a:r>
              <a:rPr lang="en-US" dirty="0" smtClean="0"/>
              <a:t>Ask them about what is going on in a sensitive, non-judgmental way and prepare to listen carefully to the student.</a:t>
            </a:r>
          </a:p>
          <a:p>
            <a:r>
              <a:rPr lang="en-US" dirty="0" smtClean="0"/>
              <a:t>Refer them to the school counselor for follow-up.</a:t>
            </a:r>
            <a:endParaRPr lang="en-US" dirty="0"/>
          </a:p>
        </p:txBody>
      </p:sp>
    </p:spTree>
    <p:extLst>
      <p:ext uri="{BB962C8B-B14F-4D97-AF65-F5344CB8AC3E}">
        <p14:creationId xmlns:p14="http://schemas.microsoft.com/office/powerpoint/2010/main" val="3820056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a:bodyPr>
          <a:lstStyle/>
          <a:p>
            <a:pPr marL="0" indent="0" algn="ctr">
              <a:buNone/>
            </a:pPr>
            <a:r>
              <a:rPr lang="en-US" sz="5400" dirty="0" smtClean="0"/>
              <a:t>Self-Injury</a:t>
            </a:r>
          </a:p>
          <a:p>
            <a:pPr marL="0" indent="0" algn="ctr">
              <a:buNone/>
            </a:pPr>
            <a:r>
              <a:rPr lang="en-US" sz="5400" dirty="0" smtClean="0"/>
              <a:t>(Cutting)</a:t>
            </a:r>
          </a:p>
          <a:p>
            <a:pPr marL="0" indent="0" algn="ctr">
              <a:buNone/>
            </a:pPr>
            <a:r>
              <a:rPr lang="en-US" sz="5400" dirty="0" smtClean="0"/>
              <a:t>and How to Respond</a:t>
            </a:r>
          </a:p>
        </p:txBody>
      </p:sp>
    </p:spTree>
    <p:extLst>
      <p:ext uri="{BB962C8B-B14F-4D97-AF65-F5344CB8AC3E}">
        <p14:creationId xmlns:p14="http://schemas.microsoft.com/office/powerpoint/2010/main" val="3562498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Topics Ahead</a:t>
            </a:r>
            <a:endParaRPr lang="en-US" b="1" u="sng" dirty="0"/>
          </a:p>
        </p:txBody>
      </p:sp>
      <p:sp>
        <p:nvSpPr>
          <p:cNvPr id="3" name="Content Placeholder 2"/>
          <p:cNvSpPr>
            <a:spLocks noGrp="1"/>
          </p:cNvSpPr>
          <p:nvPr>
            <p:ph idx="1"/>
          </p:nvPr>
        </p:nvSpPr>
        <p:spPr/>
        <p:txBody>
          <a:bodyPr>
            <a:normAutofit/>
          </a:bodyPr>
          <a:lstStyle/>
          <a:p>
            <a:r>
              <a:rPr lang="en-US" sz="3200" dirty="0" smtClean="0"/>
              <a:t>Trauma and Its Effects on Development and Learning</a:t>
            </a:r>
          </a:p>
          <a:p>
            <a:endParaRPr lang="en-US" sz="3200" dirty="0" smtClean="0"/>
          </a:p>
          <a:p>
            <a:r>
              <a:rPr lang="en-US" sz="3200" dirty="0" smtClean="0"/>
              <a:t>Self-Injury (Cutting) and How to Respond</a:t>
            </a:r>
          </a:p>
          <a:p>
            <a:endParaRPr lang="en-US" sz="3200" dirty="0" smtClean="0"/>
          </a:p>
          <a:p>
            <a:r>
              <a:rPr lang="en-US" sz="3200" dirty="0" smtClean="0"/>
              <a:t>What to Know About School Violence Threats</a:t>
            </a:r>
          </a:p>
          <a:p>
            <a:endParaRPr lang="en-US" sz="3200" dirty="0" smtClean="0"/>
          </a:p>
          <a:p>
            <a:r>
              <a:rPr lang="en-US" sz="3200" dirty="0" smtClean="0"/>
              <a:t>Signs of Suicidal Behavior and When To Take It Seriously</a:t>
            </a:r>
            <a:endParaRPr lang="en-US" sz="3200" dirty="0"/>
          </a:p>
        </p:txBody>
      </p:sp>
    </p:spTree>
    <p:extLst>
      <p:ext uri="{BB962C8B-B14F-4D97-AF65-F5344CB8AC3E}">
        <p14:creationId xmlns:p14="http://schemas.microsoft.com/office/powerpoint/2010/main" val="3299176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dirty="0" smtClean="0"/>
              <a:t>Definition</a:t>
            </a:r>
          </a:p>
        </p:txBody>
      </p:sp>
      <p:sp>
        <p:nvSpPr>
          <p:cNvPr id="3075" name="Content Placeholder 2"/>
          <p:cNvSpPr>
            <a:spLocks noGrp="1"/>
          </p:cNvSpPr>
          <p:nvPr>
            <p:ph idx="1"/>
          </p:nvPr>
        </p:nvSpPr>
        <p:spPr/>
        <p:txBody>
          <a:bodyPr/>
          <a:lstStyle/>
          <a:p>
            <a:pPr eaLnBrk="1" hangingPunct="1">
              <a:buFont typeface="Arial" panose="020B0604020202020204" pitchFamily="34" charset="0"/>
              <a:buNone/>
            </a:pPr>
            <a:r>
              <a:rPr lang="en-US" altLang="en-US" dirty="0"/>
              <a:t>“Self-mutilation or self-injurious behavior (SIB) is defined as a variety of behaviors in which an individual purposefully inflicts harm to his or her body for purposes not socially recognized or sanctioned and without the obvious intention of committing suicide.”</a:t>
            </a:r>
          </a:p>
          <a:p>
            <a:pPr eaLnBrk="1" hangingPunct="1">
              <a:buFont typeface="Arial" panose="020B0604020202020204" pitchFamily="34" charset="0"/>
              <a:buNone/>
            </a:pPr>
            <a:r>
              <a:rPr lang="en-US" altLang="en-US" dirty="0" smtClean="0"/>
              <a:t>				</a:t>
            </a:r>
            <a:r>
              <a:rPr lang="en-US" altLang="en-US" dirty="0"/>
              <a:t>Alderman, 1997; </a:t>
            </a:r>
            <a:r>
              <a:rPr lang="en-US" altLang="en-US" dirty="0" err="1"/>
              <a:t>Favazza</a:t>
            </a:r>
            <a:r>
              <a:rPr lang="en-US" altLang="en-US" dirty="0"/>
              <a:t> 1996</a:t>
            </a:r>
          </a:p>
          <a:p>
            <a:pPr eaLnBrk="1" hangingPunct="1">
              <a:buFont typeface="Arial" panose="020B0604020202020204" pitchFamily="34" charset="0"/>
              <a:buNone/>
            </a:pPr>
            <a:endParaRPr lang="en-US" altLang="en-US" dirty="0"/>
          </a:p>
          <a:p>
            <a:pPr eaLnBrk="1" hangingPunct="1">
              <a:buFont typeface="Arial" panose="020B0604020202020204" pitchFamily="34" charset="0"/>
              <a:buNone/>
            </a:pPr>
            <a:r>
              <a:rPr lang="en-US" altLang="en-US" dirty="0"/>
              <a:t>“A purposeful act of self-help.”</a:t>
            </a:r>
          </a:p>
        </p:txBody>
      </p:sp>
    </p:spTree>
    <p:extLst>
      <p:ext uri="{BB962C8B-B14F-4D97-AF65-F5344CB8AC3E}">
        <p14:creationId xmlns:p14="http://schemas.microsoft.com/office/powerpoint/2010/main" val="34625497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endParaRPr lang="en-US" altLang="en-US" smtClean="0"/>
          </a:p>
        </p:txBody>
      </p:sp>
      <p:sp>
        <p:nvSpPr>
          <p:cNvPr id="4099" name="Content Placeholder 2"/>
          <p:cNvSpPr>
            <a:spLocks noGrp="1"/>
          </p:cNvSpPr>
          <p:nvPr>
            <p:ph idx="1"/>
          </p:nvPr>
        </p:nvSpPr>
        <p:spPr/>
        <p:txBody>
          <a:bodyPr/>
          <a:lstStyle/>
          <a:p>
            <a:pPr eaLnBrk="1" hangingPunct="1">
              <a:buFont typeface="Arial" charset="0"/>
              <a:buNone/>
              <a:defRPr/>
            </a:pPr>
            <a:r>
              <a:rPr lang="en-US" dirty="0" smtClean="0"/>
              <a:t>“Cutting is done secretly, usually in a trancelike state, and the act of creating pain…or drawing blood, is in itself the goal.  Cutters then develop an “addiction” to this method of exchanging physical pain for emotional pain.”</a:t>
            </a:r>
          </a:p>
          <a:p>
            <a:pPr marL="342900" lvl="2" indent="-342900">
              <a:buNone/>
              <a:defRPr/>
            </a:pPr>
            <a:r>
              <a:rPr lang="en-US" dirty="0"/>
              <a:t> </a:t>
            </a:r>
            <a:r>
              <a:rPr lang="en-US" dirty="0" smtClean="0"/>
              <a:t>                    Steven </a:t>
            </a:r>
            <a:r>
              <a:rPr lang="en-US" dirty="0" err="1" smtClean="0"/>
              <a:t>Levenkron</a:t>
            </a:r>
            <a:r>
              <a:rPr lang="en-US" u="sng" dirty="0" smtClean="0"/>
              <a:t> </a:t>
            </a:r>
          </a:p>
          <a:p>
            <a:pPr marL="342900" lvl="2" indent="-342900">
              <a:buNone/>
              <a:defRPr/>
            </a:pPr>
            <a:r>
              <a:rPr lang="en-US" dirty="0" smtClean="0"/>
              <a:t>                     </a:t>
            </a:r>
            <a:r>
              <a:rPr lang="en-US" u="sng" dirty="0" smtClean="0"/>
              <a:t>Cutting: Understanding and Overcoming </a:t>
            </a:r>
          </a:p>
          <a:p>
            <a:pPr marL="342900" lvl="2" indent="-342900">
              <a:buNone/>
              <a:defRPr/>
            </a:pPr>
            <a:r>
              <a:rPr lang="en-US" dirty="0" smtClean="0"/>
              <a:t>                                                                        </a:t>
            </a:r>
            <a:r>
              <a:rPr lang="en-US" u="sng" dirty="0" smtClean="0"/>
              <a:t>Self-Mutilation</a:t>
            </a:r>
          </a:p>
          <a:p>
            <a:pPr lvl="2" eaLnBrk="1" hangingPunct="1">
              <a:buFont typeface="Arial" charset="0"/>
              <a:buNone/>
              <a:defRPr/>
            </a:pPr>
            <a:r>
              <a:rPr lang="en-US" dirty="0" smtClean="0"/>
              <a:t> </a:t>
            </a:r>
          </a:p>
          <a:p>
            <a:pPr lvl="2" eaLnBrk="1" hangingPunct="1">
              <a:buFont typeface="Arial" charset="0"/>
              <a:buNone/>
              <a:defRPr/>
            </a:pPr>
            <a:endParaRPr lang="en-US" u="sng" dirty="0" smtClean="0"/>
          </a:p>
        </p:txBody>
      </p:sp>
    </p:spTree>
    <p:extLst>
      <p:ext uri="{BB962C8B-B14F-4D97-AF65-F5344CB8AC3E}">
        <p14:creationId xmlns:p14="http://schemas.microsoft.com/office/powerpoint/2010/main" val="1101921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p:txBody>
          <a:bodyPr/>
          <a:lstStyle/>
          <a:p>
            <a:pPr eaLnBrk="1" hangingPunct="1"/>
            <a:endParaRPr lang="en-US" altLang="en-US" smtClean="0"/>
          </a:p>
        </p:txBody>
      </p:sp>
      <p:sp>
        <p:nvSpPr>
          <p:cNvPr id="5123" name="Rectangle 3"/>
          <p:cNvSpPr>
            <a:spLocks noGrp="1"/>
          </p:cNvSpPr>
          <p:nvPr>
            <p:ph type="body" idx="1"/>
          </p:nvPr>
        </p:nvSpPr>
        <p:spPr/>
        <p:txBody>
          <a:bodyPr/>
          <a:lstStyle/>
          <a:p>
            <a:pPr eaLnBrk="1" hangingPunct="1">
              <a:lnSpc>
                <a:spcPct val="90000"/>
              </a:lnSpc>
              <a:buFont typeface="Arial" panose="020B0604020202020204" pitchFamily="34" charset="0"/>
              <a:buNone/>
            </a:pPr>
            <a:r>
              <a:rPr lang="en-US" altLang="en-US"/>
              <a:t>“…self-mutilation is distinct from suicide.  Major reviews have upheld this distinction…A basic understanding is that a person who truly attempts suicide seeks to end all feelings whereas a person who self-mutilates seeks to feel better.”</a:t>
            </a:r>
          </a:p>
          <a:p>
            <a:pPr eaLnBrk="1" hangingPunct="1">
              <a:lnSpc>
                <a:spcPct val="90000"/>
              </a:lnSpc>
              <a:buFont typeface="Arial" panose="020B0604020202020204" pitchFamily="34" charset="0"/>
              <a:buNone/>
            </a:pPr>
            <a:r>
              <a:rPr lang="en-US" altLang="en-US"/>
              <a:t>			</a:t>
            </a:r>
            <a:r>
              <a:rPr lang="en-US" altLang="en-US" sz="2400"/>
              <a:t>Armando</a:t>
            </a:r>
            <a:r>
              <a:rPr lang="en-US" altLang="en-US"/>
              <a:t> </a:t>
            </a:r>
            <a:r>
              <a:rPr lang="en-US" altLang="en-US" sz="2400"/>
              <a:t>Favazza</a:t>
            </a:r>
          </a:p>
          <a:p>
            <a:pPr eaLnBrk="1" hangingPunct="1">
              <a:lnSpc>
                <a:spcPct val="90000"/>
              </a:lnSpc>
              <a:buFont typeface="Arial" panose="020B0604020202020204" pitchFamily="34" charset="0"/>
              <a:buNone/>
            </a:pPr>
            <a:r>
              <a:rPr lang="en-US" altLang="en-US" sz="2400"/>
              <a:t>			“The Coming of Age of Self-Mutilation”</a:t>
            </a:r>
          </a:p>
          <a:p>
            <a:pPr eaLnBrk="1" hangingPunct="1">
              <a:lnSpc>
                <a:spcPct val="90000"/>
              </a:lnSpc>
              <a:buFont typeface="Arial" panose="020B0604020202020204" pitchFamily="34" charset="0"/>
              <a:buNone/>
            </a:pPr>
            <a:r>
              <a:rPr lang="en-US" altLang="en-US" sz="2400"/>
              <a:t>			</a:t>
            </a:r>
            <a:r>
              <a:rPr lang="en-US" altLang="en-US" sz="2400" u="sng"/>
              <a:t>Journal of Nervous and Mental Diseases</a:t>
            </a:r>
          </a:p>
          <a:p>
            <a:pPr eaLnBrk="1" hangingPunct="1">
              <a:lnSpc>
                <a:spcPct val="90000"/>
              </a:lnSpc>
              <a:buFont typeface="Arial" panose="020B0604020202020204" pitchFamily="34" charset="0"/>
              <a:buNone/>
            </a:pPr>
            <a:r>
              <a:rPr lang="en-US" altLang="en-US"/>
              <a:t>			                                             1998</a:t>
            </a:r>
          </a:p>
        </p:txBody>
      </p:sp>
    </p:spTree>
    <p:extLst>
      <p:ext uri="{BB962C8B-B14F-4D97-AF65-F5344CB8AC3E}">
        <p14:creationId xmlns:p14="http://schemas.microsoft.com/office/powerpoint/2010/main" val="9305336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en-US" altLang="en-US" smtClean="0"/>
          </a:p>
        </p:txBody>
      </p:sp>
      <p:sp>
        <p:nvSpPr>
          <p:cNvPr id="6147" name="Content Placeholder 2"/>
          <p:cNvSpPr>
            <a:spLocks noGrp="1"/>
          </p:cNvSpPr>
          <p:nvPr>
            <p:ph idx="1"/>
          </p:nvPr>
        </p:nvSpPr>
        <p:spPr/>
        <p:txBody>
          <a:bodyPr/>
          <a:lstStyle/>
          <a:p>
            <a:pPr eaLnBrk="1" hangingPunct="1">
              <a:buFont typeface="Arial" panose="020B0604020202020204" pitchFamily="34" charset="0"/>
              <a:buNone/>
            </a:pPr>
            <a:r>
              <a:rPr lang="en-US" altLang="en-US" smtClean="0"/>
              <a:t>“Self-harm results in part from chronic invalidation, from always being told that your feelings are bad or wrong or inappropriate.”</a:t>
            </a:r>
          </a:p>
          <a:p>
            <a:pPr eaLnBrk="1" hangingPunct="1">
              <a:buFont typeface="Arial" panose="020B0604020202020204" pitchFamily="34" charset="0"/>
              <a:buNone/>
            </a:pPr>
            <a:r>
              <a:rPr lang="en-US" altLang="en-US" smtClean="0"/>
              <a:t>    				</a:t>
            </a:r>
            <a:r>
              <a:rPr lang="en-US" altLang="en-US"/>
              <a:t>Marsha Linehan </a:t>
            </a:r>
          </a:p>
          <a:p>
            <a:pPr eaLnBrk="1" hangingPunct="1">
              <a:buFont typeface="Arial" panose="020B0604020202020204" pitchFamily="34" charset="0"/>
              <a:buNone/>
            </a:pPr>
            <a:r>
              <a:rPr lang="en-US" altLang="en-US"/>
              <a:t>                                              1993</a:t>
            </a:r>
            <a:endParaRPr lang="en-US" altLang="en-US" smtClean="0"/>
          </a:p>
        </p:txBody>
      </p:sp>
    </p:spTree>
    <p:extLst>
      <p:ext uri="{BB962C8B-B14F-4D97-AF65-F5344CB8AC3E}">
        <p14:creationId xmlns:p14="http://schemas.microsoft.com/office/powerpoint/2010/main" val="14314555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eaLnBrk="1" hangingPunct="1"/>
            <a:endParaRPr lang="en-US" altLang="en-US" smtClean="0"/>
          </a:p>
        </p:txBody>
      </p:sp>
      <p:sp>
        <p:nvSpPr>
          <p:cNvPr id="14339" name="Content Placeholder 2"/>
          <p:cNvSpPr>
            <a:spLocks noGrp="1"/>
          </p:cNvSpPr>
          <p:nvPr>
            <p:ph idx="1"/>
          </p:nvPr>
        </p:nvSpPr>
        <p:spPr/>
        <p:txBody>
          <a:bodyPr rtlCol="0">
            <a:normAutofit/>
          </a:bodyPr>
          <a:lstStyle/>
          <a:p>
            <a:pPr>
              <a:buNone/>
              <a:defRPr/>
            </a:pPr>
            <a:r>
              <a:rPr lang="en-US" dirty="0"/>
              <a:t>“Almost 90% of self-injurers say they are discouraged from expressing emotions.  Almost 50% report past physical or sexual abuse.  Most have low self-esteem.  These conditions, coupled with hormone changes, make adolescents especially susceptible to self-injury.  There is a real sense of being out of control.  This is a way to attack the body to regain control.”</a:t>
            </a:r>
          </a:p>
          <a:p>
            <a:pPr>
              <a:buNone/>
              <a:defRPr/>
            </a:pPr>
            <a:r>
              <a:rPr lang="en-US" dirty="0" smtClean="0"/>
              <a:t>					</a:t>
            </a:r>
            <a:r>
              <a:rPr lang="en-US" sz="2400" dirty="0"/>
              <a:t>Karen </a:t>
            </a:r>
            <a:r>
              <a:rPr lang="en-US" sz="2400" dirty="0" err="1"/>
              <a:t>Conterio</a:t>
            </a:r>
            <a:r>
              <a:rPr lang="en-US" sz="2400" dirty="0"/>
              <a:t>                            				</a:t>
            </a:r>
            <a:r>
              <a:rPr lang="en-US" sz="2400" dirty="0" smtClean="0"/>
              <a:t>                                               </a:t>
            </a:r>
            <a:r>
              <a:rPr lang="en-US" sz="2000" dirty="0" smtClean="0"/>
              <a:t>co-author </a:t>
            </a:r>
            <a:r>
              <a:rPr lang="en-US" sz="2000" dirty="0"/>
              <a:t>of </a:t>
            </a:r>
            <a:r>
              <a:rPr lang="en-US" sz="2400" u="sng" dirty="0"/>
              <a:t>Bodily Harm</a:t>
            </a:r>
            <a:r>
              <a:rPr lang="en-US" dirty="0" smtClean="0"/>
              <a:t>					</a:t>
            </a:r>
          </a:p>
        </p:txBody>
      </p:sp>
    </p:spTree>
    <p:extLst>
      <p:ext uri="{BB962C8B-B14F-4D97-AF65-F5344CB8AC3E}">
        <p14:creationId xmlns:p14="http://schemas.microsoft.com/office/powerpoint/2010/main" val="576473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057400" y="228600"/>
            <a:ext cx="8229600" cy="1143000"/>
          </a:xfrm>
        </p:spPr>
        <p:txBody>
          <a:bodyPr/>
          <a:lstStyle/>
          <a:p>
            <a:pPr eaLnBrk="1" hangingPunct="1"/>
            <a:r>
              <a:rPr lang="en-US" altLang="en-US" smtClean="0"/>
              <a:t> </a:t>
            </a:r>
          </a:p>
        </p:txBody>
      </p:sp>
      <p:sp>
        <p:nvSpPr>
          <p:cNvPr id="10243" name="Content Placeholder 2"/>
          <p:cNvSpPr>
            <a:spLocks noGrp="1"/>
          </p:cNvSpPr>
          <p:nvPr>
            <p:ph idx="1"/>
          </p:nvPr>
        </p:nvSpPr>
        <p:spPr>
          <a:xfrm>
            <a:off x="1981200" y="990600"/>
            <a:ext cx="8229600" cy="5105400"/>
          </a:xfrm>
        </p:spPr>
        <p:txBody>
          <a:bodyPr/>
          <a:lstStyle/>
          <a:p>
            <a:pPr eaLnBrk="1" hangingPunct="1">
              <a:lnSpc>
                <a:spcPct val="80000"/>
              </a:lnSpc>
              <a:buFont typeface="Arial" panose="020B0604020202020204" pitchFamily="34" charset="0"/>
              <a:buNone/>
            </a:pPr>
            <a:r>
              <a:rPr lang="en-US" altLang="en-US"/>
              <a:t>“Self-mutilation is a desperate attempt to have some control over unbearable feelings of aloneness, loneliness and helplessness.  When a teen or young adult has not learned healthy ways of managing these intense feelings, they turn to physical pain as a way to blot out the emotional pain or gain a sense of control over the pain they feel.  In a strange way, they are really not trying to hurt themselves—they are trying to protect themselves from something even more painful than the physical pain.”</a:t>
            </a:r>
            <a:r>
              <a:rPr lang="en-US" altLang="en-US" sz="2600"/>
              <a:t> </a:t>
            </a:r>
          </a:p>
          <a:p>
            <a:pPr eaLnBrk="1" hangingPunct="1">
              <a:lnSpc>
                <a:spcPct val="80000"/>
              </a:lnSpc>
              <a:buFont typeface="Arial" panose="020B0604020202020204" pitchFamily="34" charset="0"/>
              <a:buNone/>
            </a:pPr>
            <a:r>
              <a:rPr lang="en-US" altLang="en-US" sz="3000"/>
              <a:t>		</a:t>
            </a:r>
            <a:r>
              <a:rPr lang="en-US" altLang="en-US" sz="1900"/>
              <a:t>	</a:t>
            </a:r>
          </a:p>
          <a:p>
            <a:pPr eaLnBrk="1" hangingPunct="1">
              <a:lnSpc>
                <a:spcPct val="80000"/>
              </a:lnSpc>
              <a:buFont typeface="Arial" panose="020B0604020202020204" pitchFamily="34" charset="0"/>
              <a:buNone/>
            </a:pPr>
            <a:r>
              <a:rPr lang="en-US" altLang="en-US" sz="1900"/>
              <a:t>				</a:t>
            </a:r>
            <a:r>
              <a:rPr lang="en-US" altLang="en-US" sz="2200"/>
              <a:t>Dr. Margaret Paul</a:t>
            </a:r>
          </a:p>
          <a:p>
            <a:pPr eaLnBrk="1" hangingPunct="1">
              <a:lnSpc>
                <a:spcPct val="80000"/>
              </a:lnSpc>
              <a:buFont typeface="Arial" panose="020B0604020202020204" pitchFamily="34" charset="0"/>
              <a:buNone/>
            </a:pPr>
            <a:r>
              <a:rPr lang="en-US" altLang="en-US" sz="2200"/>
              <a:t>				co-author of </a:t>
            </a:r>
            <a:r>
              <a:rPr lang="en-US" altLang="en-US" sz="2200" u="sng"/>
              <a:t>Healing Your Aloneness</a:t>
            </a:r>
            <a:endParaRPr lang="en-US" altLang="en-US" sz="2200"/>
          </a:p>
        </p:txBody>
      </p:sp>
    </p:spTree>
    <p:extLst>
      <p:ext uri="{BB962C8B-B14F-4D97-AF65-F5344CB8AC3E}">
        <p14:creationId xmlns:p14="http://schemas.microsoft.com/office/powerpoint/2010/main" val="17285846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endParaRPr lang="en-US" altLang="en-US" smtClean="0"/>
          </a:p>
        </p:txBody>
      </p:sp>
      <p:sp>
        <p:nvSpPr>
          <p:cNvPr id="11267" name="Content Placeholder 2"/>
          <p:cNvSpPr>
            <a:spLocks noGrp="1"/>
          </p:cNvSpPr>
          <p:nvPr>
            <p:ph idx="1"/>
          </p:nvPr>
        </p:nvSpPr>
        <p:spPr/>
        <p:txBody>
          <a:bodyPr/>
          <a:lstStyle/>
          <a:p>
            <a:pPr eaLnBrk="1" hangingPunct="1">
              <a:buFont typeface="Arial" panose="020B0604020202020204" pitchFamily="34" charset="0"/>
              <a:buNone/>
            </a:pPr>
            <a:r>
              <a:rPr lang="en-US" altLang="en-US" dirty="0" smtClean="0"/>
              <a:t>“The proximal causes for those who engage in self-injurious behavior in both clinical and community settings are strongly linked to difficulties in regulating strong emotions and coping with stress.”</a:t>
            </a:r>
          </a:p>
          <a:p>
            <a:pPr eaLnBrk="1" hangingPunct="1">
              <a:buFont typeface="Arial" panose="020B0604020202020204" pitchFamily="34" charset="0"/>
              <a:buNone/>
            </a:pPr>
            <a:r>
              <a:rPr lang="en-US" altLang="en-US" dirty="0" smtClean="0"/>
              <a:t>				</a:t>
            </a:r>
            <a:r>
              <a:rPr lang="en-US" altLang="en-US" dirty="0"/>
              <a:t>Whitlock, Powers, &amp; </a:t>
            </a:r>
            <a:r>
              <a:rPr lang="en-US" altLang="en-US" dirty="0" err="1"/>
              <a:t>Eckenrode</a:t>
            </a:r>
            <a:endParaRPr lang="en-US" altLang="en-US" dirty="0"/>
          </a:p>
          <a:p>
            <a:pPr eaLnBrk="1" hangingPunct="1">
              <a:buFont typeface="Arial" panose="020B0604020202020204" pitchFamily="34" charset="0"/>
              <a:buNone/>
            </a:pPr>
            <a:r>
              <a:rPr lang="en-US" altLang="en-US" dirty="0"/>
              <a:t>				</a:t>
            </a:r>
            <a:r>
              <a:rPr lang="en-US" altLang="en-US" sz="2400" u="sng" dirty="0"/>
              <a:t>Developmental Psychology</a:t>
            </a:r>
            <a:r>
              <a:rPr lang="en-US" altLang="en-US" sz="2400" dirty="0"/>
              <a:t> </a:t>
            </a:r>
          </a:p>
          <a:p>
            <a:pPr eaLnBrk="1" hangingPunct="1">
              <a:buFont typeface="Arial" panose="020B0604020202020204" pitchFamily="34" charset="0"/>
              <a:buNone/>
            </a:pPr>
            <a:r>
              <a:rPr lang="en-US" altLang="en-US" sz="2400" dirty="0"/>
              <a:t>				May 2006</a:t>
            </a:r>
          </a:p>
          <a:p>
            <a:pPr eaLnBrk="1" hangingPunct="1">
              <a:buFont typeface="Arial" panose="020B0604020202020204" pitchFamily="34" charset="0"/>
              <a:buNone/>
            </a:pPr>
            <a:endParaRPr lang="en-US" altLang="en-US" dirty="0" smtClean="0"/>
          </a:p>
        </p:txBody>
      </p:sp>
    </p:spTree>
    <p:extLst>
      <p:ext uri="{BB962C8B-B14F-4D97-AF65-F5344CB8AC3E}">
        <p14:creationId xmlns:p14="http://schemas.microsoft.com/office/powerpoint/2010/main" val="40022366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1200" y="274638"/>
            <a:ext cx="8229600" cy="106362"/>
          </a:xfrm>
        </p:spPr>
        <p:txBody>
          <a:bodyPr>
            <a:normAutofit fontScale="90000"/>
          </a:bodyPr>
          <a:lstStyle/>
          <a:p>
            <a:endParaRPr lang="en-US" altLang="en-US" smtClean="0"/>
          </a:p>
        </p:txBody>
      </p:sp>
      <p:sp>
        <p:nvSpPr>
          <p:cNvPr id="12291" name="Content Placeholder 2"/>
          <p:cNvSpPr>
            <a:spLocks noGrp="1"/>
          </p:cNvSpPr>
          <p:nvPr>
            <p:ph idx="1"/>
          </p:nvPr>
        </p:nvSpPr>
        <p:spPr>
          <a:xfrm>
            <a:off x="1981200" y="685801"/>
            <a:ext cx="8229600" cy="5440363"/>
          </a:xfrm>
        </p:spPr>
        <p:txBody>
          <a:bodyPr/>
          <a:lstStyle/>
          <a:p>
            <a:pPr marL="0" indent="0">
              <a:buNone/>
            </a:pPr>
            <a:r>
              <a:rPr lang="en-US" altLang="en-US"/>
              <a:t>“It expresses emotional pain or feelings that I am unable to put into words.  It puts a punctuation mark on what I’m feeling on the inside.”</a:t>
            </a:r>
          </a:p>
          <a:p>
            <a:pPr marL="0" indent="0">
              <a:buNone/>
            </a:pPr>
            <a:r>
              <a:rPr lang="en-US" altLang="en-US"/>
              <a:t>“It’s a way to have control over my body because I can’t control anything else in my life.”</a:t>
            </a:r>
          </a:p>
          <a:p>
            <a:pPr marL="0" indent="0">
              <a:buNone/>
            </a:pPr>
            <a:r>
              <a:rPr lang="en-US" altLang="en-US"/>
              <a:t>“I usually feel like I have a black hole in the pit of my stomach…at least if I feel pain, it’s better than feeling nothing.”</a:t>
            </a:r>
          </a:p>
          <a:p>
            <a:pPr marL="0" indent="0">
              <a:buNone/>
            </a:pPr>
            <a:r>
              <a:rPr lang="en-US" altLang="en-US"/>
              <a:t>“I feel relieved and less anxious after I cut.  The emotional pain slowly slips away into the physical pain.”</a:t>
            </a:r>
          </a:p>
          <a:p>
            <a:pPr marL="0" indent="0">
              <a:buNone/>
            </a:pPr>
            <a:r>
              <a:rPr lang="en-US" altLang="en-US" sz="2400"/>
              <a:t>                               Anonymous Self-Mutilators</a:t>
            </a:r>
          </a:p>
        </p:txBody>
      </p:sp>
    </p:spTree>
    <p:extLst>
      <p:ext uri="{BB962C8B-B14F-4D97-AF65-F5344CB8AC3E}">
        <p14:creationId xmlns:p14="http://schemas.microsoft.com/office/powerpoint/2010/main" val="1819130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endParaRPr lang="en-US" altLang="en-US" smtClean="0"/>
          </a:p>
        </p:txBody>
      </p:sp>
      <p:sp>
        <p:nvSpPr>
          <p:cNvPr id="14339" name="Content Placeholder 2"/>
          <p:cNvSpPr>
            <a:spLocks noGrp="1"/>
          </p:cNvSpPr>
          <p:nvPr>
            <p:ph idx="1"/>
          </p:nvPr>
        </p:nvSpPr>
        <p:spPr/>
        <p:txBody>
          <a:bodyPr/>
          <a:lstStyle/>
          <a:p>
            <a:pPr marL="0" indent="0">
              <a:buNone/>
            </a:pPr>
            <a:r>
              <a:rPr lang="en-US" altLang="en-US" smtClean="0"/>
              <a:t>“It really hurt but I figured if I could tough it out, it would prove I could get through the other things happening in my life.  I then felt an odd sense of peace.  I knew it didn’t make sense, yet I felt better.  For that moment, I was in charge.”</a:t>
            </a:r>
          </a:p>
          <a:p>
            <a:pPr marL="0" indent="0">
              <a:buNone/>
            </a:pPr>
            <a:r>
              <a:rPr lang="en-US" altLang="en-US" smtClean="0"/>
              <a:t>			</a:t>
            </a:r>
            <a:r>
              <a:rPr lang="en-US" altLang="en-US" sz="2400"/>
              <a:t>Caia Pattynama (15yo)</a:t>
            </a:r>
          </a:p>
          <a:p>
            <a:pPr marL="0" indent="0">
              <a:buNone/>
            </a:pPr>
            <a:r>
              <a:rPr lang="en-US" altLang="en-US" sz="2400"/>
              <a:t>			</a:t>
            </a:r>
            <a:r>
              <a:rPr lang="en-US" altLang="en-US" sz="2400" u="sng"/>
              <a:t>Family Circle</a:t>
            </a:r>
            <a:r>
              <a:rPr lang="en-US" altLang="en-US" sz="2400"/>
              <a:t> magazine, July 2011</a:t>
            </a:r>
            <a:endParaRPr lang="en-US" altLang="en-US" smtClean="0"/>
          </a:p>
          <a:p>
            <a:pPr marL="0" indent="0">
              <a:buNone/>
            </a:pPr>
            <a:endParaRPr lang="en-US" altLang="en-US" smtClean="0"/>
          </a:p>
        </p:txBody>
      </p:sp>
    </p:spTree>
    <p:extLst>
      <p:ext uri="{BB962C8B-B14F-4D97-AF65-F5344CB8AC3E}">
        <p14:creationId xmlns:p14="http://schemas.microsoft.com/office/powerpoint/2010/main" val="39200170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en-US" altLang="en-US" smtClean="0"/>
          </a:p>
        </p:txBody>
      </p:sp>
      <p:sp>
        <p:nvSpPr>
          <p:cNvPr id="16387" name="Content Placeholder 2"/>
          <p:cNvSpPr>
            <a:spLocks noGrp="1"/>
          </p:cNvSpPr>
          <p:nvPr>
            <p:ph idx="1"/>
          </p:nvPr>
        </p:nvSpPr>
        <p:spPr/>
        <p:txBody>
          <a:bodyPr/>
          <a:lstStyle/>
          <a:p>
            <a:pPr eaLnBrk="1" hangingPunct="1">
              <a:buFont typeface="Arial" panose="020B0604020202020204" pitchFamily="34" charset="0"/>
              <a:buNone/>
            </a:pPr>
            <a:r>
              <a:rPr lang="en-US" altLang="en-US" dirty="0" smtClean="0"/>
              <a:t>“I think my greatest fear is to be forgotten.  A teacher I had last year doesn’t even remember my name…it makes me think that no one remembers me.  How do I know I exist?  At least I know I exist when I cut.”</a:t>
            </a:r>
          </a:p>
          <a:p>
            <a:pPr eaLnBrk="1" hangingPunct="1">
              <a:buFont typeface="Arial" panose="020B0604020202020204" pitchFamily="34" charset="0"/>
              <a:buNone/>
            </a:pPr>
            <a:r>
              <a:rPr lang="en-US" altLang="en-US" dirty="0" smtClean="0"/>
              <a:t>				</a:t>
            </a:r>
            <a:r>
              <a:rPr lang="en-US" altLang="en-US" dirty="0"/>
              <a:t>Self-injury message board post</a:t>
            </a:r>
            <a:endParaRPr lang="en-US" altLang="en-US" dirty="0" smtClean="0"/>
          </a:p>
        </p:txBody>
      </p:sp>
    </p:spTree>
    <p:extLst>
      <p:ext uri="{BB962C8B-B14F-4D97-AF65-F5344CB8AC3E}">
        <p14:creationId xmlns:p14="http://schemas.microsoft.com/office/powerpoint/2010/main" val="79030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5400" dirty="0" smtClean="0"/>
              <a:t>Trauma and Its Effects on </a:t>
            </a:r>
          </a:p>
          <a:p>
            <a:pPr marL="0" indent="0" algn="ctr">
              <a:buNone/>
            </a:pPr>
            <a:r>
              <a:rPr lang="en-US" sz="5400" dirty="0" smtClean="0"/>
              <a:t>Development and Learning </a:t>
            </a:r>
            <a:endParaRPr lang="en-US" sz="5400" dirty="0"/>
          </a:p>
        </p:txBody>
      </p:sp>
    </p:spTree>
    <p:extLst>
      <p:ext uri="{BB962C8B-B14F-4D97-AF65-F5344CB8AC3E}">
        <p14:creationId xmlns:p14="http://schemas.microsoft.com/office/powerpoint/2010/main" val="35584395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Typical self-harm example</a:t>
            </a:r>
          </a:p>
        </p:txBody>
      </p:sp>
      <p:pic>
        <p:nvPicPr>
          <p:cNvPr id="20483" name="Picture 2" descr="C:\Users\Raymond\Pictures\cutter.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90800" y="1905000"/>
            <a:ext cx="6858000" cy="3810000"/>
          </a:xfrm>
          <a:noFill/>
        </p:spPr>
      </p:pic>
    </p:spTree>
    <p:extLst>
      <p:ext uri="{BB962C8B-B14F-4D97-AF65-F5344CB8AC3E}">
        <p14:creationId xmlns:p14="http://schemas.microsoft.com/office/powerpoint/2010/main" val="7020363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eaLnBrk="1" hangingPunct="1"/>
            <a:r>
              <a:rPr lang="en-US" altLang="en-US" b="1" u="sng" dirty="0" smtClean="0"/>
              <a:t>Self Injuring Facts</a:t>
            </a:r>
          </a:p>
        </p:txBody>
      </p:sp>
      <p:sp>
        <p:nvSpPr>
          <p:cNvPr id="21507" name="Content Placeholder 2"/>
          <p:cNvSpPr>
            <a:spLocks noGrp="1"/>
          </p:cNvSpPr>
          <p:nvPr>
            <p:ph idx="1"/>
          </p:nvPr>
        </p:nvSpPr>
        <p:spPr/>
        <p:txBody>
          <a:bodyPr/>
          <a:lstStyle/>
          <a:p>
            <a:pPr eaLnBrk="1" hangingPunct="1">
              <a:lnSpc>
                <a:spcPct val="90000"/>
              </a:lnSpc>
            </a:pPr>
            <a:r>
              <a:rPr lang="en-US" altLang="en-US" sz="3000" dirty="0"/>
              <a:t>A few recent studies have shown between 14% and 21% of high school students and between 14% and 35% of psychology students at large public universities have practiced </a:t>
            </a:r>
            <a:r>
              <a:rPr lang="en-US" altLang="en-US" sz="3000" dirty="0" smtClean="0"/>
              <a:t>self injury.</a:t>
            </a:r>
            <a:endParaRPr lang="en-US" altLang="en-US" sz="3000" dirty="0"/>
          </a:p>
          <a:p>
            <a:pPr eaLnBrk="1" hangingPunct="1">
              <a:lnSpc>
                <a:spcPct val="90000"/>
              </a:lnSpc>
            </a:pPr>
            <a:r>
              <a:rPr lang="en-US" altLang="en-US" sz="3000" dirty="0"/>
              <a:t>Generally believed that females are more prone to </a:t>
            </a:r>
            <a:r>
              <a:rPr lang="en-US" altLang="en-US" sz="3000" dirty="0" smtClean="0"/>
              <a:t>self injury </a:t>
            </a:r>
            <a:r>
              <a:rPr lang="en-US" altLang="en-US" sz="3000" dirty="0"/>
              <a:t>but more recent studies show a much narrower gap between gender</a:t>
            </a:r>
          </a:p>
          <a:p>
            <a:pPr eaLnBrk="1" hangingPunct="1">
              <a:lnSpc>
                <a:spcPct val="90000"/>
              </a:lnSpc>
            </a:pPr>
            <a:r>
              <a:rPr lang="en-US" altLang="en-US" sz="3000" dirty="0" smtClean="0"/>
              <a:t>Self injury </a:t>
            </a:r>
            <a:r>
              <a:rPr lang="en-US" altLang="en-US" sz="3000" dirty="0"/>
              <a:t>may be socially contagious (epidemic-like patterns in hospitals and detention facilities)</a:t>
            </a:r>
          </a:p>
        </p:txBody>
      </p:sp>
    </p:spTree>
    <p:extLst>
      <p:ext uri="{BB962C8B-B14F-4D97-AF65-F5344CB8AC3E}">
        <p14:creationId xmlns:p14="http://schemas.microsoft.com/office/powerpoint/2010/main" val="41666514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pPr algn="ctr"/>
            <a:r>
              <a:rPr lang="en-US" altLang="en-US" sz="4000" b="1" u="sng" dirty="0" smtClean="0"/>
              <a:t>Self Injuring Facts</a:t>
            </a:r>
          </a:p>
        </p:txBody>
      </p:sp>
      <p:sp>
        <p:nvSpPr>
          <p:cNvPr id="22531" name="Content Placeholder 2"/>
          <p:cNvSpPr>
            <a:spLocks noGrp="1"/>
          </p:cNvSpPr>
          <p:nvPr>
            <p:ph idx="1"/>
          </p:nvPr>
        </p:nvSpPr>
        <p:spPr>
          <a:xfrm>
            <a:off x="1981200" y="1143000"/>
            <a:ext cx="8229600" cy="4953000"/>
          </a:xfrm>
        </p:spPr>
        <p:txBody>
          <a:bodyPr>
            <a:normAutofit lnSpcReduction="10000"/>
          </a:bodyPr>
          <a:lstStyle/>
          <a:p>
            <a:endParaRPr lang="en-US" altLang="en-US" dirty="0" smtClean="0"/>
          </a:p>
          <a:p>
            <a:r>
              <a:rPr lang="en-US" altLang="en-US" dirty="0" smtClean="0"/>
              <a:t>Self injury often stems from events that occur in the first six years of a child’s development.</a:t>
            </a:r>
          </a:p>
          <a:p>
            <a:r>
              <a:rPr lang="en-US" altLang="en-US" dirty="0" smtClean="0"/>
              <a:t>Research shows that the phenomenon appears most commonly associated with middle to upper middle class adolescent girls or young women.</a:t>
            </a:r>
          </a:p>
          <a:p>
            <a:r>
              <a:rPr lang="en-US" altLang="en-US" dirty="0" smtClean="0"/>
              <a:t>They are usually likeable, intelligent, and functional and pose no threat to the safety of others.</a:t>
            </a:r>
          </a:p>
          <a:p>
            <a:r>
              <a:rPr lang="en-US" altLang="en-US" dirty="0" smtClean="0"/>
              <a:t>Many come from a background of abuse or from a home with at least one alcoholic parent.</a:t>
            </a:r>
          </a:p>
          <a:p>
            <a:r>
              <a:rPr lang="en-US" altLang="en-US" dirty="0" smtClean="0"/>
              <a:t>Eating disorders occur much more frequently among self-injurers.</a:t>
            </a:r>
            <a:endParaRPr lang="en-US" altLang="en-US" dirty="0"/>
          </a:p>
        </p:txBody>
      </p:sp>
    </p:spTree>
    <p:extLst>
      <p:ext uri="{BB962C8B-B14F-4D97-AF65-F5344CB8AC3E}">
        <p14:creationId xmlns:p14="http://schemas.microsoft.com/office/powerpoint/2010/main" val="17019991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a:r>
              <a:rPr lang="en-US" altLang="en-US" b="1" u="sng" dirty="0" smtClean="0"/>
              <a:t>Two Reasons People Self-Injure</a:t>
            </a:r>
          </a:p>
        </p:txBody>
      </p:sp>
      <p:pic>
        <p:nvPicPr>
          <p:cNvPr id="24579" name="Picture 2" descr="C:\Users\Raymond\Pictures\350px-Self-injury_svg.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657600" y="1447800"/>
            <a:ext cx="4800600" cy="4876800"/>
          </a:xfrm>
          <a:noFill/>
        </p:spPr>
      </p:pic>
    </p:spTree>
    <p:extLst>
      <p:ext uri="{BB962C8B-B14F-4D97-AF65-F5344CB8AC3E}">
        <p14:creationId xmlns:p14="http://schemas.microsoft.com/office/powerpoint/2010/main" val="24887920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pPr algn="ctr" eaLnBrk="1" hangingPunct="1"/>
            <a:r>
              <a:rPr lang="en-US" altLang="en-US" dirty="0" smtClean="0"/>
              <a:t>Methods of Self-Injury</a:t>
            </a:r>
          </a:p>
        </p:txBody>
      </p:sp>
      <p:sp>
        <p:nvSpPr>
          <p:cNvPr id="28675" name="Rectangle 3"/>
          <p:cNvSpPr>
            <a:spLocks noGrp="1"/>
          </p:cNvSpPr>
          <p:nvPr>
            <p:ph type="body" idx="1"/>
          </p:nvPr>
        </p:nvSpPr>
        <p:spPr/>
        <p:txBody>
          <a:bodyPr/>
          <a:lstStyle/>
          <a:p>
            <a:pPr eaLnBrk="1" hangingPunct="1"/>
            <a:r>
              <a:rPr lang="en-US" altLang="en-US" dirty="0" smtClean="0"/>
              <a:t>Cutting:   72%</a:t>
            </a:r>
          </a:p>
          <a:p>
            <a:pPr eaLnBrk="1" hangingPunct="1"/>
            <a:r>
              <a:rPr lang="en-US" altLang="en-US" dirty="0" smtClean="0"/>
              <a:t>Burning:   35%</a:t>
            </a:r>
          </a:p>
          <a:p>
            <a:pPr eaLnBrk="1" hangingPunct="1"/>
            <a:r>
              <a:rPr lang="en-US" altLang="en-US" dirty="0" smtClean="0"/>
              <a:t>Self-hitting:   30%</a:t>
            </a:r>
          </a:p>
          <a:p>
            <a:pPr eaLnBrk="1" hangingPunct="1"/>
            <a:r>
              <a:rPr lang="en-US" altLang="en-US" dirty="0" smtClean="0"/>
              <a:t>Interference w/ wound healing:    22%</a:t>
            </a:r>
          </a:p>
          <a:p>
            <a:pPr eaLnBrk="1" hangingPunct="1"/>
            <a:r>
              <a:rPr lang="en-US" altLang="en-US" dirty="0" smtClean="0"/>
              <a:t>Hair pulling:   10%</a:t>
            </a:r>
          </a:p>
          <a:p>
            <a:pPr eaLnBrk="1" hangingPunct="1"/>
            <a:r>
              <a:rPr lang="en-US" altLang="en-US" dirty="0" smtClean="0"/>
              <a:t>Bone Breaking:  8%</a:t>
            </a:r>
          </a:p>
          <a:p>
            <a:pPr eaLnBrk="1" hangingPunct="1"/>
            <a:r>
              <a:rPr lang="en-US" altLang="en-US" dirty="0" smtClean="0"/>
              <a:t>Multiple methods:  78% </a:t>
            </a:r>
          </a:p>
        </p:txBody>
      </p:sp>
    </p:spTree>
    <p:extLst>
      <p:ext uri="{BB962C8B-B14F-4D97-AF65-F5344CB8AC3E}">
        <p14:creationId xmlns:p14="http://schemas.microsoft.com/office/powerpoint/2010/main" val="20906428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eaLnBrk="1" hangingPunct="1"/>
            <a:r>
              <a:rPr lang="en-US" altLang="en-US" dirty="0" smtClean="0"/>
              <a:t>Signs of Possible Self-Injurious Behavior</a:t>
            </a:r>
          </a:p>
        </p:txBody>
      </p:sp>
      <p:sp>
        <p:nvSpPr>
          <p:cNvPr id="29699" name="Content Placeholder 2"/>
          <p:cNvSpPr>
            <a:spLocks noGrp="1"/>
          </p:cNvSpPr>
          <p:nvPr>
            <p:ph idx="1"/>
          </p:nvPr>
        </p:nvSpPr>
        <p:spPr/>
        <p:txBody>
          <a:bodyPr/>
          <a:lstStyle/>
          <a:p>
            <a:pPr eaLnBrk="1" hangingPunct="1"/>
            <a:r>
              <a:rPr lang="en-US" altLang="en-US"/>
              <a:t>Unexplained or frequent injuries</a:t>
            </a:r>
          </a:p>
          <a:p>
            <a:pPr eaLnBrk="1" hangingPunct="1"/>
            <a:r>
              <a:rPr lang="en-US" altLang="en-US"/>
              <a:t>Wearing jeans, long pants or long sleeves consistently-even in warm or hot weather</a:t>
            </a:r>
          </a:p>
          <a:p>
            <a:pPr eaLnBrk="1" hangingPunct="1"/>
            <a:r>
              <a:rPr lang="en-US" altLang="en-US"/>
              <a:t>Exhibiting the want for isolation or “being alone” for long periods of time</a:t>
            </a:r>
          </a:p>
          <a:p>
            <a:pPr eaLnBrk="1" hangingPunct="1"/>
            <a:r>
              <a:rPr lang="en-US" altLang="en-US"/>
              <a:t>Blood stains on the inside of clothing</a:t>
            </a:r>
          </a:p>
          <a:p>
            <a:pPr eaLnBrk="1" hangingPunct="1"/>
            <a:r>
              <a:rPr lang="en-US" altLang="en-US"/>
              <a:t>Finding hidden razor blades, knives, box cutters and other sharp objects </a:t>
            </a:r>
          </a:p>
          <a:p>
            <a:pPr eaLnBrk="1" hangingPunct="1"/>
            <a:r>
              <a:rPr lang="en-US" altLang="en-US"/>
              <a:t>Peers cut or burn themselves</a:t>
            </a:r>
          </a:p>
          <a:p>
            <a:pPr eaLnBrk="1" hangingPunct="1"/>
            <a:endParaRPr lang="en-US" altLang="en-US" smtClean="0"/>
          </a:p>
        </p:txBody>
      </p:sp>
    </p:spTree>
    <p:extLst>
      <p:ext uri="{BB962C8B-B14F-4D97-AF65-F5344CB8AC3E}">
        <p14:creationId xmlns:p14="http://schemas.microsoft.com/office/powerpoint/2010/main" val="35554242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eaLnBrk="1" hangingPunct="1"/>
            <a:r>
              <a:rPr lang="en-US" altLang="en-US" b="1" u="sng" dirty="0" smtClean="0"/>
              <a:t>Pattern of Self-Injurious Behavior</a:t>
            </a:r>
          </a:p>
        </p:txBody>
      </p:sp>
      <p:sp>
        <p:nvSpPr>
          <p:cNvPr id="30723" name="Content Placeholder 2"/>
          <p:cNvSpPr>
            <a:spLocks noGrp="1"/>
          </p:cNvSpPr>
          <p:nvPr>
            <p:ph idx="1"/>
          </p:nvPr>
        </p:nvSpPr>
        <p:spPr/>
        <p:txBody>
          <a:bodyPr/>
          <a:lstStyle/>
          <a:p>
            <a:pPr marL="0" indent="0" algn="ctr">
              <a:buNone/>
            </a:pPr>
            <a:r>
              <a:rPr lang="en-US" altLang="en-US" sz="4000"/>
              <a:t>Self-injurious behavior follows typical adolescence-limited course that emerges in early adolescence and declines in late adolescence or early adulthood.  </a:t>
            </a:r>
          </a:p>
        </p:txBody>
      </p:sp>
    </p:spTree>
    <p:extLst>
      <p:ext uri="{BB962C8B-B14F-4D97-AF65-F5344CB8AC3E}">
        <p14:creationId xmlns:p14="http://schemas.microsoft.com/office/powerpoint/2010/main" val="202242021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endParaRPr lang="en-US" altLang="en-US" smtClean="0"/>
          </a:p>
        </p:txBody>
      </p:sp>
      <p:sp>
        <p:nvSpPr>
          <p:cNvPr id="39939" name="Content Placeholder 2"/>
          <p:cNvSpPr>
            <a:spLocks noGrp="1"/>
          </p:cNvSpPr>
          <p:nvPr>
            <p:ph idx="1"/>
          </p:nvPr>
        </p:nvSpPr>
        <p:spPr/>
        <p:txBody>
          <a:bodyPr/>
          <a:lstStyle/>
          <a:p>
            <a:pPr eaLnBrk="1" hangingPunct="1">
              <a:buFont typeface="Arial" panose="020B0604020202020204" pitchFamily="34" charset="0"/>
              <a:buNone/>
            </a:pPr>
            <a:r>
              <a:rPr lang="en-US" altLang="en-US" smtClean="0"/>
              <a:t>“The intense emotions that provoke self-injury are transient; they come and go like waves, and if you can stay upright through one, you get some breathing room before the next.  The more waves you tolerate without falling over, the stronger you become.”</a:t>
            </a:r>
          </a:p>
          <a:p>
            <a:pPr eaLnBrk="1" hangingPunct="1">
              <a:buFont typeface="Arial" panose="020B0604020202020204" pitchFamily="34" charset="0"/>
              <a:buNone/>
            </a:pPr>
            <a:r>
              <a:rPr lang="en-US" altLang="en-US" smtClean="0"/>
              <a:t>           </a:t>
            </a:r>
            <a:r>
              <a:rPr lang="en-US" altLang="en-US"/>
              <a:t>			Anonymous</a:t>
            </a:r>
            <a:r>
              <a:rPr lang="en-US" altLang="en-US" smtClean="0"/>
              <a:t> </a:t>
            </a:r>
          </a:p>
        </p:txBody>
      </p:sp>
    </p:spTree>
    <p:extLst>
      <p:ext uri="{BB962C8B-B14F-4D97-AF65-F5344CB8AC3E}">
        <p14:creationId xmlns:p14="http://schemas.microsoft.com/office/powerpoint/2010/main" val="21079766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Intervening at School</a:t>
            </a:r>
          </a:p>
        </p:txBody>
      </p:sp>
      <p:sp>
        <p:nvSpPr>
          <p:cNvPr id="40963" name="Content Placeholder 2"/>
          <p:cNvSpPr>
            <a:spLocks noGrp="1"/>
          </p:cNvSpPr>
          <p:nvPr>
            <p:ph idx="1"/>
          </p:nvPr>
        </p:nvSpPr>
        <p:spPr/>
        <p:txBody>
          <a:bodyPr/>
          <a:lstStyle/>
          <a:p>
            <a:r>
              <a:rPr lang="en-US" altLang="en-US" sz="2000"/>
              <a:t>Do not ignore the situation.  It needs to be addressed immediately.</a:t>
            </a:r>
          </a:p>
          <a:p>
            <a:r>
              <a:rPr lang="en-US" altLang="en-US" sz="2000"/>
              <a:t>Respond in a calm, non-judgmental way.</a:t>
            </a:r>
          </a:p>
          <a:p>
            <a:r>
              <a:rPr lang="en-US" altLang="en-US" sz="2000"/>
              <a:t>Do not reprimand the student or send them to the principal as a behavior problem.</a:t>
            </a:r>
          </a:p>
          <a:p>
            <a:r>
              <a:rPr lang="en-US" altLang="en-US" sz="2000"/>
              <a:t>Don’t be afraid to ask the student directly about self-injuring but your tone and words will be important as to not create shame or defensiveness.</a:t>
            </a:r>
          </a:p>
          <a:p>
            <a:r>
              <a:rPr lang="en-US" altLang="en-US" sz="2000"/>
              <a:t>Ask about suicidal ideation or plans.  If reported, consider getting an evaluation with a trained clinician.</a:t>
            </a:r>
          </a:p>
          <a:p>
            <a:r>
              <a:rPr lang="en-US" altLang="en-US" sz="2000"/>
              <a:t>Let them know that you want to try and assist them with finding help.</a:t>
            </a:r>
          </a:p>
          <a:p>
            <a:r>
              <a:rPr lang="en-US" altLang="en-US" sz="2000"/>
              <a:t>If you feel competent to do so, demonstrate knowledge and empathy regarding self-injury.</a:t>
            </a:r>
          </a:p>
          <a:p>
            <a:r>
              <a:rPr lang="en-US" altLang="en-US" sz="2000"/>
              <a:t>Follow your school’s protocol in regard to contacting the student’s parent.  If possible, encourage/empower the student to tell the parent themselves, perhaps with you present as a support.  </a:t>
            </a:r>
          </a:p>
          <a:p>
            <a:endParaRPr lang="en-US" altLang="en-US" sz="2000"/>
          </a:p>
          <a:p>
            <a:endParaRPr lang="en-US" altLang="en-US" sz="2000"/>
          </a:p>
          <a:p>
            <a:endParaRPr lang="en-US" altLang="en-US" sz="2000"/>
          </a:p>
        </p:txBody>
      </p:sp>
    </p:spTree>
    <p:extLst>
      <p:ext uri="{BB962C8B-B14F-4D97-AF65-F5344CB8AC3E}">
        <p14:creationId xmlns:p14="http://schemas.microsoft.com/office/powerpoint/2010/main" val="37703808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Intervening with Families</a:t>
            </a:r>
          </a:p>
        </p:txBody>
      </p:sp>
      <p:sp>
        <p:nvSpPr>
          <p:cNvPr id="41987" name="Content Placeholder 2"/>
          <p:cNvSpPr>
            <a:spLocks noGrp="1"/>
          </p:cNvSpPr>
          <p:nvPr>
            <p:ph idx="1"/>
          </p:nvPr>
        </p:nvSpPr>
        <p:spPr/>
        <p:txBody>
          <a:bodyPr/>
          <a:lstStyle/>
          <a:p>
            <a:r>
              <a:rPr lang="en-US" altLang="en-US" sz="2000"/>
              <a:t>Remember that families will often initially react with shock, fear, frustration and confusion.</a:t>
            </a:r>
          </a:p>
          <a:p>
            <a:r>
              <a:rPr lang="en-US" altLang="en-US" sz="2000"/>
              <a:t>Parents must be educated not to display anger or blame the child.  Parents need to know that this is incredibly counterproductive.</a:t>
            </a:r>
          </a:p>
          <a:p>
            <a:r>
              <a:rPr lang="en-US" altLang="en-US" sz="2000"/>
              <a:t>Ultimatums do not work. Resist the urge to punish or ground them.</a:t>
            </a:r>
          </a:p>
          <a:p>
            <a:r>
              <a:rPr lang="en-US" altLang="en-US" sz="2000"/>
              <a:t>Do not attempt to confiscate cutting materials.  </a:t>
            </a:r>
          </a:p>
          <a:p>
            <a:r>
              <a:rPr lang="en-US" altLang="en-US" sz="2000"/>
              <a:t>Encourage/coach parent to approach child with understanding and sensitivity.  Parents do not need to be focused on how their child’s self-injuring reflects on them or the family.    </a:t>
            </a:r>
          </a:p>
          <a:p>
            <a:r>
              <a:rPr lang="en-US" altLang="en-US" sz="2000"/>
              <a:t>The initial goal cannot be to stop the behavior.  It must be acceptance and a desire/willingness to understand the behavior.  Let the child know they can come talk whenever they are ready.</a:t>
            </a:r>
          </a:p>
          <a:p>
            <a:r>
              <a:rPr lang="en-US" altLang="en-US" sz="2000"/>
              <a:t>Encourage the parents to seek professional help for their child.  Family therapy will need to be a part of treatment.</a:t>
            </a:r>
          </a:p>
        </p:txBody>
      </p:sp>
    </p:spTree>
    <p:extLst>
      <p:ext uri="{BB962C8B-B14F-4D97-AF65-F5344CB8AC3E}">
        <p14:creationId xmlns:p14="http://schemas.microsoft.com/office/powerpoint/2010/main" val="1514254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z="4000" dirty="0" smtClean="0"/>
              <a:t>DSM5 </a:t>
            </a:r>
            <a:r>
              <a:rPr lang="en-US" altLang="en-US" sz="4000" dirty="0"/>
              <a:t>D</a:t>
            </a:r>
            <a:r>
              <a:rPr lang="en-US" altLang="en-US" sz="4000" dirty="0" smtClean="0"/>
              <a:t>efinition </a:t>
            </a:r>
            <a:r>
              <a:rPr lang="en-US" altLang="en-US" sz="4000" dirty="0"/>
              <a:t>of </a:t>
            </a:r>
            <a:r>
              <a:rPr lang="en-US" altLang="en-US" sz="4000" dirty="0" smtClean="0"/>
              <a:t>Traumatic </a:t>
            </a:r>
            <a:r>
              <a:rPr lang="en-US" altLang="en-US" sz="4000" dirty="0"/>
              <a:t>E</a:t>
            </a:r>
            <a:r>
              <a:rPr lang="en-US" altLang="en-US" sz="4000" dirty="0" smtClean="0"/>
              <a:t>vent</a:t>
            </a:r>
            <a:endParaRPr lang="en-US" altLang="en-US" sz="4000" dirty="0"/>
          </a:p>
        </p:txBody>
      </p:sp>
      <p:sp>
        <p:nvSpPr>
          <p:cNvPr id="3075" name="Rectangle 3"/>
          <p:cNvSpPr>
            <a:spLocks noGrp="1" noChangeArrowheads="1"/>
          </p:cNvSpPr>
          <p:nvPr>
            <p:ph type="body" idx="1"/>
          </p:nvPr>
        </p:nvSpPr>
        <p:spPr/>
        <p:txBody>
          <a:bodyPr/>
          <a:lstStyle/>
          <a:p>
            <a:pPr eaLnBrk="1" hangingPunct="1">
              <a:buFontTx/>
              <a:buNone/>
            </a:pPr>
            <a:r>
              <a:rPr lang="en-US" altLang="en-US" dirty="0" smtClean="0"/>
              <a:t>An event that is experienced, witnessed, or confronted that involves actual or threatened death or serious injury, or a threat to the physical integrity of self or others.  The person’s response to this event involves intense fear, helplessness, or horror.  In children, this may be expressed instead as disorganized or agitated behavior.</a:t>
            </a:r>
          </a:p>
          <a:p>
            <a:pPr eaLnBrk="1" hangingPunct="1">
              <a:buFontTx/>
              <a:buNone/>
            </a:pPr>
            <a:r>
              <a:rPr lang="en-US" altLang="en-US" sz="2400" u="sng" dirty="0" smtClean="0"/>
              <a:t>For kids, this could be:</a:t>
            </a:r>
          </a:p>
          <a:p>
            <a:pPr eaLnBrk="1" hangingPunct="1">
              <a:buFontTx/>
              <a:buNone/>
            </a:pPr>
            <a:r>
              <a:rPr lang="en-US" altLang="en-US" sz="2400" dirty="0" smtClean="0"/>
              <a:t>Physical Abuse		Sexual Abuse		Neglect	Accident</a:t>
            </a:r>
          </a:p>
          <a:p>
            <a:pPr eaLnBrk="1" hangingPunct="1">
              <a:buFontTx/>
              <a:buNone/>
            </a:pPr>
            <a:r>
              <a:rPr lang="en-US" altLang="en-US" sz="2400" dirty="0" smtClean="0"/>
              <a:t>Domestic Violence	Emergency Medical Procedure	Death of a Parent</a:t>
            </a:r>
          </a:p>
          <a:p>
            <a:pPr eaLnBrk="1" hangingPunct="1">
              <a:buFontTx/>
              <a:buNone/>
            </a:pPr>
            <a:r>
              <a:rPr lang="en-US" altLang="en-US" sz="2400" dirty="0" smtClean="0"/>
              <a:t>Emotional Abuse	Bullying</a:t>
            </a:r>
          </a:p>
        </p:txBody>
      </p:sp>
    </p:spTree>
    <p:extLst>
      <p:ext uri="{BB962C8B-B14F-4D97-AF65-F5344CB8AC3E}">
        <p14:creationId xmlns:p14="http://schemas.microsoft.com/office/powerpoint/2010/main" val="5696867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5400" dirty="0" smtClean="0"/>
              <a:t>School Violence Threats</a:t>
            </a:r>
          </a:p>
          <a:p>
            <a:pPr marL="0" indent="0" algn="ctr">
              <a:buNone/>
            </a:pPr>
            <a:r>
              <a:rPr lang="en-US" sz="5400" dirty="0" smtClean="0"/>
              <a:t>And What You Need To Know</a:t>
            </a:r>
          </a:p>
          <a:p>
            <a:pPr marL="0" indent="0" algn="ctr">
              <a:buNone/>
            </a:pPr>
            <a:endParaRPr lang="en-US" sz="5400" dirty="0"/>
          </a:p>
        </p:txBody>
      </p:sp>
    </p:spTree>
    <p:extLst>
      <p:ext uri="{BB962C8B-B14F-4D97-AF65-F5344CB8AC3E}">
        <p14:creationId xmlns:p14="http://schemas.microsoft.com/office/powerpoint/2010/main" val="5153907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eaLnBrk="1" hangingPunct="1"/>
            <a:r>
              <a:rPr lang="en-US" altLang="en-US" b="1" dirty="0" smtClean="0"/>
              <a:t>School Violence Facts</a:t>
            </a:r>
          </a:p>
        </p:txBody>
      </p:sp>
      <p:sp>
        <p:nvSpPr>
          <p:cNvPr id="9219" name="Content Placeholder 2"/>
          <p:cNvSpPr>
            <a:spLocks noGrp="1"/>
          </p:cNvSpPr>
          <p:nvPr>
            <p:ph idx="1"/>
          </p:nvPr>
        </p:nvSpPr>
        <p:spPr/>
        <p:txBody>
          <a:bodyPr>
            <a:normAutofit fontScale="92500" lnSpcReduction="10000"/>
          </a:bodyPr>
          <a:lstStyle/>
          <a:p>
            <a:pPr eaLnBrk="1" hangingPunct="1"/>
            <a:r>
              <a:rPr lang="en-US" altLang="en-US" dirty="0" smtClean="0"/>
              <a:t>The most reported crime at school was physical attacks or fights without a weapon</a:t>
            </a:r>
          </a:p>
          <a:p>
            <a:pPr eaLnBrk="1" hangingPunct="1"/>
            <a:r>
              <a:rPr lang="en-US" altLang="en-US" dirty="0" smtClean="0"/>
              <a:t>Most of the serious crimes occurred in the middle and high schools</a:t>
            </a:r>
          </a:p>
          <a:p>
            <a:pPr eaLnBrk="1" hangingPunct="1"/>
            <a:r>
              <a:rPr lang="en-US" altLang="en-US" dirty="0" smtClean="0"/>
              <a:t>A larger percentage of violent crimes occurred in city schools and in large schools (over 1000 students)</a:t>
            </a:r>
          </a:p>
          <a:p>
            <a:pPr>
              <a:defRPr/>
            </a:pPr>
            <a:r>
              <a:rPr lang="en-US" dirty="0"/>
              <a:t>About 25% of the adolescent population is at high risk for psycho-social problems and poor developmental outcomes such as academic failure, alcohol and drug abuse, delinquency, and problems with the law and violence.</a:t>
            </a:r>
          </a:p>
          <a:p>
            <a:pPr>
              <a:defRPr/>
            </a:pPr>
            <a:r>
              <a:rPr lang="en-US" dirty="0"/>
              <a:t>20% have a diagnosable mental health disorder at sometime during adolescence, the highest rate for any age group through the life span </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6559556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7200" dirty="0" smtClean="0"/>
              <a:t>April 20, 1999</a:t>
            </a:r>
            <a:endParaRPr lang="en-US" sz="7200" dirty="0"/>
          </a:p>
        </p:txBody>
      </p:sp>
    </p:spTree>
    <p:extLst>
      <p:ext uri="{BB962C8B-B14F-4D97-AF65-F5344CB8AC3E}">
        <p14:creationId xmlns:p14="http://schemas.microsoft.com/office/powerpoint/2010/main" val="34818851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en-US" altLang="en-US" b="1" dirty="0" smtClean="0"/>
              <a:t>Ten Key Findings after Columbine</a:t>
            </a:r>
          </a:p>
        </p:txBody>
      </p:sp>
      <p:sp>
        <p:nvSpPr>
          <p:cNvPr id="12291" name="Content Placeholder 2"/>
          <p:cNvSpPr>
            <a:spLocks noGrp="1"/>
          </p:cNvSpPr>
          <p:nvPr>
            <p:ph idx="1"/>
          </p:nvPr>
        </p:nvSpPr>
        <p:spPr/>
        <p:txBody>
          <a:bodyPr/>
          <a:lstStyle/>
          <a:p>
            <a:r>
              <a:rPr lang="en-US" altLang="en-US" smtClean="0"/>
              <a:t>Violent incidents are rarely impulsive acts</a:t>
            </a:r>
          </a:p>
          <a:p>
            <a:r>
              <a:rPr lang="en-US" altLang="en-US" smtClean="0"/>
              <a:t>Prior to most incidents, others knew</a:t>
            </a:r>
          </a:p>
          <a:p>
            <a:r>
              <a:rPr lang="en-US" altLang="en-US" smtClean="0"/>
              <a:t>Most attackers did not directly threaten targets before the attack</a:t>
            </a:r>
          </a:p>
          <a:p>
            <a:r>
              <a:rPr lang="en-US" altLang="en-US" smtClean="0"/>
              <a:t>No useful “profile” of the attacker</a:t>
            </a:r>
          </a:p>
          <a:p>
            <a:r>
              <a:rPr lang="en-US" altLang="en-US" smtClean="0"/>
              <a:t>Most attackers engaged in behaviors that caused others to be concerned</a:t>
            </a:r>
          </a:p>
          <a:p>
            <a:pPr>
              <a:buFont typeface="Arial" panose="020B0604020202020204" pitchFamily="34" charset="0"/>
              <a:buNone/>
            </a:pPr>
            <a:endParaRPr lang="en-US" altLang="en-US" smtClean="0"/>
          </a:p>
        </p:txBody>
      </p:sp>
    </p:spTree>
    <p:extLst>
      <p:ext uri="{BB962C8B-B14F-4D97-AF65-F5344CB8AC3E}">
        <p14:creationId xmlns:p14="http://schemas.microsoft.com/office/powerpoint/2010/main" val="6412338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altLang="en-US" b="1" dirty="0" smtClean="0"/>
              <a:t>Ten Key Findings after Columbine </a:t>
            </a:r>
            <a:r>
              <a:rPr lang="en-US" altLang="en-US" sz="1400" dirty="0"/>
              <a:t>(</a:t>
            </a:r>
            <a:r>
              <a:rPr lang="en-US" altLang="en-US" sz="1400" dirty="0" err="1"/>
              <a:t>cont</a:t>
            </a:r>
            <a:r>
              <a:rPr lang="en-US" altLang="en-US" sz="1400" dirty="0"/>
              <a:t>)</a:t>
            </a:r>
            <a:endParaRPr lang="en-US" altLang="en-US" dirty="0" smtClean="0"/>
          </a:p>
        </p:txBody>
      </p:sp>
      <p:sp>
        <p:nvSpPr>
          <p:cNvPr id="13315" name="Content Placeholder 2"/>
          <p:cNvSpPr>
            <a:spLocks noGrp="1"/>
          </p:cNvSpPr>
          <p:nvPr>
            <p:ph idx="1"/>
          </p:nvPr>
        </p:nvSpPr>
        <p:spPr/>
        <p:txBody>
          <a:bodyPr/>
          <a:lstStyle/>
          <a:p>
            <a:r>
              <a:rPr lang="en-US" altLang="en-US" smtClean="0"/>
              <a:t>Most attackers had difficulty coping with loss/failure.  Many considered suicide.</a:t>
            </a:r>
          </a:p>
          <a:p>
            <a:r>
              <a:rPr lang="en-US" altLang="en-US" smtClean="0"/>
              <a:t>Many attackers felt bullied/persecuted.  </a:t>
            </a:r>
          </a:p>
          <a:p>
            <a:r>
              <a:rPr lang="en-US" altLang="en-US" smtClean="0"/>
              <a:t>Most attackers had access to weapons.</a:t>
            </a:r>
          </a:p>
          <a:p>
            <a:r>
              <a:rPr lang="en-US" altLang="en-US" smtClean="0"/>
              <a:t>Other students were often involved.</a:t>
            </a:r>
          </a:p>
          <a:p>
            <a:r>
              <a:rPr lang="en-US" altLang="en-US" smtClean="0"/>
              <a:t>Despite law enforcement response, most attacks stopped by other means.</a:t>
            </a:r>
          </a:p>
        </p:txBody>
      </p:sp>
    </p:spTree>
    <p:extLst>
      <p:ext uri="{BB962C8B-B14F-4D97-AF65-F5344CB8AC3E}">
        <p14:creationId xmlns:p14="http://schemas.microsoft.com/office/powerpoint/2010/main" val="9454907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eaLnBrk="1" hangingPunct="1"/>
            <a:r>
              <a:rPr lang="en-US" altLang="en-US" b="1" dirty="0" smtClean="0"/>
              <a:t>Important Characteristics to Assess</a:t>
            </a:r>
          </a:p>
        </p:txBody>
      </p:sp>
      <p:sp>
        <p:nvSpPr>
          <p:cNvPr id="15363" name="Content Placeholder 2"/>
          <p:cNvSpPr>
            <a:spLocks noGrp="1"/>
          </p:cNvSpPr>
          <p:nvPr>
            <p:ph idx="1"/>
          </p:nvPr>
        </p:nvSpPr>
        <p:spPr/>
        <p:txBody>
          <a:bodyPr/>
          <a:lstStyle/>
          <a:p>
            <a:pPr eaLnBrk="1" hangingPunct="1"/>
            <a:r>
              <a:rPr lang="en-US" altLang="en-US" smtClean="0"/>
              <a:t>“Leakage” (considered to be one of the most important clues that may precede an adolescent’s violent act)</a:t>
            </a:r>
          </a:p>
          <a:p>
            <a:pPr eaLnBrk="1" hangingPunct="1"/>
            <a:r>
              <a:rPr lang="en-US" altLang="en-US" smtClean="0"/>
              <a:t>Low tolerance for frustration</a:t>
            </a:r>
          </a:p>
          <a:p>
            <a:pPr eaLnBrk="1" hangingPunct="1"/>
            <a:r>
              <a:rPr lang="en-US" altLang="en-US" smtClean="0"/>
              <a:t>Poor coping skills</a:t>
            </a:r>
          </a:p>
          <a:p>
            <a:pPr eaLnBrk="1" hangingPunct="1"/>
            <a:r>
              <a:rPr lang="en-US" altLang="en-US" smtClean="0"/>
              <a:t>Lack of resiliency</a:t>
            </a:r>
          </a:p>
          <a:p>
            <a:pPr eaLnBrk="1" hangingPunct="1"/>
            <a:r>
              <a:rPr lang="en-US" altLang="en-US" smtClean="0"/>
              <a:t>Failed love relationship</a:t>
            </a:r>
          </a:p>
          <a:p>
            <a:pPr eaLnBrk="1" hangingPunct="1"/>
            <a:r>
              <a:rPr lang="en-US" altLang="en-US" smtClean="0"/>
              <a:t>“Injustice Collector”</a:t>
            </a:r>
          </a:p>
          <a:p>
            <a:pPr eaLnBrk="1" hangingPunct="1">
              <a:buFont typeface="Arial" panose="020B0604020202020204" pitchFamily="34" charset="0"/>
              <a:buNone/>
            </a:pPr>
            <a:endParaRPr lang="en-US" altLang="en-US" smtClean="0"/>
          </a:p>
        </p:txBody>
      </p:sp>
    </p:spTree>
    <p:extLst>
      <p:ext uri="{BB962C8B-B14F-4D97-AF65-F5344CB8AC3E}">
        <p14:creationId xmlns:p14="http://schemas.microsoft.com/office/powerpoint/2010/main" val="16724361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eaLnBrk="1" hangingPunct="1"/>
            <a:r>
              <a:rPr lang="en-US" altLang="en-US" b="1" dirty="0" smtClean="0"/>
              <a:t>Characteristics </a:t>
            </a:r>
            <a:r>
              <a:rPr lang="en-US" altLang="en-US" sz="2400" dirty="0"/>
              <a:t>(</a:t>
            </a:r>
            <a:r>
              <a:rPr lang="en-US" altLang="en-US" sz="2400" dirty="0" err="1"/>
              <a:t>cont</a:t>
            </a:r>
            <a:r>
              <a:rPr lang="en-US" altLang="en-US" sz="2400" dirty="0"/>
              <a:t>)</a:t>
            </a:r>
            <a:endParaRPr lang="en-US" altLang="en-US" dirty="0" smtClean="0"/>
          </a:p>
        </p:txBody>
      </p:sp>
      <p:sp>
        <p:nvSpPr>
          <p:cNvPr id="3" name="Content Placeholder 2"/>
          <p:cNvSpPr>
            <a:spLocks noGrp="1"/>
          </p:cNvSpPr>
          <p:nvPr>
            <p:ph idx="1"/>
          </p:nvPr>
        </p:nvSpPr>
        <p:spPr/>
        <p:txBody>
          <a:bodyPr rtlCol="0">
            <a:normAutofit fontScale="92500" lnSpcReduction="20000"/>
          </a:bodyPr>
          <a:lstStyle/>
          <a:p>
            <a:pPr>
              <a:defRPr/>
            </a:pPr>
            <a:r>
              <a:rPr lang="en-US" dirty="0" smtClean="0"/>
              <a:t>Signs of depression</a:t>
            </a:r>
          </a:p>
          <a:p>
            <a:pPr>
              <a:defRPr/>
            </a:pPr>
            <a:r>
              <a:rPr lang="en-US" dirty="0" smtClean="0"/>
              <a:t>Narcissism</a:t>
            </a:r>
          </a:p>
          <a:p>
            <a:pPr>
              <a:defRPr/>
            </a:pPr>
            <a:r>
              <a:rPr lang="en-US" dirty="0" smtClean="0"/>
              <a:t>Alienation</a:t>
            </a:r>
          </a:p>
          <a:p>
            <a:pPr>
              <a:defRPr/>
            </a:pPr>
            <a:r>
              <a:rPr lang="en-US" dirty="0" smtClean="0"/>
              <a:t>Dehumanizes others</a:t>
            </a:r>
          </a:p>
          <a:p>
            <a:pPr>
              <a:defRPr/>
            </a:pPr>
            <a:r>
              <a:rPr lang="en-US" dirty="0" smtClean="0"/>
              <a:t>Lack of empathy</a:t>
            </a:r>
          </a:p>
          <a:p>
            <a:pPr>
              <a:defRPr/>
            </a:pPr>
            <a:r>
              <a:rPr lang="en-US" dirty="0" smtClean="0"/>
              <a:t>Exaggerated sense of entitlement</a:t>
            </a:r>
          </a:p>
          <a:p>
            <a:pPr>
              <a:defRPr/>
            </a:pPr>
            <a:r>
              <a:rPr lang="en-US" dirty="0" smtClean="0"/>
              <a:t>Exaggerated or pathological need for attention</a:t>
            </a:r>
          </a:p>
          <a:p>
            <a:pPr>
              <a:defRPr/>
            </a:pPr>
            <a:r>
              <a:rPr lang="en-US" dirty="0" smtClean="0"/>
              <a:t>Masks low self-esteem</a:t>
            </a:r>
          </a:p>
          <a:p>
            <a:pPr>
              <a:defRPr/>
            </a:pPr>
            <a:r>
              <a:rPr lang="en-US" dirty="0" smtClean="0"/>
              <a:t>Anger management problems</a:t>
            </a:r>
          </a:p>
          <a:p>
            <a:pPr>
              <a:defRPr/>
            </a:pPr>
            <a:r>
              <a:rPr lang="en-US" dirty="0" smtClean="0"/>
              <a:t>Intolerance</a:t>
            </a:r>
          </a:p>
        </p:txBody>
      </p:sp>
    </p:spTree>
    <p:extLst>
      <p:ext uri="{BB962C8B-B14F-4D97-AF65-F5344CB8AC3E}">
        <p14:creationId xmlns:p14="http://schemas.microsoft.com/office/powerpoint/2010/main" val="15423549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eaLnBrk="1" hangingPunct="1"/>
            <a:r>
              <a:rPr lang="en-US" altLang="en-US" b="1" dirty="0" smtClean="0"/>
              <a:t>Characteristics</a:t>
            </a:r>
            <a:r>
              <a:rPr lang="en-US" altLang="en-US" dirty="0" smtClean="0"/>
              <a:t> </a:t>
            </a:r>
            <a:r>
              <a:rPr lang="en-US" altLang="en-US" sz="2400" dirty="0"/>
              <a:t>(</a:t>
            </a:r>
            <a:r>
              <a:rPr lang="en-US" altLang="en-US" sz="2400" dirty="0" err="1"/>
              <a:t>cont</a:t>
            </a:r>
            <a:r>
              <a:rPr lang="en-US" altLang="en-US" sz="2400" dirty="0"/>
              <a:t>)</a:t>
            </a:r>
            <a:endParaRPr lang="en-US" altLang="en-US" dirty="0" smtClean="0"/>
          </a:p>
        </p:txBody>
      </p:sp>
      <p:sp>
        <p:nvSpPr>
          <p:cNvPr id="3" name="Content Placeholder 2"/>
          <p:cNvSpPr>
            <a:spLocks noGrp="1"/>
          </p:cNvSpPr>
          <p:nvPr>
            <p:ph idx="1"/>
          </p:nvPr>
        </p:nvSpPr>
        <p:spPr/>
        <p:txBody>
          <a:bodyPr rtlCol="0">
            <a:normAutofit lnSpcReduction="10000"/>
          </a:bodyPr>
          <a:lstStyle/>
          <a:p>
            <a:pPr>
              <a:defRPr/>
            </a:pPr>
            <a:r>
              <a:rPr lang="en-US" dirty="0" smtClean="0"/>
              <a:t>Inappropriate humor</a:t>
            </a:r>
          </a:p>
          <a:p>
            <a:pPr>
              <a:defRPr/>
            </a:pPr>
            <a:r>
              <a:rPr lang="en-US" dirty="0" smtClean="0"/>
              <a:t>Seeks to manipulate others</a:t>
            </a:r>
          </a:p>
          <a:p>
            <a:pPr>
              <a:defRPr/>
            </a:pPr>
            <a:r>
              <a:rPr lang="en-US" dirty="0" smtClean="0"/>
              <a:t>Lack of trust</a:t>
            </a:r>
          </a:p>
          <a:p>
            <a:pPr>
              <a:defRPr/>
            </a:pPr>
            <a:r>
              <a:rPr lang="en-US" dirty="0" smtClean="0"/>
              <a:t>Closed social group</a:t>
            </a:r>
          </a:p>
          <a:p>
            <a:pPr>
              <a:defRPr/>
            </a:pPr>
            <a:r>
              <a:rPr lang="en-US" dirty="0" smtClean="0"/>
              <a:t>Change of behavior</a:t>
            </a:r>
          </a:p>
          <a:p>
            <a:pPr>
              <a:defRPr/>
            </a:pPr>
            <a:r>
              <a:rPr lang="en-US" dirty="0" smtClean="0"/>
              <a:t>Rigid and opinionated</a:t>
            </a:r>
          </a:p>
          <a:p>
            <a:pPr>
              <a:defRPr/>
            </a:pPr>
            <a:r>
              <a:rPr lang="en-US" dirty="0" smtClean="0"/>
              <a:t>Unusual interest in sensational violence</a:t>
            </a:r>
          </a:p>
          <a:p>
            <a:pPr>
              <a:defRPr/>
            </a:pPr>
            <a:r>
              <a:rPr lang="en-US" dirty="0" smtClean="0"/>
              <a:t>Fascination with violent entertainment</a:t>
            </a:r>
          </a:p>
          <a:p>
            <a:pPr>
              <a:defRPr/>
            </a:pPr>
            <a:r>
              <a:rPr lang="en-US" dirty="0" smtClean="0"/>
              <a:t>Negative role models</a:t>
            </a:r>
          </a:p>
          <a:p>
            <a:pPr>
              <a:buNone/>
              <a:defRPr/>
            </a:pPr>
            <a:endParaRPr lang="en-US" dirty="0" smtClean="0"/>
          </a:p>
        </p:txBody>
      </p:sp>
    </p:spTree>
    <p:extLst>
      <p:ext uri="{BB962C8B-B14F-4D97-AF65-F5344CB8AC3E}">
        <p14:creationId xmlns:p14="http://schemas.microsoft.com/office/powerpoint/2010/main" val="34361245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hangingPunct="1"/>
            <a:r>
              <a:rPr lang="en-US" altLang="en-US" b="1" dirty="0" smtClean="0"/>
              <a:t>Characteristics</a:t>
            </a:r>
            <a:r>
              <a:rPr lang="en-US" altLang="en-US" dirty="0" smtClean="0"/>
              <a:t> </a:t>
            </a:r>
            <a:r>
              <a:rPr lang="en-US" altLang="en-US" sz="2800" dirty="0"/>
              <a:t>(</a:t>
            </a:r>
            <a:r>
              <a:rPr lang="en-US" altLang="en-US" sz="2800" dirty="0" err="1"/>
              <a:t>cont</a:t>
            </a:r>
            <a:r>
              <a:rPr lang="en-US" altLang="en-US" sz="2800" dirty="0"/>
              <a:t>)</a:t>
            </a:r>
            <a:endParaRPr lang="en-US" altLang="en-US" dirty="0" smtClean="0"/>
          </a:p>
        </p:txBody>
      </p:sp>
      <p:sp>
        <p:nvSpPr>
          <p:cNvPr id="3" name="Content Placeholder 2"/>
          <p:cNvSpPr>
            <a:spLocks noGrp="1"/>
          </p:cNvSpPr>
          <p:nvPr>
            <p:ph idx="1"/>
          </p:nvPr>
        </p:nvSpPr>
        <p:spPr/>
        <p:txBody>
          <a:bodyPr rtlCol="0">
            <a:normAutofit fontScale="77500" lnSpcReduction="20000"/>
          </a:bodyPr>
          <a:lstStyle/>
          <a:p>
            <a:pPr>
              <a:defRPr/>
            </a:pPr>
            <a:r>
              <a:rPr lang="en-US" dirty="0" smtClean="0"/>
              <a:t>Turbulent parent-child relationship</a:t>
            </a:r>
          </a:p>
          <a:p>
            <a:pPr>
              <a:defRPr/>
            </a:pPr>
            <a:r>
              <a:rPr lang="en-US" dirty="0" smtClean="0"/>
              <a:t>Parents’ acceptance of pathological behavior</a:t>
            </a:r>
          </a:p>
          <a:p>
            <a:pPr>
              <a:defRPr/>
            </a:pPr>
            <a:r>
              <a:rPr lang="en-US" dirty="0" smtClean="0"/>
              <a:t>Access to weapons</a:t>
            </a:r>
          </a:p>
          <a:p>
            <a:pPr>
              <a:defRPr/>
            </a:pPr>
            <a:r>
              <a:rPr lang="en-US" dirty="0" smtClean="0"/>
              <a:t>Family lack of intimacy</a:t>
            </a:r>
          </a:p>
          <a:p>
            <a:pPr>
              <a:defRPr/>
            </a:pPr>
            <a:r>
              <a:rPr lang="en-US" dirty="0" smtClean="0"/>
              <a:t>Student “runs the show” in the home</a:t>
            </a:r>
          </a:p>
          <a:p>
            <a:pPr>
              <a:defRPr/>
            </a:pPr>
            <a:r>
              <a:rPr lang="en-US" dirty="0" smtClean="0"/>
              <a:t>No limits or monitoring of TV and internet</a:t>
            </a:r>
          </a:p>
          <a:p>
            <a:pPr>
              <a:defRPr/>
            </a:pPr>
            <a:r>
              <a:rPr lang="en-US" dirty="0" smtClean="0"/>
              <a:t>Student’s attachment to school</a:t>
            </a:r>
          </a:p>
          <a:p>
            <a:pPr>
              <a:defRPr/>
            </a:pPr>
            <a:r>
              <a:rPr lang="en-US" dirty="0" smtClean="0"/>
              <a:t>School tolerance for disrespectful behavior</a:t>
            </a:r>
          </a:p>
          <a:p>
            <a:pPr>
              <a:defRPr/>
            </a:pPr>
            <a:r>
              <a:rPr lang="en-US" dirty="0" smtClean="0"/>
              <a:t>Inequitable discipline perceived at school</a:t>
            </a:r>
          </a:p>
          <a:p>
            <a:pPr>
              <a:defRPr/>
            </a:pPr>
            <a:r>
              <a:rPr lang="en-US" dirty="0" smtClean="0"/>
              <a:t>Drugs and alcohol</a:t>
            </a:r>
          </a:p>
          <a:p>
            <a:pPr>
              <a:defRPr/>
            </a:pPr>
            <a:r>
              <a:rPr lang="en-US" dirty="0" smtClean="0"/>
              <a:t>Outside interests</a:t>
            </a:r>
          </a:p>
          <a:p>
            <a:pPr>
              <a:defRPr/>
            </a:pPr>
            <a:r>
              <a:rPr lang="en-US" dirty="0" smtClean="0"/>
              <a:t>The copycat effect</a:t>
            </a:r>
          </a:p>
        </p:txBody>
      </p:sp>
    </p:spTree>
    <p:extLst>
      <p:ext uri="{BB962C8B-B14F-4D97-AF65-F5344CB8AC3E}">
        <p14:creationId xmlns:p14="http://schemas.microsoft.com/office/powerpoint/2010/main" val="46633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5400" dirty="0" smtClean="0"/>
              <a:t>Signs of Suicidal Behavior</a:t>
            </a:r>
          </a:p>
          <a:p>
            <a:pPr marL="0" indent="0" algn="ctr">
              <a:buNone/>
            </a:pPr>
            <a:r>
              <a:rPr lang="en-US" sz="5400" dirty="0"/>
              <a:t>a</a:t>
            </a:r>
            <a:r>
              <a:rPr lang="en-US" sz="5400" dirty="0" smtClean="0"/>
              <a:t>nd When To Take It Seriously</a:t>
            </a:r>
          </a:p>
          <a:p>
            <a:pPr marL="0" indent="0" algn="ctr">
              <a:buNone/>
            </a:pPr>
            <a:r>
              <a:rPr lang="en-US" sz="5400" dirty="0" smtClean="0"/>
              <a:t>(Always)</a:t>
            </a:r>
            <a:endParaRPr lang="en-US" sz="5400" dirty="0"/>
          </a:p>
        </p:txBody>
      </p:sp>
    </p:spTree>
    <p:extLst>
      <p:ext uri="{BB962C8B-B14F-4D97-AF65-F5344CB8AC3E}">
        <p14:creationId xmlns:p14="http://schemas.microsoft.com/office/powerpoint/2010/main" val="542269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altLang="en-US" smtClean="0"/>
          </a:p>
        </p:txBody>
      </p:sp>
      <p:sp>
        <p:nvSpPr>
          <p:cNvPr id="4099" name="Rectangle 3"/>
          <p:cNvSpPr>
            <a:spLocks noGrp="1" noChangeArrowheads="1"/>
          </p:cNvSpPr>
          <p:nvPr>
            <p:ph type="body" idx="1"/>
          </p:nvPr>
        </p:nvSpPr>
        <p:spPr/>
        <p:txBody>
          <a:bodyPr/>
          <a:lstStyle/>
          <a:p>
            <a:pPr eaLnBrk="1" hangingPunct="1">
              <a:buFontTx/>
              <a:buNone/>
            </a:pPr>
            <a:r>
              <a:rPr lang="en-US" altLang="en-US"/>
              <a:t>“Traumatic events call into question basic human relationships.  They breach the attachments of family, friendship, love and community.  They shatter the construction of the self that is formed and sustained in relation to others.  They undermine the belief systems that give meaning to human experience.  They violate the victim into a state of existential crisis.”</a:t>
            </a:r>
          </a:p>
          <a:p>
            <a:pPr eaLnBrk="1" hangingPunct="1">
              <a:buFontTx/>
              <a:buNone/>
            </a:pPr>
            <a:r>
              <a:rPr lang="en-US" altLang="en-US"/>
              <a:t>              </a:t>
            </a:r>
            <a:r>
              <a:rPr lang="en-US" altLang="en-US" sz="2400"/>
              <a:t>Judith Lewis Herman, MD </a:t>
            </a:r>
            <a:r>
              <a:rPr lang="en-US" altLang="en-US" sz="2000"/>
              <a:t>author of</a:t>
            </a:r>
          </a:p>
          <a:p>
            <a:pPr eaLnBrk="1" hangingPunct="1">
              <a:buFontTx/>
              <a:buNone/>
            </a:pPr>
            <a:r>
              <a:rPr lang="en-US" altLang="en-US" sz="2000"/>
              <a:t>                                              </a:t>
            </a:r>
            <a:r>
              <a:rPr lang="en-US" altLang="en-US" sz="2400" u="sng"/>
              <a:t>Trauma and Recovery</a:t>
            </a:r>
          </a:p>
        </p:txBody>
      </p:sp>
    </p:spTree>
    <p:extLst>
      <p:ext uri="{BB962C8B-B14F-4D97-AF65-F5344CB8AC3E}">
        <p14:creationId xmlns:p14="http://schemas.microsoft.com/office/powerpoint/2010/main" val="4073407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eaLnBrk="1" hangingPunct="1"/>
            <a:r>
              <a:rPr lang="en-US" altLang="en-US" b="1" dirty="0" smtClean="0"/>
              <a:t>Suicide Facts</a:t>
            </a:r>
          </a:p>
        </p:txBody>
      </p:sp>
      <p:sp>
        <p:nvSpPr>
          <p:cNvPr id="20483" name="Content Placeholder 2"/>
          <p:cNvSpPr>
            <a:spLocks noGrp="1"/>
          </p:cNvSpPr>
          <p:nvPr>
            <p:ph idx="1"/>
          </p:nvPr>
        </p:nvSpPr>
        <p:spPr/>
        <p:txBody>
          <a:bodyPr/>
          <a:lstStyle/>
          <a:p>
            <a:r>
              <a:rPr lang="en-US" altLang="en-US" dirty="0" smtClean="0"/>
              <a:t>Suicidal behavior is the end result of a complex interaction of psychiatric, social and familial factors.  There are far more suicidal attempts and gestures than actual completed suicides.  One study estimated that there were 23 suicidal gestures and attempts for every completed suicide.  However, 10% of those who attempted suicide went on to a later completed suicide. </a:t>
            </a:r>
          </a:p>
          <a:p>
            <a:r>
              <a:rPr lang="en-US" altLang="en-US" dirty="0" smtClean="0"/>
              <a:t>A </a:t>
            </a:r>
            <a:r>
              <a:rPr lang="en-US" altLang="en-US" dirty="0"/>
              <a:t>youth commits suicide every two hours in the U.S.</a:t>
            </a:r>
          </a:p>
          <a:p>
            <a:r>
              <a:rPr lang="en-US" altLang="en-US" dirty="0"/>
              <a:t>Suicide claims more adolescents than any disease or natural cause</a:t>
            </a:r>
          </a:p>
          <a:p>
            <a:r>
              <a:rPr lang="en-US" altLang="en-US" dirty="0"/>
              <a:t>Adolescents now commit suicide at a higher rate than the national average of all ages</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13913256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eaLnBrk="1" hangingPunct="1"/>
            <a:r>
              <a:rPr lang="en-US" altLang="en-US" b="1" dirty="0" smtClean="0"/>
              <a:t>Suicide Facts</a:t>
            </a:r>
            <a:r>
              <a:rPr lang="en-US" altLang="en-US" sz="2800" dirty="0" smtClean="0"/>
              <a:t>(</a:t>
            </a:r>
            <a:r>
              <a:rPr lang="en-US" altLang="en-US" sz="2800" dirty="0" err="1" smtClean="0"/>
              <a:t>cont</a:t>
            </a:r>
            <a:r>
              <a:rPr lang="en-US" altLang="en-US" sz="2800" dirty="0"/>
              <a:t>)</a:t>
            </a:r>
            <a:endParaRPr lang="en-US" altLang="en-US" dirty="0" smtClean="0"/>
          </a:p>
        </p:txBody>
      </p:sp>
      <p:sp>
        <p:nvSpPr>
          <p:cNvPr id="22531" name="Content Placeholder 2"/>
          <p:cNvSpPr>
            <a:spLocks noGrp="1"/>
          </p:cNvSpPr>
          <p:nvPr>
            <p:ph idx="1"/>
          </p:nvPr>
        </p:nvSpPr>
        <p:spPr/>
        <p:txBody>
          <a:bodyPr/>
          <a:lstStyle/>
          <a:p>
            <a:pPr eaLnBrk="1" hangingPunct="1"/>
            <a:r>
              <a:rPr lang="en-US" altLang="en-US" dirty="0" smtClean="0"/>
              <a:t>Adolescent males 15 to 19 years old had a suicide success rate 6 times greater than the rate for females.  The incidence of unsuccessful suicide attempts is higher among females than males.</a:t>
            </a:r>
          </a:p>
          <a:p>
            <a:pPr eaLnBrk="1" hangingPunct="1"/>
            <a:r>
              <a:rPr lang="en-US" altLang="en-US" dirty="0" smtClean="0"/>
              <a:t>Native American males have the highest suicide rate, African American women the lowest. </a:t>
            </a:r>
          </a:p>
        </p:txBody>
      </p:sp>
    </p:spTree>
    <p:extLst>
      <p:ext uri="{BB962C8B-B14F-4D97-AF65-F5344CB8AC3E}">
        <p14:creationId xmlns:p14="http://schemas.microsoft.com/office/powerpoint/2010/main" val="25152037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eaLnBrk="1" hangingPunct="1"/>
            <a:r>
              <a:rPr lang="en-US" altLang="en-US" b="1" dirty="0" smtClean="0"/>
              <a:t>Suicide Facts </a:t>
            </a:r>
            <a:r>
              <a:rPr lang="en-US" altLang="en-US" sz="2800" dirty="0" smtClean="0"/>
              <a:t>(</a:t>
            </a:r>
            <a:r>
              <a:rPr lang="en-US" altLang="en-US" sz="2800" dirty="0" err="1" smtClean="0"/>
              <a:t>cont</a:t>
            </a:r>
            <a:r>
              <a:rPr lang="en-US" altLang="en-US" sz="2800" dirty="0"/>
              <a:t>)</a:t>
            </a:r>
            <a:endParaRPr lang="en-US" altLang="en-US" dirty="0" smtClean="0"/>
          </a:p>
        </p:txBody>
      </p:sp>
      <p:sp>
        <p:nvSpPr>
          <p:cNvPr id="23555" name="Content Placeholder 2"/>
          <p:cNvSpPr>
            <a:spLocks noGrp="1"/>
          </p:cNvSpPr>
          <p:nvPr>
            <p:ph idx="1"/>
          </p:nvPr>
        </p:nvSpPr>
        <p:spPr/>
        <p:txBody>
          <a:bodyPr/>
          <a:lstStyle/>
          <a:p>
            <a:pPr eaLnBrk="1" hangingPunct="1"/>
            <a:r>
              <a:rPr lang="en-US" altLang="en-US" smtClean="0"/>
              <a:t>A survey of students in grades 7 through 12 found that 28.1% of bisexual and homosexual males and 20.5% of bisexual and homosexual females had reported attempting suicide.</a:t>
            </a:r>
          </a:p>
          <a:p>
            <a:pPr eaLnBrk="1" hangingPunct="1"/>
            <a:r>
              <a:rPr lang="en-US" altLang="en-US" smtClean="0"/>
              <a:t>The National Youth Risk Behavior Survey of students in grades 9 through 12 indicated that nearly one fourth of students had seriously considered attempting suicide during the 12 months preceding the survey.</a:t>
            </a:r>
          </a:p>
        </p:txBody>
      </p:sp>
    </p:spTree>
    <p:extLst>
      <p:ext uri="{BB962C8B-B14F-4D97-AF65-F5344CB8AC3E}">
        <p14:creationId xmlns:p14="http://schemas.microsoft.com/office/powerpoint/2010/main" val="13793638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ctr" eaLnBrk="1" hangingPunct="1"/>
            <a:r>
              <a:rPr lang="en-US" altLang="en-US" b="1" dirty="0" smtClean="0"/>
              <a:t>Risk Factors for Suicide</a:t>
            </a:r>
          </a:p>
        </p:txBody>
      </p:sp>
      <p:sp>
        <p:nvSpPr>
          <p:cNvPr id="25603" name="Content Placeholder 2"/>
          <p:cNvSpPr>
            <a:spLocks noGrp="1"/>
          </p:cNvSpPr>
          <p:nvPr>
            <p:ph idx="1"/>
          </p:nvPr>
        </p:nvSpPr>
        <p:spPr/>
        <p:txBody>
          <a:bodyPr/>
          <a:lstStyle/>
          <a:p>
            <a:pPr eaLnBrk="1" hangingPunct="1"/>
            <a:r>
              <a:rPr lang="en-US" altLang="en-US"/>
              <a:t>Previous suicide attempt</a:t>
            </a:r>
          </a:p>
          <a:p>
            <a:pPr eaLnBrk="1" hangingPunct="1"/>
            <a:r>
              <a:rPr lang="en-US" altLang="en-US"/>
              <a:t>Close family member who has committed suicide</a:t>
            </a:r>
          </a:p>
          <a:p>
            <a:pPr eaLnBrk="1" hangingPunct="1"/>
            <a:r>
              <a:rPr lang="en-US" altLang="en-US"/>
              <a:t>Past psychiatric hospitalization</a:t>
            </a:r>
          </a:p>
          <a:p>
            <a:pPr eaLnBrk="1" hangingPunct="1"/>
            <a:r>
              <a:rPr lang="en-US" altLang="en-US"/>
              <a:t>Recent losses</a:t>
            </a:r>
          </a:p>
          <a:p>
            <a:pPr eaLnBrk="1" hangingPunct="1"/>
            <a:r>
              <a:rPr lang="en-US" altLang="en-US"/>
              <a:t>Social isolation</a:t>
            </a:r>
          </a:p>
          <a:p>
            <a:pPr eaLnBrk="1" hangingPunct="1"/>
            <a:r>
              <a:rPr lang="en-US" altLang="en-US"/>
              <a:t>Drug or alcohol abuse</a:t>
            </a:r>
          </a:p>
          <a:p>
            <a:pPr eaLnBrk="1" hangingPunct="1"/>
            <a:r>
              <a:rPr lang="en-US" altLang="en-US"/>
              <a:t>Exposure to violence in the home or the social environment</a:t>
            </a:r>
          </a:p>
          <a:p>
            <a:pPr eaLnBrk="1" hangingPunct="1"/>
            <a:r>
              <a:rPr lang="en-US" altLang="en-US"/>
              <a:t>Guns in the home, especially if loaded</a:t>
            </a:r>
          </a:p>
        </p:txBody>
      </p:sp>
    </p:spTree>
    <p:extLst>
      <p:ext uri="{BB962C8B-B14F-4D97-AF65-F5344CB8AC3E}">
        <p14:creationId xmlns:p14="http://schemas.microsoft.com/office/powerpoint/2010/main" val="23186922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eaLnBrk="1" hangingPunct="1"/>
            <a:r>
              <a:rPr lang="en-US" altLang="en-US" b="1" dirty="0" smtClean="0"/>
              <a:t>Suicide Warning Signs</a:t>
            </a:r>
          </a:p>
        </p:txBody>
      </p:sp>
      <p:sp>
        <p:nvSpPr>
          <p:cNvPr id="26627" name="Content Placeholder 2"/>
          <p:cNvSpPr>
            <a:spLocks noGrp="1"/>
          </p:cNvSpPr>
          <p:nvPr>
            <p:ph idx="1"/>
          </p:nvPr>
        </p:nvSpPr>
        <p:spPr/>
        <p:txBody>
          <a:bodyPr>
            <a:normAutofit lnSpcReduction="10000"/>
          </a:bodyPr>
          <a:lstStyle/>
          <a:p>
            <a:pPr eaLnBrk="1" hangingPunct="1"/>
            <a:r>
              <a:rPr lang="en-US" altLang="en-US"/>
              <a:t>Suicidal talk</a:t>
            </a:r>
          </a:p>
          <a:p>
            <a:pPr eaLnBrk="1" hangingPunct="1"/>
            <a:r>
              <a:rPr lang="en-US" altLang="en-US"/>
              <a:t>Preoccupation with death and dying</a:t>
            </a:r>
          </a:p>
          <a:p>
            <a:pPr eaLnBrk="1" hangingPunct="1"/>
            <a:r>
              <a:rPr lang="en-US" altLang="en-US"/>
              <a:t>Signs of depression</a:t>
            </a:r>
          </a:p>
          <a:p>
            <a:pPr eaLnBrk="1" hangingPunct="1"/>
            <a:r>
              <a:rPr lang="en-US" altLang="en-US"/>
              <a:t>Behavioral changes</a:t>
            </a:r>
          </a:p>
          <a:p>
            <a:pPr eaLnBrk="1" hangingPunct="1"/>
            <a:r>
              <a:rPr lang="en-US" altLang="en-US"/>
              <a:t>Giving away special possessions/making arrangements to take care of unfinished business</a:t>
            </a:r>
          </a:p>
          <a:p>
            <a:pPr eaLnBrk="1" hangingPunct="1"/>
            <a:r>
              <a:rPr lang="en-US" altLang="en-US"/>
              <a:t>Difficulty with appetite and sleep</a:t>
            </a:r>
          </a:p>
          <a:p>
            <a:pPr eaLnBrk="1" hangingPunct="1"/>
            <a:r>
              <a:rPr lang="en-US" altLang="en-US"/>
              <a:t>Taking excessive risks</a:t>
            </a:r>
          </a:p>
          <a:p>
            <a:pPr eaLnBrk="1" hangingPunct="1"/>
            <a:r>
              <a:rPr lang="en-US" altLang="en-US"/>
              <a:t>Increased drug use</a:t>
            </a:r>
          </a:p>
          <a:p>
            <a:pPr eaLnBrk="1" hangingPunct="1"/>
            <a:endParaRPr lang="en-US" altLang="en-US" smtClean="0"/>
          </a:p>
        </p:txBody>
      </p:sp>
    </p:spTree>
    <p:extLst>
      <p:ext uri="{BB962C8B-B14F-4D97-AF65-F5344CB8AC3E}">
        <p14:creationId xmlns:p14="http://schemas.microsoft.com/office/powerpoint/2010/main" val="13253422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ctr" eaLnBrk="1" hangingPunct="1"/>
            <a:r>
              <a:rPr lang="en-US" altLang="en-US" b="1" dirty="0" smtClean="0"/>
              <a:t>Suicide Warning Signs </a:t>
            </a:r>
            <a:r>
              <a:rPr lang="en-US" altLang="en-US" sz="2800" dirty="0"/>
              <a:t>(</a:t>
            </a:r>
            <a:r>
              <a:rPr lang="en-US" altLang="en-US" sz="2800" dirty="0" err="1"/>
              <a:t>cont</a:t>
            </a:r>
            <a:r>
              <a:rPr lang="en-US" altLang="en-US" sz="2800" dirty="0"/>
              <a:t>)</a:t>
            </a:r>
            <a:endParaRPr lang="en-US" altLang="en-US" dirty="0" smtClean="0"/>
          </a:p>
        </p:txBody>
      </p:sp>
      <p:sp>
        <p:nvSpPr>
          <p:cNvPr id="27651" name="Content Placeholder 2"/>
          <p:cNvSpPr>
            <a:spLocks noGrp="1"/>
          </p:cNvSpPr>
          <p:nvPr>
            <p:ph idx="1"/>
          </p:nvPr>
        </p:nvSpPr>
        <p:spPr/>
        <p:txBody>
          <a:bodyPr/>
          <a:lstStyle/>
          <a:p>
            <a:pPr eaLnBrk="1" hangingPunct="1"/>
            <a:r>
              <a:rPr lang="en-US" altLang="en-US" smtClean="0"/>
              <a:t>Loss of interest in usual activities</a:t>
            </a:r>
          </a:p>
          <a:p>
            <a:pPr eaLnBrk="1" hangingPunct="1"/>
            <a:r>
              <a:rPr lang="en-US" altLang="en-US" smtClean="0"/>
              <a:t>Withdrawal from friends and family</a:t>
            </a:r>
          </a:p>
          <a:p>
            <a:pPr eaLnBrk="1" hangingPunct="1"/>
            <a:r>
              <a:rPr lang="en-US" altLang="en-US" smtClean="0"/>
              <a:t>Unusual neglect of personal appearance</a:t>
            </a:r>
          </a:p>
          <a:p>
            <a:pPr eaLnBrk="1" hangingPunct="1"/>
            <a:r>
              <a:rPr lang="en-US" altLang="en-US" smtClean="0"/>
              <a:t>Complaining of being a bad person </a:t>
            </a:r>
          </a:p>
          <a:p>
            <a:pPr eaLnBrk="1" hangingPunct="1"/>
            <a:r>
              <a:rPr lang="en-US" altLang="en-US" smtClean="0"/>
              <a:t>Becoming suddenly cheerful after a period of depression</a:t>
            </a:r>
          </a:p>
          <a:p>
            <a:pPr eaLnBrk="1" hangingPunct="1"/>
            <a:r>
              <a:rPr lang="en-US" altLang="en-US" smtClean="0"/>
              <a:t>Having signs of psychosis (hallucinations and bizarre thoughts)</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29309936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How to Respond to a Suicidal Student</a:t>
            </a:r>
            <a:endParaRPr lang="en-US" b="1" dirty="0"/>
          </a:p>
        </p:txBody>
      </p:sp>
      <p:sp>
        <p:nvSpPr>
          <p:cNvPr id="3" name="Content Placeholder 2"/>
          <p:cNvSpPr>
            <a:spLocks noGrp="1"/>
          </p:cNvSpPr>
          <p:nvPr>
            <p:ph idx="1"/>
          </p:nvPr>
        </p:nvSpPr>
        <p:spPr/>
        <p:txBody>
          <a:bodyPr>
            <a:normAutofit fontScale="92500" lnSpcReduction="10000"/>
          </a:bodyPr>
          <a:lstStyle/>
          <a:p>
            <a:r>
              <a:rPr lang="en-US" sz="2000" dirty="0" smtClean="0"/>
              <a:t>Talk privately with the student.  Do not accuse them of being suicidal and do not be judgmental.  Just say something like you have noticed that they seem to be struggling and you were wondering if you could help.  See if they will talk with you about their problem(s).  </a:t>
            </a:r>
          </a:p>
          <a:p>
            <a:r>
              <a:rPr lang="en-US" sz="2000" dirty="0" smtClean="0"/>
              <a:t>Listen to the student.  They may be reluctant to talk but try to express sympathy and understanding.</a:t>
            </a:r>
          </a:p>
          <a:p>
            <a:r>
              <a:rPr lang="en-US" sz="2000" dirty="0" smtClean="0"/>
              <a:t>Know your district policy.  Every state mandates that a teacher report a student who is in danger of hurting themselves.  Don’t lie to the student.  Do not make promises about confidentiality that you cannot keep.  </a:t>
            </a:r>
          </a:p>
          <a:p>
            <a:r>
              <a:rPr lang="en-US" sz="2000" dirty="0" smtClean="0"/>
              <a:t>Tell the school counselor about the student regardless of whether you approach the student to help or not.  Don’t become the only person dealing with the student’s problem.  Make sure the counselor and the administration knows of the student’s situation.</a:t>
            </a:r>
          </a:p>
          <a:p>
            <a:r>
              <a:rPr lang="en-US" sz="2000" dirty="0" smtClean="0"/>
              <a:t>Work with the parents.  Even if parents are a part of the problem, the teacher needs to try and work with them if possible.  You may be the initial bridge of communication that will likely be necessary.</a:t>
            </a:r>
          </a:p>
          <a:p>
            <a:r>
              <a:rPr lang="en-US" sz="2000" dirty="0" smtClean="0"/>
              <a:t>Encourage the student to seek professional help where their issues can be worked on in confidence with a trained, objective adult.  Medications may also help but are not always necessary.</a:t>
            </a:r>
            <a:endParaRPr lang="en-US" dirty="0" smtClean="0"/>
          </a:p>
        </p:txBody>
      </p:sp>
    </p:spTree>
    <p:extLst>
      <p:ext uri="{BB962C8B-B14F-4D97-AF65-F5344CB8AC3E}">
        <p14:creationId xmlns:p14="http://schemas.microsoft.com/office/powerpoint/2010/main" val="17992799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Comments? Feedback?</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Steve McRae, LCSW  (JCPS Jackson County Director)</a:t>
            </a:r>
          </a:p>
          <a:p>
            <a:pPr marL="0" indent="0" algn="ctr">
              <a:buNone/>
            </a:pPr>
            <a:r>
              <a:rPr lang="en-US" dirty="0" smtClean="0">
                <a:hlinkClick r:id="rId2"/>
              </a:rPr>
              <a:t>smcrae@jcpsmail.org</a:t>
            </a:r>
            <a:endParaRPr lang="en-US" dirty="0" smtClean="0"/>
          </a:p>
          <a:p>
            <a:pPr marL="0" indent="0">
              <a:buNone/>
            </a:pPr>
            <a:endParaRPr lang="en-US" dirty="0" smtClean="0"/>
          </a:p>
          <a:p>
            <a:pPr marL="0" indent="0">
              <a:buNone/>
            </a:pPr>
            <a:r>
              <a:rPr lang="en-US" dirty="0" smtClean="0"/>
              <a:t>Raymond Turpin, </a:t>
            </a:r>
            <a:r>
              <a:rPr lang="en-US" dirty="0" err="1" smtClean="0"/>
              <a:t>Psy.D</a:t>
            </a:r>
            <a:r>
              <a:rPr lang="en-US" dirty="0" smtClean="0"/>
              <a:t>.  (JCPS Clinical Director)</a:t>
            </a:r>
          </a:p>
          <a:p>
            <a:pPr marL="0" indent="0" algn="ctr">
              <a:buNone/>
            </a:pPr>
            <a:r>
              <a:rPr lang="en-US" dirty="0" smtClean="0">
                <a:hlinkClick r:id="rId3"/>
              </a:rPr>
              <a:t>rturpin@jcpsmail.org</a:t>
            </a:r>
            <a:endParaRPr lang="en-US" dirty="0" smtClean="0"/>
          </a:p>
          <a:p>
            <a:pPr marL="0" indent="0" algn="ctr">
              <a:buNone/>
            </a:pPr>
            <a:endParaRPr lang="en-US" dirty="0"/>
          </a:p>
        </p:txBody>
      </p:sp>
    </p:spTree>
    <p:extLst>
      <p:ext uri="{BB962C8B-B14F-4D97-AF65-F5344CB8AC3E}">
        <p14:creationId xmlns:p14="http://schemas.microsoft.com/office/powerpoint/2010/main" val="3268929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altLang="en-US" smtClean="0"/>
          </a:p>
        </p:txBody>
      </p:sp>
      <p:sp>
        <p:nvSpPr>
          <p:cNvPr id="6147" name="Rectangle 3"/>
          <p:cNvSpPr>
            <a:spLocks noGrp="1" noChangeArrowheads="1"/>
          </p:cNvSpPr>
          <p:nvPr>
            <p:ph type="body" idx="1"/>
          </p:nvPr>
        </p:nvSpPr>
        <p:spPr/>
        <p:txBody>
          <a:bodyPr/>
          <a:lstStyle/>
          <a:p>
            <a:pPr eaLnBrk="1" hangingPunct="1">
              <a:lnSpc>
                <a:spcPct val="80000"/>
              </a:lnSpc>
              <a:buFontTx/>
              <a:buNone/>
            </a:pPr>
            <a:r>
              <a:rPr lang="en-US" altLang="en-US" sz="2400" dirty="0"/>
              <a:t>“Repeated trauma in childhood forms and deforms the personality.  The child trapped in an abusive environment is faced with formidable tasks of adaptation.  She must find a way to preserve a sense of trust in people who are untrustworthy, safety in a situation that is unsafe, control in a situation that is terrifyingly unpredictable, power in a situation of helplessness.  Unable to care for or protect herself, she must compensate for the failures of adult care and protection with the only means at her disposal, an immature system of psychological defenses.”</a:t>
            </a:r>
          </a:p>
          <a:p>
            <a:pPr eaLnBrk="1" hangingPunct="1">
              <a:lnSpc>
                <a:spcPct val="80000"/>
              </a:lnSpc>
              <a:buFontTx/>
              <a:buNone/>
            </a:pPr>
            <a:r>
              <a:rPr lang="en-US" altLang="en-US" sz="2400" dirty="0"/>
              <a:t>                         Judith L. Herman, MD </a:t>
            </a:r>
            <a:endParaRPr lang="en-US" altLang="en-US" sz="2400" dirty="0" smtClean="0"/>
          </a:p>
          <a:p>
            <a:pPr eaLnBrk="1" hangingPunct="1">
              <a:lnSpc>
                <a:spcPct val="80000"/>
              </a:lnSpc>
              <a:buFontTx/>
              <a:buNone/>
            </a:pPr>
            <a:r>
              <a:rPr lang="en-US" altLang="en-US" sz="2000" dirty="0" smtClean="0"/>
              <a:t>                              psychiatrist and author of</a:t>
            </a:r>
            <a:r>
              <a:rPr lang="en-US" altLang="en-US" sz="2400" dirty="0" smtClean="0"/>
              <a:t> </a:t>
            </a:r>
            <a:r>
              <a:rPr lang="en-US" altLang="en-US" sz="2400" u="sng" dirty="0"/>
              <a:t>Trauma and Recovery</a:t>
            </a:r>
            <a:r>
              <a:rPr lang="en-US" altLang="en-US" sz="2400" dirty="0"/>
              <a:t> </a:t>
            </a:r>
          </a:p>
        </p:txBody>
      </p:sp>
    </p:spTree>
    <p:extLst>
      <p:ext uri="{BB962C8B-B14F-4D97-AF65-F5344CB8AC3E}">
        <p14:creationId xmlns:p14="http://schemas.microsoft.com/office/powerpoint/2010/main" val="580602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US" altLang="en-US" sz="3600" b="1" u="sng" dirty="0"/>
              <a:t>Prevalence of Psychological Trauma</a:t>
            </a:r>
          </a:p>
        </p:txBody>
      </p:sp>
      <p:sp>
        <p:nvSpPr>
          <p:cNvPr id="9219" name="Content Placeholder 2"/>
          <p:cNvSpPr>
            <a:spLocks noGrp="1"/>
          </p:cNvSpPr>
          <p:nvPr>
            <p:ph idx="1"/>
          </p:nvPr>
        </p:nvSpPr>
        <p:spPr/>
        <p:txBody>
          <a:bodyPr/>
          <a:lstStyle/>
          <a:p>
            <a:pPr marL="0" indent="0">
              <a:buNone/>
            </a:pPr>
            <a:endParaRPr lang="en-US" altLang="en-US" smtClean="0"/>
          </a:p>
          <a:p>
            <a:pPr marL="0" indent="0">
              <a:buNone/>
            </a:pPr>
            <a:r>
              <a:rPr lang="en-US" altLang="en-US" smtClean="0"/>
              <a:t>“Current policy and practice responses do not match in urgency, depth, or quality the epidemic levels of trauma symptoms among children and youth.”</a:t>
            </a:r>
          </a:p>
          <a:p>
            <a:pPr marL="0" indent="0">
              <a:buNone/>
            </a:pPr>
            <a:r>
              <a:rPr lang="en-US" altLang="en-US"/>
              <a:t>   </a:t>
            </a:r>
          </a:p>
          <a:p>
            <a:pPr marL="0" indent="0">
              <a:buNone/>
            </a:pPr>
            <a:r>
              <a:rPr lang="en-US" altLang="en-US"/>
              <a:t>        National Center for Children in Poverty (2007)</a:t>
            </a:r>
          </a:p>
        </p:txBody>
      </p:sp>
    </p:spTree>
    <p:extLst>
      <p:ext uri="{BB962C8B-B14F-4D97-AF65-F5344CB8AC3E}">
        <p14:creationId xmlns:p14="http://schemas.microsoft.com/office/powerpoint/2010/main" val="3471891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Prevalence Facts</a:t>
            </a:r>
          </a:p>
        </p:txBody>
      </p:sp>
      <p:sp>
        <p:nvSpPr>
          <p:cNvPr id="10243" name="Rectangle 3"/>
          <p:cNvSpPr>
            <a:spLocks noGrp="1" noChangeArrowheads="1"/>
          </p:cNvSpPr>
          <p:nvPr>
            <p:ph type="body" idx="1"/>
          </p:nvPr>
        </p:nvSpPr>
        <p:spPr/>
        <p:txBody>
          <a:bodyPr/>
          <a:lstStyle/>
          <a:p>
            <a:pPr eaLnBrk="1" hangingPunct="1"/>
            <a:r>
              <a:rPr lang="en-US" altLang="en-US"/>
              <a:t>Estimated 90% of U.S. population will be exposed to a traumatic event over the course of their lives.  </a:t>
            </a:r>
          </a:p>
          <a:p>
            <a:pPr eaLnBrk="1" hangingPunct="1"/>
            <a:r>
              <a:rPr lang="en-US" altLang="en-US"/>
              <a:t>At least 25% (perhaps up to 40%) of youth in the U.S. will experience at least one significant, potentially traumatizing event by age 16. </a:t>
            </a:r>
          </a:p>
          <a:p>
            <a:pPr eaLnBrk="1" hangingPunct="1"/>
            <a:r>
              <a:rPr lang="en-US" altLang="en-US"/>
              <a:t>Many of these youth experience multiple or chronic trauma events – these are usually the kids with the most profound effects.</a:t>
            </a:r>
          </a:p>
        </p:txBody>
      </p:sp>
    </p:spTree>
    <p:extLst>
      <p:ext uri="{BB962C8B-B14F-4D97-AF65-F5344CB8AC3E}">
        <p14:creationId xmlns:p14="http://schemas.microsoft.com/office/powerpoint/2010/main" val="538398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Trauma Facts</a:t>
            </a:r>
          </a:p>
        </p:txBody>
      </p:sp>
      <p:sp>
        <p:nvSpPr>
          <p:cNvPr id="11267" name="Rectangle 3"/>
          <p:cNvSpPr>
            <a:spLocks noGrp="1" noChangeArrowheads="1"/>
          </p:cNvSpPr>
          <p:nvPr>
            <p:ph type="body" idx="1"/>
          </p:nvPr>
        </p:nvSpPr>
        <p:spPr/>
        <p:txBody>
          <a:bodyPr/>
          <a:lstStyle/>
          <a:p>
            <a:pPr eaLnBrk="1" hangingPunct="1">
              <a:lnSpc>
                <a:spcPct val="90000"/>
              </a:lnSpc>
            </a:pPr>
            <a:r>
              <a:rPr lang="en-US" altLang="en-US"/>
              <a:t>18% of those who grow up in an abusive home attempt or commit suicide.</a:t>
            </a:r>
          </a:p>
          <a:p>
            <a:pPr eaLnBrk="1" hangingPunct="1">
              <a:lnSpc>
                <a:spcPct val="90000"/>
              </a:lnSpc>
            </a:pPr>
            <a:r>
              <a:rPr lang="en-US" altLang="en-US"/>
              <a:t>Childhood trauma greatly impacts the ability to learn: 30% of those who were abused as children have language or cognitive impairment; 50% have problems in school; 22% have been labeled learning disabled; 25% need special ed classes </a:t>
            </a:r>
          </a:p>
          <a:p>
            <a:pPr eaLnBrk="1" hangingPunct="1">
              <a:lnSpc>
                <a:spcPct val="90000"/>
              </a:lnSpc>
            </a:pPr>
            <a:r>
              <a:rPr lang="en-US" altLang="en-US"/>
              <a:t>25% of all foster children suffer from PTSD (higher % than war veterans)</a:t>
            </a:r>
          </a:p>
        </p:txBody>
      </p:sp>
    </p:spTree>
    <p:extLst>
      <p:ext uri="{BB962C8B-B14F-4D97-AF65-F5344CB8AC3E}">
        <p14:creationId xmlns:p14="http://schemas.microsoft.com/office/powerpoint/2010/main" val="472717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TotalTime>
  <Words>3219</Words>
  <Application>Microsoft Office PowerPoint</Application>
  <PresentationFormat>Custom</PresentationFormat>
  <Paragraphs>312</Paragraphs>
  <Slides>57</Slides>
  <Notes>12</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A Mental Health Primer for First Year Teachers</vt:lpstr>
      <vt:lpstr>Topics Ahead</vt:lpstr>
      <vt:lpstr>PowerPoint Presentation</vt:lpstr>
      <vt:lpstr>DSM5 Definition of Traumatic Event</vt:lpstr>
      <vt:lpstr>PowerPoint Presentation</vt:lpstr>
      <vt:lpstr>PowerPoint Presentation</vt:lpstr>
      <vt:lpstr>Prevalence of Psychological Trauma</vt:lpstr>
      <vt:lpstr>Prevalence Facts</vt:lpstr>
      <vt:lpstr>Trauma Facts</vt:lpstr>
      <vt:lpstr>Factors Impacting the Severity of the Trauma Response</vt:lpstr>
      <vt:lpstr>Other Factors Impacting the Severity of the Trauma Response</vt:lpstr>
      <vt:lpstr>PowerPoint Presentation</vt:lpstr>
      <vt:lpstr>The Limbic System</vt:lpstr>
      <vt:lpstr>Fight &amp; Flight Response Patterns  Going from “Learning” to “Survival” Mode</vt:lpstr>
      <vt:lpstr>PowerPoint Presentation</vt:lpstr>
      <vt:lpstr>Long Term Effects of Trauma</vt:lpstr>
      <vt:lpstr>Effects of Trauma on Children (cont)</vt:lpstr>
      <vt:lpstr>What To Do For A Child Dealing With Trauma</vt:lpstr>
      <vt:lpstr>PowerPoint Presentation</vt:lpstr>
      <vt:lpstr>Definition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Typical self-harm example</vt:lpstr>
      <vt:lpstr>Self Injuring Facts</vt:lpstr>
      <vt:lpstr>Self Injuring Facts</vt:lpstr>
      <vt:lpstr>Two Reasons People Self-Injure</vt:lpstr>
      <vt:lpstr>Methods of Self-Injury</vt:lpstr>
      <vt:lpstr>Signs of Possible Self-Injurious Behavior</vt:lpstr>
      <vt:lpstr>Pattern of Self-Injurious Behavior</vt:lpstr>
      <vt:lpstr>PowerPoint Presentation</vt:lpstr>
      <vt:lpstr>Intervening at School</vt:lpstr>
      <vt:lpstr>Intervening with Families</vt:lpstr>
      <vt:lpstr>PowerPoint Presentation</vt:lpstr>
      <vt:lpstr>School Violence Facts</vt:lpstr>
      <vt:lpstr>PowerPoint Presentation</vt:lpstr>
      <vt:lpstr>Ten Key Findings after Columbine</vt:lpstr>
      <vt:lpstr>Ten Key Findings after Columbine (cont)</vt:lpstr>
      <vt:lpstr>Important Characteristics to Assess</vt:lpstr>
      <vt:lpstr>Characteristics (cont)</vt:lpstr>
      <vt:lpstr>Characteristics (cont)</vt:lpstr>
      <vt:lpstr>Characteristics (cont)</vt:lpstr>
      <vt:lpstr>PowerPoint Presentation</vt:lpstr>
      <vt:lpstr>Suicide Facts</vt:lpstr>
      <vt:lpstr>Suicide Facts(cont)</vt:lpstr>
      <vt:lpstr>Suicide Facts (cont)</vt:lpstr>
      <vt:lpstr>Risk Factors for Suicide</vt:lpstr>
      <vt:lpstr>Suicide Warning Signs</vt:lpstr>
      <vt:lpstr>Suicide Warning Signs (cont)</vt:lpstr>
      <vt:lpstr>How to Respond to a Suicidal Student</vt:lpstr>
      <vt:lpstr>Questions? Comments? Feedback?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JCPS</dc:creator>
  <cp:lastModifiedBy>JCPS</cp:lastModifiedBy>
  <cp:revision>32</cp:revision>
  <dcterms:created xsi:type="dcterms:W3CDTF">2014-09-28T21:47:48Z</dcterms:created>
  <dcterms:modified xsi:type="dcterms:W3CDTF">2014-09-30T16:02:52Z</dcterms:modified>
</cp:coreProperties>
</file>